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40"/>
  </p:notesMasterIdLst>
  <p:sldIdLst>
    <p:sldId id="450" r:id="rId8"/>
    <p:sldId id="451" r:id="rId9"/>
    <p:sldId id="452" r:id="rId10"/>
    <p:sldId id="449" r:id="rId11"/>
    <p:sldId id="415" r:id="rId12"/>
    <p:sldId id="426" r:id="rId13"/>
    <p:sldId id="456" r:id="rId14"/>
    <p:sldId id="448" r:id="rId15"/>
    <p:sldId id="417" r:id="rId16"/>
    <p:sldId id="457" r:id="rId17"/>
    <p:sldId id="458" r:id="rId18"/>
    <p:sldId id="459" r:id="rId19"/>
    <p:sldId id="460" r:id="rId20"/>
    <p:sldId id="461" r:id="rId21"/>
    <p:sldId id="462" r:id="rId22"/>
    <p:sldId id="453" r:id="rId23"/>
    <p:sldId id="429" r:id="rId24"/>
    <p:sldId id="465" r:id="rId25"/>
    <p:sldId id="463" r:id="rId26"/>
    <p:sldId id="464" r:id="rId27"/>
    <p:sldId id="466" r:id="rId28"/>
    <p:sldId id="435" r:id="rId29"/>
    <p:sldId id="467" r:id="rId30"/>
    <p:sldId id="436" r:id="rId31"/>
    <p:sldId id="455" r:id="rId32"/>
    <p:sldId id="440" r:id="rId33"/>
    <p:sldId id="454" r:id="rId34"/>
    <p:sldId id="468" r:id="rId35"/>
    <p:sldId id="469" r:id="rId36"/>
    <p:sldId id="446" r:id="rId37"/>
    <p:sldId id="447" r:id="rId38"/>
    <p:sldId id="4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37"/>
    <a:srgbClr val="FF577F"/>
    <a:srgbClr val="4CA3AA"/>
    <a:srgbClr val="FFC836"/>
    <a:srgbClr val="2B2551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2A29B-142B-8C41-8889-5FD9FDDEDB27}" v="173" dt="2023-12-06T13:45:24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6"/>
    <p:restoredTop sz="94635"/>
  </p:normalViewPr>
  <p:slideViewPr>
    <p:cSldViewPr snapToGrid="0">
      <p:cViewPr varScale="1">
        <p:scale>
          <a:sx n="68" d="100"/>
          <a:sy n="68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39711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98151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28027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7069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5975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988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5768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What-is-an-intuitive-explanation-of-stochastic-gradient-descent" TargetMode="Externa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datascientist.com/streamlit-donner-une-vie-a-vos-modeles-de-ml/" TargetMode="External"/><Relationship Id="rId2" Type="http://schemas.openxmlformats.org/officeDocument/2006/relationships/hyperlink" Target="https://datascientest.com/fastapi" TargetMode="External"/><Relationship Id="rId1" Type="http://schemas.openxmlformats.org/officeDocument/2006/relationships/slideLayout" Target="../slideLayouts/slideLayout38.xml"/><Relationship Id="rId5" Type="http://schemas.openxmlformats.org/officeDocument/2006/relationships/hyperlink" Target="https://www.hophr.com/tutorial-page/limitations-jupyter-notebook-data-science-projects-step-by-step-guide#:~:text=For%20instance%2C%20it%20lacks%20robust,large%20datasets%20or%20complex%20computations" TargetMode="External"/><Relationship Id="rId4" Type="http://schemas.openxmlformats.org/officeDocument/2006/relationships/hyperlink" Target="https://www.dataquest.io/blog/real-world-python-use-case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Prediction of Graduate Admission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Bamba GUEYE</a:t>
            </a:r>
          </a:p>
          <a:p>
            <a:r>
              <a:rPr lang="en-US" dirty="0">
                <a:cs typeface="Calibri"/>
              </a:rPr>
              <a:t>01/10/2024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GB" sz="2800" b="0" i="0" u="none" strike="noStrike" baseline="0" dirty="0"/>
              <a:t>Loading CSV Dataset into Pandas Data frame</a:t>
            </a:r>
            <a:r>
              <a:rPr lang="en-GB" sz="2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9D070-D20D-7F80-24BF-465FE3E09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84" y="3429000"/>
            <a:ext cx="8209232" cy="19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2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GB" b="0" i="0" u="none" strike="noStrike" baseline="0" dirty="0">
                <a:latin typeface="Calibri" panose="020F0502020204030204" pitchFamily="34" charset="0"/>
              </a:rPr>
              <a:t>Quick</a:t>
            </a:r>
            <a:r>
              <a:rPr lang="en-GB" sz="26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GB" b="0" i="0" u="none" strike="noStrike" baseline="0" dirty="0">
                <a:latin typeface="Calibri" panose="020F0502020204030204" pitchFamily="34" charset="0"/>
              </a:rPr>
              <a:t>overview of data frame </a:t>
            </a:r>
          </a:p>
          <a:p>
            <a:r>
              <a:rPr lang="en-GB" sz="2800" b="0" i="0" u="none" strike="noStrike" baseline="0" dirty="0">
                <a:latin typeface="Calibri" panose="020F0502020204030204" pitchFamily="34" charset="0"/>
              </a:rPr>
              <a:t>Quick statistical summary </a:t>
            </a:r>
          </a:p>
          <a:p>
            <a:r>
              <a:rPr lang="en-GB" sz="2800" b="0" i="0" u="none" strike="noStrike" baseline="0" dirty="0">
                <a:latin typeface="Calibri" panose="020F0502020204030204" pitchFamily="34" charset="0"/>
              </a:rPr>
              <a:t>Check missing 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736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02" y="1880609"/>
            <a:ext cx="10093712" cy="41697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Check whether the outliers in our dataset</a:t>
            </a: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F3D56-DA7A-83CB-C0C5-D4179E512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69" y="3288616"/>
            <a:ext cx="6118861" cy="201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635" y="1856935"/>
            <a:ext cx="10093712" cy="3771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visualization:</a:t>
            </a: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79F7C-F077-2832-3DC3-FC9E3DA53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07" y="3021446"/>
            <a:ext cx="10308285" cy="31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9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 the normalization of each feature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23D6C-47FB-CAC6-12B4-5F41C7938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2700998"/>
            <a:ext cx="10487025" cy="30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4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Normalize the dataset using the function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r>
              <a:rPr lang="en-GB" dirty="0"/>
              <a:t>Enhance the model's performance by incorporating polynomial features.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  <p:pic>
        <p:nvPicPr>
          <p:cNvPr id="1026" name="Picture 2" descr="Which Feature Scaling Technique To Use- Standardization vs Normalization |  Towards AI">
            <a:extLst>
              <a:ext uri="{FF2B5EF4-FFF2-40B4-BE49-F238E27FC236}">
                <a16:creationId xmlns:a16="http://schemas.microsoft.com/office/drawing/2014/main" id="{880D06C3-9536-252A-6809-BD5CEDE7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92" y="2764687"/>
            <a:ext cx="3135118" cy="13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28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630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and Training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Split the dataset into training, cross validation, and test sets</a:t>
            </a:r>
            <a:endParaRPr lang="en-US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  <p:pic>
        <p:nvPicPr>
          <p:cNvPr id="3074" name="Picture 2" descr="The Roles of Data Sets in Machine Learning Projects: A Guide to Data  Splitting | by Madhuri Patil | Medium">
            <a:extLst>
              <a:ext uri="{FF2B5EF4-FFF2-40B4-BE49-F238E27FC236}">
                <a16:creationId xmlns:a16="http://schemas.microsoft.com/office/drawing/2014/main" id="{57ACB38C-78DB-41CF-691E-3496D312F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2596260"/>
            <a:ext cx="51625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68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and Training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Choosing the model among 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 machine learning algorithms, including Decision Tree, SVM Regression, Linear Regression, and Random Forest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EE430-196F-981E-3F22-3CF9956F6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28" y="3621418"/>
            <a:ext cx="8712770" cy="18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Selection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Training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the strengths and weaknesses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E29B47-3F21-9210-7B57-C74C7F1DF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200076"/>
              </p:ext>
            </p:extLst>
          </p:nvPr>
        </p:nvGraphicFramePr>
        <p:xfrm>
          <a:off x="2602523" y="2778296"/>
          <a:ext cx="7146387" cy="2627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0480">
                  <a:extLst>
                    <a:ext uri="{9D8B030D-6E8A-4147-A177-3AD203B41FA5}">
                      <a16:colId xmlns:a16="http://schemas.microsoft.com/office/drawing/2014/main" val="2765551493"/>
                    </a:ext>
                  </a:extLst>
                </a:gridCol>
                <a:gridCol w="3305907">
                  <a:extLst>
                    <a:ext uri="{9D8B030D-6E8A-4147-A177-3AD203B41FA5}">
                      <a16:colId xmlns:a16="http://schemas.microsoft.com/office/drawing/2014/main" val="1214133453"/>
                    </a:ext>
                  </a:extLst>
                </a:gridCol>
              </a:tblGrid>
              <a:tr h="29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Strengths</a:t>
                      </a:r>
                      <a:r>
                        <a:rPr lang="en-GB" sz="1200" kern="1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 kern="1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Weaknesses</a:t>
                      </a:r>
                      <a:endParaRPr lang="en-GB" sz="1600" kern="1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855597"/>
                  </a:ext>
                </a:extLst>
              </a:tr>
              <a:tr h="23296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Linear regression is straightforward to understand and explain, and can be regularized to avoid overfitting. In addition, linear models can be updated easily with new data using </a:t>
                      </a:r>
                      <a:r>
                        <a:rPr lang="en-GB" sz="1800" u="none" strike="noStrike" kern="1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stochastic gradient descent</a:t>
                      </a:r>
                      <a:r>
                        <a:rPr lang="en-GB" sz="1800" kern="1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</a:rPr>
                        <a:t> 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kern="1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Linear regression performs poorly when there are non-linear relationships.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100" kern="1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8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65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41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28" y="895966"/>
            <a:ext cx="10112695" cy="92125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1655527"/>
            <a:ext cx="10093712" cy="4169743"/>
          </a:xfrm>
        </p:spPr>
        <p:txBody>
          <a:bodyPr anchor="t">
            <a:noAutofit/>
          </a:bodyPr>
          <a:lstStyle/>
          <a:p>
            <a:r>
              <a:rPr lang="en-US" sz="20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SDG Relation</a:t>
            </a:r>
          </a:p>
          <a:p>
            <a:r>
              <a:rPr lang="en-US" sz="2000" dirty="0">
                <a:cs typeface="Calibri"/>
              </a:rPr>
              <a:t>Data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Calibri"/>
              </a:rPr>
              <a:t>Data Collection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Exploratory Data Analysis (EDA) and Feature Engineering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Selection and Training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Evaluation and Hyperparameter Tuning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Refinement and Testing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Selection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Training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Initialize the model using the function of scikit-learn </a:t>
            </a:r>
            <a:r>
              <a:rPr lang="en-US" dirty="0" err="1"/>
              <a:t>LinearRegression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the model using the function fit() for </a:t>
            </a:r>
            <a:r>
              <a:rPr lang="en-US" dirty="0" err="1"/>
              <a:t>train_set_scaled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 and </a:t>
            </a:r>
            <a:r>
              <a:rPr lang="en-US" dirty="0" err="1"/>
              <a:t>cross_validation_scaled</a:t>
            </a:r>
            <a:r>
              <a:rPr lang="en-US" dirty="0"/>
              <a:t>, </a:t>
            </a:r>
            <a:r>
              <a:rPr lang="en-US" dirty="0" err="1"/>
              <a:t>y_cross_validation</a:t>
            </a:r>
            <a:endParaRPr lang="en-US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301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Selection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Training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tr-TR" dirty="0"/>
              <a:t>omparison of models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 marL="914400" lvl="2" indent="0">
              <a:buNone/>
            </a:pPr>
            <a:endParaRPr lang="en-US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137F1-CA2C-C7C1-5041-86CADDAB2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22" y="2973683"/>
            <a:ext cx="9594985" cy="31820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6355DD-56C0-5B82-7257-9230AFEAA552}"/>
              </a:ext>
            </a:extLst>
          </p:cNvPr>
          <p:cNvSpPr/>
          <p:nvPr/>
        </p:nvSpPr>
        <p:spPr>
          <a:xfrm>
            <a:off x="1477108" y="3587262"/>
            <a:ext cx="9495692" cy="26728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8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669" y="903085"/>
            <a:ext cx="10112695" cy="9212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Evaluation</a:t>
            </a:r>
            <a:r>
              <a:rPr lang="tr-TR" b="1" dirty="0"/>
              <a:t> and </a:t>
            </a:r>
            <a:r>
              <a:rPr lang="en-US" b="1" dirty="0"/>
              <a:t>Hyperparameter Tuning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652" y="1824339"/>
            <a:ext cx="10093712" cy="41697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Evaluation metrics and visualizations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271F6-1CA7-FF24-F073-6AA0BDE8A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2490787"/>
            <a:ext cx="79152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7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670" y="911597"/>
            <a:ext cx="10112695" cy="9212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Evaluation</a:t>
            </a:r>
            <a:r>
              <a:rPr lang="tr-TR" b="1" dirty="0"/>
              <a:t> and </a:t>
            </a:r>
            <a:r>
              <a:rPr lang="en-US" b="1" dirty="0"/>
              <a:t>Hyperparameter Tuning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635" y="1810271"/>
            <a:ext cx="10093712" cy="41697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Tuned the hyperparameters using </a:t>
            </a:r>
            <a:r>
              <a:rPr lang="en-GB" dirty="0" err="1"/>
              <a:t>GridSearchCV</a:t>
            </a:r>
            <a:r>
              <a:rPr lang="en-GB" dirty="0"/>
              <a:t> to determine the optimal alpha value. </a:t>
            </a: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92587-15F1-44D2-04B6-B5586090F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90" y="2776684"/>
            <a:ext cx="7904064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8" y="924102"/>
            <a:ext cx="10112695" cy="921254"/>
          </a:xfrm>
        </p:spPr>
        <p:txBody>
          <a:bodyPr/>
          <a:lstStyle/>
          <a:p>
            <a:r>
              <a:rPr lang="en-US" b="1" dirty="0"/>
              <a:t>Model Refinement</a:t>
            </a:r>
            <a:r>
              <a:rPr lang="tr-TR" b="1" dirty="0"/>
              <a:t> and Testing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Experiment with Different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Enhance the model’s performance among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Regularization to Prevent Overfitting with Ridge function and tune Hyperparameters with </a:t>
            </a:r>
            <a:r>
              <a:rPr lang="en-GB" dirty="0" err="1"/>
              <a:t>GridSearchCV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Metrics and results on the test dataset</a:t>
            </a: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59DB4-2E19-6373-F8A1-D1E4B62F6BCF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89369-99A1-F949-9512-1C132759E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24" y="4421551"/>
            <a:ext cx="5442952" cy="175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5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1562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After tuning Hyperparameters and regularization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Before tuning Hyperparameters and regularization 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24A20-87DC-9F2C-EDCF-A3D481A13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57" y="2674565"/>
            <a:ext cx="4909624" cy="1185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E88A0-99E4-F081-7CF2-9076471D0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57" y="4565891"/>
            <a:ext cx="4909624" cy="14361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6ECBF8-8242-EB90-884A-99B842D10948}"/>
              </a:ext>
            </a:extLst>
          </p:cNvPr>
          <p:cNvSpPr/>
          <p:nvPr/>
        </p:nvSpPr>
        <p:spPr>
          <a:xfrm>
            <a:off x="3798273" y="2971726"/>
            <a:ext cx="3882683" cy="29542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D40B60-4359-4190-6642-119B1760628A}"/>
              </a:ext>
            </a:extLst>
          </p:cNvPr>
          <p:cNvSpPr/>
          <p:nvPr/>
        </p:nvSpPr>
        <p:spPr>
          <a:xfrm>
            <a:off x="3798273" y="5255831"/>
            <a:ext cx="4750193" cy="3645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654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Deployment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Test Model in </a:t>
            </a:r>
            <a:r>
              <a:rPr lang="en-GB" dirty="0" err="1"/>
              <a:t>Jupyter</a:t>
            </a:r>
            <a:r>
              <a:rPr lang="en-GB" dirty="0"/>
              <a:t> Notebook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Build Backend with </a:t>
            </a:r>
            <a:r>
              <a:rPr lang="en-GB" dirty="0" err="1"/>
              <a:t>FastAPI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Build Frontend with </a:t>
            </a:r>
            <a:r>
              <a:rPr lang="en-GB" dirty="0" err="1"/>
              <a:t>Streamlit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Containerize with Docker</a:t>
            </a:r>
            <a:endParaRPr lang="tr-TR" sz="2400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8007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692" y="769949"/>
            <a:ext cx="10112695" cy="921254"/>
          </a:xfrm>
        </p:spPr>
        <p:txBody>
          <a:bodyPr/>
          <a:lstStyle/>
          <a:p>
            <a:r>
              <a:rPr lang="en-US" b="1" dirty="0"/>
              <a:t>Deployment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9044C5B-DDDB-6AD2-0601-7FF99650D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2006600"/>
            <a:ext cx="9256542" cy="4337929"/>
          </a:xfrm>
        </p:spPr>
      </p:pic>
    </p:spTree>
    <p:extLst>
      <p:ext uri="{BB962C8B-B14F-4D97-AF65-F5344CB8AC3E}">
        <p14:creationId xmlns:p14="http://schemas.microsoft.com/office/powerpoint/2010/main" val="870416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2" y="769949"/>
            <a:ext cx="10112695" cy="921254"/>
          </a:xfrm>
        </p:spPr>
        <p:txBody>
          <a:bodyPr/>
          <a:lstStyle/>
          <a:p>
            <a:r>
              <a:rPr lang="en-US" b="1" dirty="0"/>
              <a:t>Deployment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1A2651D-CC9B-92D8-E93A-505CFD844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5" y="1691204"/>
            <a:ext cx="9383151" cy="4485760"/>
          </a:xfrm>
        </p:spPr>
      </p:pic>
    </p:spTree>
    <p:extLst>
      <p:ext uri="{BB962C8B-B14F-4D97-AF65-F5344CB8AC3E}">
        <p14:creationId xmlns:p14="http://schemas.microsoft.com/office/powerpoint/2010/main" val="416166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Concept note and implementation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862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Future Work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Using feature selection to improve the model</a:t>
            </a:r>
          </a:p>
          <a:p>
            <a:pPr algn="l"/>
            <a:r>
              <a:rPr lang="en-GB" dirty="0"/>
              <a:t>Expanding the dataset and introducing more advanced techniques like deep learning </a:t>
            </a:r>
            <a:endParaRPr lang="en-GB" sz="1600" b="1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Deployment in cloud (AWS, Azure,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2952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References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5D2-6BDD-200E-3526-D8A93E03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fr-S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DATASCIENTEST. (</a:t>
            </a:r>
            <a:r>
              <a:rPr lang="fr-S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n.d</a:t>
            </a:r>
            <a:r>
              <a:rPr lang="fr-S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.). </a:t>
            </a:r>
            <a:r>
              <a:rPr lang="fr-SN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FastAPI</a:t>
            </a:r>
            <a:r>
              <a:rPr lang="fr-S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Le </a:t>
            </a:r>
            <a:r>
              <a:rPr lang="fr-SN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r>
              <a:rPr lang="fr-S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parfait pour les APIs</a:t>
            </a:r>
            <a:r>
              <a:rPr lang="fr-S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fr-S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Retrieved</a:t>
            </a:r>
            <a:r>
              <a:rPr lang="fr-S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S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fr-S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S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https://datascientest.com/fastapi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fr-S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Le Data SCIENTIST. (</a:t>
            </a:r>
            <a:r>
              <a:rPr lang="fr-S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n.d</a:t>
            </a:r>
            <a:r>
              <a:rPr lang="fr-S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.). </a:t>
            </a:r>
            <a:r>
              <a:rPr lang="fr-SN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fr-S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Donner une vie à vos modèles de ML</a:t>
            </a:r>
            <a:r>
              <a:rPr lang="fr-S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Retrieved from </a:t>
            </a:r>
            <a:r>
              <a:rPr lang="en-GB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https://ledatascientist.com/streamlit-donner-une-vie-a-vos-modeles-de-ml/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Dataquest. (n.d.).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Real-world Python use cases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from </a:t>
            </a:r>
            <a:r>
              <a:rPr lang="en-GB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https://www.dataquest.io/blog/real-world-python-use-cases/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·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HopHR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 of </a:t>
            </a:r>
            <a:r>
              <a:rPr lang="en-GB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in data science projects: A step-by-step guide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https://www.hophr.com/tutorial-page/limitations-jupyter-notebook-data-science-projects-step-by-step-guide#:~:text=For%20instance%2C%20it%20lacks%20robust,large%20datasets%20or%20complex%20computations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>
                <a:solidFill>
                  <a:schemeClr val="accent1"/>
                </a:solidFill>
              </a:rPr>
              <a:t>Background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Our project helps graduate students predict university admissions based on their academic profiles, offering personalized guidance to select suitable institutions</a:t>
            </a:r>
            <a:r>
              <a:rPr lang="en-US" dirty="0"/>
              <a:t>.</a:t>
            </a:r>
            <a:endParaRPr lang="tr-TR" dirty="0"/>
          </a:p>
          <a:p>
            <a:r>
              <a:rPr lang="en-GB" dirty="0"/>
              <a:t>Our project uses machine learning to provide tailored, data-driven guidance for students.</a:t>
            </a:r>
          </a:p>
          <a:p>
            <a:r>
              <a:rPr lang="en-GB" dirty="0"/>
              <a:t>Improves the match between student profiles and university programs.</a:t>
            </a: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7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8080CA-6A48-CBE0-6A73-68F0348F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20B0604020202020204" pitchFamily="34" charset="0"/>
            </a:pPr>
            <a:r>
              <a:rPr lang="en-GB" dirty="0">
                <a:cs typeface="Arial" panose="020B0604020202020204" pitchFamily="34" charset="0"/>
              </a:rPr>
              <a:t>Develop an application that helps graduate students identify universities that align with their academic qualifications through a thorough evaluation.</a:t>
            </a:r>
          </a:p>
          <a:p>
            <a:pPr>
              <a:buFont typeface="Arial,Sans-Serif" panose="020B0604020202020204" pitchFamily="34" charset="0"/>
            </a:pPr>
            <a:r>
              <a:rPr lang="en-GB" dirty="0"/>
              <a:t>Using machine learning models to predict graduate admissions based on a student's academic profile and select the best-performing models.</a:t>
            </a:r>
            <a:endParaRPr lang="en-US" dirty="0"/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612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SDG Relation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B6D8-ADB6-6B8E-39CB-37E8237F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Our project, "Prediction of Graduate Admission," directly contributes to Sustainable Development Goal 4 (SDG 4): "Ensure inclusive and equitable quality education and promote lifelong learning opportunities for all."</a:t>
            </a: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SDG </a:t>
            </a:r>
            <a:r>
              <a:rPr lang="tr-TR" b="1" err="1"/>
              <a:t>Relation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B6D8-ADB6-6B8E-39CB-37E8237F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Promoting Equity in Education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Supporting Lifelong Learning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424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793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Our dataset consists of 500 instances and 9 attributes, sourced from Kaggle. It includes key features like GRE Score, TOEFL Score, CGPA, and Chance of Admit.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data is in CSV forma</a:t>
            </a:r>
            <a:r>
              <a:rPr lang="en-US" dirty="0"/>
              <a:t>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0613526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09C42E8C23742B9E074A3CA081CCE" ma:contentTypeVersion="10" ma:contentTypeDescription="Create a new document." ma:contentTypeScope="" ma:versionID="ca3976c2db7ffb7ece117251890e0751">
  <xsd:schema xmlns:xsd="http://www.w3.org/2001/XMLSchema" xmlns:xs="http://www.w3.org/2001/XMLSchema" xmlns:p="http://schemas.microsoft.com/office/2006/metadata/properties" xmlns:ns2="089bc397-8023-43b3-aca1-460fd2a87427" xmlns:ns3="8add6d38-482c-4231-ad61-5f80979d88f9" targetNamespace="http://schemas.microsoft.com/office/2006/metadata/properties" ma:root="true" ma:fieldsID="acd57a2ff35cab461f5b23b004bee2d1" ns2:_="" ns3:_="">
    <xsd:import namespace="089bc397-8023-43b3-aca1-460fd2a87427"/>
    <xsd:import namespace="8add6d38-482c-4231-ad61-5f80979d88f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bc397-8023-43b3-aca1-460fd2a874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dd6d38-482c-4231-ad61-5f80979d88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89bc397-8023-43b3-aca1-460fd2a87427">
      <UserInfo>
        <DisplayName>Ipek beril Benli</DisplayName>
        <AccountId>43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3BD1963-0221-4001-B65F-5B9E7AC8D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9bc397-8023-43b3-aca1-460fd2a87427"/>
    <ds:schemaRef ds:uri="8add6d38-482c-4231-ad61-5f80979d88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EDE2C8-FC7C-4381-A834-6FD8DD37E8B0}">
  <ds:schemaRefs>
    <ds:schemaRef ds:uri="6259e846-8b77-4076-b7b3-191dee427045"/>
    <ds:schemaRef ds:uri="97847797-b717-4ffb-b5fd-2a237f853c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024aa29-09e0-41bf-a8ba-de7a3ccff2d2"/>
    <ds:schemaRef ds:uri="30072bdd-44e3-492a-9bf3-41313a20fa59"/>
    <ds:schemaRef ds:uri="089bc397-8023-43b3-aca1-460fd2a8742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3076</TotalTime>
  <Words>964</Words>
  <Application>Microsoft Office PowerPoint</Application>
  <PresentationFormat>Widescreen</PresentationFormat>
  <Paragraphs>172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Arial,Sans-Serif</vt:lpstr>
      <vt:lpstr>Calibri</vt:lpstr>
      <vt:lpstr>Calibri Light</vt:lpstr>
      <vt:lpstr>Courier New</vt:lpstr>
      <vt:lpstr>Helvetica Neue Thin</vt:lpstr>
      <vt:lpstr>sohne</vt:lpstr>
      <vt:lpstr>Symbol</vt:lpstr>
      <vt:lpstr>Times New Roman</vt:lpstr>
      <vt:lpstr>frontiertech</vt:lpstr>
      <vt:lpstr>frontiertech</vt:lpstr>
      <vt:lpstr>frontiertech</vt:lpstr>
      <vt:lpstr>frontiertech</vt:lpstr>
      <vt:lpstr>Prediction of Graduate Admission</vt:lpstr>
      <vt:lpstr>Outline</vt:lpstr>
      <vt:lpstr>Concept note and implementation plan</vt:lpstr>
      <vt:lpstr>Background</vt:lpstr>
      <vt:lpstr>Objectives</vt:lpstr>
      <vt:lpstr>SDG Relation</vt:lpstr>
      <vt:lpstr>SDG Relation</vt:lpstr>
      <vt:lpstr>Data</vt:lpstr>
      <vt:lpstr>Data Collection </vt:lpstr>
      <vt:lpstr>Data Collection </vt:lpstr>
      <vt:lpstr>Data Collection </vt:lpstr>
      <vt:lpstr>Data Collection </vt:lpstr>
      <vt:lpstr>Data Collection </vt:lpstr>
      <vt:lpstr>Exploratory Data Analysis (EDA) and Feature Engineering</vt:lpstr>
      <vt:lpstr>Exploratory Data Analysis (EDA) and Feature Engineering</vt:lpstr>
      <vt:lpstr>Model</vt:lpstr>
      <vt:lpstr>Model Selection and Training</vt:lpstr>
      <vt:lpstr>Model Selection and Training</vt:lpstr>
      <vt:lpstr>Model Selection and Training</vt:lpstr>
      <vt:lpstr>Model Selection and Training</vt:lpstr>
      <vt:lpstr>Model Selection and Training</vt:lpstr>
      <vt:lpstr>Model Evaluation and Hyperparameter Tuning</vt:lpstr>
      <vt:lpstr>Model Evaluation and Hyperparameter Tuning</vt:lpstr>
      <vt:lpstr>Model Refinement and Testing</vt:lpstr>
      <vt:lpstr>Results</vt:lpstr>
      <vt:lpstr>Evaluation Results</vt:lpstr>
      <vt:lpstr>Deployment</vt:lpstr>
      <vt:lpstr>Deployment</vt:lpstr>
      <vt:lpstr>Deployment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Bamba gueye</cp:lastModifiedBy>
  <cp:revision>117</cp:revision>
  <dcterms:created xsi:type="dcterms:W3CDTF">2023-07-17T12:29:49Z</dcterms:created>
  <dcterms:modified xsi:type="dcterms:W3CDTF">2024-10-01T22:21:37Z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0x010100CFD09C42E8C23742B9E074A3CA081CCE</vt:lpwstr>
  </property>
  <property fmtid="{D5CDD505-2E9C-101B-9397-08002B2CF9AE}" pid="3" name="MediaServiceImageTags">
    <vt:lpwstr/>
  </property>
</Properties>
</file>