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45"/>
  </p:notesMasterIdLst>
  <p:sldIdLst>
    <p:sldId id="450" r:id="rId8"/>
    <p:sldId id="451" r:id="rId9"/>
    <p:sldId id="452" r:id="rId10"/>
    <p:sldId id="449" r:id="rId11"/>
    <p:sldId id="456" r:id="rId12"/>
    <p:sldId id="458" r:id="rId13"/>
    <p:sldId id="426" r:id="rId14"/>
    <p:sldId id="448" r:id="rId15"/>
    <p:sldId id="460" r:id="rId16"/>
    <p:sldId id="463" r:id="rId17"/>
    <p:sldId id="465" r:id="rId18"/>
    <p:sldId id="477" r:id="rId19"/>
    <p:sldId id="453" r:id="rId20"/>
    <p:sldId id="474" r:id="rId21"/>
    <p:sldId id="475" r:id="rId22"/>
    <p:sldId id="469" r:id="rId23"/>
    <p:sldId id="470" r:id="rId24"/>
    <p:sldId id="471" r:id="rId25"/>
    <p:sldId id="473" r:id="rId26"/>
    <p:sldId id="478" r:id="rId27"/>
    <p:sldId id="479" r:id="rId28"/>
    <p:sldId id="480" r:id="rId29"/>
    <p:sldId id="483" r:id="rId30"/>
    <p:sldId id="484" r:id="rId31"/>
    <p:sldId id="486" r:id="rId32"/>
    <p:sldId id="487" r:id="rId33"/>
    <p:sldId id="490" r:id="rId34"/>
    <p:sldId id="491" r:id="rId35"/>
    <p:sldId id="492" r:id="rId36"/>
    <p:sldId id="455" r:id="rId37"/>
    <p:sldId id="440" r:id="rId38"/>
    <p:sldId id="493" r:id="rId39"/>
    <p:sldId id="454" r:id="rId40"/>
    <p:sldId id="467" r:id="rId41"/>
    <p:sldId id="468" r:id="rId42"/>
    <p:sldId id="446" r:id="rId43"/>
    <p:sldId id="4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3AA"/>
    <a:srgbClr val="FFC837"/>
    <a:srgbClr val="FFC836"/>
    <a:srgbClr val="BFBFBF"/>
    <a:srgbClr val="FF577F"/>
    <a:srgbClr val="2B2551"/>
    <a:srgbClr val="5059B3"/>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6"/>
    <p:restoredTop sz="94635"/>
  </p:normalViewPr>
  <p:slideViewPr>
    <p:cSldViewPr snapToGrid="0">
      <p:cViewPr varScale="1">
        <p:scale>
          <a:sx n="73" d="100"/>
          <a:sy n="73" d="100"/>
        </p:scale>
        <p:origin x="101"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C2A8A-8D13-4B94-B9F1-C53F69A20F96}" type="slidenum">
              <a:rPr lang="en-US" smtClean="0"/>
              <a:t>1</a:t>
            </a:fld>
            <a:endParaRPr lang="en-US"/>
          </a:p>
        </p:txBody>
      </p:sp>
    </p:spTree>
    <p:extLst>
      <p:ext uri="{BB962C8B-B14F-4D97-AF65-F5344CB8AC3E}">
        <p14:creationId xmlns:p14="http://schemas.microsoft.com/office/powerpoint/2010/main" val="4225159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12</a:t>
            </a:fld>
            <a:endParaRPr lang="en-TR"/>
          </a:p>
        </p:txBody>
      </p:sp>
    </p:spTree>
    <p:extLst>
      <p:ext uri="{BB962C8B-B14F-4D97-AF65-F5344CB8AC3E}">
        <p14:creationId xmlns:p14="http://schemas.microsoft.com/office/powerpoint/2010/main" val="3393270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shod</a:t>
            </a:r>
          </a:p>
        </p:txBody>
      </p:sp>
      <p:sp>
        <p:nvSpPr>
          <p:cNvPr id="4" name="Slide Number Placeholder 3"/>
          <p:cNvSpPr>
            <a:spLocks noGrp="1"/>
          </p:cNvSpPr>
          <p:nvPr>
            <p:ph type="sldNum" sz="quarter" idx="5"/>
          </p:nvPr>
        </p:nvSpPr>
        <p:spPr/>
        <p:txBody>
          <a:bodyPr/>
          <a:lstStyle/>
          <a:p>
            <a:fld id="{7E2C2A8A-8D13-4B94-B9F1-C53F69A20F96}" type="slidenum">
              <a:rPr lang="en-US" smtClean="0"/>
              <a:t>23</a:t>
            </a:fld>
            <a:endParaRPr lang="en-US"/>
          </a:p>
        </p:txBody>
      </p:sp>
    </p:spTree>
    <p:extLst>
      <p:ext uri="{BB962C8B-B14F-4D97-AF65-F5344CB8AC3E}">
        <p14:creationId xmlns:p14="http://schemas.microsoft.com/office/powerpoint/2010/main" val="357523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shod</a:t>
            </a:r>
          </a:p>
        </p:txBody>
      </p:sp>
      <p:sp>
        <p:nvSpPr>
          <p:cNvPr id="4" name="Slide Number Placeholder 3"/>
          <p:cNvSpPr>
            <a:spLocks noGrp="1"/>
          </p:cNvSpPr>
          <p:nvPr>
            <p:ph type="sldNum" sz="quarter" idx="5"/>
          </p:nvPr>
        </p:nvSpPr>
        <p:spPr/>
        <p:txBody>
          <a:bodyPr/>
          <a:lstStyle/>
          <a:p>
            <a:fld id="{7E2C2A8A-8D13-4B94-B9F1-C53F69A20F96}" type="slidenum">
              <a:rPr lang="en-US" smtClean="0"/>
              <a:t>24</a:t>
            </a:fld>
            <a:endParaRPr lang="en-US"/>
          </a:p>
        </p:txBody>
      </p:sp>
    </p:spTree>
    <p:extLst>
      <p:ext uri="{BB962C8B-B14F-4D97-AF65-F5344CB8AC3E}">
        <p14:creationId xmlns:p14="http://schemas.microsoft.com/office/powerpoint/2010/main" val="175943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shod</a:t>
            </a:r>
          </a:p>
        </p:txBody>
      </p:sp>
      <p:sp>
        <p:nvSpPr>
          <p:cNvPr id="4" name="Slide Number Placeholder 3"/>
          <p:cNvSpPr>
            <a:spLocks noGrp="1"/>
          </p:cNvSpPr>
          <p:nvPr>
            <p:ph type="sldNum" sz="quarter" idx="5"/>
          </p:nvPr>
        </p:nvSpPr>
        <p:spPr/>
        <p:txBody>
          <a:bodyPr/>
          <a:lstStyle/>
          <a:p>
            <a:fld id="{7E2C2A8A-8D13-4B94-B9F1-C53F69A20F96}" type="slidenum">
              <a:rPr lang="en-US" smtClean="0"/>
              <a:t>25</a:t>
            </a:fld>
            <a:endParaRPr lang="en-US"/>
          </a:p>
        </p:txBody>
      </p:sp>
    </p:spTree>
    <p:extLst>
      <p:ext uri="{BB962C8B-B14F-4D97-AF65-F5344CB8AC3E}">
        <p14:creationId xmlns:p14="http://schemas.microsoft.com/office/powerpoint/2010/main" val="300331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shod</a:t>
            </a:r>
          </a:p>
        </p:txBody>
      </p:sp>
      <p:sp>
        <p:nvSpPr>
          <p:cNvPr id="4" name="Slide Number Placeholder 3"/>
          <p:cNvSpPr>
            <a:spLocks noGrp="1"/>
          </p:cNvSpPr>
          <p:nvPr>
            <p:ph type="sldNum" sz="quarter" idx="5"/>
          </p:nvPr>
        </p:nvSpPr>
        <p:spPr/>
        <p:txBody>
          <a:bodyPr/>
          <a:lstStyle/>
          <a:p>
            <a:fld id="{7E2C2A8A-8D13-4B94-B9F1-C53F69A20F96}" type="slidenum">
              <a:rPr lang="en-US" smtClean="0"/>
              <a:t>26</a:t>
            </a:fld>
            <a:endParaRPr lang="en-US"/>
          </a:p>
        </p:txBody>
      </p:sp>
    </p:spTree>
    <p:extLst>
      <p:ext uri="{BB962C8B-B14F-4D97-AF65-F5344CB8AC3E}">
        <p14:creationId xmlns:p14="http://schemas.microsoft.com/office/powerpoint/2010/main" val="4263047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37</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19177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400324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4205063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164638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294355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8.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a:xfrm>
            <a:off x="629627" y="1095639"/>
            <a:ext cx="10515600" cy="2852737"/>
          </a:xfrm>
        </p:spPr>
        <p:txBody>
          <a:bodyPr/>
          <a:lstStyle/>
          <a:p>
            <a:r>
              <a:rPr lang="en-US" dirty="0">
                <a:cs typeface="Calibri Light"/>
              </a:rPr>
              <a:t>Medical Diagnostic System for Breast Cancer Detection</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fontScale="92500" lnSpcReduction="20000"/>
          </a:bodyPr>
          <a:lstStyle/>
          <a:p>
            <a:r>
              <a:rPr lang="en-US" sz="2600" dirty="0">
                <a:solidFill>
                  <a:srgbClr val="4CA3AA"/>
                </a:solidFill>
                <a:cs typeface="Calibri"/>
              </a:rPr>
              <a:t>Team Members:</a:t>
            </a:r>
          </a:p>
          <a:p>
            <a:r>
              <a:rPr lang="en-US" dirty="0">
                <a:cs typeface="Calibri"/>
              </a:rPr>
              <a:t>- Mohammed Adil                          - Dagim </a:t>
            </a:r>
            <a:r>
              <a:rPr lang="en-US" dirty="0" err="1">
                <a:cs typeface="Calibri"/>
              </a:rPr>
              <a:t>Faji</a:t>
            </a:r>
            <a:endParaRPr lang="en-US" dirty="0">
              <a:cs typeface="Calibri"/>
            </a:endParaRPr>
          </a:p>
          <a:p>
            <a:r>
              <a:rPr lang="en-US" dirty="0">
                <a:cs typeface="Calibri"/>
              </a:rPr>
              <a:t>- Ali Soltan </a:t>
            </a:r>
            <a:r>
              <a:rPr lang="en-US" dirty="0" err="1">
                <a:cs typeface="Calibri"/>
              </a:rPr>
              <a:t>Dileyta</a:t>
            </a:r>
            <a:r>
              <a:rPr lang="en-US" dirty="0">
                <a:cs typeface="Calibri"/>
              </a:rPr>
              <a:t>                          - Mahdi Abdi </a:t>
            </a:r>
            <a:r>
              <a:rPr lang="en-US" dirty="0" err="1">
                <a:cs typeface="Calibri"/>
              </a:rPr>
              <a:t>Rayaleh</a:t>
            </a:r>
            <a:endParaRPr lang="en-US" dirty="0">
              <a:cs typeface="Calibri"/>
            </a:endParaRPr>
          </a:p>
          <a:p>
            <a:r>
              <a:rPr lang="en-US" dirty="0">
                <a:cs typeface="Calibri"/>
              </a:rPr>
              <a:t>- Kena Teshome                               - </a:t>
            </a:r>
            <a:r>
              <a:rPr lang="en-US" dirty="0" err="1">
                <a:cs typeface="Calibri"/>
              </a:rPr>
              <a:t>Impundu</a:t>
            </a:r>
            <a:r>
              <a:rPr lang="en-US" dirty="0">
                <a:cs typeface="Calibri"/>
              </a:rPr>
              <a:t> Joyeux </a:t>
            </a:r>
            <a:r>
              <a:rPr lang="en-US" dirty="0" err="1">
                <a:cs typeface="Calibri"/>
              </a:rPr>
              <a:t>TheveninDate</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74042" y="2164874"/>
            <a:ext cx="10093712" cy="4169743"/>
          </a:xfrm>
        </p:spPr>
        <p:txBody>
          <a:bodyPr>
            <a:noAutofit/>
          </a:bodyPr>
          <a:lstStyle/>
          <a:p>
            <a:pPr marL="0" indent="0">
              <a:buNone/>
            </a:pPr>
            <a:r>
              <a:rPr lang="en-US" dirty="0">
                <a:solidFill>
                  <a:srgbClr val="4CA3AA"/>
                </a:solidFill>
              </a:rPr>
              <a:t>Understanding the Dataset:</a:t>
            </a:r>
          </a:p>
          <a:p>
            <a:pPr>
              <a:buFont typeface="Arial" panose="020B0604020202020204" pitchFamily="34" charset="0"/>
              <a:buChar char="•"/>
            </a:pPr>
            <a:r>
              <a:rPr lang="en-US" dirty="0"/>
              <a:t>List the number of images, split between positive (malignant) and negative (benign).</a:t>
            </a:r>
          </a:p>
          <a:p>
            <a:pPr>
              <a:buFont typeface="Arial" panose="020B0604020202020204" pitchFamily="34" charset="0"/>
              <a:buChar char="•"/>
            </a:pPr>
            <a:r>
              <a:rPr lang="en-US" dirty="0"/>
              <a:t>Discuss the format of the images (resolution, color channels).</a:t>
            </a:r>
          </a:p>
          <a:p>
            <a:pPr>
              <a:buFont typeface="Arial" panose="020B0604020202020204" pitchFamily="34" charset="0"/>
              <a:buChar char="•"/>
            </a:pPr>
            <a:r>
              <a:rPr lang="en-US" dirty="0"/>
              <a:t>Check  if there’s any class imbalance, which is typical in medical datasets.</a:t>
            </a:r>
          </a:p>
          <a:p>
            <a:pPr marL="0" indent="0">
              <a:buNone/>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marL="457200" lvl="1" indent="0">
              <a:buNone/>
            </a:pP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8857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dirty="0">
                <a:solidFill>
                  <a:srgbClr val="4CA3AA"/>
                </a:solidFill>
              </a:rPr>
              <a:t>Image Characteristics and Visualizing :</a:t>
            </a:r>
          </a:p>
          <a:p>
            <a:pPr>
              <a:buFont typeface="Arial" panose="020B0604020202020204" pitchFamily="34" charset="0"/>
              <a:buChar char="•"/>
            </a:pPr>
            <a:r>
              <a:rPr lang="en-US" dirty="0"/>
              <a:t>Display random images from both classes (benign and malignant) to give an idea of the visual differences.</a:t>
            </a:r>
          </a:p>
          <a:p>
            <a:pPr marL="0" indent="0">
              <a:buNone/>
            </a:pPr>
            <a:r>
              <a:rPr lang="en-US" dirty="0">
                <a:solidFill>
                  <a:srgbClr val="4CA3AA"/>
                </a:solidFill>
              </a:rPr>
              <a:t>Preprocessing the Images:</a:t>
            </a:r>
          </a:p>
          <a:p>
            <a:r>
              <a:rPr lang="en-US" dirty="0"/>
              <a:t>Convert all the images into tensors. </a:t>
            </a:r>
          </a:p>
          <a:p>
            <a:r>
              <a:rPr lang="en-US" dirty="0"/>
              <a:t>Resizing all images to 224x224 for a CNN. </a:t>
            </a:r>
          </a:p>
          <a:p>
            <a:pPr>
              <a:buFont typeface="Arial" panose="020B0604020202020204" pitchFamily="34" charset="0"/>
              <a:buChar char="•"/>
            </a:pPr>
            <a:r>
              <a:rPr lang="en-US" dirty="0"/>
              <a:t>Normalize the pixel values to be between 0 and 1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marL="457200" lvl="1" indent="0">
              <a:buNone/>
            </a:pP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539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TextBox 6">
            <a:extLst>
              <a:ext uri="{FF2B5EF4-FFF2-40B4-BE49-F238E27FC236}">
                <a16:creationId xmlns:a16="http://schemas.microsoft.com/office/drawing/2014/main" id="{C9E5C72B-D034-31BB-65DB-CAA6E3EE0317}"/>
              </a:ext>
            </a:extLst>
          </p:cNvPr>
          <p:cNvSpPr txBox="1"/>
          <p:nvPr/>
        </p:nvSpPr>
        <p:spPr>
          <a:xfrm>
            <a:off x="833070" y="1986033"/>
            <a:ext cx="9348421" cy="4247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t>preprocess data</a:t>
            </a: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a:t>
            </a:r>
          </a:p>
        </p:txBody>
      </p:sp>
      <p:pic>
        <p:nvPicPr>
          <p:cNvPr id="8" name="Picture 7">
            <a:extLst>
              <a:ext uri="{FF2B5EF4-FFF2-40B4-BE49-F238E27FC236}">
                <a16:creationId xmlns:a16="http://schemas.microsoft.com/office/drawing/2014/main" id="{3833A661-8324-CF4D-60C7-C788B9B8BA9E}"/>
              </a:ext>
            </a:extLst>
          </p:cNvPr>
          <p:cNvPicPr>
            <a:picLocks noChangeAspect="1"/>
          </p:cNvPicPr>
          <p:nvPr/>
        </p:nvPicPr>
        <p:blipFill>
          <a:blip r:embed="rId3"/>
          <a:stretch>
            <a:fillRect/>
          </a:stretch>
        </p:blipFill>
        <p:spPr>
          <a:xfrm>
            <a:off x="833070" y="2481278"/>
            <a:ext cx="5532599" cy="777307"/>
          </a:xfrm>
          <a:prstGeom prst="rect">
            <a:avLst/>
          </a:prstGeom>
        </p:spPr>
      </p:pic>
      <p:sp>
        <p:nvSpPr>
          <p:cNvPr id="9" name="TextBox 8">
            <a:extLst>
              <a:ext uri="{FF2B5EF4-FFF2-40B4-BE49-F238E27FC236}">
                <a16:creationId xmlns:a16="http://schemas.microsoft.com/office/drawing/2014/main" id="{11CD139A-99FF-B566-F2C5-3BF838C58C53}"/>
              </a:ext>
            </a:extLst>
          </p:cNvPr>
          <p:cNvSpPr txBox="1"/>
          <p:nvPr/>
        </p:nvSpPr>
        <p:spPr>
          <a:xfrm>
            <a:off x="736355" y="3433422"/>
            <a:ext cx="4143376" cy="3693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a:t>Setup path to our data directories</a:t>
            </a: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C2E0683-B243-B8E1-E526-C9EA822FDBF2}"/>
              </a:ext>
            </a:extLst>
          </p:cNvPr>
          <p:cNvPicPr>
            <a:picLocks noChangeAspect="1"/>
          </p:cNvPicPr>
          <p:nvPr/>
        </p:nvPicPr>
        <p:blipFill>
          <a:blip r:embed="rId4"/>
          <a:stretch>
            <a:fillRect/>
          </a:stretch>
        </p:blipFill>
        <p:spPr>
          <a:xfrm>
            <a:off x="853951" y="3863949"/>
            <a:ext cx="3025402" cy="845893"/>
          </a:xfrm>
          <a:prstGeom prst="rect">
            <a:avLst/>
          </a:prstGeom>
        </p:spPr>
      </p:pic>
      <p:sp>
        <p:nvSpPr>
          <p:cNvPr id="12" name="TextBox 11">
            <a:extLst>
              <a:ext uri="{FF2B5EF4-FFF2-40B4-BE49-F238E27FC236}">
                <a16:creationId xmlns:a16="http://schemas.microsoft.com/office/drawing/2014/main" id="{ACFE8033-E762-3566-AB55-7FDE55DC0131}"/>
              </a:ext>
            </a:extLst>
          </p:cNvPr>
          <p:cNvSpPr txBox="1"/>
          <p:nvPr/>
        </p:nvSpPr>
        <p:spPr>
          <a:xfrm>
            <a:off x="6019798" y="3632374"/>
            <a:ext cx="6096000" cy="369332"/>
          </a:xfrm>
          <a:prstGeom prst="rect">
            <a:avLst/>
          </a:prstGeom>
          <a:noFill/>
        </p:spPr>
        <p:txBody>
          <a:bodyPr wrap="square">
            <a:spAutoFit/>
          </a:bodyPr>
          <a:lstStyle/>
          <a:p>
            <a:pPr marL="228600" marR="0" lvl="0" indent="-228600" algn="l"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a:t>import data from directories and turn it into batches</a:t>
            </a: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58728D5-EC2D-90A0-9693-40E90220ECC2}"/>
              </a:ext>
            </a:extLst>
          </p:cNvPr>
          <p:cNvPicPr>
            <a:picLocks noChangeAspect="1"/>
          </p:cNvPicPr>
          <p:nvPr/>
        </p:nvPicPr>
        <p:blipFill>
          <a:blip r:embed="rId5"/>
          <a:stretch>
            <a:fillRect/>
          </a:stretch>
        </p:blipFill>
        <p:spPr>
          <a:xfrm>
            <a:off x="6152896" y="4120901"/>
            <a:ext cx="5829805" cy="2682472"/>
          </a:xfrm>
          <a:prstGeom prst="rect">
            <a:avLst/>
          </a:prstGeom>
        </p:spPr>
      </p:pic>
    </p:spTree>
    <p:extLst>
      <p:ext uri="{BB962C8B-B14F-4D97-AF65-F5344CB8AC3E}">
        <p14:creationId xmlns:p14="http://schemas.microsoft.com/office/powerpoint/2010/main" val="38381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Content Placeholder 2">
            <a:extLst>
              <a:ext uri="{FF2B5EF4-FFF2-40B4-BE49-F238E27FC236}">
                <a16:creationId xmlns:a16="http://schemas.microsoft.com/office/drawing/2014/main" id="{99619F97-6595-C10E-D7BA-8947C0C4E129}"/>
              </a:ext>
            </a:extLst>
          </p:cNvPr>
          <p:cNvSpPr>
            <a:spLocks noGrp="1"/>
          </p:cNvSpPr>
          <p:nvPr>
            <p:ph idx="1"/>
          </p:nvPr>
        </p:nvSpPr>
        <p:spPr>
          <a:xfrm>
            <a:off x="1049144" y="2007219"/>
            <a:ext cx="10093712" cy="4169743"/>
          </a:xfrm>
        </p:spPr>
        <p:txBody>
          <a:bodyPr>
            <a:normAutofit/>
          </a:bodyPr>
          <a:lstStyle/>
          <a:p>
            <a:pPr marL="0" indent="0">
              <a:buNone/>
            </a:pPr>
            <a:r>
              <a:rPr lang="en-US" dirty="0">
                <a:solidFill>
                  <a:srgbClr val="4CA3AA"/>
                </a:solidFill>
              </a:rPr>
              <a:t>The project problem is image classification so we used a Convolutional Neural Networks (CNNs) because:</a:t>
            </a:r>
          </a:p>
          <a:p>
            <a:pPr>
              <a:buFont typeface="Arial" panose="020B0604020202020204" pitchFamily="34" charset="0"/>
              <a:buChar char="•"/>
            </a:pPr>
            <a:r>
              <a:rPr lang="en-US" dirty="0"/>
              <a:t>Good at detecting patterns and features in images, videos, and audio signals. </a:t>
            </a:r>
          </a:p>
          <a:p>
            <a:pPr>
              <a:buFont typeface="Arial" panose="020B0604020202020204" pitchFamily="34" charset="0"/>
              <a:buChar char="•"/>
            </a:pPr>
            <a:r>
              <a:rPr lang="en-US" dirty="0"/>
              <a:t>Robust to translation, rotation, and scaling invariance.</a:t>
            </a:r>
          </a:p>
          <a:p>
            <a:pPr>
              <a:buFont typeface="Arial" panose="020B0604020202020204" pitchFamily="34" charset="0"/>
              <a:buChar char="•"/>
            </a:pPr>
            <a:r>
              <a:rPr lang="en-US" dirty="0"/>
              <a:t>End-to-end training, no need for manual feature extraction.</a:t>
            </a:r>
          </a:p>
          <a:p>
            <a:pPr>
              <a:buFont typeface="Arial" panose="020B0604020202020204" pitchFamily="34" charset="0"/>
              <a:buChar char="•"/>
            </a:pPr>
            <a:r>
              <a:rPr lang="en-US" dirty="0"/>
              <a:t>Can handle large amounts of data and achieve high accuracy.</a:t>
            </a:r>
          </a:p>
          <a:p>
            <a:pPr marL="914400" lvl="2" indent="0">
              <a:buNone/>
            </a:pPr>
            <a:endParaRPr lang="en-US" dirty="0"/>
          </a:p>
          <a:p>
            <a:pPr marL="0" indent="0">
              <a:buNone/>
            </a:pPr>
            <a:endParaRPr lang="tr-TR" dirty="0"/>
          </a:p>
        </p:txBody>
      </p:sp>
    </p:spTree>
    <p:extLst>
      <p:ext uri="{BB962C8B-B14F-4D97-AF65-F5344CB8AC3E}">
        <p14:creationId xmlns:p14="http://schemas.microsoft.com/office/powerpoint/2010/main" val="64779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Content Placeholder 2">
            <a:extLst>
              <a:ext uri="{FF2B5EF4-FFF2-40B4-BE49-F238E27FC236}">
                <a16:creationId xmlns:a16="http://schemas.microsoft.com/office/drawing/2014/main" id="{99619F97-6595-C10E-D7BA-8947C0C4E129}"/>
              </a:ext>
            </a:extLst>
          </p:cNvPr>
          <p:cNvSpPr>
            <a:spLocks noGrp="1"/>
          </p:cNvSpPr>
          <p:nvPr>
            <p:ph idx="1"/>
          </p:nvPr>
        </p:nvSpPr>
        <p:spPr>
          <a:xfrm>
            <a:off x="1049144" y="2007219"/>
            <a:ext cx="10093712" cy="4169743"/>
          </a:xfrm>
        </p:spPr>
        <p:txBody>
          <a:bodyPr>
            <a:normAutofit/>
          </a:bodyPr>
          <a:lstStyle/>
          <a:p>
            <a:pPr marL="0" indent="0">
              <a:buNone/>
            </a:pPr>
            <a:r>
              <a:rPr lang="en-US" dirty="0">
                <a:solidFill>
                  <a:srgbClr val="4CA3AA"/>
                </a:solidFill>
              </a:rPr>
              <a:t>Disadvantages of Convolutional Neural Networks (CNNs):</a:t>
            </a:r>
          </a:p>
          <a:p>
            <a:pPr>
              <a:buFont typeface="Arial" panose="020B0604020202020204" pitchFamily="34" charset="0"/>
              <a:buChar char="•"/>
            </a:pPr>
            <a:r>
              <a:rPr lang="en-US" dirty="0"/>
              <a:t>Computationally expensive to train and require a lot of memory. </a:t>
            </a:r>
          </a:p>
          <a:p>
            <a:pPr>
              <a:buFont typeface="Arial" panose="020B0604020202020204" pitchFamily="34" charset="0"/>
              <a:buChar char="•"/>
            </a:pPr>
            <a:r>
              <a:rPr lang="en-US" dirty="0"/>
              <a:t>Can be prone to overfitting if not enough data or proper regularization is used.</a:t>
            </a:r>
          </a:p>
          <a:p>
            <a:pPr>
              <a:buFont typeface="Arial" panose="020B0604020202020204" pitchFamily="34" charset="0"/>
              <a:buChar char="•"/>
            </a:pPr>
            <a:r>
              <a:rPr lang="en-US" dirty="0"/>
              <a:t>Requires large amounts of labeled data.</a:t>
            </a:r>
          </a:p>
          <a:p>
            <a:pPr>
              <a:buFont typeface="Arial" panose="020B0604020202020204" pitchFamily="34" charset="0"/>
              <a:buChar char="•"/>
            </a:pPr>
            <a:r>
              <a:rPr lang="en-US" dirty="0"/>
              <a:t>Interpretability is limited, it’s hard to understand what the network has learned.</a:t>
            </a:r>
          </a:p>
          <a:p>
            <a:pPr marL="0" indent="0">
              <a:buNone/>
            </a:pPr>
            <a:endParaRPr lang="tr-TR" dirty="0"/>
          </a:p>
        </p:txBody>
      </p:sp>
    </p:spTree>
    <p:extLst>
      <p:ext uri="{BB962C8B-B14F-4D97-AF65-F5344CB8AC3E}">
        <p14:creationId xmlns:p14="http://schemas.microsoft.com/office/powerpoint/2010/main" val="21050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Rectangle 6">
            <a:extLst>
              <a:ext uri="{FF2B5EF4-FFF2-40B4-BE49-F238E27FC236}">
                <a16:creationId xmlns:a16="http://schemas.microsoft.com/office/drawing/2014/main" id="{CBDA7286-D944-94FE-365C-A2E6A8A99361}"/>
              </a:ext>
            </a:extLst>
          </p:cNvPr>
          <p:cNvSpPr/>
          <p:nvPr/>
        </p:nvSpPr>
        <p:spPr>
          <a:xfrm>
            <a:off x="9455178" y="4498738"/>
            <a:ext cx="1002323" cy="720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DA63166-5326-DA74-4B39-E3D67636DFC5}"/>
              </a:ext>
            </a:extLst>
          </p:cNvPr>
          <p:cNvSpPr/>
          <p:nvPr/>
        </p:nvSpPr>
        <p:spPr>
          <a:xfrm>
            <a:off x="3693025" y="3874484"/>
            <a:ext cx="1002323" cy="269923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4CA3AA"/>
              </a:solidFill>
              <a:highlight>
                <a:srgbClr val="4CA3AA"/>
              </a:highlight>
            </a:endParaRPr>
          </a:p>
        </p:txBody>
      </p:sp>
      <p:sp>
        <p:nvSpPr>
          <p:cNvPr id="9" name="Rectangle: Rounded Corners 8">
            <a:extLst>
              <a:ext uri="{FF2B5EF4-FFF2-40B4-BE49-F238E27FC236}">
                <a16:creationId xmlns:a16="http://schemas.microsoft.com/office/drawing/2014/main" id="{03E43740-AE57-F159-D92A-A7DE5122BE14}"/>
              </a:ext>
            </a:extLst>
          </p:cNvPr>
          <p:cNvSpPr/>
          <p:nvPr/>
        </p:nvSpPr>
        <p:spPr>
          <a:xfrm>
            <a:off x="5594838" y="3865692"/>
            <a:ext cx="1002323" cy="2699239"/>
          </a:xfrm>
          <a:prstGeom prst="roundRect">
            <a:avLst/>
          </a:prstGeom>
          <a:solidFill>
            <a:srgbClr val="FF57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D106364-34CB-F498-2E00-AFA9D4C5CD9C}"/>
              </a:ext>
            </a:extLst>
          </p:cNvPr>
          <p:cNvSpPr/>
          <p:nvPr/>
        </p:nvSpPr>
        <p:spPr>
          <a:xfrm>
            <a:off x="7546989" y="3865692"/>
            <a:ext cx="1002323" cy="2699239"/>
          </a:xfrm>
          <a:prstGeom prst="roundRect">
            <a:avLst/>
          </a:prstGeom>
          <a:solidFill>
            <a:srgbClr val="BFBFBF"/>
          </a:solidFill>
          <a:ln>
            <a:solidFill>
              <a:srgbClr val="BFBFB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B89CB64-B006-362F-35B3-2F1E282F9830}"/>
              </a:ext>
            </a:extLst>
          </p:cNvPr>
          <p:cNvSpPr/>
          <p:nvPr/>
        </p:nvSpPr>
        <p:spPr>
          <a:xfrm>
            <a:off x="1852504" y="4498738"/>
            <a:ext cx="1002323" cy="720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12" name="TextBox 11">
            <a:extLst>
              <a:ext uri="{FF2B5EF4-FFF2-40B4-BE49-F238E27FC236}">
                <a16:creationId xmlns:a16="http://schemas.microsoft.com/office/drawing/2014/main" id="{548B2B5C-5BE9-2D4A-F50C-8387A101FA30}"/>
              </a:ext>
            </a:extLst>
          </p:cNvPr>
          <p:cNvSpPr txBox="1"/>
          <p:nvPr/>
        </p:nvSpPr>
        <p:spPr>
          <a:xfrm>
            <a:off x="1723549" y="4032747"/>
            <a:ext cx="1260231" cy="369332"/>
          </a:xfrm>
          <a:prstGeom prst="rect">
            <a:avLst/>
          </a:prstGeom>
          <a:noFill/>
        </p:spPr>
        <p:txBody>
          <a:bodyPr wrap="square" rtlCol="0">
            <a:spAutoFit/>
          </a:bodyPr>
          <a:lstStyle/>
          <a:p>
            <a:r>
              <a:rPr lang="en-US" dirty="0"/>
              <a:t>Input Layer</a:t>
            </a:r>
          </a:p>
        </p:txBody>
      </p:sp>
      <p:sp>
        <p:nvSpPr>
          <p:cNvPr id="13" name="TextBox 12">
            <a:extLst>
              <a:ext uri="{FF2B5EF4-FFF2-40B4-BE49-F238E27FC236}">
                <a16:creationId xmlns:a16="http://schemas.microsoft.com/office/drawing/2014/main" id="{BB9ACC7F-C44C-5815-F05E-CCFD2A754EB3}"/>
              </a:ext>
            </a:extLst>
          </p:cNvPr>
          <p:cNvSpPr txBox="1"/>
          <p:nvPr/>
        </p:nvSpPr>
        <p:spPr>
          <a:xfrm>
            <a:off x="9197011" y="4050331"/>
            <a:ext cx="1538654" cy="369332"/>
          </a:xfrm>
          <a:prstGeom prst="rect">
            <a:avLst/>
          </a:prstGeom>
          <a:noFill/>
        </p:spPr>
        <p:txBody>
          <a:bodyPr wrap="square" rtlCol="0">
            <a:spAutoFit/>
          </a:bodyPr>
          <a:lstStyle/>
          <a:p>
            <a:r>
              <a:rPr lang="en-US" dirty="0"/>
              <a:t>Output Layer</a:t>
            </a:r>
          </a:p>
        </p:txBody>
      </p:sp>
      <p:sp>
        <p:nvSpPr>
          <p:cNvPr id="14" name="TextBox 13">
            <a:extLst>
              <a:ext uri="{FF2B5EF4-FFF2-40B4-BE49-F238E27FC236}">
                <a16:creationId xmlns:a16="http://schemas.microsoft.com/office/drawing/2014/main" id="{1189545E-85B6-BA4B-551A-CE50882237D9}"/>
              </a:ext>
            </a:extLst>
          </p:cNvPr>
          <p:cNvSpPr txBox="1"/>
          <p:nvPr/>
        </p:nvSpPr>
        <p:spPr>
          <a:xfrm>
            <a:off x="3139111" y="3245265"/>
            <a:ext cx="2154115" cy="369332"/>
          </a:xfrm>
          <a:prstGeom prst="rect">
            <a:avLst/>
          </a:prstGeom>
          <a:noFill/>
        </p:spPr>
        <p:txBody>
          <a:bodyPr wrap="square" rtlCol="0">
            <a:spAutoFit/>
          </a:bodyPr>
          <a:lstStyle/>
          <a:p>
            <a:r>
              <a:rPr lang="en-US" dirty="0"/>
              <a:t>Convolutional Layer</a:t>
            </a:r>
          </a:p>
        </p:txBody>
      </p:sp>
      <p:sp>
        <p:nvSpPr>
          <p:cNvPr id="15" name="TextBox 14">
            <a:extLst>
              <a:ext uri="{FF2B5EF4-FFF2-40B4-BE49-F238E27FC236}">
                <a16:creationId xmlns:a16="http://schemas.microsoft.com/office/drawing/2014/main" id="{44CA0122-753A-1DC4-F651-BBFE621251AA}"/>
              </a:ext>
            </a:extLst>
          </p:cNvPr>
          <p:cNvSpPr txBox="1"/>
          <p:nvPr/>
        </p:nvSpPr>
        <p:spPr>
          <a:xfrm>
            <a:off x="5594838" y="3165884"/>
            <a:ext cx="1433407" cy="646331"/>
          </a:xfrm>
          <a:prstGeom prst="rect">
            <a:avLst/>
          </a:prstGeom>
          <a:noFill/>
        </p:spPr>
        <p:txBody>
          <a:bodyPr wrap="square" rtlCol="0">
            <a:spAutoFit/>
          </a:bodyPr>
          <a:lstStyle/>
          <a:p>
            <a:r>
              <a:rPr lang="en-US" dirty="0"/>
              <a:t>Max Pooling Layer</a:t>
            </a:r>
          </a:p>
        </p:txBody>
      </p:sp>
      <p:sp>
        <p:nvSpPr>
          <p:cNvPr id="16" name="TextBox 15">
            <a:extLst>
              <a:ext uri="{FF2B5EF4-FFF2-40B4-BE49-F238E27FC236}">
                <a16:creationId xmlns:a16="http://schemas.microsoft.com/office/drawing/2014/main" id="{429A1DD0-226D-4F2C-DBA6-5BF6E1EA7F5F}"/>
              </a:ext>
            </a:extLst>
          </p:cNvPr>
          <p:cNvSpPr txBox="1"/>
          <p:nvPr/>
        </p:nvSpPr>
        <p:spPr>
          <a:xfrm>
            <a:off x="7367696" y="3245265"/>
            <a:ext cx="1433407" cy="369332"/>
          </a:xfrm>
          <a:prstGeom prst="rect">
            <a:avLst/>
          </a:prstGeom>
          <a:noFill/>
        </p:spPr>
        <p:txBody>
          <a:bodyPr wrap="square" rtlCol="0">
            <a:spAutoFit/>
          </a:bodyPr>
          <a:lstStyle/>
          <a:p>
            <a:r>
              <a:rPr lang="en-US" dirty="0"/>
              <a:t>Dense Layer</a:t>
            </a:r>
          </a:p>
        </p:txBody>
      </p:sp>
      <p:cxnSp>
        <p:nvCxnSpPr>
          <p:cNvPr id="18" name="Straight Arrow Connector 17">
            <a:extLst>
              <a:ext uri="{FF2B5EF4-FFF2-40B4-BE49-F238E27FC236}">
                <a16:creationId xmlns:a16="http://schemas.microsoft.com/office/drawing/2014/main" id="{232C783A-C4B5-8637-CE21-D87F16908852}"/>
              </a:ext>
            </a:extLst>
          </p:cNvPr>
          <p:cNvCxnSpPr/>
          <p:nvPr/>
        </p:nvCxnSpPr>
        <p:spPr>
          <a:xfrm>
            <a:off x="2983780" y="4858121"/>
            <a:ext cx="58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4DFF4F3-58D0-416C-C56F-126486A4DAFE}"/>
              </a:ext>
            </a:extLst>
          </p:cNvPr>
          <p:cNvCxnSpPr/>
          <p:nvPr/>
        </p:nvCxnSpPr>
        <p:spPr>
          <a:xfrm>
            <a:off x="4856542" y="4858121"/>
            <a:ext cx="58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1508B9-7097-2D83-28CB-3FEB0BA75329}"/>
              </a:ext>
            </a:extLst>
          </p:cNvPr>
          <p:cNvCxnSpPr/>
          <p:nvPr/>
        </p:nvCxnSpPr>
        <p:spPr>
          <a:xfrm>
            <a:off x="6735167" y="4858121"/>
            <a:ext cx="58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7D0F7E5-7F7D-A8AD-41CC-71B32F48F3AD}"/>
              </a:ext>
            </a:extLst>
          </p:cNvPr>
          <p:cNvCxnSpPr/>
          <p:nvPr/>
        </p:nvCxnSpPr>
        <p:spPr>
          <a:xfrm>
            <a:off x="8678267" y="4858121"/>
            <a:ext cx="586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FC685-ED8C-10FD-4CB5-C1223D746D23}"/>
              </a:ext>
            </a:extLst>
          </p:cNvPr>
          <p:cNvSpPr txBox="1"/>
          <p:nvPr/>
        </p:nvSpPr>
        <p:spPr>
          <a:xfrm>
            <a:off x="1039652" y="1850418"/>
            <a:ext cx="9414365" cy="48013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4CA3AA"/>
                </a:solidFill>
                <a:effectLst/>
                <a:uLnTx/>
                <a:uFillTx/>
                <a:latin typeface="Calibri" panose="020F0502020204030204"/>
                <a:ea typeface="+mn-ea"/>
                <a:cs typeface="+mn-cs"/>
              </a:rPr>
              <a:t>CNN architecture:</a:t>
            </a:r>
          </a:p>
        </p:txBody>
      </p:sp>
      <p:sp>
        <p:nvSpPr>
          <p:cNvPr id="24" name="TextBox 23">
            <a:extLst>
              <a:ext uri="{FF2B5EF4-FFF2-40B4-BE49-F238E27FC236}">
                <a16:creationId xmlns:a16="http://schemas.microsoft.com/office/drawing/2014/main" id="{3042D66C-1B23-D9E6-E53E-EB5F0319FEC0}"/>
              </a:ext>
            </a:extLst>
          </p:cNvPr>
          <p:cNvSpPr txBox="1"/>
          <p:nvPr/>
        </p:nvSpPr>
        <p:spPr>
          <a:xfrm>
            <a:off x="1039651" y="2334211"/>
            <a:ext cx="9414365" cy="757130"/>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rgbClr val="FFFFFF"/>
                </a:solidFill>
                <a:effectLst/>
                <a:uLnTx/>
                <a:uFillTx/>
                <a:latin typeface="Calibri" panose="020F0502020204030204"/>
                <a:ea typeface="+mn-ea"/>
                <a:cs typeface="+mn-cs"/>
              </a:rPr>
              <a:t>Convolutional Neural Network consists of multiple layers like the input layer, Convolutional layer, Pooling layer, and fully connected layers. </a:t>
            </a:r>
          </a:p>
        </p:txBody>
      </p:sp>
    </p:spTree>
    <p:extLst>
      <p:ext uri="{BB962C8B-B14F-4D97-AF65-F5344CB8AC3E}">
        <p14:creationId xmlns:p14="http://schemas.microsoft.com/office/powerpoint/2010/main" val="364128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10" name="TextBox 9">
            <a:extLst>
              <a:ext uri="{FF2B5EF4-FFF2-40B4-BE49-F238E27FC236}">
                <a16:creationId xmlns:a16="http://schemas.microsoft.com/office/drawing/2014/main" id="{860594C6-818F-BF09-B6E1-51282111E68B}"/>
              </a:ext>
            </a:extLst>
          </p:cNvPr>
          <p:cNvSpPr txBox="1"/>
          <p:nvPr/>
        </p:nvSpPr>
        <p:spPr>
          <a:xfrm>
            <a:off x="903409" y="1860827"/>
            <a:ext cx="9348421"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rPr>
              <a:t>Summary of our base model:</a:t>
            </a:r>
          </a:p>
        </p:txBody>
      </p:sp>
      <p:pic>
        <p:nvPicPr>
          <p:cNvPr id="12" name="Picture 11">
            <a:extLst>
              <a:ext uri="{FF2B5EF4-FFF2-40B4-BE49-F238E27FC236}">
                <a16:creationId xmlns:a16="http://schemas.microsoft.com/office/drawing/2014/main" id="{7EB0C77E-566F-B769-1A26-5F61D4613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52" y="2596259"/>
            <a:ext cx="10434310" cy="4084187"/>
          </a:xfrm>
          <a:prstGeom prst="rect">
            <a:avLst/>
          </a:prstGeom>
        </p:spPr>
      </p:pic>
    </p:spTree>
    <p:extLst>
      <p:ext uri="{BB962C8B-B14F-4D97-AF65-F5344CB8AC3E}">
        <p14:creationId xmlns:p14="http://schemas.microsoft.com/office/powerpoint/2010/main" val="284707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3F1966C9-AE99-D3D9-D426-6BF24AA404F6}"/>
              </a:ext>
            </a:extLst>
          </p:cNvPr>
          <p:cNvSpPr txBox="1"/>
          <p:nvPr/>
        </p:nvSpPr>
        <p:spPr>
          <a:xfrm>
            <a:off x="903409" y="1860827"/>
            <a:ext cx="8366715" cy="6463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4000" dirty="0"/>
              <a:t>Hyperparameters used </a:t>
            </a:r>
            <a:r>
              <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rPr>
              <a:t>:</a:t>
            </a:r>
          </a:p>
        </p:txBody>
      </p:sp>
      <p:pic>
        <p:nvPicPr>
          <p:cNvPr id="6" name="Picture 5">
            <a:extLst>
              <a:ext uri="{FF2B5EF4-FFF2-40B4-BE49-F238E27FC236}">
                <a16:creationId xmlns:a16="http://schemas.microsoft.com/office/drawing/2014/main" id="{44183B1F-6096-7051-4738-4BD247968290}"/>
              </a:ext>
            </a:extLst>
          </p:cNvPr>
          <p:cNvPicPr>
            <a:picLocks noChangeAspect="1"/>
          </p:cNvPicPr>
          <p:nvPr/>
        </p:nvPicPr>
        <p:blipFill>
          <a:blip r:embed="rId2"/>
          <a:stretch>
            <a:fillRect/>
          </a:stretch>
        </p:blipFill>
        <p:spPr>
          <a:xfrm>
            <a:off x="799888" y="2782081"/>
            <a:ext cx="4877223" cy="3795089"/>
          </a:xfrm>
          <a:prstGeom prst="rect">
            <a:avLst/>
          </a:prstGeom>
        </p:spPr>
      </p:pic>
      <p:cxnSp>
        <p:nvCxnSpPr>
          <p:cNvPr id="11" name="Straight Arrow Connector 10">
            <a:extLst>
              <a:ext uri="{FF2B5EF4-FFF2-40B4-BE49-F238E27FC236}">
                <a16:creationId xmlns:a16="http://schemas.microsoft.com/office/drawing/2014/main" id="{B6122984-05F9-82D4-1EF4-48E96174AA47}"/>
              </a:ext>
            </a:extLst>
          </p:cNvPr>
          <p:cNvCxnSpPr/>
          <p:nvPr/>
        </p:nvCxnSpPr>
        <p:spPr>
          <a:xfrm flipH="1">
            <a:off x="3596054" y="2596260"/>
            <a:ext cx="3332285" cy="6418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B1AD3A-F17D-C221-5F06-9FE0862893E4}"/>
              </a:ext>
            </a:extLst>
          </p:cNvPr>
          <p:cNvSpPr txBox="1"/>
          <p:nvPr/>
        </p:nvSpPr>
        <p:spPr>
          <a:xfrm>
            <a:off x="6936398" y="2340666"/>
            <a:ext cx="4698553" cy="338554"/>
          </a:xfrm>
          <a:prstGeom prst="rect">
            <a:avLst/>
          </a:prstGeom>
          <a:noFill/>
        </p:spPr>
        <p:txBody>
          <a:bodyPr wrap="square" rtlCol="0">
            <a:spAutoFit/>
          </a:bodyPr>
          <a:lstStyle/>
          <a:p>
            <a:r>
              <a:rPr lang="en-US" sz="1600" dirty="0"/>
              <a:t>Higher value leads to more complex model</a:t>
            </a:r>
          </a:p>
        </p:txBody>
      </p:sp>
      <p:cxnSp>
        <p:nvCxnSpPr>
          <p:cNvPr id="13" name="Straight Arrow Connector 12">
            <a:extLst>
              <a:ext uri="{FF2B5EF4-FFF2-40B4-BE49-F238E27FC236}">
                <a16:creationId xmlns:a16="http://schemas.microsoft.com/office/drawing/2014/main" id="{E36B3CF6-DD98-CE6D-4571-13539DEBB9C9}"/>
              </a:ext>
            </a:extLst>
          </p:cNvPr>
          <p:cNvCxnSpPr>
            <a:cxnSpLocks/>
          </p:cNvCxnSpPr>
          <p:nvPr/>
        </p:nvCxnSpPr>
        <p:spPr>
          <a:xfrm flipH="1">
            <a:off x="4360985" y="2971804"/>
            <a:ext cx="2567354" cy="5291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49E43-F6B5-4CA9-15AD-6BCBE77A0439}"/>
              </a:ext>
            </a:extLst>
          </p:cNvPr>
          <p:cNvSpPr txBox="1"/>
          <p:nvPr/>
        </p:nvSpPr>
        <p:spPr>
          <a:xfrm>
            <a:off x="6936399" y="2778406"/>
            <a:ext cx="4352192" cy="584775"/>
          </a:xfrm>
          <a:prstGeom prst="rect">
            <a:avLst/>
          </a:prstGeom>
          <a:noFill/>
        </p:spPr>
        <p:txBody>
          <a:bodyPr wrap="square" rtlCol="0">
            <a:spAutoFit/>
          </a:bodyPr>
          <a:lstStyle/>
          <a:p>
            <a:r>
              <a:rPr lang="en-US" sz="1600" dirty="0"/>
              <a:t>Lower values learn smaller features , higher values learn large features.</a:t>
            </a:r>
          </a:p>
        </p:txBody>
      </p:sp>
      <p:cxnSp>
        <p:nvCxnSpPr>
          <p:cNvPr id="15" name="Straight Arrow Connector 14">
            <a:extLst>
              <a:ext uri="{FF2B5EF4-FFF2-40B4-BE49-F238E27FC236}">
                <a16:creationId xmlns:a16="http://schemas.microsoft.com/office/drawing/2014/main" id="{D36D746F-8AEE-02BC-3D45-DDA4C254D877}"/>
              </a:ext>
            </a:extLst>
          </p:cNvPr>
          <p:cNvCxnSpPr>
            <a:cxnSpLocks/>
          </p:cNvCxnSpPr>
          <p:nvPr/>
        </p:nvCxnSpPr>
        <p:spPr>
          <a:xfrm flipH="1" flipV="1">
            <a:off x="4167554" y="4146260"/>
            <a:ext cx="3552093" cy="7503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52BE05-9AF0-02D4-ECAC-D65BF5FD3B5A}"/>
              </a:ext>
            </a:extLst>
          </p:cNvPr>
          <p:cNvSpPr txBox="1"/>
          <p:nvPr/>
        </p:nvSpPr>
        <p:spPr>
          <a:xfrm>
            <a:off x="7727707" y="4640988"/>
            <a:ext cx="4352192" cy="830997"/>
          </a:xfrm>
          <a:prstGeom prst="rect">
            <a:avLst/>
          </a:prstGeom>
          <a:noFill/>
        </p:spPr>
        <p:txBody>
          <a:bodyPr wrap="square" rtlCol="0">
            <a:spAutoFit/>
          </a:bodyPr>
          <a:lstStyle/>
          <a:p>
            <a:r>
              <a:rPr lang="en-US" sz="1600" dirty="0"/>
              <a:t>If “same ” pads the target tensor with zeros to preserve the input shape or leaves the tensor as is if “valid”. </a:t>
            </a:r>
          </a:p>
        </p:txBody>
      </p:sp>
      <p:cxnSp>
        <p:nvCxnSpPr>
          <p:cNvPr id="17" name="Straight Arrow Connector 16">
            <a:extLst>
              <a:ext uri="{FF2B5EF4-FFF2-40B4-BE49-F238E27FC236}">
                <a16:creationId xmlns:a16="http://schemas.microsoft.com/office/drawing/2014/main" id="{1CDC8B90-0035-CDFB-7A76-7B8DB1DEF628}"/>
              </a:ext>
            </a:extLst>
          </p:cNvPr>
          <p:cNvCxnSpPr>
            <a:cxnSpLocks/>
          </p:cNvCxnSpPr>
          <p:nvPr/>
        </p:nvCxnSpPr>
        <p:spPr>
          <a:xfrm flipH="1" flipV="1">
            <a:off x="4019028" y="3847161"/>
            <a:ext cx="3568734" cy="1420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8FD4EFD-AE06-5BD5-781D-D9BFEA980F83}"/>
              </a:ext>
            </a:extLst>
          </p:cNvPr>
          <p:cNvSpPr txBox="1"/>
          <p:nvPr/>
        </p:nvSpPr>
        <p:spPr>
          <a:xfrm>
            <a:off x="7727707" y="3513022"/>
            <a:ext cx="4352192" cy="830997"/>
          </a:xfrm>
          <a:prstGeom prst="rect">
            <a:avLst/>
          </a:prstGeom>
          <a:noFill/>
        </p:spPr>
        <p:txBody>
          <a:bodyPr wrap="square" rtlCol="0">
            <a:spAutoFit/>
          </a:bodyPr>
          <a:lstStyle/>
          <a:p>
            <a:r>
              <a:rPr lang="en-US" sz="1600" dirty="0"/>
              <a:t>The number of steps a filter takes across an image at a time. If “1” a filter moves a cross the image on pixel at a time.</a:t>
            </a:r>
          </a:p>
        </p:txBody>
      </p:sp>
      <p:sp>
        <p:nvSpPr>
          <p:cNvPr id="23" name="Rectangle 22">
            <a:extLst>
              <a:ext uri="{FF2B5EF4-FFF2-40B4-BE49-F238E27FC236}">
                <a16:creationId xmlns:a16="http://schemas.microsoft.com/office/drawing/2014/main" id="{121974E4-FCF7-431E-2324-04AED8914198}"/>
              </a:ext>
            </a:extLst>
          </p:cNvPr>
          <p:cNvSpPr/>
          <p:nvPr/>
        </p:nvSpPr>
        <p:spPr>
          <a:xfrm>
            <a:off x="6936399" y="2340666"/>
            <a:ext cx="3939686" cy="375544"/>
          </a:xfrm>
          <a:prstGeom prst="rect">
            <a:avLst/>
          </a:prstGeom>
          <a:noFill/>
          <a:ln>
            <a:solidFill>
              <a:srgbClr val="FFC8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D24781-B65F-F8BE-2535-C6FC4932E303}"/>
              </a:ext>
            </a:extLst>
          </p:cNvPr>
          <p:cNvSpPr/>
          <p:nvPr/>
        </p:nvSpPr>
        <p:spPr>
          <a:xfrm>
            <a:off x="6936399" y="2835631"/>
            <a:ext cx="4455713" cy="508685"/>
          </a:xfrm>
          <a:prstGeom prst="rect">
            <a:avLst/>
          </a:prstGeom>
          <a:noFill/>
          <a:ln>
            <a:solidFill>
              <a:srgbClr val="FFC8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3DF8F26-0C25-FE1F-9886-EA900A46762E}"/>
              </a:ext>
            </a:extLst>
          </p:cNvPr>
          <p:cNvSpPr/>
          <p:nvPr/>
        </p:nvSpPr>
        <p:spPr>
          <a:xfrm>
            <a:off x="7719647" y="3513022"/>
            <a:ext cx="4352192" cy="927093"/>
          </a:xfrm>
          <a:prstGeom prst="rect">
            <a:avLst/>
          </a:prstGeom>
          <a:noFill/>
          <a:ln>
            <a:solidFill>
              <a:srgbClr val="FFC8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9F5544C-6E9C-5A16-5B3C-0232F35B41DC}"/>
              </a:ext>
            </a:extLst>
          </p:cNvPr>
          <p:cNvSpPr/>
          <p:nvPr/>
        </p:nvSpPr>
        <p:spPr>
          <a:xfrm>
            <a:off x="7727707" y="4640988"/>
            <a:ext cx="4352192" cy="927093"/>
          </a:xfrm>
          <a:prstGeom prst="rect">
            <a:avLst/>
          </a:prstGeom>
          <a:noFill/>
          <a:ln>
            <a:solidFill>
              <a:srgbClr val="FFC8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70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ppt_x"/>
                                          </p:val>
                                        </p:tav>
                                        <p:tav tm="100000">
                                          <p:val>
                                            <p:strVal val="#ppt_x"/>
                                          </p:val>
                                        </p:tav>
                                      </p:tavLst>
                                    </p:anim>
                                    <p:anim calcmode="lin" valueType="num">
                                      <p:cBhvr additive="base">
                                        <p:cTn id="5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ppt_x"/>
                                          </p:val>
                                        </p:tav>
                                        <p:tav tm="100000">
                                          <p:val>
                                            <p:strVal val="#ppt_x"/>
                                          </p:val>
                                        </p:tav>
                                      </p:tavLst>
                                    </p:anim>
                                    <p:anim calcmode="lin" valueType="num">
                                      <p:cBhvr additive="base">
                                        <p:cTn id="6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23" grpId="0" animBg="1"/>
      <p:bldP spid="24"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903409" y="1860827"/>
            <a:ext cx="9348421" cy="6463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4000" dirty="0"/>
              <a:t>First Model Results</a:t>
            </a:r>
            <a:r>
              <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rPr>
              <a:t>:</a:t>
            </a:r>
          </a:p>
        </p:txBody>
      </p:sp>
      <p:pic>
        <p:nvPicPr>
          <p:cNvPr id="6" name="Picture 5">
            <a:extLst>
              <a:ext uri="{FF2B5EF4-FFF2-40B4-BE49-F238E27FC236}">
                <a16:creationId xmlns:a16="http://schemas.microsoft.com/office/drawing/2014/main" id="{DB12132A-FE1F-AD2E-0BFD-5ADC3F4D5FC3}"/>
              </a:ext>
            </a:extLst>
          </p:cNvPr>
          <p:cNvPicPr>
            <a:picLocks noChangeAspect="1"/>
          </p:cNvPicPr>
          <p:nvPr/>
        </p:nvPicPr>
        <p:blipFill>
          <a:blip r:embed="rId2"/>
          <a:stretch>
            <a:fillRect/>
          </a:stretch>
        </p:blipFill>
        <p:spPr>
          <a:xfrm>
            <a:off x="370237" y="2716822"/>
            <a:ext cx="5882254" cy="3705009"/>
          </a:xfrm>
          <a:prstGeom prst="rect">
            <a:avLst/>
          </a:prstGeom>
        </p:spPr>
      </p:pic>
      <p:pic>
        <p:nvPicPr>
          <p:cNvPr id="8" name="Picture 7">
            <a:extLst>
              <a:ext uri="{FF2B5EF4-FFF2-40B4-BE49-F238E27FC236}">
                <a16:creationId xmlns:a16="http://schemas.microsoft.com/office/drawing/2014/main" id="{EBFA2C10-9803-5321-A5A4-963EBEB9332A}"/>
              </a:ext>
            </a:extLst>
          </p:cNvPr>
          <p:cNvPicPr>
            <a:picLocks noChangeAspect="1"/>
          </p:cNvPicPr>
          <p:nvPr/>
        </p:nvPicPr>
        <p:blipFill>
          <a:blip r:embed="rId3"/>
          <a:stretch>
            <a:fillRect/>
          </a:stretch>
        </p:blipFill>
        <p:spPr>
          <a:xfrm>
            <a:off x="6327887" y="2716822"/>
            <a:ext cx="5303980" cy="3705009"/>
          </a:xfrm>
          <a:prstGeom prst="rect">
            <a:avLst/>
          </a:prstGeom>
        </p:spPr>
      </p:pic>
    </p:spTree>
    <p:extLst>
      <p:ext uri="{BB962C8B-B14F-4D97-AF65-F5344CB8AC3E}">
        <p14:creationId xmlns:p14="http://schemas.microsoft.com/office/powerpoint/2010/main" val="361469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903409" y="1860827"/>
            <a:ext cx="9348421" cy="151220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t>Summary of model 2:</a:t>
            </a:r>
          </a:p>
          <a:p>
            <a:pPr marR="0" lvl="0" algn="l" defTabSz="914400" rtl="0" eaLnBrk="1" fontAlgn="auto" latinLnBrk="0" hangingPunct="1">
              <a:lnSpc>
                <a:spcPct val="90000"/>
              </a:lnSpc>
              <a:spcBef>
                <a:spcPts val="1000"/>
              </a:spcBef>
              <a:spcAft>
                <a:spcPts val="0"/>
              </a:spcAft>
              <a:buClrTx/>
              <a:buSzTx/>
              <a:tabLst/>
              <a:defRPr/>
            </a:pPr>
            <a:r>
              <a:rPr lang="en-US" sz="2800" dirty="0"/>
              <a:t>Increasing the number of layers and adding a max pooling layer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811BB09B-0420-9B60-6695-78B959D6C23C}"/>
              </a:ext>
            </a:extLst>
          </p:cNvPr>
          <p:cNvPicPr>
            <a:picLocks noChangeAspect="1"/>
          </p:cNvPicPr>
          <p:nvPr/>
        </p:nvPicPr>
        <p:blipFill>
          <a:blip r:embed="rId2"/>
          <a:stretch>
            <a:fillRect/>
          </a:stretch>
        </p:blipFill>
        <p:spPr>
          <a:xfrm>
            <a:off x="998363" y="2975176"/>
            <a:ext cx="8066505" cy="3792860"/>
          </a:xfrm>
          <a:prstGeom prst="rect">
            <a:avLst/>
          </a:prstGeom>
        </p:spPr>
      </p:pic>
    </p:spTree>
    <p:extLst>
      <p:ext uri="{BB962C8B-B14F-4D97-AF65-F5344CB8AC3E}">
        <p14:creationId xmlns:p14="http://schemas.microsoft.com/office/powerpoint/2010/main" val="354003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903409" y="1860827"/>
            <a:ext cx="9348421" cy="99617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t>No improvement on the accuracy: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1C04033F-08B1-C862-8078-62AF4EC7F68F}"/>
              </a:ext>
            </a:extLst>
          </p:cNvPr>
          <p:cNvPicPr>
            <a:picLocks noChangeAspect="1"/>
          </p:cNvPicPr>
          <p:nvPr/>
        </p:nvPicPr>
        <p:blipFill>
          <a:blip r:embed="rId2"/>
          <a:stretch>
            <a:fillRect/>
          </a:stretch>
        </p:blipFill>
        <p:spPr>
          <a:xfrm>
            <a:off x="88776" y="2856997"/>
            <a:ext cx="11974270" cy="2486773"/>
          </a:xfrm>
          <a:prstGeom prst="rect">
            <a:avLst/>
          </a:prstGeom>
        </p:spPr>
      </p:pic>
    </p:spTree>
    <p:extLst>
      <p:ext uri="{BB962C8B-B14F-4D97-AF65-F5344CB8AC3E}">
        <p14:creationId xmlns:p14="http://schemas.microsoft.com/office/powerpoint/2010/main" val="22139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951151"/>
            <a:ext cx="10112695" cy="921254"/>
          </a:xfrm>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88776" y="1639034"/>
            <a:ext cx="11159637" cy="151220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t>Using data augmentation :</a:t>
            </a:r>
          </a:p>
          <a:p>
            <a:pPr marR="0" lvl="0" algn="l" defTabSz="914400" rtl="0" eaLnBrk="1" fontAlgn="auto" latinLnBrk="0" hangingPunct="1">
              <a:lnSpc>
                <a:spcPct val="90000"/>
              </a:lnSpc>
              <a:spcBef>
                <a:spcPts val="1000"/>
              </a:spcBef>
              <a:spcAft>
                <a:spcPts val="0"/>
              </a:spcAft>
              <a:buClrTx/>
              <a:buSzTx/>
              <a:tabLst/>
              <a:defRPr/>
            </a:pPr>
            <a:r>
              <a:rPr lang="en-US" sz="2800" dirty="0"/>
              <a:t>Create </a:t>
            </a:r>
            <a:r>
              <a:rPr lang="en-US" sz="2800" dirty="0" err="1"/>
              <a:t>ImageDataGenerator</a:t>
            </a:r>
            <a:r>
              <a:rPr lang="en-US" sz="2800" dirty="0"/>
              <a:t> training instance with data augmentation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AE1169D-9CB7-9834-707C-FB8AE9C50928}"/>
              </a:ext>
            </a:extLst>
          </p:cNvPr>
          <p:cNvPicPr>
            <a:picLocks noChangeAspect="1"/>
          </p:cNvPicPr>
          <p:nvPr/>
        </p:nvPicPr>
        <p:blipFill>
          <a:blip r:embed="rId2"/>
          <a:stretch>
            <a:fillRect/>
          </a:stretch>
        </p:blipFill>
        <p:spPr>
          <a:xfrm>
            <a:off x="256320" y="2596260"/>
            <a:ext cx="9586791" cy="2811009"/>
          </a:xfrm>
          <a:prstGeom prst="rect">
            <a:avLst/>
          </a:prstGeom>
        </p:spPr>
      </p:pic>
      <p:pic>
        <p:nvPicPr>
          <p:cNvPr id="8" name="Picture 7">
            <a:extLst>
              <a:ext uri="{FF2B5EF4-FFF2-40B4-BE49-F238E27FC236}">
                <a16:creationId xmlns:a16="http://schemas.microsoft.com/office/drawing/2014/main" id="{EC3BE087-62A6-66C8-9661-AF2EB5090C9B}"/>
              </a:ext>
            </a:extLst>
          </p:cNvPr>
          <p:cNvPicPr>
            <a:picLocks noChangeAspect="1"/>
          </p:cNvPicPr>
          <p:nvPr/>
        </p:nvPicPr>
        <p:blipFill>
          <a:blip r:embed="rId3"/>
          <a:stretch>
            <a:fillRect/>
          </a:stretch>
        </p:blipFill>
        <p:spPr>
          <a:xfrm>
            <a:off x="256320" y="5491624"/>
            <a:ext cx="9586791" cy="1188823"/>
          </a:xfrm>
          <a:prstGeom prst="rect">
            <a:avLst/>
          </a:prstGeom>
        </p:spPr>
      </p:pic>
    </p:spTree>
    <p:extLst>
      <p:ext uri="{BB962C8B-B14F-4D97-AF65-F5344CB8AC3E}">
        <p14:creationId xmlns:p14="http://schemas.microsoft.com/office/powerpoint/2010/main" val="14612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951151"/>
            <a:ext cx="10112695" cy="921254"/>
          </a:xfrm>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88777" y="1618440"/>
            <a:ext cx="11229976" cy="1235210"/>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800" dirty="0"/>
              <a:t>Using Transfer Learning :</a:t>
            </a:r>
          </a:p>
          <a:p>
            <a:pPr marR="0" lvl="0" algn="l" defTabSz="914400" rtl="0" eaLnBrk="1" fontAlgn="auto" latinLnBrk="0" hangingPunct="1">
              <a:lnSpc>
                <a:spcPct val="90000"/>
              </a:lnSpc>
              <a:spcBef>
                <a:spcPts val="1000"/>
              </a:spcBef>
              <a:spcAft>
                <a:spcPts val="0"/>
              </a:spcAft>
              <a:buClrTx/>
              <a:buSzTx/>
              <a:tabLst/>
              <a:defRPr/>
            </a:pPr>
            <a:r>
              <a:rPr lang="en-US" sz="2400" dirty="0">
                <a:solidFill>
                  <a:srgbClr val="FFFFFF"/>
                </a:solidFill>
                <a:latin typeface="Calibri" panose="020F0502020204030204"/>
              </a:rPr>
              <a:t>Create base model with </a:t>
            </a:r>
            <a:r>
              <a:rPr lang="en-US" sz="2400" dirty="0" err="1">
                <a:solidFill>
                  <a:srgbClr val="FFFFFF"/>
                </a:solidFill>
                <a:latin typeface="Calibri" panose="020F0502020204030204"/>
              </a:rPr>
              <a:t>tf.keras.applications</a:t>
            </a:r>
            <a:endParaRPr lang="en-US" sz="2400" dirty="0">
              <a:solidFill>
                <a:srgbClr val="FFFFFF"/>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endParaRPr lang="en-US" sz="1200" dirty="0"/>
          </a:p>
        </p:txBody>
      </p:sp>
      <p:pic>
        <p:nvPicPr>
          <p:cNvPr id="7" name="Picture 6">
            <a:extLst>
              <a:ext uri="{FF2B5EF4-FFF2-40B4-BE49-F238E27FC236}">
                <a16:creationId xmlns:a16="http://schemas.microsoft.com/office/drawing/2014/main" id="{C242EF25-07EF-FCA3-EE92-24493D773BC1}"/>
              </a:ext>
            </a:extLst>
          </p:cNvPr>
          <p:cNvPicPr>
            <a:picLocks noChangeAspect="1"/>
          </p:cNvPicPr>
          <p:nvPr/>
        </p:nvPicPr>
        <p:blipFill>
          <a:blip r:embed="rId3"/>
          <a:stretch>
            <a:fillRect/>
          </a:stretch>
        </p:blipFill>
        <p:spPr>
          <a:xfrm>
            <a:off x="88776" y="2672809"/>
            <a:ext cx="9769687" cy="472481"/>
          </a:xfrm>
          <a:prstGeom prst="rect">
            <a:avLst/>
          </a:prstGeom>
        </p:spPr>
      </p:pic>
      <p:sp>
        <p:nvSpPr>
          <p:cNvPr id="8" name="TextBox 7">
            <a:extLst>
              <a:ext uri="{FF2B5EF4-FFF2-40B4-BE49-F238E27FC236}">
                <a16:creationId xmlns:a16="http://schemas.microsoft.com/office/drawing/2014/main" id="{069B46BC-A4B6-2CBF-655E-9691AD49FBD0}"/>
              </a:ext>
            </a:extLst>
          </p:cNvPr>
          <p:cNvSpPr txBox="1"/>
          <p:nvPr/>
        </p:nvSpPr>
        <p:spPr>
          <a:xfrm>
            <a:off x="0" y="3247789"/>
            <a:ext cx="8472856" cy="461665"/>
          </a:xfrm>
          <a:prstGeom prst="rect">
            <a:avLst/>
          </a:prstGeom>
          <a:noFill/>
        </p:spPr>
        <p:txBody>
          <a:bodyPr wrap="square" rtlCol="0">
            <a:spAutoFit/>
          </a:bodyPr>
          <a:lstStyle/>
          <a:p>
            <a:r>
              <a:rPr lang="en-US" sz="2400" dirty="0"/>
              <a:t>Freeze the base model (so the pre-learned patterns remain)</a:t>
            </a:r>
          </a:p>
        </p:txBody>
      </p:sp>
      <p:pic>
        <p:nvPicPr>
          <p:cNvPr id="10" name="Picture 9">
            <a:extLst>
              <a:ext uri="{FF2B5EF4-FFF2-40B4-BE49-F238E27FC236}">
                <a16:creationId xmlns:a16="http://schemas.microsoft.com/office/drawing/2014/main" id="{C6F55D66-6362-B49F-AFA1-2063EE3B6E28}"/>
              </a:ext>
            </a:extLst>
          </p:cNvPr>
          <p:cNvPicPr>
            <a:picLocks noChangeAspect="1"/>
          </p:cNvPicPr>
          <p:nvPr/>
        </p:nvPicPr>
        <p:blipFill>
          <a:blip r:embed="rId4"/>
          <a:stretch>
            <a:fillRect/>
          </a:stretch>
        </p:blipFill>
        <p:spPr>
          <a:xfrm>
            <a:off x="88776" y="3744175"/>
            <a:ext cx="3795089" cy="327688"/>
          </a:xfrm>
          <a:prstGeom prst="rect">
            <a:avLst/>
          </a:prstGeom>
        </p:spPr>
      </p:pic>
      <p:sp>
        <p:nvSpPr>
          <p:cNvPr id="11" name="TextBox 10">
            <a:extLst>
              <a:ext uri="{FF2B5EF4-FFF2-40B4-BE49-F238E27FC236}">
                <a16:creationId xmlns:a16="http://schemas.microsoft.com/office/drawing/2014/main" id="{1189AFED-3933-801C-4F66-40AB5A930445}"/>
              </a:ext>
            </a:extLst>
          </p:cNvPr>
          <p:cNvSpPr txBox="1"/>
          <p:nvPr/>
        </p:nvSpPr>
        <p:spPr>
          <a:xfrm>
            <a:off x="0" y="4203977"/>
            <a:ext cx="8472856" cy="461665"/>
          </a:xfrm>
          <a:prstGeom prst="rect">
            <a:avLst/>
          </a:prstGeom>
          <a:noFill/>
        </p:spPr>
        <p:txBody>
          <a:bodyPr wrap="square" rtlCol="0">
            <a:spAutoFit/>
          </a:bodyPr>
          <a:lstStyle/>
          <a:p>
            <a:r>
              <a:rPr lang="en-US" sz="2400" dirty="0"/>
              <a:t>Use feature extraction: </a:t>
            </a:r>
          </a:p>
        </p:txBody>
      </p:sp>
      <p:pic>
        <p:nvPicPr>
          <p:cNvPr id="13" name="Picture 12">
            <a:extLst>
              <a:ext uri="{FF2B5EF4-FFF2-40B4-BE49-F238E27FC236}">
                <a16:creationId xmlns:a16="http://schemas.microsoft.com/office/drawing/2014/main" id="{218CC61C-32E8-99C7-7DDD-1B8BA4BD264F}"/>
              </a:ext>
            </a:extLst>
          </p:cNvPr>
          <p:cNvPicPr>
            <a:picLocks noChangeAspect="1"/>
          </p:cNvPicPr>
          <p:nvPr/>
        </p:nvPicPr>
        <p:blipFill>
          <a:blip r:embed="rId5"/>
          <a:stretch>
            <a:fillRect/>
          </a:stretch>
        </p:blipFill>
        <p:spPr>
          <a:xfrm>
            <a:off x="88776" y="4686654"/>
            <a:ext cx="9876376" cy="1562235"/>
          </a:xfrm>
          <a:prstGeom prst="rect">
            <a:avLst/>
          </a:prstGeom>
        </p:spPr>
      </p:pic>
    </p:spTree>
    <p:extLst>
      <p:ext uri="{BB962C8B-B14F-4D97-AF65-F5344CB8AC3E}">
        <p14:creationId xmlns:p14="http://schemas.microsoft.com/office/powerpoint/2010/main" val="39983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951151"/>
            <a:ext cx="10112695" cy="921254"/>
          </a:xfrm>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299792" y="1653609"/>
            <a:ext cx="11229976" cy="88537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800" dirty="0"/>
              <a:t>Using Transfer Learning :</a:t>
            </a:r>
          </a:p>
          <a:p>
            <a:pPr marR="0" lvl="0" algn="l" defTabSz="914400" rtl="0" eaLnBrk="1" fontAlgn="auto" latinLnBrk="0" hangingPunct="1">
              <a:lnSpc>
                <a:spcPct val="90000"/>
              </a:lnSpc>
              <a:spcBef>
                <a:spcPts val="1000"/>
              </a:spcBef>
              <a:spcAft>
                <a:spcPts val="0"/>
              </a:spcAft>
              <a:buClrTx/>
              <a:buSzTx/>
              <a:tabLst/>
              <a:defRPr/>
            </a:pPr>
            <a:r>
              <a:rPr lang="en-US" sz="2000" dirty="0"/>
              <a:t>Summary of the model:</a:t>
            </a:r>
          </a:p>
        </p:txBody>
      </p:sp>
      <p:pic>
        <p:nvPicPr>
          <p:cNvPr id="6" name="Picture 5">
            <a:extLst>
              <a:ext uri="{FF2B5EF4-FFF2-40B4-BE49-F238E27FC236}">
                <a16:creationId xmlns:a16="http://schemas.microsoft.com/office/drawing/2014/main" id="{B90CE098-F1D8-5641-AD1F-AD00E009E9B0}"/>
              </a:ext>
            </a:extLst>
          </p:cNvPr>
          <p:cNvPicPr>
            <a:picLocks noChangeAspect="1"/>
          </p:cNvPicPr>
          <p:nvPr/>
        </p:nvPicPr>
        <p:blipFill>
          <a:blip r:embed="rId3"/>
          <a:stretch>
            <a:fillRect/>
          </a:stretch>
        </p:blipFill>
        <p:spPr>
          <a:xfrm>
            <a:off x="299792" y="2670950"/>
            <a:ext cx="9121930" cy="3520745"/>
          </a:xfrm>
          <a:prstGeom prst="rect">
            <a:avLst/>
          </a:prstGeom>
        </p:spPr>
      </p:pic>
    </p:spTree>
    <p:extLst>
      <p:ext uri="{BB962C8B-B14F-4D97-AF65-F5344CB8AC3E}">
        <p14:creationId xmlns:p14="http://schemas.microsoft.com/office/powerpoint/2010/main" val="24175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98617" y="524294"/>
            <a:ext cx="10112695" cy="921254"/>
          </a:xfrm>
        </p:spPr>
        <p:txBody>
          <a:bodyPr/>
          <a:lstStyle/>
          <a:p>
            <a:r>
              <a:rPr lang="en-US" b="1" dirty="0"/>
              <a:t>Model Selection</a:t>
            </a:r>
            <a:r>
              <a:rPr lang="tr-TR" b="1" dirty="0"/>
              <a:t> and Training</a:t>
            </a:r>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TextBox 2">
            <a:extLst>
              <a:ext uri="{FF2B5EF4-FFF2-40B4-BE49-F238E27FC236}">
                <a16:creationId xmlns:a16="http://schemas.microsoft.com/office/drawing/2014/main" id="{C9E5C72B-D034-31BB-65DB-CAA6E3EE0317}"/>
              </a:ext>
            </a:extLst>
          </p:cNvPr>
          <p:cNvSpPr txBox="1"/>
          <p:nvPr/>
        </p:nvSpPr>
        <p:spPr>
          <a:xfrm>
            <a:off x="88776" y="1285124"/>
            <a:ext cx="11229976" cy="1235210"/>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800" dirty="0"/>
              <a:t>Using Transfer Learning (</a:t>
            </a:r>
            <a:r>
              <a:rPr lang="en-US" sz="2800" dirty="0" err="1"/>
              <a:t>fine_tune</a:t>
            </a:r>
            <a:r>
              <a:rPr lang="en-US" sz="2800" dirty="0"/>
              <a:t>):</a:t>
            </a:r>
          </a:p>
          <a:p>
            <a:pPr marR="0" lvl="0" algn="l" defTabSz="914400" rtl="0" eaLnBrk="1" fontAlgn="auto" latinLnBrk="0" hangingPunct="1">
              <a:lnSpc>
                <a:spcPct val="90000"/>
              </a:lnSpc>
              <a:spcBef>
                <a:spcPts val="1000"/>
              </a:spcBef>
              <a:spcAft>
                <a:spcPts val="0"/>
              </a:spcAft>
              <a:buClrTx/>
              <a:buSzTx/>
              <a:tabLst/>
              <a:defRPr/>
            </a:pPr>
            <a:r>
              <a:rPr lang="en-US" sz="2400" dirty="0">
                <a:solidFill>
                  <a:srgbClr val="FFFFFF"/>
                </a:solidFill>
                <a:latin typeface="Calibri" panose="020F0502020204030204"/>
              </a:rPr>
              <a:t>Create base model with </a:t>
            </a:r>
            <a:r>
              <a:rPr lang="en-US" sz="2400" dirty="0" err="1">
                <a:solidFill>
                  <a:srgbClr val="FFFFFF"/>
                </a:solidFill>
                <a:latin typeface="Calibri" panose="020F0502020204030204"/>
              </a:rPr>
              <a:t>tf.keras.applications</a:t>
            </a:r>
            <a:endParaRPr lang="en-US" sz="2400" dirty="0">
              <a:solidFill>
                <a:srgbClr val="FFFFFF"/>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endParaRPr lang="en-US" sz="1200" dirty="0"/>
          </a:p>
        </p:txBody>
      </p:sp>
      <p:sp>
        <p:nvSpPr>
          <p:cNvPr id="4" name="TextBox 3">
            <a:extLst>
              <a:ext uri="{FF2B5EF4-FFF2-40B4-BE49-F238E27FC236}">
                <a16:creationId xmlns:a16="http://schemas.microsoft.com/office/drawing/2014/main" id="{B66BAC48-175A-BFA9-D725-4E5E09F51D9B}"/>
              </a:ext>
            </a:extLst>
          </p:cNvPr>
          <p:cNvSpPr txBox="1"/>
          <p:nvPr/>
        </p:nvSpPr>
        <p:spPr>
          <a:xfrm>
            <a:off x="283514" y="2206378"/>
            <a:ext cx="4501661" cy="369332"/>
          </a:xfrm>
          <a:prstGeom prst="rect">
            <a:avLst/>
          </a:prstGeom>
          <a:noFill/>
        </p:spPr>
        <p:txBody>
          <a:bodyPr wrap="square" rtlCol="0">
            <a:spAutoFit/>
          </a:bodyPr>
          <a:lstStyle/>
          <a:p>
            <a:r>
              <a:rPr lang="en-US" dirty="0"/>
              <a:t>Access the </a:t>
            </a:r>
            <a:r>
              <a:rPr lang="en-US" dirty="0" err="1"/>
              <a:t>base_model</a:t>
            </a:r>
            <a:r>
              <a:rPr lang="en-US" dirty="0"/>
              <a:t> layers of model_5</a:t>
            </a:r>
          </a:p>
        </p:txBody>
      </p:sp>
      <p:pic>
        <p:nvPicPr>
          <p:cNvPr id="12" name="Picture 11">
            <a:extLst>
              <a:ext uri="{FF2B5EF4-FFF2-40B4-BE49-F238E27FC236}">
                <a16:creationId xmlns:a16="http://schemas.microsoft.com/office/drawing/2014/main" id="{62FE0611-69F5-69B4-4984-54D494DD00E6}"/>
              </a:ext>
            </a:extLst>
          </p:cNvPr>
          <p:cNvPicPr>
            <a:picLocks noChangeAspect="1"/>
          </p:cNvPicPr>
          <p:nvPr/>
        </p:nvPicPr>
        <p:blipFill>
          <a:blip r:embed="rId3"/>
          <a:stretch>
            <a:fillRect/>
          </a:stretch>
        </p:blipFill>
        <p:spPr>
          <a:xfrm>
            <a:off x="355557" y="2575710"/>
            <a:ext cx="5502117" cy="1234547"/>
          </a:xfrm>
          <a:prstGeom prst="rect">
            <a:avLst/>
          </a:prstGeom>
        </p:spPr>
      </p:pic>
      <p:sp>
        <p:nvSpPr>
          <p:cNvPr id="14" name="TextBox 13">
            <a:extLst>
              <a:ext uri="{FF2B5EF4-FFF2-40B4-BE49-F238E27FC236}">
                <a16:creationId xmlns:a16="http://schemas.microsoft.com/office/drawing/2014/main" id="{AC0086EC-B49F-4EA7-3AC4-5CD16CA4EEA5}"/>
              </a:ext>
            </a:extLst>
          </p:cNvPr>
          <p:cNvSpPr txBox="1"/>
          <p:nvPr/>
        </p:nvSpPr>
        <p:spPr>
          <a:xfrm>
            <a:off x="283514" y="3938900"/>
            <a:ext cx="5343563" cy="369332"/>
          </a:xfrm>
          <a:prstGeom prst="rect">
            <a:avLst/>
          </a:prstGeom>
          <a:noFill/>
        </p:spPr>
        <p:txBody>
          <a:bodyPr wrap="square" rtlCol="0">
            <a:spAutoFit/>
          </a:bodyPr>
          <a:lstStyle/>
          <a:p>
            <a:r>
              <a:rPr lang="en-US" dirty="0"/>
              <a:t>Make all the layers in model_5_base_model trainable</a:t>
            </a:r>
          </a:p>
        </p:txBody>
      </p:sp>
      <p:pic>
        <p:nvPicPr>
          <p:cNvPr id="18" name="Picture 17">
            <a:extLst>
              <a:ext uri="{FF2B5EF4-FFF2-40B4-BE49-F238E27FC236}">
                <a16:creationId xmlns:a16="http://schemas.microsoft.com/office/drawing/2014/main" id="{4460838F-DF73-076F-2238-AB2225B3EA7F}"/>
              </a:ext>
            </a:extLst>
          </p:cNvPr>
          <p:cNvPicPr>
            <a:picLocks noChangeAspect="1"/>
          </p:cNvPicPr>
          <p:nvPr/>
        </p:nvPicPr>
        <p:blipFill>
          <a:blip r:embed="rId4"/>
          <a:stretch>
            <a:fillRect/>
          </a:stretch>
        </p:blipFill>
        <p:spPr>
          <a:xfrm>
            <a:off x="283514" y="4436875"/>
            <a:ext cx="4953429" cy="434378"/>
          </a:xfrm>
          <a:prstGeom prst="rect">
            <a:avLst/>
          </a:prstGeom>
        </p:spPr>
      </p:pic>
      <p:sp>
        <p:nvSpPr>
          <p:cNvPr id="19" name="TextBox 18">
            <a:extLst>
              <a:ext uri="{FF2B5EF4-FFF2-40B4-BE49-F238E27FC236}">
                <a16:creationId xmlns:a16="http://schemas.microsoft.com/office/drawing/2014/main" id="{D8246FF3-8DCE-5F82-3358-D0A5C06A3B43}"/>
              </a:ext>
            </a:extLst>
          </p:cNvPr>
          <p:cNvSpPr txBox="1"/>
          <p:nvPr/>
        </p:nvSpPr>
        <p:spPr>
          <a:xfrm>
            <a:off x="283514" y="4988781"/>
            <a:ext cx="5343563" cy="369332"/>
          </a:xfrm>
          <a:prstGeom prst="rect">
            <a:avLst/>
          </a:prstGeom>
          <a:noFill/>
        </p:spPr>
        <p:txBody>
          <a:bodyPr wrap="square" rtlCol="0">
            <a:spAutoFit/>
          </a:bodyPr>
          <a:lstStyle/>
          <a:p>
            <a:r>
              <a:rPr lang="en-US" dirty="0"/>
              <a:t>Freeze all layers except for the last 10</a:t>
            </a:r>
          </a:p>
        </p:txBody>
      </p:sp>
      <p:pic>
        <p:nvPicPr>
          <p:cNvPr id="21" name="Picture 20">
            <a:extLst>
              <a:ext uri="{FF2B5EF4-FFF2-40B4-BE49-F238E27FC236}">
                <a16:creationId xmlns:a16="http://schemas.microsoft.com/office/drawing/2014/main" id="{1449AEE7-CD34-862C-18B6-F1A7773293FC}"/>
              </a:ext>
            </a:extLst>
          </p:cNvPr>
          <p:cNvPicPr>
            <a:picLocks noChangeAspect="1"/>
          </p:cNvPicPr>
          <p:nvPr/>
        </p:nvPicPr>
        <p:blipFill>
          <a:blip r:embed="rId5"/>
          <a:stretch>
            <a:fillRect/>
          </a:stretch>
        </p:blipFill>
        <p:spPr>
          <a:xfrm>
            <a:off x="283514" y="5368044"/>
            <a:ext cx="5128704" cy="670618"/>
          </a:xfrm>
          <a:prstGeom prst="rect">
            <a:avLst/>
          </a:prstGeom>
        </p:spPr>
      </p:pic>
    </p:spTree>
    <p:extLst>
      <p:ext uri="{BB962C8B-B14F-4D97-AF65-F5344CB8AC3E}">
        <p14:creationId xmlns:p14="http://schemas.microsoft.com/office/powerpoint/2010/main" val="202567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73892D-15C8-D97C-04A1-C66A38E159AE}"/>
              </a:ext>
            </a:extLst>
          </p:cNvPr>
          <p:cNvPicPr>
            <a:picLocks noChangeAspect="1"/>
          </p:cNvPicPr>
          <p:nvPr/>
        </p:nvPicPr>
        <p:blipFill>
          <a:blip r:embed="rId3"/>
          <a:stretch>
            <a:fillRect/>
          </a:stretch>
        </p:blipFill>
        <p:spPr>
          <a:xfrm>
            <a:off x="79130" y="1273258"/>
            <a:ext cx="11755316" cy="2568980"/>
          </a:xfrm>
          <a:prstGeom prst="rect">
            <a:avLst/>
          </a:prstGeom>
        </p:spPr>
      </p:pic>
      <p:pic>
        <p:nvPicPr>
          <p:cNvPr id="10" name="Picture 9">
            <a:extLst>
              <a:ext uri="{FF2B5EF4-FFF2-40B4-BE49-F238E27FC236}">
                <a16:creationId xmlns:a16="http://schemas.microsoft.com/office/drawing/2014/main" id="{B3028067-C948-35EE-7580-C4BCABD39827}"/>
              </a:ext>
            </a:extLst>
          </p:cNvPr>
          <p:cNvPicPr>
            <a:picLocks noChangeAspect="1"/>
          </p:cNvPicPr>
          <p:nvPr/>
        </p:nvPicPr>
        <p:blipFill>
          <a:blip r:embed="rId4"/>
          <a:stretch>
            <a:fillRect/>
          </a:stretch>
        </p:blipFill>
        <p:spPr>
          <a:xfrm>
            <a:off x="79129" y="4154281"/>
            <a:ext cx="11755316" cy="2044296"/>
          </a:xfrm>
          <a:prstGeom prst="rect">
            <a:avLst/>
          </a:prstGeom>
        </p:spPr>
      </p:pic>
    </p:spTree>
    <p:extLst>
      <p:ext uri="{BB962C8B-B14F-4D97-AF65-F5344CB8AC3E}">
        <p14:creationId xmlns:p14="http://schemas.microsoft.com/office/powerpoint/2010/main" val="29966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indent="0">
              <a:buNone/>
            </a:pP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TextBox 3">
            <a:extLst>
              <a:ext uri="{FF2B5EF4-FFF2-40B4-BE49-F238E27FC236}">
                <a16:creationId xmlns:a16="http://schemas.microsoft.com/office/drawing/2014/main" id="{C9E5C72B-D034-31BB-65DB-CAA6E3EE0317}"/>
              </a:ext>
            </a:extLst>
          </p:cNvPr>
          <p:cNvSpPr txBox="1"/>
          <p:nvPr/>
        </p:nvSpPr>
        <p:spPr>
          <a:xfrm>
            <a:off x="88776" y="1675547"/>
            <a:ext cx="11159637" cy="1039259"/>
          </a:xfrm>
          <a:prstGeom prst="rect">
            <a:avLst/>
          </a:prstGeom>
          <a:noFill/>
        </p:spPr>
        <p:txBody>
          <a:bodyPr wrap="square">
            <a:spAutoFit/>
          </a:bodyPr>
          <a:lstStyle/>
          <a:p>
            <a:pPr algn="l"/>
            <a:r>
              <a:rPr lang="en-US" sz="2800" b="1" i="0" dirty="0">
                <a:effectLst/>
                <a:latin typeface="system-ui"/>
              </a:rPr>
              <a:t>Modeling with Adjusted Class Weights</a:t>
            </a:r>
          </a:p>
          <a:p>
            <a:pPr marR="0" lvl="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AC2CA0C-ADDE-2CF6-018C-12C7FDDFCC82}"/>
              </a:ext>
            </a:extLst>
          </p:cNvPr>
          <p:cNvPicPr>
            <a:picLocks noChangeAspect="1"/>
          </p:cNvPicPr>
          <p:nvPr/>
        </p:nvPicPr>
        <p:blipFill>
          <a:blip r:embed="rId2"/>
          <a:stretch>
            <a:fillRect/>
          </a:stretch>
        </p:blipFill>
        <p:spPr>
          <a:xfrm>
            <a:off x="176087" y="2275049"/>
            <a:ext cx="7971211" cy="4618120"/>
          </a:xfrm>
          <a:prstGeom prst="rect">
            <a:avLst/>
          </a:prstGeom>
        </p:spPr>
      </p:pic>
    </p:spTree>
    <p:extLst>
      <p:ext uri="{BB962C8B-B14F-4D97-AF65-F5344CB8AC3E}">
        <p14:creationId xmlns:p14="http://schemas.microsoft.com/office/powerpoint/2010/main" val="13129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TextBox 3">
            <a:extLst>
              <a:ext uri="{FF2B5EF4-FFF2-40B4-BE49-F238E27FC236}">
                <a16:creationId xmlns:a16="http://schemas.microsoft.com/office/drawing/2014/main" id="{C9E5C72B-D034-31BB-65DB-CAA6E3EE0317}"/>
              </a:ext>
            </a:extLst>
          </p:cNvPr>
          <p:cNvSpPr txBox="1"/>
          <p:nvPr/>
        </p:nvSpPr>
        <p:spPr>
          <a:xfrm>
            <a:off x="88776" y="1763471"/>
            <a:ext cx="11159637" cy="996170"/>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lang="en-US" sz="2800" dirty="0"/>
              <a:t>Making predictions with different thresholds :</a:t>
            </a:r>
          </a:p>
          <a:p>
            <a:pPr marR="0" lvl="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2990A53F-013C-A889-D7E5-632564EBF5AC}"/>
              </a:ext>
            </a:extLst>
          </p:cNvPr>
          <p:cNvPicPr>
            <a:picLocks noChangeAspect="1"/>
          </p:cNvPicPr>
          <p:nvPr/>
        </p:nvPicPr>
        <p:blipFill>
          <a:blip r:embed="rId2"/>
          <a:stretch>
            <a:fillRect/>
          </a:stretch>
        </p:blipFill>
        <p:spPr>
          <a:xfrm>
            <a:off x="88776" y="2500543"/>
            <a:ext cx="11543447" cy="1856913"/>
          </a:xfrm>
          <a:prstGeom prst="rect">
            <a:avLst/>
          </a:prstGeom>
        </p:spPr>
      </p:pic>
    </p:spTree>
    <p:extLst>
      <p:ext uri="{BB962C8B-B14F-4D97-AF65-F5344CB8AC3E}">
        <p14:creationId xmlns:p14="http://schemas.microsoft.com/office/powerpoint/2010/main" val="13644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TextBox 3">
            <a:extLst>
              <a:ext uri="{FF2B5EF4-FFF2-40B4-BE49-F238E27FC236}">
                <a16:creationId xmlns:a16="http://schemas.microsoft.com/office/drawing/2014/main" id="{C9E5C72B-D034-31BB-65DB-CAA6E3EE0317}"/>
              </a:ext>
            </a:extLst>
          </p:cNvPr>
          <p:cNvSpPr txBox="1"/>
          <p:nvPr/>
        </p:nvSpPr>
        <p:spPr>
          <a:xfrm>
            <a:off x="88776" y="1763471"/>
            <a:ext cx="11159637" cy="1039259"/>
          </a:xfrm>
          <a:prstGeom prst="rect">
            <a:avLst/>
          </a:prstGeom>
          <a:noFill/>
        </p:spPr>
        <p:txBody>
          <a:bodyPr wrap="square">
            <a:spAutoFit/>
          </a:bodyPr>
          <a:lstStyle/>
          <a:p>
            <a:pPr algn="l"/>
            <a:r>
              <a:rPr lang="en-US" sz="2800" b="1" i="0" dirty="0">
                <a:effectLst/>
                <a:latin typeface="system-ui"/>
              </a:rPr>
              <a:t>Generating Confusion Matrices for weighted models</a:t>
            </a:r>
          </a:p>
          <a:p>
            <a:pPr marR="0" lvl="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1B85A0E-120B-BF07-CA45-3E89101683E0}"/>
              </a:ext>
            </a:extLst>
          </p:cNvPr>
          <p:cNvPicPr>
            <a:picLocks noChangeAspect="1"/>
          </p:cNvPicPr>
          <p:nvPr/>
        </p:nvPicPr>
        <p:blipFill>
          <a:blip r:embed="rId2"/>
          <a:stretch>
            <a:fillRect/>
          </a:stretch>
        </p:blipFill>
        <p:spPr>
          <a:xfrm>
            <a:off x="88776" y="2270362"/>
            <a:ext cx="11598645" cy="4587638"/>
          </a:xfrm>
          <a:prstGeom prst="rect">
            <a:avLst/>
          </a:prstGeom>
        </p:spPr>
      </p:pic>
    </p:spTree>
    <p:extLst>
      <p:ext uri="{BB962C8B-B14F-4D97-AF65-F5344CB8AC3E}">
        <p14:creationId xmlns:p14="http://schemas.microsoft.com/office/powerpoint/2010/main" val="41898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96331" y="759665"/>
            <a:ext cx="10112695" cy="921254"/>
          </a:xfrm>
        </p:spPr>
        <p:txBody>
          <a:bodyPr/>
          <a:lstStyle/>
          <a:p>
            <a:r>
              <a:rPr lang="en-US" b="1" dirty="0"/>
              <a:t>Evaluation Results</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TextBox 6">
            <a:extLst>
              <a:ext uri="{FF2B5EF4-FFF2-40B4-BE49-F238E27FC236}">
                <a16:creationId xmlns:a16="http://schemas.microsoft.com/office/drawing/2014/main" id="{F08E2BAF-4EE0-E401-F4D1-FBE571380BC5}"/>
              </a:ext>
            </a:extLst>
          </p:cNvPr>
          <p:cNvSpPr txBox="1"/>
          <p:nvPr/>
        </p:nvSpPr>
        <p:spPr>
          <a:xfrm>
            <a:off x="940777" y="1986033"/>
            <a:ext cx="3156438" cy="610227"/>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AB1D719-7C36-A9A8-9D2B-88721D96B9DF}"/>
              </a:ext>
            </a:extLst>
          </p:cNvPr>
          <p:cNvSpPr txBox="1"/>
          <p:nvPr/>
        </p:nvSpPr>
        <p:spPr>
          <a:xfrm>
            <a:off x="375435" y="1582614"/>
            <a:ext cx="4703885" cy="369332"/>
          </a:xfrm>
          <a:prstGeom prst="rect">
            <a:avLst/>
          </a:prstGeom>
          <a:noFill/>
        </p:spPr>
        <p:txBody>
          <a:bodyPr wrap="square" rtlCol="0">
            <a:spAutoFit/>
          </a:bodyPr>
          <a:lstStyle/>
          <a:p>
            <a:r>
              <a:rPr lang="en-US" b="1" i="0" dirty="0">
                <a:effectLst/>
                <a:latin typeface="system-ui"/>
              </a:rPr>
              <a:t>Correctly Predicted Breast Images</a:t>
            </a:r>
            <a:endParaRPr lang="en-US" dirty="0"/>
          </a:p>
        </p:txBody>
      </p:sp>
      <p:pic>
        <p:nvPicPr>
          <p:cNvPr id="13" name="Picture 12">
            <a:extLst>
              <a:ext uri="{FF2B5EF4-FFF2-40B4-BE49-F238E27FC236}">
                <a16:creationId xmlns:a16="http://schemas.microsoft.com/office/drawing/2014/main" id="{492D4FCF-D77A-9152-E9B4-1A061105D20A}"/>
              </a:ext>
            </a:extLst>
          </p:cNvPr>
          <p:cNvPicPr>
            <a:picLocks noChangeAspect="1"/>
          </p:cNvPicPr>
          <p:nvPr/>
        </p:nvPicPr>
        <p:blipFill>
          <a:blip r:embed="rId2"/>
          <a:stretch>
            <a:fillRect/>
          </a:stretch>
        </p:blipFill>
        <p:spPr>
          <a:xfrm>
            <a:off x="4012191" y="1582614"/>
            <a:ext cx="7491109" cy="5184053"/>
          </a:xfrm>
          <a:prstGeom prst="rect">
            <a:avLst/>
          </a:prstGeom>
        </p:spPr>
      </p:pic>
    </p:spTree>
    <p:extLst>
      <p:ext uri="{BB962C8B-B14F-4D97-AF65-F5344CB8AC3E}">
        <p14:creationId xmlns:p14="http://schemas.microsoft.com/office/powerpoint/2010/main" val="8786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96331" y="759665"/>
            <a:ext cx="10112695" cy="921254"/>
          </a:xfrm>
        </p:spPr>
        <p:txBody>
          <a:bodyPr/>
          <a:lstStyle/>
          <a:p>
            <a:r>
              <a:rPr lang="en-US" b="1" dirty="0"/>
              <a:t>Evaluation Results</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7" name="TextBox 6">
            <a:extLst>
              <a:ext uri="{FF2B5EF4-FFF2-40B4-BE49-F238E27FC236}">
                <a16:creationId xmlns:a16="http://schemas.microsoft.com/office/drawing/2014/main" id="{F08E2BAF-4EE0-E401-F4D1-FBE571380BC5}"/>
              </a:ext>
            </a:extLst>
          </p:cNvPr>
          <p:cNvSpPr txBox="1"/>
          <p:nvPr/>
        </p:nvSpPr>
        <p:spPr>
          <a:xfrm>
            <a:off x="940777" y="1986033"/>
            <a:ext cx="3156438" cy="610227"/>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AB1D719-7C36-A9A8-9D2B-88721D96B9DF}"/>
              </a:ext>
            </a:extLst>
          </p:cNvPr>
          <p:cNvSpPr txBox="1"/>
          <p:nvPr/>
        </p:nvSpPr>
        <p:spPr>
          <a:xfrm>
            <a:off x="269927" y="1582614"/>
            <a:ext cx="4703885" cy="369332"/>
          </a:xfrm>
          <a:prstGeom prst="rect">
            <a:avLst/>
          </a:prstGeom>
          <a:noFill/>
        </p:spPr>
        <p:txBody>
          <a:bodyPr wrap="square" rtlCol="0">
            <a:spAutoFit/>
          </a:bodyPr>
          <a:lstStyle/>
          <a:p>
            <a:r>
              <a:rPr lang="en-US" b="1" i="0" dirty="0">
                <a:effectLst/>
                <a:latin typeface="system-ui"/>
              </a:rPr>
              <a:t>Incorrectly Predicted Breast Images</a:t>
            </a:r>
            <a:endParaRPr lang="en-US" dirty="0"/>
          </a:p>
        </p:txBody>
      </p:sp>
      <p:pic>
        <p:nvPicPr>
          <p:cNvPr id="4" name="Picture 3">
            <a:extLst>
              <a:ext uri="{FF2B5EF4-FFF2-40B4-BE49-F238E27FC236}">
                <a16:creationId xmlns:a16="http://schemas.microsoft.com/office/drawing/2014/main" id="{14CDC54F-5472-7DB4-F6B5-2A937CAE2AF9}"/>
              </a:ext>
            </a:extLst>
          </p:cNvPr>
          <p:cNvPicPr>
            <a:picLocks noChangeAspect="1"/>
          </p:cNvPicPr>
          <p:nvPr/>
        </p:nvPicPr>
        <p:blipFill>
          <a:blip r:embed="rId2"/>
          <a:stretch>
            <a:fillRect/>
          </a:stretch>
        </p:blipFill>
        <p:spPr>
          <a:xfrm>
            <a:off x="4184513" y="1512049"/>
            <a:ext cx="7674005" cy="5258256"/>
          </a:xfrm>
          <a:prstGeom prst="rect">
            <a:avLst/>
          </a:prstGeom>
        </p:spPr>
      </p:pic>
    </p:spTree>
    <p:extLst>
      <p:ext uri="{BB962C8B-B14F-4D97-AF65-F5344CB8AC3E}">
        <p14:creationId xmlns:p14="http://schemas.microsoft.com/office/powerpoint/2010/main" val="136517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The trained convolutional neural network (CNN) model was serialized using the HDF5 format (model.h5).</a:t>
            </a:r>
          </a:p>
          <a:p>
            <a:pPr>
              <a:buFont typeface="Arial" panose="020B0604020202020204" pitchFamily="34" charset="0"/>
              <a:buChar char="•"/>
            </a:pPr>
            <a:r>
              <a:rPr lang="en-US" dirty="0"/>
              <a:t>Serialization ensures that the model's architecture, weights, and configuration can be restored exactly in the production environment. The model is stored as a .h5 file, which allows for seamless loading and reusability across various platforms without re-training.</a:t>
            </a:r>
          </a:p>
          <a:p>
            <a:pPr>
              <a:buFont typeface="Arial" panose="020B0604020202020204" pitchFamily="34" charset="0"/>
              <a:buChar char="•"/>
            </a:pPr>
            <a:r>
              <a:rPr lang="en-US" dirty="0"/>
              <a:t>The serialized model is served using Django.</a:t>
            </a:r>
          </a:p>
          <a:p>
            <a:pPr marL="0" indent="0">
              <a:buNone/>
            </a:pP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The model.h5 file is loaded in the backend when the web server is initialized. For making predictions, the model is exposed via an API that allows users to send mammography images as input, which are then processed by the model to generate predictions .</a:t>
            </a:r>
          </a:p>
          <a:p>
            <a:pPr>
              <a:buFont typeface="Arial" panose="020B0604020202020204" pitchFamily="34" charset="0"/>
              <a:buChar char="•"/>
            </a:pPr>
            <a:r>
              <a:rPr lang="en-US" sz="2400" dirty="0"/>
              <a:t>TensorFlow was used in the backend to load the pre-trained model for real-time predictions, while React powers the frontend, ensuring a smooth user experience.</a:t>
            </a:r>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77691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Deployment</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r>
              <a:rPr lang="en-US" dirty="0"/>
              <a:t> API Integration:</a:t>
            </a:r>
          </a:p>
          <a:p>
            <a:pPr marL="0" indent="0">
              <a:buNone/>
            </a:pPr>
            <a:r>
              <a:rPr lang="en-US" dirty="0"/>
              <a:t>The deployed model is integrated into a RESTful API for prediction services:</a:t>
            </a:r>
          </a:p>
          <a:p>
            <a:pPr marL="0" indent="0">
              <a:buNone/>
            </a:pPr>
            <a:r>
              <a:rPr lang="en-US" dirty="0"/>
              <a:t>• Endpoint: /</a:t>
            </a:r>
            <a:r>
              <a:rPr lang="en-US" dirty="0" err="1"/>
              <a:t>api</a:t>
            </a:r>
            <a:r>
              <a:rPr lang="en-US" dirty="0"/>
              <a:t>/diagnosis/ (POST request)</a:t>
            </a:r>
          </a:p>
          <a:p>
            <a:pPr marL="0" indent="0">
              <a:buNone/>
            </a:pPr>
            <a:r>
              <a:rPr lang="en-US" dirty="0"/>
              <a:t>• Input Format: The API accepts multipart/form-data containing the mammography image file (image field).</a:t>
            </a:r>
          </a:p>
          <a:p>
            <a:pPr marL="0" indent="0">
              <a:buNone/>
            </a:pPr>
            <a:r>
              <a:rPr lang="en-US" dirty="0"/>
              <a:t>• Response Format: The API responds with a JSON object containing the predicted class (Benign or Malignant) and the confidence score of the prediction.</a:t>
            </a:r>
          </a:p>
          <a:p>
            <a:pPr marL="0" indent="0">
              <a:buNone/>
            </a:pPr>
            <a:endParaRPr lang="en-US" dirty="0"/>
          </a:p>
          <a:p>
            <a:endParaRPr lang="en-US"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78561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 Our model is biased to predict the majority class Despatie the technique  we have used to deal with the imbalance data.</a:t>
            </a:r>
          </a:p>
          <a:p>
            <a:pPr>
              <a:buFont typeface="Arial" panose="020B0604020202020204" pitchFamily="34" charset="0"/>
              <a:buChar char="•"/>
            </a:pPr>
            <a:r>
              <a:rPr lang="en-US" sz="2400" dirty="0"/>
              <a:t>So even with the good  model accuracy , the F1 – score is bad. And with believe that due to the type and quality of data we worked with.</a:t>
            </a:r>
          </a:p>
          <a:p>
            <a:pPr>
              <a:buFont typeface="Arial" panose="020B0604020202020204" pitchFamily="34" charset="0"/>
              <a:buChar char="•"/>
            </a:pPr>
            <a:r>
              <a:rPr lang="en-US" sz="2400" dirty="0"/>
              <a:t>As future work suggestion , working with different dataset and different kind of images other than mammography images to predict the breast cancer , to  increase  f1- score would be better .</a:t>
            </a:r>
          </a:p>
          <a:p>
            <a:pPr>
              <a:buFont typeface="Arial" panose="020B0604020202020204" pitchFamily="34" charset="0"/>
              <a:buChar char="•"/>
            </a:pPr>
            <a:r>
              <a:rPr lang="en-US" sz="2400" dirty="0"/>
              <a:t> improve the chatbot to have a real conversation  with the user using NLP and transformers.</a:t>
            </a:r>
          </a:p>
          <a:p>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49144" y="2007219"/>
            <a:ext cx="10093712" cy="1421781"/>
          </a:xfrm>
        </p:spPr>
        <p:txBody>
          <a:bodyPr anchor="t">
            <a:noAutofit/>
          </a:bodyPr>
          <a:lstStyle/>
          <a:p>
            <a:pPr>
              <a:buFont typeface="Arial" panose="020B0604020202020204" pitchFamily="34" charset="0"/>
              <a:buChar char="•"/>
            </a:pPr>
            <a:r>
              <a:rPr lang="en-US" dirty="0"/>
              <a:t>The Medical Diagnostic System for Breast Cancer  leverage the power of machine learning (ML) and deep learning (DL) to create a robust, accurate, and accessible diagnostic tool. </a:t>
            </a:r>
          </a:p>
          <a:p>
            <a:pPr marL="0" indent="0">
              <a:buNone/>
            </a:pPr>
            <a:endParaRPr lang="en-US"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TextBox 3">
            <a:extLst>
              <a:ext uri="{FF2B5EF4-FFF2-40B4-BE49-F238E27FC236}">
                <a16:creationId xmlns:a16="http://schemas.microsoft.com/office/drawing/2014/main" id="{D543185A-47E7-B595-69A2-79E6E1DD1DE0}"/>
              </a:ext>
            </a:extLst>
          </p:cNvPr>
          <p:cNvSpPr txBox="1"/>
          <p:nvPr/>
        </p:nvSpPr>
        <p:spPr>
          <a:xfrm>
            <a:off x="1039653" y="3757292"/>
            <a:ext cx="9648496" cy="1643527"/>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800" dirty="0">
                <a:solidFill>
                  <a:schemeClr val="bg1"/>
                </a:solidFill>
              </a:rPr>
              <a:t>This tool will primarily target healthcare providers but can also be adapted for use by patients in resource-limited settings where access to advanced medical diagnostics is not readily available.</a:t>
            </a:r>
          </a:p>
        </p:txBody>
      </p:sp>
    </p:spTree>
    <p:extLst>
      <p:ext uri="{BB962C8B-B14F-4D97-AF65-F5344CB8AC3E}">
        <p14:creationId xmlns:p14="http://schemas.microsoft.com/office/powerpoint/2010/main" val="37472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dirty="0"/>
              <a:t>Breast cancer remains the most common cancer among women worldwide, with over 2.3 million new cases diagnosed in 2020 alone, according to the World Health Organization (WHO). </a:t>
            </a:r>
          </a:p>
          <a:p>
            <a:pPr>
              <a:buFont typeface="Arial" panose="020B0604020202020204" pitchFamily="34" charset="0"/>
              <a:buChar char="•"/>
            </a:pPr>
            <a:endParaRPr lang="en-US" dirty="0"/>
          </a:p>
          <a:p>
            <a:pPr>
              <a:buFont typeface="Arial" panose="020B0604020202020204" pitchFamily="34" charset="0"/>
              <a:buChar char="•"/>
            </a:pPr>
            <a:r>
              <a:rPr lang="en-US" dirty="0"/>
              <a:t>Despite advances in medical technology and treatments, breast cancer continues to be a leading cause of death among women globally. Early detection is critical in improving survival rates, as it allows for timely treatment and intervention.</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31424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sz="1800" dirty="0">
                <a:latin typeface="Arial"/>
                <a:cs typeface="Arial"/>
              </a:rPr>
              <a:t>Image Analysis: Utilize a Convolutional Neural Network (CNN) trained on large datasets of mammography images to classify breast tissue as benign or malignant. The CNN will be fine-tuned for high accuracy, with continuous model evaluation and retraining as more data becomes available.</a:t>
            </a:r>
          </a:p>
          <a:p>
            <a:pPr>
              <a:buFont typeface="Arial,Sans-Serif" panose="020B0604020202020204" pitchFamily="34" charset="0"/>
            </a:pPr>
            <a:r>
              <a:rPr lang="en-US" sz="1800" dirty="0">
                <a:latin typeface="Arial"/>
                <a:cs typeface="Arial"/>
              </a:rPr>
              <a:t>Symptom Analysis: Develop a chatbot that interacts with users, asking a series of symptom-related questions based on established medical guidelines. The chatbot will analyze the responses to provide a preliminary risk assessment.</a:t>
            </a:r>
          </a:p>
          <a:p>
            <a:pPr>
              <a:buFont typeface="Arial,Sans-Serif" panose="020B0604020202020204" pitchFamily="34" charset="0"/>
            </a:pPr>
            <a:r>
              <a:rPr lang="en-US" sz="1800" dirty="0">
                <a:latin typeface="Arial"/>
                <a:cs typeface="Arial"/>
              </a:rPr>
              <a:t>Combine the image analysis from the CNN and the symptom analysis from the chatbot into a unified diagnostic tool. This will allow users to upload mammography images and answer diagnostic questions on a single platform, providing a comprehensive assessment.</a:t>
            </a:r>
          </a:p>
          <a:p>
            <a:pPr>
              <a:buFont typeface="Arial,Sans-Serif" panose="020B0604020202020204" pitchFamily="34" charset="0"/>
            </a:pPr>
            <a:r>
              <a:rPr lang="en-US" sz="1800" dirty="0">
                <a:latin typeface="Arial"/>
                <a:cs typeface="Arial"/>
              </a:rPr>
              <a:t>Develop a user-friendly web application using React and Django, ensuring that the tool is accessible to healthcare providers and potentially patients. The web app will feature a modern, responsive design, making it accessible across various devices, including smartphones and tablets.</a:t>
            </a:r>
          </a:p>
          <a:p>
            <a:pPr>
              <a:buFont typeface="Arial,Sans-Serif" panose="020B0604020202020204" pitchFamily="34" charset="0"/>
            </a:pPr>
            <a:endParaRPr lang="en-US" sz="1800" dirty="0">
              <a:latin typeface="Arial"/>
              <a:cs typeface="Aria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10170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744344" y="2027818"/>
            <a:ext cx="6465753" cy="4169743"/>
          </a:xfrm>
        </p:spPr>
        <p:txBody>
          <a:bodyPr vert="horz" lIns="91440" tIns="45720" rIns="91440" bIns="45720" rtlCol="0" anchor="t">
            <a:normAutofit fontScale="92500" lnSpcReduction="10000"/>
          </a:bodyPr>
          <a:lstStyle/>
          <a:p>
            <a:pPr>
              <a:buFont typeface="Arial" panose="020B0604020202020204" pitchFamily="34" charset="0"/>
              <a:buChar char="•"/>
            </a:pPr>
            <a:r>
              <a:rPr lang="en-US" dirty="0"/>
              <a:t>Given the wide spread impact of breast cancer, this project aligns with Sustainable Development Goal 3 (Good Health and Well-Being).</a:t>
            </a:r>
          </a:p>
          <a:p>
            <a:pPr>
              <a:buFont typeface="Arial" panose="020B0604020202020204" pitchFamily="34" charset="0"/>
              <a:buChar char="•"/>
            </a:pPr>
            <a:r>
              <a:rPr lang="en-US" dirty="0"/>
              <a:t>aiming to reduce mortality rates through early detection and accessible diagnostic tools. </a:t>
            </a:r>
          </a:p>
          <a:p>
            <a:pPr>
              <a:buFont typeface="Arial" panose="020B0604020202020204" pitchFamily="34" charset="0"/>
              <a:buChar char="•"/>
            </a:pPr>
            <a:r>
              <a:rPr lang="en-US" dirty="0"/>
              <a:t>By integrating advanced ML/DL techniques with user-friendly interfaces, the project aspires to contribute significantly to global breast cancer detection efforts.</a:t>
            </a:r>
          </a:p>
          <a:p>
            <a:pPr marL="0" indent="0">
              <a:buNone/>
            </a:pPr>
            <a:endParaRPr lang="en-US" dirty="0"/>
          </a:p>
          <a:p>
            <a:pPr marL="0" indent="0">
              <a:buNone/>
            </a:pP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BE33DE33-8C69-555F-0DAF-FAFD7F8DB1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5711" y="1986033"/>
            <a:ext cx="4656083" cy="4555367"/>
          </a:xfrm>
          <a:prstGeom prst="rect">
            <a:avLst/>
          </a:prstGeom>
        </p:spPr>
      </p:pic>
    </p:spTree>
    <p:extLst>
      <p:ext uri="{BB962C8B-B14F-4D97-AF65-F5344CB8AC3E}">
        <p14:creationId xmlns:p14="http://schemas.microsoft.com/office/powerpoint/2010/main" val="187217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marL="0" indent="0">
              <a:buNone/>
            </a:pPr>
            <a:r>
              <a:rPr lang="en-US" dirty="0">
                <a:solidFill>
                  <a:srgbClr val="4CA3AA"/>
                </a:solidFill>
              </a:rPr>
              <a:t>The project utilizes two primary datasets:</a:t>
            </a:r>
          </a:p>
          <a:p>
            <a:pPr>
              <a:buFont typeface="Arial" panose="020B0604020202020204" pitchFamily="34" charset="0"/>
              <a:buChar char="•"/>
            </a:pPr>
            <a:r>
              <a:rPr lang="en-US" dirty="0"/>
              <a:t>The rsna-mammography-768-vl-perlabel: from Kaggle, which provides an image of mammography data labeled as 0 (for benign) and 1 ( for malignant).</a:t>
            </a:r>
          </a:p>
          <a:p>
            <a:pPr>
              <a:buFont typeface="Arial" panose="020B0604020202020204" pitchFamily="34" charset="0"/>
              <a:buChar char="•"/>
            </a:pPr>
            <a:r>
              <a:rPr lang="en-US" dirty="0"/>
              <a:t>CBIS-DDSM: Mass Case Mammograms PNG Dataset: also, from Kaggle, containing labeled images of mammography image samples.</a:t>
            </a:r>
          </a:p>
          <a:p>
            <a:pPr>
              <a:buFont typeface="Arial" panose="020B0604020202020204" pitchFamily="34" charset="0"/>
              <a:buChar char="•"/>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3004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D09C42E8C23742B9E074A3CA081CCE" ma:contentTypeVersion="10" ma:contentTypeDescription="Create a new document." ma:contentTypeScope="" ma:versionID="ca3976c2db7ffb7ece117251890e0751">
  <xsd:schema xmlns:xsd="http://www.w3.org/2001/XMLSchema" xmlns:xs="http://www.w3.org/2001/XMLSchema" xmlns:p="http://schemas.microsoft.com/office/2006/metadata/properties" xmlns:ns2="089bc397-8023-43b3-aca1-460fd2a87427" xmlns:ns3="8add6d38-482c-4231-ad61-5f80979d88f9" targetNamespace="http://schemas.microsoft.com/office/2006/metadata/properties" ma:root="true" ma:fieldsID="acd57a2ff35cab461f5b23b004bee2d1" ns2:_="" ns3:_="">
    <xsd:import namespace="089bc397-8023-43b3-aca1-460fd2a87427"/>
    <xsd:import namespace="8add6d38-482c-4231-ad61-5f80979d88f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9bc397-8023-43b3-aca1-460fd2a874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dd6d38-482c-4231-ad61-5f80979d88f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89bc397-8023-43b3-aca1-460fd2a87427">
      <UserInfo>
        <DisplayName>Ipek beril Benli</DisplayName>
        <AccountId>43</AccountId>
        <AccountType/>
      </UserInfo>
    </SharedWithUsers>
  </documentManagement>
</p:properties>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D3BD1963-0221-4001-B65F-5B9E7AC8D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9bc397-8023-43b3-aca1-460fd2a87427"/>
    <ds:schemaRef ds:uri="8add6d38-482c-4231-ad61-5f80979d88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 ds:uri="089bc397-8023-43b3-aca1-460fd2a87427"/>
  </ds:schemaRefs>
</ds:datastoreItem>
</file>

<file path=docProps/app.xml><?xml version="1.0" encoding="utf-8"?>
<Properties xmlns="http://schemas.openxmlformats.org/officeDocument/2006/extended-properties" xmlns:vt="http://schemas.openxmlformats.org/officeDocument/2006/docPropsVTypes">
  <Template>office theme</Template>
  <TotalTime>730</TotalTime>
  <Words>1712</Words>
  <Application>Microsoft Office PowerPoint</Application>
  <PresentationFormat>Widescreen</PresentationFormat>
  <Paragraphs>208</Paragraphs>
  <Slides>37</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37</vt:i4>
      </vt:variant>
    </vt:vector>
  </HeadingPairs>
  <TitlesOfParts>
    <vt:vector size="48" baseType="lpstr">
      <vt:lpstr>Arial</vt:lpstr>
      <vt:lpstr>Arial,Sans-Serif</vt:lpstr>
      <vt:lpstr>Calibri</vt:lpstr>
      <vt:lpstr>Calibri Light</vt:lpstr>
      <vt:lpstr>Courier New</vt:lpstr>
      <vt:lpstr>Helvetica Neue Thin</vt:lpstr>
      <vt:lpstr>system-ui</vt:lpstr>
      <vt:lpstr>frontiertech</vt:lpstr>
      <vt:lpstr>frontiertech</vt:lpstr>
      <vt:lpstr>frontiertech</vt:lpstr>
      <vt:lpstr>frontiertech</vt:lpstr>
      <vt:lpstr>Medical Diagnostic System for Breast Cancer Detection</vt:lpstr>
      <vt:lpstr>Outline</vt:lpstr>
      <vt:lpstr>Concept note and implementation plan</vt:lpstr>
      <vt:lpstr>Background</vt:lpstr>
      <vt:lpstr>Background</vt:lpstr>
      <vt:lpstr>Objectives</vt:lpstr>
      <vt:lpstr>SDG Relation</vt:lpstr>
      <vt:lpstr>Data</vt:lpstr>
      <vt:lpstr>Data Collection </vt:lpstr>
      <vt:lpstr>Exploratory Data Analysis (EDA) and Feature Engineering</vt:lpstr>
      <vt:lpstr>Exploratory Data Analysis (EDA) and Feature Engineering</vt:lpstr>
      <vt:lpstr>Exploratory Data Analysis (EDA) and Feature Engineering</vt:lpstr>
      <vt:lpstr>Model</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Model Selection and Training</vt:lpstr>
      <vt:lpstr>PowerPoint Presentation</vt:lpstr>
      <vt:lpstr>Model Refinement and Testing</vt:lpstr>
      <vt:lpstr>Model Refinement and Testing</vt:lpstr>
      <vt:lpstr>Model Refinement and Testing</vt:lpstr>
      <vt:lpstr>Results</vt:lpstr>
      <vt:lpstr>Evaluation Results</vt:lpstr>
      <vt:lpstr>Evaluation Results</vt:lpstr>
      <vt:lpstr>Deployment</vt:lpstr>
      <vt:lpstr>Deployment</vt:lpstr>
      <vt:lpstr>Deployment</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Adil</dc:creator>
  <cp:lastModifiedBy>Mohammed Adil</cp:lastModifiedBy>
  <cp:revision>118</cp:revision>
  <dcterms:created xsi:type="dcterms:W3CDTF">2023-07-17T12:29:49Z</dcterms:created>
  <dcterms:modified xsi:type="dcterms:W3CDTF">2024-10-03T16:41:19Z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