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2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3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4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15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notesSlides/notesSlide16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notesSlides/notesSlide17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notesSlides/notesSlide18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notesSlides/notesSlide19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notesSlides/notesSlide20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7"/>
  </p:notesMasterIdLst>
  <p:sldIdLst>
    <p:sldId id="256" r:id="rId5"/>
    <p:sldId id="283" r:id="rId6"/>
    <p:sldId id="302" r:id="rId7"/>
    <p:sldId id="299" r:id="rId8"/>
    <p:sldId id="291" r:id="rId9"/>
    <p:sldId id="284" r:id="rId10"/>
    <p:sldId id="290" r:id="rId11"/>
    <p:sldId id="285" r:id="rId12"/>
    <p:sldId id="307" r:id="rId13"/>
    <p:sldId id="300" r:id="rId14"/>
    <p:sldId id="303" r:id="rId15"/>
    <p:sldId id="301" r:id="rId16"/>
    <p:sldId id="304" r:id="rId17"/>
    <p:sldId id="305" r:id="rId18"/>
    <p:sldId id="306" r:id="rId19"/>
    <p:sldId id="308" r:id="rId20"/>
    <p:sldId id="309" r:id="rId21"/>
    <p:sldId id="310" r:id="rId22"/>
    <p:sldId id="289" r:id="rId23"/>
    <p:sldId id="296" r:id="rId24"/>
    <p:sldId id="298" r:id="rId25"/>
    <p:sldId id="268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D69DF855-2044-4378-D382-97019082214F}" name="Eda nur Saruhan" initials="" userId="S::eda.nur.saruhan@undp.org::c5d9941d-5539-4cc6-837d-40b768a4e45a" providerId="AD"/>
  <p188:author id="{5773C6ED-D5C0-6998-8565-4039F0794B89}" name="carlosnieto_r@hotmail.com" initials="ca" userId="S::urn:spo:guest#carlosnieto_r@hotmail.com::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E90"/>
    <a:srgbClr val="4617DE"/>
    <a:srgbClr val="FE2E46"/>
    <a:srgbClr val="F04A23"/>
    <a:srgbClr val="FC2A49"/>
    <a:srgbClr val="EE482C"/>
    <a:srgbClr val="4618DE"/>
    <a:srgbClr val="9D6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48C9A-0175-1C45-99F8-4CDAE86F6A11}" v="4" dt="2024-10-08T15:42:53.718"/>
    <p1510:client id="{AEAD233D-E157-4B34-BCAF-E0C2744BEB93}" v="38" dt="2024-10-08T15:26:05.6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BCC"/>
          </a:solidFill>
        </a:fill>
      </a:tcStyle>
    </a:wholeTbl>
    <a:band2H>
      <a:tcTxStyle/>
      <a:tcStyle>
        <a:tcBdr/>
        <a:fill>
          <a:solidFill>
            <a:srgbClr val="FF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4E2"/>
          </a:solidFill>
        </a:fill>
      </a:tcStyle>
    </a:wholeTbl>
    <a:band2H>
      <a:tcTxStyle/>
      <a:tcStyle>
        <a:tcBdr/>
        <a:fill>
          <a:solidFill>
            <a:srgbClr val="E9EB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EFFFE"/>
              </a:solidFill>
              <a:prstDash val="solid"/>
              <a:round/>
            </a:ln>
          </a:top>
          <a:bottom>
            <a:ln w="25400" cap="flat">
              <a:solidFill>
                <a:srgbClr val="FEFFF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EFFFE"/>
              </a:solidFill>
              <a:prstDash val="solid"/>
              <a:round/>
            </a:ln>
          </a:top>
          <a:bottom>
            <a:ln w="25400" cap="flat">
              <a:solidFill>
                <a:srgbClr val="FEFFF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FF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FF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FF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92"/>
  </p:normalViewPr>
  <p:slideViewPr>
    <p:cSldViewPr snapToGrid="0">
      <p:cViewPr varScale="1">
        <p:scale>
          <a:sx n="82" d="100"/>
          <a:sy n="82" d="100"/>
        </p:scale>
        <p:origin x="73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105720 21680 8642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4366 1183 0 0,'18'-16'2657'0'0,"-1"-4"-2657"0"0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8642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6" name="Shape 4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462746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54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1723851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361139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349112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779745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2307041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246E2-3581-DED4-C0C9-FF7CAE5F5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>
            <a:extLst>
              <a:ext uri="{FF2B5EF4-FFF2-40B4-BE49-F238E27FC236}">
                <a16:creationId xmlns:a16="http://schemas.microsoft.com/office/drawing/2014/main" id="{C16145BC-A4E1-5915-18BA-F0323E28A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>
            <a:extLst>
              <a:ext uri="{FF2B5EF4-FFF2-40B4-BE49-F238E27FC236}">
                <a16:creationId xmlns:a16="http://schemas.microsoft.com/office/drawing/2014/main" id="{642CF9A8-E7DD-1E07-E020-210058E7C67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183165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12AC4-3381-66FD-E36D-F08AE9982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>
            <a:extLst>
              <a:ext uri="{FF2B5EF4-FFF2-40B4-BE49-F238E27FC236}">
                <a16:creationId xmlns:a16="http://schemas.microsoft.com/office/drawing/2014/main" id="{EDEB2DAD-919F-68D1-2E5D-BDD3D5A4A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>
            <a:extLst>
              <a:ext uri="{FF2B5EF4-FFF2-40B4-BE49-F238E27FC236}">
                <a16:creationId xmlns:a16="http://schemas.microsoft.com/office/drawing/2014/main" id="{782726F3-C8A2-A9E1-6A00-4609EA1579C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2762066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A2CD-FEBC-C403-925A-BAF7E3C7C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>
            <a:extLst>
              <a:ext uri="{FF2B5EF4-FFF2-40B4-BE49-F238E27FC236}">
                <a16:creationId xmlns:a16="http://schemas.microsoft.com/office/drawing/2014/main" id="{E3DF1965-B484-BF2B-657D-9CA7B5C28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>
            <a:extLst>
              <a:ext uri="{FF2B5EF4-FFF2-40B4-BE49-F238E27FC236}">
                <a16:creationId xmlns:a16="http://schemas.microsoft.com/office/drawing/2014/main" id="{C3788220-A771-45D7-1884-B735682252F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1230200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2195422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FTs like precision agriculture, remote sensing &amp; AI-powered forming equipment can help increase agricultural productivity in LDCs. This can improve </a:t>
            </a:r>
            <a:r>
              <a:rPr dirty="0" err="1"/>
              <a:t>fiid</a:t>
            </a:r>
            <a:r>
              <a:rPr dirty="0"/>
              <a:t>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218661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3469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FTs like precision agriculture, remote sensing &amp; AI-powered forming equipment can help increase agricultural productivity in LDCs. This can improve </a:t>
            </a:r>
            <a:r>
              <a:rPr dirty="0" err="1"/>
              <a:t>fiid</a:t>
            </a:r>
            <a:r>
              <a:rPr dirty="0"/>
              <a:t>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60543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162062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FTs like precision agriculture, remote sensing &amp; AI-powered forming equipment can help increase agricultural productivity in LDCs. This can improve </a:t>
            </a:r>
            <a:r>
              <a:rPr dirty="0" err="1"/>
              <a:t>fiid</a:t>
            </a:r>
            <a:r>
              <a:rPr dirty="0"/>
              <a:t>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2616184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246824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166217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328109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9A3CB-3762-C12B-A5D2-230977389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>
            <a:extLst>
              <a:ext uri="{FF2B5EF4-FFF2-40B4-BE49-F238E27FC236}">
                <a16:creationId xmlns:a16="http://schemas.microsoft.com/office/drawing/2014/main" id="{A823BEB4-70D1-A1D8-EFEA-77F1BDB42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>
            <a:extLst>
              <a:ext uri="{FF2B5EF4-FFF2-40B4-BE49-F238E27FC236}">
                <a16:creationId xmlns:a16="http://schemas.microsoft.com/office/drawing/2014/main" id="{05C8EFDA-7C00-B859-A29D-B341D92E3B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169975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</a:p>
        </p:txBody>
      </p:sp>
    </p:spTree>
    <p:extLst>
      <p:ext uri="{BB962C8B-B14F-4D97-AF65-F5344CB8AC3E}">
        <p14:creationId xmlns:p14="http://schemas.microsoft.com/office/powerpoint/2010/main" val="82276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wo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mparis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39652" y="1987368"/>
            <a:ext cx="4957923" cy="5971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987367"/>
            <a:ext cx="4980148" cy="6010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6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wo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Title Text"/>
          <p:cNvSpPr txBox="1">
            <a:spLocks noGrp="1"/>
          </p:cNvSpPr>
          <p:nvPr>
            <p:ph type="title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39652" y="1987368"/>
            <a:ext cx="4957923" cy="5971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987367"/>
            <a:ext cx="4980148" cy="6010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280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3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3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Text"/>
          <p:cNvSpPr txBox="1">
            <a:spLocks noGrp="1"/>
          </p:cNvSpPr>
          <p:nvPr>
            <p:ph type="title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39652" y="1987368"/>
            <a:ext cx="4957923" cy="5971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987367"/>
            <a:ext cx="4980148" cy="6010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00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5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6" descr="Picture 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8" descr="Picture 8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049144" y="2007218"/>
            <a:ext cx="10093712" cy="4169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039653" y="1064778"/>
            <a:ext cx="10112696" cy="92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84232" y="6414758"/>
            <a:ext cx="258625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customXml" Target="../ink/ink18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customXml" Target="../ink/ink20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customXml" Target="../ink/ink22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customXml" Target="../ink/ink24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customXml" Target="../ink/ink26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customXml" Target="../ink/ink28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0.png"/><Relationship Id="rId10" Type="http://schemas.openxmlformats.org/officeDocument/2006/relationships/customXml" Target="../ink/ink30.xml"/><Relationship Id="rId9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0.png"/><Relationship Id="rId10" Type="http://schemas.openxmlformats.org/officeDocument/2006/relationships/customXml" Target="../ink/ink32.xml"/><Relationship Id="rId9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3" Type="http://schemas.openxmlformats.org/officeDocument/2006/relationships/customXml" Target="../ink/ink33.xml"/><Relationship Id="rId12" Type="http://schemas.openxmlformats.org/officeDocument/2006/relationships/customXml" Target="../ink/ink3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0.png"/><Relationship Id="rId14" Type="http://schemas.openxmlformats.org/officeDocument/2006/relationships/hyperlink" Target="https://youtu.be/x7G1scIInkMhttps:/youtu.be/x7G1scIInk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0" Type="http://schemas.openxmlformats.org/officeDocument/2006/relationships/customXml" Target="../ink/ink36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11" Type="http://schemas.openxmlformats.org/officeDocument/2006/relationships/customXml" Target="../ink/ink2.xml"/><Relationship Id="rId10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0" Type="http://schemas.openxmlformats.org/officeDocument/2006/relationships/customXml" Target="../ink/ink38.xml"/><Relationship Id="rId9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data.mendeley.com/datasets/tgv3zb82nd/1" TargetMode="External"/><Relationship Id="rId3" Type="http://schemas.openxmlformats.org/officeDocument/2006/relationships/customXml" Target="../ink/ink39.xml"/><Relationship Id="rId12" Type="http://schemas.openxmlformats.org/officeDocument/2006/relationships/hyperlink" Target="https://doi.org/10.21203/rs.3.rs-3720115/v1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s://www.kaggle.com/datasets/alvarole/coffee-leaves-disease" TargetMode="Externa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hyperlink" Target="https://www.kaggle.com/datasets/biniyamyoseph/ethiopian-coffee-leaf-disease" TargetMode="External"/><Relationship Id="rId10" Type="http://schemas.openxmlformats.org/officeDocument/2006/relationships/customXml" Target="../ink/ink40.xml"/><Relationship Id="rId9" Type="http://schemas.openxmlformats.org/officeDocument/2006/relationships/image" Target="../media/image170.png"/><Relationship Id="rId14" Type="http://schemas.openxmlformats.org/officeDocument/2006/relationships/hyperlink" Target="https://medium.com/@prathyuakundi/unknown-unknowns-how-to-train-a-cnn-thats-ready-for-anything-with-softmax-thresholding-20cba049699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customXml" Target="../ink/ink4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customXml" Target="../ink/ink6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0" Type="http://schemas.openxmlformats.org/officeDocument/2006/relationships/customXml" Target="../ink/ink8.xml"/><Relationship Id="rId9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11" Type="http://schemas.openxmlformats.org/officeDocument/2006/relationships/image" Target="../media/image15.png"/><Relationship Id="rId10" Type="http://schemas.openxmlformats.org/officeDocument/2006/relationships/customXml" Target="../ink/ink10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0" Type="http://schemas.openxmlformats.org/officeDocument/2006/relationships/customXml" Target="../ink/ink12.xml"/><Relationship Id="rId9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0" Type="http://schemas.openxmlformats.org/officeDocument/2006/relationships/customXml" Target="../ink/ink14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0.png"/><Relationship Id="rId10" Type="http://schemas.openxmlformats.org/officeDocument/2006/relationships/customXml" Target="../ink/ink16.xml"/><Relationship Id="rId9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using a computer&#10;&#10;Description automatically generated">
            <a:extLst>
              <a:ext uri="{FF2B5EF4-FFF2-40B4-BE49-F238E27FC236}">
                <a16:creationId xmlns:a16="http://schemas.microsoft.com/office/drawing/2014/main" id="{6E8DDA74-8630-43BB-E564-7470D2C1DFC0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28" t="125" r="5881" b="35700"/>
          <a:stretch/>
        </p:blipFill>
        <p:spPr>
          <a:xfrm>
            <a:off x="-2985" y="1339747"/>
            <a:ext cx="12225969" cy="5533684"/>
          </a:xfrm>
          <a:prstGeom prst="rect">
            <a:avLst/>
          </a:prstGeom>
        </p:spPr>
      </p:pic>
      <p:sp>
        <p:nvSpPr>
          <p:cNvPr id="468" name="Rectangle"/>
          <p:cNvSpPr/>
          <p:nvPr/>
        </p:nvSpPr>
        <p:spPr>
          <a:xfrm>
            <a:off x="-11767" y="1339747"/>
            <a:ext cx="12203767" cy="5535101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/>
          <a:srcRect l="1000" r="13538" b="33964"/>
          <a:stretch/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A new generation…"/>
          <p:cNvSpPr txBox="1"/>
          <p:nvPr/>
        </p:nvSpPr>
        <p:spPr>
          <a:xfrm>
            <a:off x="6109999" y="2051146"/>
            <a:ext cx="6112985" cy="180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en-US" b="1" dirty="0">
                <a:latin typeface="Microsoft YaHei"/>
              </a:rPr>
              <a:t> AI-Powered Coffee Leaf Disease Detection for Ethiopian Farmers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3C3C6A-022F-5B7B-AC8D-CA48D3C44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570194" y="3975901"/>
            <a:ext cx="4107310" cy="859756"/>
          </a:xfrm>
          <a:prstGeom prst="rect">
            <a:avLst/>
          </a:prstGeom>
        </p:spPr>
        <p:txBody>
          <a:bodyPr lIns="45719" tIns="45720" rIns="45719" bIns="45720" anchor="ctr">
            <a:normAutofit fontScale="92500" lnSpcReduction="10000"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600" dirty="0">
                <a:solidFill>
                  <a:srgbClr val="FEFFFE"/>
                </a:solidFill>
                <a:latin typeface="Microsoft YaHei Light"/>
              </a:rPr>
              <a:t>Graduate Name: </a:t>
            </a:r>
            <a:r>
              <a:rPr lang="en-US" sz="1600" dirty="0" err="1">
                <a:solidFill>
                  <a:srgbClr val="FEFFFE"/>
                </a:solidFill>
                <a:latin typeface="Microsoft YaHei Light"/>
              </a:rPr>
              <a:t>Abdulkerim</a:t>
            </a:r>
            <a:r>
              <a:rPr lang="en-US" sz="1600" dirty="0">
                <a:solidFill>
                  <a:srgbClr val="FEFFFE"/>
                </a:solidFill>
                <a:latin typeface="Microsoft YaHei Light"/>
              </a:rPr>
              <a:t> </a:t>
            </a:r>
            <a:r>
              <a:rPr lang="en-US" sz="1600" dirty="0" err="1">
                <a:solidFill>
                  <a:srgbClr val="FEFFFE"/>
                </a:solidFill>
                <a:latin typeface="Microsoft YaHei Light"/>
              </a:rPr>
              <a:t>Issa</a:t>
            </a:r>
            <a:r>
              <a:rPr lang="en-US" sz="1600" dirty="0">
                <a:solidFill>
                  <a:srgbClr val="FEFFFE"/>
                </a:solidFill>
                <a:latin typeface="Microsoft YaHei Light"/>
              </a:rPr>
              <a:t> Osman, Luel Fekadu, </a:t>
            </a:r>
            <a:r>
              <a:rPr lang="en-US" sz="1600" dirty="0" err="1">
                <a:solidFill>
                  <a:srgbClr val="FEFFFE"/>
                </a:solidFill>
                <a:latin typeface="Microsoft YaHei Light"/>
              </a:rPr>
              <a:t>Rabiya</a:t>
            </a:r>
            <a:r>
              <a:rPr lang="en-US" sz="1600" dirty="0">
                <a:solidFill>
                  <a:srgbClr val="FEFFFE"/>
                </a:solidFill>
                <a:latin typeface="Microsoft YaHei Light"/>
              </a:rPr>
              <a:t> </a:t>
            </a:r>
            <a:r>
              <a:rPr lang="en-US" sz="1600" dirty="0" err="1">
                <a:solidFill>
                  <a:srgbClr val="FEFFFE"/>
                </a:solidFill>
                <a:latin typeface="Microsoft YaHei Light"/>
              </a:rPr>
              <a:t>Abdulnassir</a:t>
            </a:r>
            <a:endParaRPr lang="en-US" sz="1600" dirty="0">
              <a:solidFill>
                <a:srgbClr val="FEFFFE"/>
              </a:solidFill>
              <a:latin typeface="Microsoft YaHei Light"/>
            </a:endParaR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600" dirty="0">
                <a:solidFill>
                  <a:srgbClr val="FEFFFE"/>
                </a:solidFill>
                <a:latin typeface="Microsoft YaHei Light"/>
              </a:rPr>
              <a:t>Date June 16, 2025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11349893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icrosoft YaHei"/>
              </a:rPr>
              <a:t>Exploratory Data Analysis and Feature Engineering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C98FB-0DE0-A7C6-DB47-733B7ED5E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Class Imbalance with Healthy and Miner overrepresented. 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Image variations in resolution and background noise. 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Preprocessed by resizing to 224*224, normalizing to [0,1], and augmenting with rotations/flips.</a:t>
            </a:r>
          </a:p>
        </p:txBody>
      </p:sp>
      <p:pic>
        <p:nvPicPr>
          <p:cNvPr id="4" name="Picture 3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A36B4A15-E232-704D-76D8-021DD01872DC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30" y="3965796"/>
            <a:ext cx="4440852" cy="2649244"/>
          </a:xfrm>
          <a:prstGeom prst="rect">
            <a:avLst/>
          </a:prstGeom>
        </p:spPr>
      </p:pic>
      <p:pic>
        <p:nvPicPr>
          <p:cNvPr id="6" name="Picture 5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48A382AA-53CE-DE00-1358-9E4E2228F6C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94" y="3923797"/>
            <a:ext cx="4440852" cy="26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476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">
            <a:extLst>
              <a:ext uri="{FF2B5EF4-FFF2-40B4-BE49-F238E27FC236}">
                <a16:creationId xmlns:a16="http://schemas.microsoft.com/office/drawing/2014/main" id="{A76E722F-F453-1D78-E217-B9D17F108B48}"/>
              </a:ext>
            </a:extLst>
          </p:cNvPr>
          <p:cNvSpPr/>
          <p:nvPr/>
        </p:nvSpPr>
        <p:spPr>
          <a:xfrm>
            <a:off x="407334" y="2031148"/>
            <a:ext cx="10715116" cy="1362402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629265" y="2422430"/>
            <a:ext cx="10572656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4000" b="1" dirty="0">
                <a:solidFill>
                  <a:schemeClr val="tx1"/>
                </a:solidFill>
                <a:latin typeface="Microsoft YaHei"/>
                <a:ea typeface="Microsoft YaHei"/>
              </a:rPr>
              <a:t>Model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960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11349893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latin typeface="Microsoft YaHei"/>
                <a:ea typeface="Microsoft YaHei"/>
              </a:rPr>
              <a:t>Model Selection and Training 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C98FB-0DE0-A7C6-DB47-733B7ED5E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A Convolutional Neural Network (CNN) with transfer learning was implemented.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MobileNetV2 was selected as the base model due to its efficiency and lightweight architecture.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Two intermediate layers and one final classification layer were added.</a:t>
            </a:r>
          </a:p>
        </p:txBody>
      </p:sp>
    </p:spTree>
    <p:extLst>
      <p:ext uri="{BB962C8B-B14F-4D97-AF65-F5344CB8AC3E}">
        <p14:creationId xmlns:p14="http://schemas.microsoft.com/office/powerpoint/2010/main" val="28035829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11349893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Model Evaluation and Hyperparameter Tuning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C98FB-0DE0-A7C6-DB47-733B7ED5E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Training was evaluated using accuracy and loss metrics on both the training and validation sets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Number of epochs decreased due to Google </a:t>
            </a:r>
            <a:r>
              <a:rPr lang="en-US" sz="2000" dirty="0" err="1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Colab’s</a:t>
            </a: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 inability to handle training. 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Applied early stopping with patience of 3 epochs to prevent overfitting. </a:t>
            </a:r>
            <a:endParaRPr lang="en-US" dirty="0">
              <a:latin typeface="Microsoft YaHei Light"/>
              <a:ea typeface="+mj-lt"/>
              <a:cs typeface="+mj-lt"/>
            </a:endParaRPr>
          </a:p>
        </p:txBody>
      </p:sp>
      <p:pic>
        <p:nvPicPr>
          <p:cNvPr id="4" name="Picture 3" descr="A comparison of a graph&#10;&#10;AI-generated content may be incorrect.">
            <a:extLst>
              <a:ext uri="{FF2B5EF4-FFF2-40B4-BE49-F238E27FC236}">
                <a16:creationId xmlns:a16="http://schemas.microsoft.com/office/drawing/2014/main" id="{4966A686-7431-2C44-9E7B-3B10775013C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30" y="3707753"/>
            <a:ext cx="6957527" cy="29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208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11349893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Model 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C98FB-0DE0-A7C6-DB47-733B7ED5E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Achieved 95.73% test accuracy on 15% hold-out set. 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Precision, Recall, F1-score: 0.96 across classes. </a:t>
            </a:r>
          </a:p>
        </p:txBody>
      </p:sp>
      <p:pic>
        <p:nvPicPr>
          <p:cNvPr id="4" name="Picture 3" descr="A screenshot of a number&#10;&#10;AI-generated content may be incorrect.">
            <a:extLst>
              <a:ext uri="{FF2B5EF4-FFF2-40B4-BE49-F238E27FC236}">
                <a16:creationId xmlns:a16="http://schemas.microsoft.com/office/drawing/2014/main" id="{F905184D-D54F-18CB-1503-75236FB0A28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4" y="3429000"/>
            <a:ext cx="5788418" cy="2768373"/>
          </a:xfrm>
          <a:prstGeom prst="rect">
            <a:avLst/>
          </a:prstGeom>
        </p:spPr>
      </p:pic>
      <p:pic>
        <p:nvPicPr>
          <p:cNvPr id="6" name="Picture 5" descr="A graph with numbers and a chart&#10;&#10;AI-generated content may be incorrect.">
            <a:extLst>
              <a:ext uri="{FF2B5EF4-FFF2-40B4-BE49-F238E27FC236}">
                <a16:creationId xmlns:a16="http://schemas.microsoft.com/office/drawing/2014/main" id="{970A0438-A27A-1089-D633-CB373231E4D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98" y="1674813"/>
            <a:ext cx="5078666" cy="44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79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">
            <a:extLst>
              <a:ext uri="{FF2B5EF4-FFF2-40B4-BE49-F238E27FC236}">
                <a16:creationId xmlns:a16="http://schemas.microsoft.com/office/drawing/2014/main" id="{A76E722F-F453-1D78-E217-B9D17F108B48}"/>
              </a:ext>
            </a:extLst>
          </p:cNvPr>
          <p:cNvSpPr/>
          <p:nvPr/>
        </p:nvSpPr>
        <p:spPr>
          <a:xfrm>
            <a:off x="407334" y="2031148"/>
            <a:ext cx="10715116" cy="1362402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629265" y="2422430"/>
            <a:ext cx="10572656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4000" b="1" dirty="0">
                <a:solidFill>
                  <a:schemeClr val="tx1"/>
                </a:solidFill>
                <a:latin typeface="Microsoft YaHei"/>
                <a:ea typeface="Microsoft YaHei"/>
              </a:rPr>
              <a:t>Results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918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7E175-57EB-EA8F-1261-FE22B08A0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3190775-A40D-67F8-5558-BB84B821D7D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21D312E-213B-62BD-CA9F-213E6E541630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748A55B-9DB2-B49C-39FA-1E825ACFA0E8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69D26F26-0894-62CC-0F4C-80A366EE360A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2FC592AE-41B5-2F08-4D7C-77600A9BF71B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CDF7AB9B-15B9-7C48-CD5B-C6184E74A189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62011DF-4217-0D3B-42F6-64FED4ED149F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62011DF-4217-0D3B-42F6-64FED4ED14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147483648" y="-214748364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A3C2747E-A924-8053-B8DB-3EBA2B207C97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8DD9A2-4D8F-C11A-8B8A-431B6B016E6F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8DD9A2-4D8F-C11A-8B8A-431B6B016E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1731" y="547197"/>
                <a:ext cx="49695" cy="4871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B857313-728F-118B-825B-9963F01E6FAB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Deployment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B9D491-2901-8A35-8D7A-E4B17E21CB10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Model converted to TensorFlow Lite (.</a:t>
            </a:r>
            <a:r>
              <a:rPr lang="en-US" sz="2000" dirty="0" err="1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tflite</a:t>
            </a: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) and integrated into a Flutter app using the </a:t>
            </a:r>
            <a:r>
              <a:rPr lang="en-US" sz="2000" dirty="0" err="1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tflite_flutter</a:t>
            </a: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 package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Features include real-time disease prediction, prediction with image capture, multilingual output, and AI chatbot assistant.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Offline capability ensures accessibility in rural Ethiopia. 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App is called </a:t>
            </a:r>
            <a:r>
              <a:rPr lang="en-US" sz="2000" dirty="0" err="1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Keffa</a:t>
            </a: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, taken from the region in Ethiopia where coffee is originated from.</a:t>
            </a:r>
            <a:endParaRPr lang="en-US" dirty="0">
              <a:latin typeface="Microsoft YaHei Light"/>
              <a:ea typeface="+mj-lt"/>
              <a:cs typeface="+mj-lt"/>
            </a:endParaRPr>
          </a:p>
        </p:txBody>
      </p:sp>
      <p:pic>
        <p:nvPicPr>
          <p:cNvPr id="3" name="Picture 2" descr="A cartoon of a person holding a staff&#10;&#10;AI-generated content may be incorrect.">
            <a:extLst>
              <a:ext uri="{FF2B5EF4-FFF2-40B4-BE49-F238E27FC236}">
                <a16:creationId xmlns:a16="http://schemas.microsoft.com/office/drawing/2014/main" id="{4053EDDD-A10B-2DB5-DEC8-B5ACC89D7A4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45" y="4337220"/>
            <a:ext cx="2357909" cy="23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076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C49E4-4B54-DCC9-9A80-94C17A027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05084B52-AC6E-B2EF-0D28-A94208F9576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30E5EB-64D7-CB1D-284E-70DB42081F19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27445EF1-F801-DFDD-69AC-6B0F44354F91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3CC205E0-BC79-EF08-8F4C-4DBB3D232483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8EF1ABA5-06B1-0E46-2896-772F30B263F6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96218B56-5D5B-8970-982D-C87E60CDEF6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EC6DEB-8D9B-6787-6697-760D510F604D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EC6DEB-8D9B-6787-6697-760D510F60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147483648" y="-214748364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2D44EB9D-958E-EF8A-6BC9-CFB88A2778F8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87E84F-6580-2D87-BFB6-C380C63955C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87E84F-6580-2D87-BFB6-C380C63955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1731" y="547197"/>
                <a:ext cx="49695" cy="4871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5E00C4AC-7914-AE8B-D56C-9EF45809AB07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Deployment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7DF529-ED09-4974-2DB5-FA95B3EFB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dirty="0">
              <a:latin typeface="Microsoft YaHei Light"/>
              <a:ea typeface="+mj-lt"/>
              <a:cs typeface="+mj-lt"/>
            </a:endParaRPr>
          </a:p>
        </p:txBody>
      </p:sp>
      <p:pic>
        <p:nvPicPr>
          <p:cNvPr id="4" name="Picture 3" descr="A logo of a person in a wreath&#10;&#10;AI-generated content may be incorrect.">
            <a:extLst>
              <a:ext uri="{FF2B5EF4-FFF2-40B4-BE49-F238E27FC236}">
                <a16:creationId xmlns:a16="http://schemas.microsoft.com/office/drawing/2014/main" id="{FE9F7D11-2E0C-28EB-E06E-566C46961898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2249737"/>
            <a:ext cx="1934776" cy="4299503"/>
          </a:xfrm>
          <a:prstGeom prst="rect">
            <a:avLst/>
          </a:prstGeom>
        </p:spPr>
      </p:pic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1A6E1D3A-6598-3800-8BF0-59144441EFFB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01" y="2249738"/>
            <a:ext cx="1934776" cy="4299502"/>
          </a:xfrm>
          <a:prstGeom prst="rect">
            <a:avLst/>
          </a:prstGeom>
        </p:spPr>
      </p:pic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83A0B8AD-C545-3AE9-F2A1-33AB5A62C240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02" y="2233686"/>
            <a:ext cx="1949223" cy="4331607"/>
          </a:xfrm>
          <a:prstGeom prst="rect">
            <a:avLst/>
          </a:prstGeom>
        </p:spPr>
      </p:pic>
      <p:pic>
        <p:nvPicPr>
          <p:cNvPr id="13" name="Picture 1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9D2AD4E9-D554-B3D5-1ED6-D9DBB53F0923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789" y="2233685"/>
            <a:ext cx="1949224" cy="4331608"/>
          </a:xfrm>
          <a:prstGeom prst="rect">
            <a:avLst/>
          </a:prstGeom>
        </p:spPr>
      </p:pic>
      <p:pic>
        <p:nvPicPr>
          <p:cNvPr id="26" name="Picture 25" descr="A screenshot of a phone screen&#10;&#10;AI-generated content may be incorrect.">
            <a:extLst>
              <a:ext uri="{FF2B5EF4-FFF2-40B4-BE49-F238E27FC236}">
                <a16:creationId xmlns:a16="http://schemas.microsoft.com/office/drawing/2014/main" id="{102AFF43-5215-AFCE-EE49-80E641ECC140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66" y="2233686"/>
            <a:ext cx="1949224" cy="4331607"/>
          </a:xfrm>
          <a:prstGeom prst="rect">
            <a:avLst/>
          </a:prstGeom>
        </p:spPr>
      </p:pic>
      <p:pic>
        <p:nvPicPr>
          <p:cNvPr id="28" name="Picture 27" descr="A screenshot of a phone&#10;&#10;AI-generated content may be incorrect.">
            <a:extLst>
              <a:ext uri="{FF2B5EF4-FFF2-40B4-BE49-F238E27FC236}">
                <a16:creationId xmlns:a16="http://schemas.microsoft.com/office/drawing/2014/main" id="{8148C0C2-2823-F5E6-E26A-D0D46AEC1EC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50" y="2233685"/>
            <a:ext cx="1949223" cy="43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639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9AA36-7EFF-2AE5-9469-CD408934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A19497F-E4AB-4D44-BAFE-DDA2FED0654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FE1CFF-B91C-455A-6E59-FF86EF22AC63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4A993A7C-4267-010E-6EC7-11328DF090A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5447DF5E-D44B-866A-8DC0-BB2A66A8B8FD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CE688331-2A24-2592-F98A-45A38A77577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C4A1452B-B6FC-5EA3-3BA0-85553837B35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0756B2-D1FB-E40C-77A7-F864E0ECF4B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0756B2-D1FB-E40C-77A7-F864E0ECF4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2147483648" y="-214748364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194E9D82-1549-1649-FCF2-6842340D0595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E8AA98-8FDB-435D-A575-321196E132CA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E8AA98-8FDB-435D-A575-321196E132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1731" y="547197"/>
                <a:ext cx="49695" cy="4871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950ED2D3-5259-A31B-7F97-AF40F3B6AA7A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endParaRPr lang="en-US" sz="3350" b="1" dirty="0">
              <a:solidFill>
                <a:srgbClr val="383838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DB0606-4BB0-24B4-F6C6-13758CAB77A0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dirty="0">
              <a:latin typeface="Microsoft YaHei Light"/>
              <a:ea typeface="+mj-lt"/>
              <a:cs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17F01-D9F6-159F-ADCA-1FE0A77926AA}"/>
              </a:ext>
            </a:extLst>
          </p:cNvPr>
          <p:cNvSpPr txBox="1"/>
          <p:nvPr/>
        </p:nvSpPr>
        <p:spPr>
          <a:xfrm>
            <a:off x="3053443" y="3267660"/>
            <a:ext cx="610688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14"/>
              </a:rPr>
              <a:t>https://youtu.be/x7G1scIInkMhttps://youtu.be/x7G1scIInkM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17100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Evaluation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C98FB-0DE0-A7C6-DB47-733B7ED5E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The model had a satisfactory result with 95.73% test accuracy.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The app is functional and easy to use. 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The lightweight design suits mobile deployment.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Robust against class imbalance due to use of class weights. 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Use of transfer learning and the additional unknown dataset aided in achieving better accuracy, especially with non leaf images.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dirty="0">
              <a:latin typeface="Microsoft YaHei Ligh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44157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1119" y="1521319"/>
            <a:ext cx="5931561" cy="4919389"/>
          </a:xfrm>
          <a:prstGeom prst="rect">
            <a:avLst/>
          </a:prstGeom>
        </p:spPr>
        <p:txBody>
          <a:bodyPr lIns="45719" tIns="45720" rIns="45719" bIns="45720" anchor="ctr">
            <a:noAutofit/>
          </a:bodyPr>
          <a:lstStyle/>
          <a:p>
            <a:pPr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b="1" dirty="0">
                <a:latin typeface="Microsoft YaHei Light"/>
                <a:ea typeface="+mj-lt"/>
                <a:cs typeface="+mj-lt"/>
              </a:rPr>
              <a:t>Concept note and implementation plan</a:t>
            </a:r>
          </a:p>
          <a:p>
            <a:pPr lvl="1"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  <a:ea typeface="+mj-lt"/>
                <a:cs typeface="+mj-lt"/>
              </a:rPr>
              <a:t>Background</a:t>
            </a:r>
          </a:p>
          <a:p>
            <a:pPr lvl="1"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  <a:ea typeface="+mj-lt"/>
                <a:cs typeface="+mj-lt"/>
              </a:rPr>
              <a:t>Objectives</a:t>
            </a:r>
          </a:p>
          <a:p>
            <a:pPr lvl="1"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  <a:ea typeface="+mj-lt"/>
                <a:cs typeface="+mj-lt"/>
              </a:rPr>
              <a:t>SDG Relation</a:t>
            </a:r>
          </a:p>
          <a:p>
            <a:pPr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b="1" dirty="0">
                <a:latin typeface="Microsoft YaHei Light"/>
                <a:ea typeface="+mj-lt"/>
                <a:cs typeface="+mj-lt"/>
              </a:rPr>
              <a:t>Data</a:t>
            </a:r>
          </a:p>
          <a:p>
            <a:pPr lvl="1"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  <a:ea typeface="+mj-lt"/>
                <a:cs typeface="+mj-lt"/>
              </a:rPr>
              <a:t>Data Collection</a:t>
            </a:r>
          </a:p>
          <a:p>
            <a:pPr lvl="1"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  <a:ea typeface="+mj-lt"/>
                <a:cs typeface="+mj-lt"/>
              </a:rPr>
              <a:t>Exploratory Data Analysis et Feature Engineering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b="1" dirty="0">
                <a:latin typeface="Microsoft YaHei Light"/>
              </a:rPr>
              <a:t>Model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</a:rPr>
              <a:t>Model Selection and Training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</a:rPr>
              <a:t>Model Evaluation and Hyperparameter Tuning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</a:rPr>
              <a:t>Model Testing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b="1" dirty="0">
                <a:latin typeface="Microsoft YaHei Light"/>
              </a:rPr>
              <a:t>Results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</a:rPr>
              <a:t>Evaluation Results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</a:rPr>
              <a:t>Deployment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1400" dirty="0">
                <a:latin typeface="Microsoft YaHei Light"/>
              </a:rPr>
              <a:t>Future Work</a:t>
            </a:r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751976" y="965081"/>
            <a:ext cx="4872894" cy="579837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Outline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57D78288-2887-2023-20D7-1695D0D721F5}"/>
              </a:ext>
            </a:extLst>
          </p:cNvPr>
          <p:cNvPicPr>
            <a:picLocks noChangeAspect="1"/>
          </p:cNvPicPr>
          <p:nvPr/>
        </p:nvPicPr>
        <p:blipFill>
          <a:blip/>
          <a:srcRect l="4040" t="1442" r="5947" b="2065"/>
          <a:stretch>
            <a:fillRect/>
          </a:stretch>
        </p:blipFill>
        <p:spPr>
          <a:xfrm>
            <a:off x="6770205" y="1420775"/>
            <a:ext cx="4919511" cy="4919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2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8" y="0"/>
                  <a:pt x="9840" y="0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832829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Future Work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C98FB-0DE0-A7C6-DB47-733B7ED5E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Training a YoloV8 object detection model to classify multiple diseases found in one leaf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Incorporate multilingual voice interfaces to enhance accessibility for non-literate farmers.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Include seasonal disease patterns to improve prediction accuracy. 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Expand applicability to other crops and regions by training on diverse datasets.</a:t>
            </a:r>
          </a:p>
        </p:txBody>
      </p:sp>
    </p:spTree>
    <p:extLst>
      <p:ext uri="{BB962C8B-B14F-4D97-AF65-F5344CB8AC3E}">
        <p14:creationId xmlns:p14="http://schemas.microsoft.com/office/powerpoint/2010/main" val="24345915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C98FB-0DE0-A7C6-DB47-733B7ED5E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Taye, B. G., &amp; Goel, N. (2024). Coffee Leaf Plant Disease Identification. Research Square. </a:t>
            </a:r>
            <a:r>
              <a:rPr lang="en-US" sz="2000" u="sng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  <a:hlinkClick r:id="rId12"/>
              </a:rPr>
              <a:t>https://doi.org/10.21203/rs.3.rs-3720115/v1</a:t>
            </a:r>
            <a:endParaRPr 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Merriweather Sans Light"/>
            </a:endParaRP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Jepkoecha</a:t>
            </a: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, J., et al. (2021). Arabica Coffee Leaf Images Dataset. Mendeley Data. </a:t>
            </a:r>
            <a:r>
              <a:rPr lang="en-US" sz="2000" u="sng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  <a:hlinkClick r:id="rId13"/>
              </a:rPr>
              <a:t>https://data.mendeley.com/datasets/tgv3zb82nd/1</a:t>
            </a:r>
            <a:endParaRPr 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Merriweather Sans Light"/>
            </a:endParaRP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Akundi</a:t>
            </a: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, P. (2023, March 28). Unknown-unknowns: How to train a CNN that’s ready for anything with </a:t>
            </a:r>
            <a:r>
              <a:rPr lang="en-US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softmax</a:t>
            </a: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 thresholding. Medium. </a:t>
            </a:r>
            <a:r>
              <a:rPr lang="en-US" sz="2000" u="sng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  <a:hlinkClick r:id="rId14"/>
              </a:rPr>
              <a:t>https://medium.com/@prathyuakundi/unknown-unknowns-how-to-train-a-cnn-thats-ready-for-anything-with-softmax-thresholding-20cba0496990</a:t>
            </a:r>
            <a:endParaRPr 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Merriweather Sans Light"/>
            </a:endParaRP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Yoseph, B. (n.d.). Ethiopian coffee leaf disease. Kaggle. </a:t>
            </a:r>
            <a:r>
              <a:rPr lang="en-US" sz="2000" u="sng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  <a:hlinkClick r:id="rId15"/>
              </a:rPr>
              <a:t>https://www.kaggle.com/datasets/biniyamyoseph/ethiopian-coffee-leaf-disease</a:t>
            </a:r>
            <a:endParaRPr 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Merriweather Sans Light"/>
            </a:endParaRP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AlvaroLE</a:t>
            </a: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. (n.d.). Coffee leaves disease. Kaggle. </a:t>
            </a:r>
            <a:r>
              <a:rPr lang="en-US" sz="2000" u="sng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  <a:hlinkClick r:id="rId16"/>
              </a:rPr>
              <a:t>https://www.kaggle.com/datasets/alvarole/coffee-leaves-disease</a:t>
            </a:r>
            <a:endParaRPr 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  <a:sym typeface="Merriweather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2756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Rectangle"/>
          <p:cNvSpPr/>
          <p:nvPr/>
        </p:nvSpPr>
        <p:spPr>
          <a:xfrm>
            <a:off x="-11767" y="1343345"/>
            <a:ext cx="12215534" cy="5531503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659" name="Picture 7" descr="Picture 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Picture 9" descr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pasted-movie.png" descr="pasted-movie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pasted-movie.png" descr="pasted-movie.png"/>
          <p:cNvPicPr>
            <a:picLocks noChangeAspect="1"/>
          </p:cNvPicPr>
          <p:nvPr/>
        </p:nvPicPr>
        <p:blipFill>
          <a:blip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847704" y="2355271"/>
            <a:ext cx="2919045" cy="2837091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Thank you!"/>
          <p:cNvSpPr txBox="1">
            <a:spLocks noGrp="1"/>
          </p:cNvSpPr>
          <p:nvPr>
            <p:ph type="ctrTitle" idx="4294967295"/>
          </p:nvPr>
        </p:nvSpPr>
        <p:spPr>
          <a:xfrm>
            <a:off x="4352098" y="2352844"/>
            <a:ext cx="4403897" cy="3307515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lnSpc>
                <a:spcPct val="60000"/>
              </a:lnSpc>
              <a:defRPr sz="8000">
                <a:solidFill>
                  <a:srgbClr val="FFFFFF"/>
                </a:solidFill>
                <a:latin typeface="Merriweather Sans Regular ExtraBold"/>
                <a:ea typeface="Merriweather Sans Regular ExtraBold"/>
                <a:cs typeface="Merriweather Sans Regular ExtraBold"/>
                <a:sym typeface="Merriweather Sans Regular ExtraBold"/>
              </a:defRPr>
            </a:lvl1pPr>
          </a:lstStyle>
          <a:p>
            <a:pPr>
              <a:lnSpc>
                <a:spcPct val="100000"/>
              </a:lnSpc>
            </a:pPr>
            <a:r>
              <a:rPr b="1">
                <a:latin typeface="Microsoft YaHei"/>
              </a:rPr>
              <a:t>Thank you!</a:t>
            </a:r>
            <a:endParaRPr lang="en-US" b="1">
              <a:latin typeface="Microsoft YaHei"/>
            </a:endParaRPr>
          </a:p>
        </p:txBody>
      </p:sp>
      <p:pic>
        <p:nvPicPr>
          <p:cNvPr id="665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603668" y="647699"/>
            <a:ext cx="5015131" cy="70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">
            <a:extLst>
              <a:ext uri="{FF2B5EF4-FFF2-40B4-BE49-F238E27FC236}">
                <a16:creationId xmlns:a16="http://schemas.microsoft.com/office/drawing/2014/main" id="{A76E722F-F453-1D78-E217-B9D17F108B48}"/>
              </a:ext>
            </a:extLst>
          </p:cNvPr>
          <p:cNvSpPr/>
          <p:nvPr/>
        </p:nvSpPr>
        <p:spPr>
          <a:xfrm>
            <a:off x="407334" y="2031148"/>
            <a:ext cx="10715116" cy="1362402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629265" y="2422430"/>
            <a:ext cx="10572656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4000" b="1" dirty="0">
                <a:solidFill>
                  <a:schemeClr val="tx1"/>
                </a:solidFill>
                <a:latin typeface="Microsoft YaHei"/>
                <a:ea typeface="Microsoft YaHei"/>
              </a:rPr>
              <a:t>Concept note and Implementation Plan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098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Background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C98FB-0DE0-A7C6-DB47-733B7ED5E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5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Ethiopia’s coffee industry, critical to smallholder farmers’ livelihoods, faces threats from leaf diseases like Rust, </a:t>
            </a:r>
            <a:r>
              <a:rPr lang="en-US" sz="2000" dirty="0" err="1">
                <a:latin typeface="Microsoft YaHei Light"/>
                <a:ea typeface="+mj-lt"/>
                <a:cs typeface="+mj-lt"/>
              </a:rPr>
              <a:t>Cercospora</a:t>
            </a:r>
            <a:r>
              <a:rPr lang="en-US" sz="2000" dirty="0">
                <a:latin typeface="Microsoft YaHei Light"/>
                <a:ea typeface="+mj-lt"/>
                <a:cs typeface="+mj-lt"/>
              </a:rPr>
              <a:t>, </a:t>
            </a:r>
            <a:r>
              <a:rPr lang="en-US" sz="2000" dirty="0" err="1">
                <a:latin typeface="Microsoft YaHei Light"/>
                <a:ea typeface="+mj-lt"/>
                <a:cs typeface="+mj-lt"/>
              </a:rPr>
              <a:t>Phoma</a:t>
            </a:r>
            <a:r>
              <a:rPr lang="en-US" sz="2000" dirty="0">
                <a:latin typeface="Microsoft YaHei Light"/>
                <a:ea typeface="+mj-lt"/>
                <a:cs typeface="+mj-lt"/>
              </a:rPr>
              <a:t>, and Miner, causing significant yield reductions. </a:t>
            </a:r>
          </a:p>
          <a:p>
            <a:pPr hangingPunct="1">
              <a:lnSpc>
                <a:spcPct val="15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Limited access to agricultural experts and diagnostic tools in rural areas delays disease management, leading to a lot of loss. </a:t>
            </a:r>
          </a:p>
          <a:p>
            <a:pPr hangingPunct="1">
              <a:lnSpc>
                <a:spcPct val="15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Existing solutions often require help from an agronomist or pathologist, highlighting the need for an offline, accessible tool.</a:t>
            </a:r>
          </a:p>
        </p:txBody>
      </p:sp>
    </p:spTree>
    <p:extLst>
      <p:ext uri="{BB962C8B-B14F-4D97-AF65-F5344CB8AC3E}">
        <p14:creationId xmlns:p14="http://schemas.microsoft.com/office/powerpoint/2010/main" val="20785633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Objectives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C98FB-0DE0-A7C6-DB47-733B7ED5E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5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Create a user-friendly and accessible mobile app for real-time coffee leaf disease detection. </a:t>
            </a:r>
          </a:p>
          <a:p>
            <a:pPr hangingPunct="1">
              <a:lnSpc>
                <a:spcPct val="15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Enable early disease identification to minimize crop losses. </a:t>
            </a:r>
          </a:p>
          <a:p>
            <a:pPr hangingPunct="1">
              <a:lnSpc>
                <a:spcPct val="15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Increase farmers’ productivity and income through timely interventions. </a:t>
            </a:r>
          </a:p>
          <a:p>
            <a:pPr hangingPunct="1">
              <a:lnSpc>
                <a:spcPct val="15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Promote sustainable agriculture by equipping farmers with smart technology tailored to Ethiopia’s coffee sector.</a:t>
            </a:r>
          </a:p>
          <a:p>
            <a:pPr hangingPunct="1">
              <a:lnSpc>
                <a:spcPct val="15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Remove the need for agronomists and pathologists, allowing farmers to take actions instantly. </a:t>
            </a:r>
          </a:p>
        </p:txBody>
      </p:sp>
    </p:spTree>
    <p:extLst>
      <p:ext uri="{BB962C8B-B14F-4D97-AF65-F5344CB8AC3E}">
        <p14:creationId xmlns:p14="http://schemas.microsoft.com/office/powerpoint/2010/main" val="23241593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SDG Relation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1255BA-15EE-15A3-4EFD-5B96230312AB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5737724" cy="330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ctr">
            <a:normAutofit fontScale="92500" lnSpcReduction="2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10000"/>
              </a:lnSpc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Calibri"/>
                <a:cs typeface="Calibri"/>
              </a:rPr>
              <a:t>Aligns with SDG 2 (Zero Hunger) by enhancing crop yields</a:t>
            </a:r>
          </a:p>
          <a:p>
            <a:pPr hangingPunct="1">
              <a:lnSpc>
                <a:spcPct val="110000"/>
              </a:lnSpc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Calibri"/>
                <a:cs typeface="Calibri"/>
              </a:rPr>
              <a:t>SDG 13 (Climate Action) by fostering resilient farming practices, and </a:t>
            </a:r>
          </a:p>
          <a:p>
            <a:pPr hangingPunct="1">
              <a:lnSpc>
                <a:spcPct val="110000"/>
              </a:lnSpc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Calibri"/>
                <a:cs typeface="Calibri"/>
              </a:rPr>
              <a:t>SDG 8 (Decent Work and Economic Growth) by improving farmers’ income stability. </a:t>
            </a:r>
          </a:p>
          <a:p>
            <a:pPr hangingPunct="1">
              <a:lnSpc>
                <a:spcPct val="110000"/>
              </a:lnSpc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erriweather Sans Light"/>
              </a:rPr>
              <a:t>Stand out from other solutions by offering an AI powered mobile app with offline functionality and multilingual support, ensuring accessibility and relevance for Ethiopian farmers.</a:t>
            </a:r>
            <a:endParaRPr lang="en-US" sz="20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33680B-53A3-1841-4838-FF47B1D5D68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82" y="1571447"/>
            <a:ext cx="2087880" cy="20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1EC7A4-040B-1D61-BD7D-A3919E5E3B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61" y="2282545"/>
            <a:ext cx="1669683" cy="166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DG 13: Climate Action – UN-Habitat Lao PDR">
            <a:extLst>
              <a:ext uri="{FF2B5EF4-FFF2-40B4-BE49-F238E27FC236}">
                <a16:creationId xmlns:a16="http://schemas.microsoft.com/office/drawing/2014/main" id="{FE21BABB-DA6E-C7DA-B723-99AB9A74F647}"/>
              </a:ext>
            </a:extLst>
          </p:cNvPr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820" y="4195613"/>
            <a:ext cx="1931174" cy="193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423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">
            <a:extLst>
              <a:ext uri="{FF2B5EF4-FFF2-40B4-BE49-F238E27FC236}">
                <a16:creationId xmlns:a16="http://schemas.microsoft.com/office/drawing/2014/main" id="{A76E722F-F453-1D78-E217-B9D17F108B48}"/>
              </a:ext>
            </a:extLst>
          </p:cNvPr>
          <p:cNvSpPr/>
          <p:nvPr/>
        </p:nvSpPr>
        <p:spPr>
          <a:xfrm>
            <a:off x="407334" y="2031148"/>
            <a:ext cx="10715116" cy="1362402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629265" y="2422430"/>
            <a:ext cx="10572656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4000" b="1" dirty="0">
                <a:solidFill>
                  <a:schemeClr val="tx1"/>
                </a:solidFill>
                <a:latin typeface="Microsoft YaHei"/>
                <a:ea typeface="Microsoft YaHei"/>
              </a:rPr>
              <a:t>Data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243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071CC31-E3BB-0CF5-58C7-0CB500F3ECEF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Data Collection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C98FB-0DE0-A7C6-DB47-733B7ED5E622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Dataset of ~75,000 images from the </a:t>
            </a:r>
            <a:r>
              <a:rPr lang="en-US" sz="2000" dirty="0" err="1">
                <a:latin typeface="Microsoft YaHei Light"/>
                <a:ea typeface="+mj-lt"/>
                <a:cs typeface="+mj-lt"/>
              </a:rPr>
              <a:t>JMuBEN</a:t>
            </a:r>
            <a:r>
              <a:rPr lang="en-US" sz="2000" dirty="0">
                <a:latin typeface="Microsoft YaHei Light"/>
                <a:ea typeface="+mj-lt"/>
                <a:cs typeface="+mj-lt"/>
              </a:rPr>
              <a:t>, JMuBEN2, Ethiopian Coffee Leaf Dataset, and Coffee Leaf Diseases, and Disease and pest in coffee leaves datasets. Another set of randomly generated colorful noise images.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Classes: </a:t>
            </a:r>
            <a:r>
              <a:rPr lang="en-US" sz="2000" dirty="0" err="1">
                <a:latin typeface="Microsoft YaHei Light"/>
                <a:ea typeface="+mj-lt"/>
                <a:cs typeface="+mj-lt"/>
              </a:rPr>
              <a:t>Cercospora</a:t>
            </a:r>
            <a:r>
              <a:rPr lang="en-US" sz="2000" dirty="0">
                <a:latin typeface="Microsoft YaHei Light"/>
                <a:ea typeface="+mj-lt"/>
                <a:cs typeface="+mj-lt"/>
              </a:rPr>
              <a:t>, Rust, </a:t>
            </a:r>
            <a:r>
              <a:rPr lang="en-US" sz="2000" dirty="0" err="1">
                <a:latin typeface="Microsoft YaHei Light"/>
                <a:ea typeface="+mj-lt"/>
                <a:cs typeface="+mj-lt"/>
              </a:rPr>
              <a:t>Phoma</a:t>
            </a:r>
            <a:r>
              <a:rPr lang="en-US" sz="2000" dirty="0">
                <a:latin typeface="Microsoft YaHei Light"/>
                <a:ea typeface="+mj-lt"/>
                <a:cs typeface="+mj-lt"/>
              </a:rPr>
              <a:t>, Miner, Healthy, Unknown Images. 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latin typeface="Microsoft YaHei Light"/>
                <a:ea typeface="+mj-lt"/>
                <a:cs typeface="+mj-lt"/>
              </a:rPr>
              <a:t>Target: Disease class.</a:t>
            </a:r>
          </a:p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en-US" sz="2000" dirty="0">
                <a:solidFill>
                  <a:srgbClr val="000000"/>
                </a:solidFill>
                <a:latin typeface="Microsoft YaHei Light"/>
                <a:ea typeface="+mj-lt"/>
                <a:cs typeface="Calibri"/>
              </a:rPr>
              <a:t>Data split: 68% training, 17% validation, 15% test.</a:t>
            </a:r>
            <a:endParaRPr lang="en-US" sz="2000" dirty="0">
              <a:latin typeface="Microsoft YaHei Light"/>
              <a:ea typeface="+mj-lt"/>
              <a:cs typeface="+mj-lt"/>
            </a:endParaRPr>
          </a:p>
          <a:p>
            <a:pPr marL="0" indent="0" hangingPunct="1"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2000" dirty="0">
              <a:latin typeface="Microsoft YaHei Ligh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1992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AD379-4E03-D937-1872-15CD0070B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B61893F1-40F3-6A9E-F5D2-B508F0E0BD6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F231519-DE0C-C967-D3BD-27E6616C35A9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897DB6AB-AB2A-92C2-4BAC-B405FB2F1387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8565EFF1-B1C2-EB21-DC0D-2E6EF264172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6F02BD78-CE0E-856B-2E21-C251C3F37638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4C166EB1-27FD-A134-7F8D-45E86F901B62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B03A780-6459-CD8D-6256-0F0A5E272649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B03A780-6459-CD8D-6256-0F0A5E2726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147483648" y="-214748364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8D31AD65-248B-ADF4-E42B-D1BD0D4B1075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5CAE19-FD6F-8DDA-3D2C-A23E98A48BA7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5CAE19-FD6F-8DDA-3D2C-A23E98A48B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1731" y="547197"/>
                <a:ext cx="49695" cy="4871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05EAE66B-170C-A73A-7675-27F05A3D6788}"/>
              </a:ext>
            </a:extLst>
          </p:cNvPr>
          <p:cNvSpPr txBox="1">
            <a:spLocks/>
          </p:cNvSpPr>
          <p:nvPr/>
        </p:nvSpPr>
        <p:spPr>
          <a:xfrm>
            <a:off x="871348" y="1476679"/>
            <a:ext cx="4872894" cy="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FFC837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795527" hangingPunct="1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en-US" sz="3350" b="1" dirty="0">
                <a:solidFill>
                  <a:srgbClr val="383838"/>
                </a:solidFill>
                <a:latin typeface="Microsoft YaHei"/>
                <a:ea typeface="Merriweather Sans Regular ExtraBold"/>
                <a:cs typeface="Merriweather Sans Regular ExtraBold"/>
              </a:rPr>
              <a:t>Data Collection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F79D4-6547-F7DA-1BE9-A0D107E60000}"/>
              </a:ext>
            </a:extLst>
          </p:cNvPr>
          <p:cNvSpPr txBox="1">
            <a:spLocks/>
          </p:cNvSpPr>
          <p:nvPr/>
        </p:nvSpPr>
        <p:spPr>
          <a:xfrm>
            <a:off x="751976" y="2249738"/>
            <a:ext cx="10941982" cy="4249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t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2000" dirty="0">
              <a:latin typeface="Microsoft YaHei Light"/>
              <a:ea typeface="+mj-lt"/>
              <a:cs typeface="+mj-lt"/>
            </a:endParaRPr>
          </a:p>
        </p:txBody>
      </p:sp>
      <p:pic>
        <p:nvPicPr>
          <p:cNvPr id="6" name="Picture 5" descr="A collage of green leaves&#10;&#10;AI-generated content may be incorrect.">
            <a:extLst>
              <a:ext uri="{FF2B5EF4-FFF2-40B4-BE49-F238E27FC236}">
                <a16:creationId xmlns:a16="http://schemas.microsoft.com/office/drawing/2014/main" id="{08D3A925-BDEE-E0F0-5B31-31ADE493C30E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33" y="910153"/>
            <a:ext cx="4718515" cy="56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16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rontiertec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rontiertech">
  <a:themeElements>
    <a:clrScheme name="frontiertech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rontiertec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A02BA3BD6C54284F20B51199E6706" ma:contentTypeVersion="16" ma:contentTypeDescription="Create a new document." ma:contentTypeScope="" ma:versionID="50db4ba235eabe6491ab7857e29c0882">
  <xsd:schema xmlns:xsd="http://www.w3.org/2001/XMLSchema" xmlns:xs="http://www.w3.org/2001/XMLSchema" xmlns:p="http://schemas.microsoft.com/office/2006/metadata/properties" xmlns:ns2="6259e846-8b77-4076-b7b3-191dee427045" xmlns:ns3="97847797-b717-4ffb-b5fd-2a237f853cda" targetNamespace="http://schemas.microsoft.com/office/2006/metadata/properties" ma:root="true" ma:fieldsID="bdc0650e2d63736d94805c8d3699dd99" ns2:_="" ns3:_="">
    <xsd:import namespace="6259e846-8b77-4076-b7b3-191dee427045"/>
    <xsd:import namespace="97847797-b717-4ffb-b5fd-2a237f853c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  <xsd:element ref="ns2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9e846-8b77-4076-b7b3-191dee427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Time" ma:index="23" nillable="true" ma:displayName="Time" ma:format="DateOnly" ma:indexed="true" ma:internalName="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47797-b717-4ffb-b5fd-2a237f853cd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1c6c02b-ebe2-4c4d-aa1a-1071032b151f}" ma:internalName="TaxCatchAll" ma:showField="CatchAllData" ma:web="97847797-b717-4ffb-b5fd-2a237f853c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847797-b717-4ffb-b5fd-2a237f853cda" xsi:nil="true"/>
    <lcf76f155ced4ddcb4097134ff3c332f xmlns="6259e846-8b77-4076-b7b3-191dee427045">
      <Terms xmlns="http://schemas.microsoft.com/office/infopath/2007/PartnerControls"/>
    </lcf76f155ced4ddcb4097134ff3c332f>
    <_Flow_SignoffStatus xmlns="6259e846-8b77-4076-b7b3-191dee427045" xsi:nil="true"/>
    <Time xmlns="6259e846-8b77-4076-b7b3-191dee427045" xsi:nil="true"/>
  </documentManagement>
</p:properties>
</file>

<file path=customXml/itemProps1.xml><?xml version="1.0" encoding="utf-8"?>
<ds:datastoreItem xmlns:ds="http://schemas.openxmlformats.org/officeDocument/2006/customXml" ds:itemID="{F55A1437-D0FC-45AE-95B7-D57A756B97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59e846-8b77-4076-b7b3-191dee427045"/>
    <ds:schemaRef ds:uri="97847797-b717-4ffb-b5fd-2a237f853c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FFB1A3-86F8-4D83-B399-9B6D5E293C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2449C5-8A7C-4DDF-8BBD-9834F5F8D2B3}">
  <ds:schemaRefs>
    <ds:schemaRef ds:uri="http://purl.org/dc/terms/"/>
    <ds:schemaRef ds:uri="http://schemas.microsoft.com/office/2006/metadata/properties"/>
    <ds:schemaRef ds:uri="http://www.w3.org/XML/1998/namespace"/>
    <ds:schemaRef ds:uri="97847797-b717-4ffb-b5fd-2a237f853c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259e846-8b77-4076-b7b3-191dee427045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1548</Words>
  <Application>Microsoft Office PowerPoint</Application>
  <PresentationFormat>Widescreen</PresentationFormat>
  <Paragraphs>103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Microsoft YaHei</vt:lpstr>
      <vt:lpstr>Microsoft YaHei Light</vt:lpstr>
      <vt:lpstr>Arial</vt:lpstr>
      <vt:lpstr>Calibri</vt:lpstr>
      <vt:lpstr>Calibri Light</vt:lpstr>
      <vt:lpstr>Courier New</vt:lpstr>
      <vt:lpstr>Helvetica Neue Thin</vt:lpstr>
      <vt:lpstr>frontiertech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Abdulkerim Issa Osman</cp:lastModifiedBy>
  <cp:revision>57</cp:revision>
  <dcterms:modified xsi:type="dcterms:W3CDTF">2025-06-13T20:05:58Z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0x0101007E9A02BA3BD6C54284F20B51199E6706</vt:lpwstr>
  </property>
  <property fmtid="{D5CDD505-2E9C-101B-9397-08002B2CF9AE}" pid="3" name="MediaServiceImageTags">
    <vt:lpwstr/>
  </property>
</Properties>
</file>