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Helvetica Neue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Light-regular.fntdata"/><Relationship Id="rId25" Type="http://schemas.openxmlformats.org/officeDocument/2006/relationships/slide" Target="slides/slide19.xml"/><Relationship Id="rId28" Type="http://schemas.openxmlformats.org/officeDocument/2006/relationships/font" Target="fonts/HelveticaNeueLight-italic.fntdata"/><Relationship Id="rId27" Type="http://schemas.openxmlformats.org/officeDocument/2006/relationships/font" Target="fonts/HelveticaNeue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c3d3f4661_2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c3d3f4661_2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c3d3f4661_2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g36c3d3f4661_2_2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c3d3f4661_2_3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36c3d3f4661_2_3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c3d3f4661_2_3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4" name="Google Shape;464;g36c3d3f4661_2_3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c3d3f4661_2_3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7" name="Google Shape;477;g36c3d3f4661_2_3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c3d3f4661_2_3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0" name="Google Shape;490;g36c3d3f4661_2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6c3d3f4661_2_3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3" name="Google Shape;503;g36c3d3f4661_2_3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c3d3f4661_2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g36c3d3f4661_2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6c3d3f4661_2_3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g36c3d3f4661_2_3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6c3d3f4661_2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2" name="Google Shape;542;g36c3d3f4661_2_3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c3d3f4661_2_4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36c3d3f4661_2_4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c533a042a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" name="Google Shape;332;g36c533a042a_0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6c533a042a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36c533a042a_0_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c533a042a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g36c533a042a_0_1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c533a042a_0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36c533a042a_0_1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c533a042a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36c533a042a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c533a042a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g36c533a042a_0_1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c533a042a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2" name="Google Shape;412;g36c533a042a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6c533a042a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36c533a042a_0_1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FTs like precision agriculture, remote sensing &amp; AI-powered forming equipment can help increase agricultural productivity in LDCs. This can improve fiid security &amp; contribute to the achievement of SDG 2 (Zero Hunger). 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779740" y="865490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779740" y="1565521"/>
            <a:ext cx="3689660" cy="30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786858" y="1505414"/>
            <a:ext cx="7570284" cy="312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ection Header">
  <p:cSld name="3_Section 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wo Content">
  <p:cSld name="4_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t with Caption">
  <p:cSld name="3_Content with Caption">
    <p:bg>
      <p:bgPr>
        <a:solidFill>
          <a:srgbClr val="2B255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76" name="Google Shape;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77" name="Google Shape;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78" name="Google Shape;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79" name="Google Shape;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2"/>
          <p:cNvSpPr txBox="1"/>
          <p:nvPr>
            <p:ph type="title"/>
          </p:nvPr>
        </p:nvSpPr>
        <p:spPr>
          <a:xfrm>
            <a:off x="629840" y="526895"/>
            <a:ext cx="2949179" cy="10161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3888987" y="978520"/>
            <a:ext cx="4627554" cy="34172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Picture with Caption">
  <p:cSld name="3_Picture with Caption">
    <p:bg>
      <p:bgPr>
        <a:solidFill>
          <a:srgbClr val="2B255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85" name="Google Shape;8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86" name="Google Shape;8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87" name="Google Shape;8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88" name="Google Shape;8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3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ue background">
  <p:cSld name="3_Blue background">
    <p:bg>
      <p:bgPr>
        <a:solidFill>
          <a:srgbClr val="2B255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151935" y="4800113"/>
            <a:ext cx="205207" cy="20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solidFill>
                <a:srgbClr val="FEFFF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rgbClr val="2B255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96" name="Google Shape;96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97" name="Google Shape;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98" name="Google Shape;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99" name="Google Shape;9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solidFill>
          <a:srgbClr val="2B255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04" name="Google Shape;104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05" name="Google Shape;1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06" name="Google Shape;1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07" name="Google Shape;10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/>
          <p:nvPr>
            <p:ph type="title"/>
          </p:nvPr>
        </p:nvSpPr>
        <p:spPr>
          <a:xfrm>
            <a:off x="779740" y="798584"/>
            <a:ext cx="7584522" cy="69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786858" y="1505414"/>
            <a:ext cx="7570284" cy="312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Header">
  <p:cSld name="2_Section Header">
    <p:bg>
      <p:bgPr>
        <a:solidFill>
          <a:srgbClr val="2B255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12" name="Google Shape;11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13" name="Google Shape;11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14" name="Google Shape;11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15" name="Google Shape;11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wo Content">
  <p:cSld name="3_Two Content">
    <p:bg>
      <p:bgPr>
        <a:solidFill>
          <a:srgbClr val="2B255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20" name="Google Shape;12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22" name="Google Shape;12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23" name="Google Shape;12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type="title"/>
          </p:nvPr>
        </p:nvSpPr>
        <p:spPr>
          <a:xfrm>
            <a:off x="779740" y="865490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779740" y="1565521"/>
            <a:ext cx="3689660" cy="30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solidFill>
          <a:srgbClr val="2B255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28" name="Google Shape;12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29" name="Google Shape;1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30" name="Google Shape;13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31" name="Google Shape;131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779739" y="1490526"/>
            <a:ext cx="3718442" cy="4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2" type="body"/>
          </p:nvPr>
        </p:nvSpPr>
        <p:spPr>
          <a:xfrm>
            <a:off x="4629150" y="1490525"/>
            <a:ext cx="3735111" cy="4507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solidFill>
          <a:srgbClr val="2B255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37" name="Google Shape;13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39" name="Google Shape;13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40" name="Google Shape;14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solidFill>
          <a:srgbClr val="2B255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44" name="Google Shape;144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45" name="Google Shape;1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46" name="Google Shape;14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47" name="Google Shape;14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 with Caption">
  <p:cSld name="2_Content with Caption">
    <p:bg>
      <p:bgPr>
        <a:solidFill>
          <a:srgbClr val="2B255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50" name="Google Shape;15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51" name="Google Shape;1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52" name="Google Shape;15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53" name="Google Shape;153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2"/>
          <p:cNvSpPr txBox="1"/>
          <p:nvPr>
            <p:ph type="title"/>
          </p:nvPr>
        </p:nvSpPr>
        <p:spPr>
          <a:xfrm>
            <a:off x="629840" y="526895"/>
            <a:ext cx="2949179" cy="10161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" type="body"/>
          </p:nvPr>
        </p:nvSpPr>
        <p:spPr>
          <a:xfrm>
            <a:off x="3888987" y="978520"/>
            <a:ext cx="4627554" cy="34172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Picture with Caption">
  <p:cSld name="2_Picture with Caption">
    <p:bg>
      <p:bgPr>
        <a:solidFill>
          <a:srgbClr val="2B255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59" name="Google Shape;1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60" name="Google Shape;1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61" name="Google Shape;1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62" name="Google Shape;1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8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3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3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ue background">
  <p:cSld name="2_Blue background">
    <p:bg>
      <p:bgPr>
        <a:solidFill>
          <a:srgbClr val="2B255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>
            <p:ph idx="12" type="sldNum"/>
          </p:nvPr>
        </p:nvSpPr>
        <p:spPr>
          <a:xfrm>
            <a:off x="8151935" y="4800113"/>
            <a:ext cx="205207" cy="20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solidFill>
                <a:srgbClr val="FEFFFE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rgbClr val="2B255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70" name="Google Shape;17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71" name="Google Shape;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72" name="Google Shape;1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73" name="Google Shape;17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5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6" name="Google Shape;176;p35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solidFill>
          <a:srgbClr val="2B255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78" name="Google Shape;17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79" name="Google Shape;1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80" name="Google Shape;1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81" name="Google Shape;181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6"/>
          <p:cNvSpPr txBox="1"/>
          <p:nvPr>
            <p:ph type="title"/>
          </p:nvPr>
        </p:nvSpPr>
        <p:spPr>
          <a:xfrm>
            <a:off x="779740" y="798584"/>
            <a:ext cx="7584522" cy="69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83" name="Google Shape;183;p36"/>
          <p:cNvSpPr txBox="1"/>
          <p:nvPr>
            <p:ph idx="1" type="body"/>
          </p:nvPr>
        </p:nvSpPr>
        <p:spPr>
          <a:xfrm>
            <a:off x="786858" y="1505414"/>
            <a:ext cx="7570284" cy="312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solidFill>
          <a:srgbClr val="2B255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86" name="Google Shape;18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87" name="Google Shape;1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88" name="Google Shape;1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89" name="Google Shape;18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37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solidFill>
          <a:srgbClr val="2B255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194" name="Google Shape;194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195" name="Google Shape;1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196" name="Google Shape;19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197" name="Google Shape;197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8"/>
          <p:cNvSpPr txBox="1"/>
          <p:nvPr>
            <p:ph type="title"/>
          </p:nvPr>
        </p:nvSpPr>
        <p:spPr>
          <a:xfrm>
            <a:off x="779740" y="865490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779740" y="1565521"/>
            <a:ext cx="3689660" cy="30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bg>
      <p:bgPr>
        <a:solidFill>
          <a:srgbClr val="2B255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02" name="Google Shape;20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03" name="Google Shape;20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04" name="Google Shape;20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05" name="Google Shape;20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9"/>
          <p:cNvSpPr txBox="1"/>
          <p:nvPr>
            <p:ph idx="1" type="body"/>
          </p:nvPr>
        </p:nvSpPr>
        <p:spPr>
          <a:xfrm>
            <a:off x="779739" y="1490526"/>
            <a:ext cx="3718442" cy="4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7" name="Google Shape;207;p39"/>
          <p:cNvSpPr txBox="1"/>
          <p:nvPr>
            <p:ph idx="2" type="body"/>
          </p:nvPr>
        </p:nvSpPr>
        <p:spPr>
          <a:xfrm>
            <a:off x="4629150" y="1490525"/>
            <a:ext cx="3735111" cy="4507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8" name="Google Shape;208;p39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09" name="Google Shape;209;p39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bg>
      <p:bgPr>
        <a:solidFill>
          <a:srgbClr val="2B255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11" name="Google Shape;211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12" name="Google Shape;2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13" name="Google Shape;21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14" name="Google Shape;214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40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16" name="Google Shape;216;p40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bg>
      <p:bgPr>
        <a:solidFill>
          <a:srgbClr val="2B255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18" name="Google Shape;21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19" name="Google Shape;21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20" name="Google Shape;22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21" name="Google Shape;22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1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solidFill>
          <a:srgbClr val="2B255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24" name="Google Shape;224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25" name="Google Shape;2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26" name="Google Shape;22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27" name="Google Shape;227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2"/>
          <p:cNvSpPr txBox="1"/>
          <p:nvPr>
            <p:ph type="title"/>
          </p:nvPr>
        </p:nvSpPr>
        <p:spPr>
          <a:xfrm>
            <a:off x="629840" y="526895"/>
            <a:ext cx="2949179" cy="10161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888987" y="978520"/>
            <a:ext cx="4627554" cy="34172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0" name="Google Shape;230;p42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1" name="Google Shape;231;p42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bg>
      <p:bgPr>
        <a:solidFill>
          <a:srgbClr val="2B255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33" name="Google Shape;233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34" name="Google Shape;23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35" name="Google Shape;23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36" name="Google Shape;236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3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43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ue background">
  <p:cSld name="1_Blue background">
    <p:bg>
      <p:bgPr>
        <a:solidFill>
          <a:srgbClr val="2B255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idx="12" type="sldNum"/>
          </p:nvPr>
        </p:nvSpPr>
        <p:spPr>
          <a:xfrm>
            <a:off x="8151935" y="4800113"/>
            <a:ext cx="205207" cy="20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solidFill>
                <a:srgbClr val="FEFFFE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2B255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44" name="Google Shape;244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45" name="Google Shape;24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46" name="Google Shape;24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47" name="Google Shape;247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5"/>
          <p:cNvSpPr txBox="1"/>
          <p:nvPr>
            <p:ph type="title"/>
          </p:nvPr>
        </p:nvSpPr>
        <p:spPr>
          <a:xfrm>
            <a:off x="1143000" y="841772"/>
            <a:ext cx="6858000" cy="1790701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4pPr>
            <a:lvl5pPr indent="-228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45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rgbClr val="2B255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52" name="Google Shape;25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53" name="Google Shape;2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54" name="Google Shape;254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55" name="Google Shape;255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6"/>
          <p:cNvSpPr txBox="1"/>
          <p:nvPr>
            <p:ph type="title"/>
          </p:nvPr>
        </p:nvSpPr>
        <p:spPr>
          <a:xfrm>
            <a:off x="779740" y="798584"/>
            <a:ext cx="7584522" cy="69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57" name="Google Shape;257;p46"/>
          <p:cNvSpPr txBox="1"/>
          <p:nvPr>
            <p:ph idx="1" type="body"/>
          </p:nvPr>
        </p:nvSpPr>
        <p:spPr>
          <a:xfrm>
            <a:off x="786858" y="1505414"/>
            <a:ext cx="7570284" cy="312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8" name="Google Shape;258;p46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bg>
      <p:bgPr>
        <a:solidFill>
          <a:srgbClr val="2B255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60" name="Google Shape;26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61" name="Google Shape;26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62" name="Google Shape;26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63" name="Google Shape;263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47"/>
          <p:cNvSpPr txBox="1"/>
          <p:nvPr>
            <p:ph idx="1" type="body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800"/>
              <a:buFont typeface="Calibri"/>
              <a:buNone/>
              <a:defRPr sz="1800">
                <a:solidFill>
                  <a:srgbClr val="FEFFFE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6" name="Google Shape;266;p47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rgbClr val="2B255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68" name="Google Shape;268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69" name="Google Shape;2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70" name="Google Shape;270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71" name="Google Shape;271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8"/>
          <p:cNvSpPr txBox="1"/>
          <p:nvPr>
            <p:ph idx="1" type="body"/>
          </p:nvPr>
        </p:nvSpPr>
        <p:spPr>
          <a:xfrm>
            <a:off x="779739" y="1490526"/>
            <a:ext cx="3718442" cy="44782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defRPr b="1" sz="18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3" name="Google Shape;273;p48"/>
          <p:cNvSpPr txBox="1"/>
          <p:nvPr>
            <p:ph idx="2" type="body"/>
          </p:nvPr>
        </p:nvSpPr>
        <p:spPr>
          <a:xfrm>
            <a:off x="4629150" y="1490525"/>
            <a:ext cx="3735111" cy="45078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4" name="Google Shape;274;p48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rgbClr val="2B255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77" name="Google Shape;27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78" name="Google Shape;27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79" name="Google Shape;279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80" name="Google Shape;280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9"/>
          <p:cNvSpPr txBox="1"/>
          <p:nvPr>
            <p:ph type="title"/>
          </p:nvPr>
        </p:nvSpPr>
        <p:spPr>
          <a:xfrm>
            <a:off x="779740" y="790221"/>
            <a:ext cx="7584522" cy="69094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82" name="Google Shape;282;p49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rgbClr val="2B255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84" name="Google Shape;284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85" name="Google Shape;28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86" name="Google Shape;286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87" name="Google Shape;287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0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bg>
      <p:bgPr>
        <a:solidFill>
          <a:srgbClr val="2B255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90" name="Google Shape;290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291" name="Google Shape;29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292" name="Google Shape;29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293" name="Google Shape;293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1"/>
          <p:cNvSpPr txBox="1"/>
          <p:nvPr>
            <p:ph type="title"/>
          </p:nvPr>
        </p:nvSpPr>
        <p:spPr>
          <a:xfrm>
            <a:off x="629840" y="526895"/>
            <a:ext cx="2949179" cy="101615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295" name="Google Shape;295;p51"/>
          <p:cNvSpPr txBox="1"/>
          <p:nvPr>
            <p:ph idx="1" type="body"/>
          </p:nvPr>
        </p:nvSpPr>
        <p:spPr>
          <a:xfrm>
            <a:off x="3888987" y="978520"/>
            <a:ext cx="4627554" cy="34172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2pPr>
            <a:lvl3pPr indent="-3810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3pPr>
            <a:lvl4pPr indent="-3810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  <a:defRPr sz="2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6" name="Google Shape;296;p51"/>
          <p:cNvSpPr txBox="1"/>
          <p:nvPr>
            <p:ph idx="2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7" name="Google Shape;297;p51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bg>
      <p:bgPr>
        <a:solidFill>
          <a:srgbClr val="2B255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299" name="Google Shape;299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15350" y="-270"/>
            <a:ext cx="578292" cy="8792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7" id="300" name="Google Shape;30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0329" y="239118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8" id="301" name="Google Shape;30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3372" y="164687"/>
            <a:ext cx="578292" cy="5782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302" name="Google Shape;302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3319" y="192637"/>
            <a:ext cx="719581" cy="5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52"/>
          <p:cNvSpPr txBox="1"/>
          <p:nvPr>
            <p:ph type="title"/>
          </p:nvPr>
        </p:nvSpPr>
        <p:spPr>
          <a:xfrm>
            <a:off x="629840" y="342900"/>
            <a:ext cx="2949179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304" name="Google Shape;304;p52"/>
          <p:cNvSpPr/>
          <p:nvPr>
            <p:ph idx="2" type="pic"/>
          </p:nvPr>
        </p:nvSpPr>
        <p:spPr>
          <a:xfrm>
            <a:off x="3887390" y="740569"/>
            <a:ext cx="4629151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629840" y="1543050"/>
            <a:ext cx="2949179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6" name="Google Shape;306;p52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background">
  <p:cSld name="Blue background">
    <p:bg>
      <p:bgPr>
        <a:solidFill>
          <a:srgbClr val="2B255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idx="12" type="sldNum"/>
          </p:nvPr>
        </p:nvSpPr>
        <p:spPr>
          <a:xfrm>
            <a:off x="8151935" y="4800113"/>
            <a:ext cx="205207" cy="208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900" u="none" cap="none" strike="noStrike">
              <a:solidFill>
                <a:srgbClr val="FEFFFE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779740" y="865490"/>
            <a:ext cx="7584521" cy="6909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1400"/>
              <a:buNone/>
              <a:defRPr/>
            </a:lvl9pPr>
          </a:lstStyle>
          <a:p/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779740" y="1565522"/>
            <a:ext cx="368966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54"/>
          <p:cNvSpPr txBox="1"/>
          <p:nvPr>
            <p:ph idx="2" type="body"/>
          </p:nvPr>
        </p:nvSpPr>
        <p:spPr>
          <a:xfrm>
            <a:off x="4674602" y="1565521"/>
            <a:ext cx="3689660" cy="30672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54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4" name="Google Shape;314;p54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5" name="Google Shape;315;p54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2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786858" y="1505414"/>
            <a:ext cx="7570284" cy="31273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79740" y="798584"/>
            <a:ext cx="7584522" cy="690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FFC83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163174" y="4811069"/>
            <a:ext cx="193969" cy="18622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FEFFF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jp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using a computer&#10;&#10;Description automatically generated" id="320" name="Google Shape;320;p55"/>
          <p:cNvPicPr preferRelativeResize="0"/>
          <p:nvPr/>
        </p:nvPicPr>
        <p:blipFill rotWithShape="1">
          <a:blip r:embed="rId3">
            <a:alphaModFix/>
          </a:blip>
          <a:srcRect b="35700" l="28" r="5881" t="125"/>
          <a:stretch/>
        </p:blipFill>
        <p:spPr>
          <a:xfrm>
            <a:off x="-2239" y="1004810"/>
            <a:ext cx="9169477" cy="415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5"/>
          <p:cNvSpPr/>
          <p:nvPr/>
        </p:nvSpPr>
        <p:spPr>
          <a:xfrm>
            <a:off x="-8825" y="1004810"/>
            <a:ext cx="9152700" cy="41514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" id="322" name="Google Shape;322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8499" y="290960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323" name="Google Shape;323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7594" y="221857"/>
            <a:ext cx="719581" cy="550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movie.png" id="324" name="Google Shape;324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05559" y="77965"/>
            <a:ext cx="394502" cy="798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movie.png" id="325" name="Google Shape;325;p55"/>
          <p:cNvPicPr preferRelativeResize="0"/>
          <p:nvPr/>
        </p:nvPicPr>
        <p:blipFill rotWithShape="1">
          <a:blip r:embed="rId7">
            <a:alphaModFix/>
          </a:blip>
          <a:srcRect b="19365" l="13941" r="13941" t="19365"/>
          <a:stretch/>
        </p:blipFill>
        <p:spPr>
          <a:xfrm>
            <a:off x="5976423" y="188259"/>
            <a:ext cx="680669" cy="57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6" name="Google Shape;326;p55"/>
          <p:cNvPicPr preferRelativeResize="0"/>
          <p:nvPr/>
        </p:nvPicPr>
        <p:blipFill rotWithShape="1">
          <a:blip r:embed="rId8">
            <a:alphaModFix/>
          </a:blip>
          <a:srcRect b="33964" l="1000" r="13538" t="0"/>
          <a:stretch/>
        </p:blipFill>
        <p:spPr>
          <a:xfrm>
            <a:off x="7506489" y="3961552"/>
            <a:ext cx="1687911" cy="11979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327" name="Google Shape;327;p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35373" y="1538360"/>
            <a:ext cx="3180577" cy="308788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5"/>
          <p:cNvSpPr txBox="1"/>
          <p:nvPr/>
        </p:nvSpPr>
        <p:spPr>
          <a:xfrm>
            <a:off x="4792400" y="1431800"/>
            <a:ext cx="3378900" cy="1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Intelligent Waste Sorting System</a:t>
            </a:r>
            <a:endParaRPr b="1" sz="2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icrosoft YaHei"/>
              <a:buNone/>
            </a:pPr>
            <a:r>
              <a:t/>
            </a:r>
            <a:endParaRPr b="1" sz="28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29" name="Google Shape;329;p55"/>
          <p:cNvSpPr txBox="1"/>
          <p:nvPr>
            <p:ph idx="1" type="body"/>
          </p:nvPr>
        </p:nvSpPr>
        <p:spPr>
          <a:xfrm>
            <a:off x="4941650" y="2752350"/>
            <a:ext cx="3080400" cy="12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200"/>
              <a:buNone/>
            </a:pP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Graduate Name</a:t>
            </a:r>
            <a:b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 1. Biruk Kassaye</a:t>
            </a:r>
            <a:endParaRPr sz="1200">
              <a:solidFill>
                <a:srgbClr val="FEFF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200"/>
              <a:buNone/>
            </a:pP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  2. Kidusan Bihon</a:t>
            </a:r>
            <a:endParaRPr sz="1200">
              <a:solidFill>
                <a:srgbClr val="FEFF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200"/>
              <a:buNone/>
            </a:pP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  3. Yeabsira Bekele</a:t>
            </a:r>
            <a:endParaRPr sz="1200">
              <a:solidFill>
                <a:srgbClr val="FEFF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200"/>
              <a:buNone/>
            </a:pP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  4. Nahom K</a:t>
            </a:r>
            <a:endParaRPr sz="1200">
              <a:solidFill>
                <a:srgbClr val="FEFF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EFFFE"/>
              </a:buClr>
              <a:buSzPts val="1200"/>
              <a:buNone/>
            </a:pPr>
            <a:r>
              <a:rPr lang="en" sz="1200">
                <a:solidFill>
                  <a:srgbClr val="FEFFFE"/>
                </a:solidFill>
                <a:latin typeface="Arial"/>
                <a:ea typeface="Arial"/>
                <a:cs typeface="Arial"/>
                <a:sym typeface="Arial"/>
              </a:rPr>
              <a:t>Date June 1,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40" name="Google Shape;440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64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42" name="Google Shape;442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43" name="Google Shape;443;p6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6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64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6" name="Google Shape;446;p64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64"/>
          <p:cNvSpPr/>
          <p:nvPr/>
        </p:nvSpPr>
        <p:spPr>
          <a:xfrm>
            <a:off x="305500" y="1523361"/>
            <a:ext cx="8036337" cy="1021802"/>
          </a:xfrm>
          <a:prstGeom prst="rect">
            <a:avLst/>
          </a:prstGeom>
          <a:solidFill>
            <a:srgbClr val="FE2E4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64"/>
          <p:cNvSpPr txBox="1"/>
          <p:nvPr/>
        </p:nvSpPr>
        <p:spPr>
          <a:xfrm>
            <a:off x="471949" y="1816822"/>
            <a:ext cx="7929492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icrosoft YaHe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53" name="Google Shape;45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65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55" name="Google Shape;455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56" name="Google Shape;456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6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65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9" name="Google Shape;459;p65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65"/>
          <p:cNvSpPr txBox="1"/>
          <p:nvPr/>
        </p:nvSpPr>
        <p:spPr>
          <a:xfrm>
            <a:off x="653511" y="1107509"/>
            <a:ext cx="8512420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837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FFC837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Selection and Training </a:t>
            </a:r>
            <a:endParaRPr b="0" i="0" sz="3300" u="none" cap="none" strike="noStrike">
              <a:solidFill>
                <a:srgbClr val="FFC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5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Model</a:t>
            </a:r>
            <a:r>
              <a:rPr lang="en" sz="2000"/>
              <a:t>: MobileNetV3 (lightweight, suitable for mobile deployment).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Approach</a:t>
            </a:r>
            <a:r>
              <a:rPr lang="en" sz="2000"/>
              <a:t>: Transfer learning with pre-trained weights from TensorFlow Hub.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Training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Dataset: Combined TrashNet + Kaggle (~12,500 images).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Tools: Google Colab, TensorFlow.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Target: &gt;85% accuracy on validation set.</a:t>
            </a:r>
            <a:endParaRPr sz="2000"/>
          </a:p>
          <a:p>
            <a:pPr indent="0" lvl="0" marL="0" marR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38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66" name="Google Shape;466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66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68" name="Google Shape;468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69" name="Google Shape;469;p6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0" name="Google Shape;470;p6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66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2" name="Google Shape;472;p66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653511" y="1107509"/>
            <a:ext cx="8512420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Evaluation and Hyperparameter Tuning</a:t>
            </a:r>
            <a:endParaRPr sz="1100"/>
          </a:p>
        </p:txBody>
      </p:sp>
      <p:sp>
        <p:nvSpPr>
          <p:cNvPr id="474" name="Google Shape;474;p66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Evaluation Metrics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Accuracy: Target &gt;85%.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Latency: &lt;500ms inference time on mobile devices.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Hyperparameter Tuning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Learning rate, batch size, and number of epochs optimized via grid search.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Preliminary results: 88% accuracy on TrashNet.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Challenges</a:t>
            </a:r>
            <a:r>
              <a:rPr lang="en" sz="2000"/>
              <a:t>: Class imbalance addressed through data augmentation.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79" name="Google Shape;479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0" name="Google Shape;480;p67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81" name="Google Shape;481;p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82" name="Google Shape;482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3" name="Google Shape;483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4" name="Google Shape;484;p67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5" name="Google Shape;485;p67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67"/>
          <p:cNvSpPr txBox="1"/>
          <p:nvPr/>
        </p:nvSpPr>
        <p:spPr>
          <a:xfrm>
            <a:off x="653511" y="1107509"/>
            <a:ext cx="8512420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Model Refinement and Testing</a:t>
            </a:r>
            <a:endParaRPr sz="1100"/>
          </a:p>
        </p:txBody>
      </p:sp>
      <p:sp>
        <p:nvSpPr>
          <p:cNvPr id="487" name="Google Shape;487;p67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Refinement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Quantize model to FP16 (~8MB) for mobile efficiency.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Fine-tune on diverse datasets to improve general şeklizeability.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Testing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Validate on mid-range Android devices (e.g., Samsung A-series).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Ensure compatibility across Android 10+ devices.</a:t>
            </a:r>
            <a:endParaRPr sz="2000"/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Outcome</a:t>
            </a:r>
            <a:r>
              <a:rPr lang="en" sz="2000"/>
              <a:t>: Robust model with low latency and high accuracy.</a:t>
            </a:r>
            <a:endParaRPr sz="2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92" name="Google Shape;49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68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94" name="Google Shape;494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95" name="Google Shape;495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6" name="Google Shape;496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7" name="Google Shape;497;p68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Google Shape;498;p68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68"/>
          <p:cNvSpPr/>
          <p:nvPr/>
        </p:nvSpPr>
        <p:spPr>
          <a:xfrm>
            <a:off x="305500" y="1523361"/>
            <a:ext cx="8036337" cy="1021802"/>
          </a:xfrm>
          <a:prstGeom prst="rect">
            <a:avLst/>
          </a:prstGeom>
          <a:solidFill>
            <a:srgbClr val="FE2E4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68"/>
          <p:cNvSpPr txBox="1"/>
          <p:nvPr/>
        </p:nvSpPr>
        <p:spPr>
          <a:xfrm>
            <a:off x="471949" y="1816822"/>
            <a:ext cx="7929492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icrosoft YaHe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Results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05" name="Google Shape;50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69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507" name="Google Shape;507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508" name="Google Shape;508;p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0" name="Google Shape;510;p69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1" name="Google Shape;511;p69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69"/>
          <p:cNvSpPr txBox="1"/>
          <p:nvPr/>
        </p:nvSpPr>
        <p:spPr>
          <a:xfrm>
            <a:off x="653511" y="1107509"/>
            <a:ext cx="3654671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Evaluation Results</a:t>
            </a:r>
            <a:endParaRPr sz="1100"/>
          </a:p>
        </p:txBody>
      </p:sp>
      <p:sp>
        <p:nvSpPr>
          <p:cNvPr id="513" name="Google Shape;513;p69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Preliminary Results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Model accuracy: 88% on TrashNet dataset.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Inference time: Expected &lt;500ms on mid-range devices.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Usability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90% task completion rate targeted in user tests.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Impact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Improved recycling accuracy compared to manual sorting (25–30% error rate).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Scalable solution for global adoption.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8" name="Google Shape;51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9" name="Google Shape;519;p70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520" name="Google Shape;520;p7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521" name="Google Shape;521;p7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Google Shape;522;p7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p70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4" name="Google Shape;524;p70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70"/>
          <p:cNvSpPr txBox="1"/>
          <p:nvPr/>
        </p:nvSpPr>
        <p:spPr>
          <a:xfrm>
            <a:off x="653511" y="1107509"/>
            <a:ext cx="3654671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Deployment</a:t>
            </a:r>
            <a:endParaRPr sz="1100"/>
          </a:p>
        </p:txBody>
      </p:sp>
      <p:sp>
        <p:nvSpPr>
          <p:cNvPr id="526" name="Google Shape;526;p70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Platform</a:t>
            </a:r>
            <a:r>
              <a:rPr lang="en" sz="2000"/>
              <a:t>: Android app built with Flutter and CameraX API.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Architecture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Mobile Client: Real-time image capture and inference.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ML Model: TensorFlow Lite (8MB).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Cloud Backend: Firebase for analytics and model updates.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Compatibility</a:t>
            </a:r>
            <a:r>
              <a:rPr lang="en" sz="2000"/>
              <a:t>: Supports Android 10+ devices, including budget models.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Privacy</a:t>
            </a:r>
            <a:r>
              <a:rPr lang="en" sz="2000"/>
              <a:t>: On-device processing with optional cloud sync.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31" name="Google Shape;53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2" name="Google Shape;532;p71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533" name="Google Shape;533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534" name="Google Shape;534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71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7" name="Google Shape;537;p71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71"/>
          <p:cNvSpPr txBox="1"/>
          <p:nvPr/>
        </p:nvSpPr>
        <p:spPr>
          <a:xfrm>
            <a:off x="653511" y="1107509"/>
            <a:ext cx="3654671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Future Work</a:t>
            </a:r>
            <a:endParaRPr sz="1100"/>
          </a:p>
        </p:txBody>
      </p:sp>
      <p:sp>
        <p:nvSpPr>
          <p:cNvPr id="539" name="Google Shape;539;p71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Expand dataset with real-world images for better generalizability.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Optimize model for lower-end devices (&lt;8MB) using advanced quantization.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 multi-language support for global accessibility.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Integrate IoT features for smart bin connectivity.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Conduct field tests in diverse communities to validate impact.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44" name="Google Shape;54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0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72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546" name="Google Shape;546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547" name="Google Shape;547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8" name="Google Shape;548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9" name="Google Shape;549;p72"/>
            <p:cNvPicPr preferRelativeResize="0"/>
            <p:nvPr/>
          </p:nvPicPr>
          <p:blipFill rotWithShape="1">
            <a:blip r:embed="rId7">
              <a:alphaModFix/>
            </a:blip>
            <a:srcRect b="19365" l="13941" r="13941" t="19365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0" name="Google Shape;550;p72"/>
          <p:cNvSpPr/>
          <p:nvPr/>
        </p:nvSpPr>
        <p:spPr>
          <a:xfrm>
            <a:off x="-2040" y="4997306"/>
            <a:ext cx="9161650" cy="182914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72"/>
          <p:cNvSpPr txBox="1"/>
          <p:nvPr/>
        </p:nvSpPr>
        <p:spPr>
          <a:xfrm>
            <a:off x="653511" y="1107509"/>
            <a:ext cx="3654671" cy="434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References</a:t>
            </a:r>
            <a:endParaRPr sz="1100"/>
          </a:p>
        </p:txBody>
      </p:sp>
      <p:sp>
        <p:nvSpPr>
          <p:cNvPr id="552" name="Google Shape;552;p72"/>
          <p:cNvSpPr txBox="1"/>
          <p:nvPr/>
        </p:nvSpPr>
        <p:spPr>
          <a:xfrm>
            <a:off x="563982" y="1687303"/>
            <a:ext cx="8206486" cy="31874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Kumar, N. S., et al. (2019). Smart Bin: IoT-Based Waste Management System. </a:t>
            </a:r>
            <a:r>
              <a:rPr i="1" lang="en" sz="2000"/>
              <a:t>IJTEE, 8</a:t>
            </a:r>
            <a:r>
              <a:rPr lang="en" sz="2000"/>
              <a:t>(6S4).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Mittal, G., et al. (2020). A Deep Learning Approach to Detect and Classify Waste for Recycling. </a:t>
            </a:r>
            <a:r>
              <a:rPr i="1" lang="en" sz="2000"/>
              <a:t>IEEE Access, 8</a:t>
            </a:r>
            <a:r>
              <a:rPr lang="en" sz="2000"/>
              <a:t>, 146619–146629.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Nowakowski, P., &amp; Pamuła, T. (2020). Application of Deep Learning Object Classifier to Improve Waste Management. </a:t>
            </a:r>
            <a:r>
              <a:rPr i="1" lang="en" sz="2000"/>
              <a:t>Sustainability, 12</a:t>
            </a:r>
            <a:r>
              <a:rPr lang="en" sz="2000"/>
              <a:t>(17), 7132.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Yang, M., &amp; Thung, G. (2016). Classification of Trash for Recyclability Status. </a:t>
            </a:r>
            <a:r>
              <a:rPr i="1" lang="en" sz="2000"/>
              <a:t>Waste Management, 53</a:t>
            </a:r>
            <a:r>
              <a:rPr lang="en" sz="2000"/>
              <a:t>, 147–154.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3"/>
          <p:cNvSpPr/>
          <p:nvPr/>
        </p:nvSpPr>
        <p:spPr>
          <a:xfrm>
            <a:off x="-8825" y="1007509"/>
            <a:ext cx="9161650" cy="4148627"/>
          </a:xfrm>
          <a:prstGeom prst="rect">
            <a:avLst/>
          </a:prstGeom>
          <a:solidFill>
            <a:srgbClr val="FE2E4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7" id="558" name="Google Shape;55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8499" y="290960"/>
            <a:ext cx="879259" cy="42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9" id="559" name="Google Shape;55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7594" y="221857"/>
            <a:ext cx="719581" cy="5503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movie.png" id="560" name="Google Shape;560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05559" y="77965"/>
            <a:ext cx="394502" cy="7989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sted-movie.png" id="561" name="Google Shape;561;p73"/>
          <p:cNvPicPr preferRelativeResize="0"/>
          <p:nvPr/>
        </p:nvPicPr>
        <p:blipFill rotWithShape="1">
          <a:blip r:embed="rId6">
            <a:alphaModFix/>
          </a:blip>
          <a:srcRect b="19365" l="13941" r="13941" t="19365"/>
          <a:stretch/>
        </p:blipFill>
        <p:spPr>
          <a:xfrm>
            <a:off x="5976423" y="188259"/>
            <a:ext cx="680669" cy="57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62" name="Google Shape;562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85778" y="1766453"/>
            <a:ext cx="2189284" cy="2127818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73"/>
          <p:cNvSpPr txBox="1"/>
          <p:nvPr>
            <p:ph idx="4294967295" type="ctrTitle"/>
          </p:nvPr>
        </p:nvSpPr>
        <p:spPr>
          <a:xfrm>
            <a:off x="3264074" y="1764633"/>
            <a:ext cx="3302923" cy="24806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Microsoft YaHei"/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Thank you!</a:t>
            </a:r>
            <a:endParaRPr b="1" i="0" sz="60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Image" id="564" name="Google Shape;564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452751" y="485774"/>
            <a:ext cx="3761348" cy="526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 txBox="1"/>
          <p:nvPr>
            <p:ph idx="1" type="body"/>
          </p:nvPr>
        </p:nvSpPr>
        <p:spPr>
          <a:xfrm>
            <a:off x="503339" y="1140989"/>
            <a:ext cx="44487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1841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note and implementation plan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SDG Relation</a:t>
            </a:r>
            <a:endParaRPr>
              <a:solidFill>
                <a:schemeClr val="dk1"/>
              </a:solidFill>
            </a:endParaRPr>
          </a:p>
          <a:p>
            <a:pPr indent="-1841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Exploratory Data Analysis et Feature Engineering</a:t>
            </a:r>
            <a:endParaRPr>
              <a:solidFill>
                <a:schemeClr val="dk1"/>
              </a:solidFill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Selection and Training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Evaluation and Hyperparameter Tuning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Refinement and Testing</a:t>
            </a:r>
            <a:endParaRPr>
              <a:solidFill>
                <a:schemeClr val="dk1"/>
              </a:solidFill>
            </a:endParaRPr>
          </a:p>
          <a:p>
            <a:pPr indent="-184150" lvl="0" marL="177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Results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>
              <a:solidFill>
                <a:schemeClr val="dk1"/>
              </a:solidFill>
            </a:endParaRPr>
          </a:p>
          <a:p>
            <a:pPr indent="-209550" lvl="1" marL="5461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Char char="o"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5" name="Google Shape;335;p56"/>
          <p:cNvSpPr txBox="1"/>
          <p:nvPr>
            <p:ph type="title"/>
          </p:nvPr>
        </p:nvSpPr>
        <p:spPr>
          <a:xfrm>
            <a:off x="563982" y="723811"/>
            <a:ext cx="3654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lang="en" sz="2500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Outline</a:t>
            </a:r>
            <a:endParaRPr/>
          </a:p>
        </p:txBody>
      </p:sp>
      <p:pic>
        <p:nvPicPr>
          <p:cNvPr descr="Image" id="336" name="Google Shape;33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56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338" name="Google Shape;338;p5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339" name="Google Shape;339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56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2" name="Google Shape;342;p56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343" name="Google Shape;343;p56"/>
          <p:cNvPicPr preferRelativeResize="0"/>
          <p:nvPr/>
        </p:nvPicPr>
        <p:blipFill rotWithShape="1">
          <a:blip r:embed="rId8">
            <a:alphaModFix/>
          </a:blip>
          <a:srcRect b="2065" l="4041" r="5949" t="1437"/>
          <a:stretch/>
        </p:blipFill>
        <p:spPr>
          <a:xfrm>
            <a:off x="5077654" y="1065581"/>
            <a:ext cx="3689616" cy="3689543"/>
          </a:xfrm>
          <a:custGeom>
            <a:rect b="b" l="l" r="r" t="t"/>
            <a:pathLst>
              <a:path extrusionOk="0" h="20595" w="19679">
                <a:moveTo>
                  <a:pt x="9840" y="0"/>
                </a:moveTo>
                <a:cubicBezTo>
                  <a:pt x="7322" y="0"/>
                  <a:pt x="4803" y="1005"/>
                  <a:pt x="2882" y="3016"/>
                </a:cubicBezTo>
                <a:cubicBezTo>
                  <a:pt x="-961" y="7037"/>
                  <a:pt x="-961" y="13557"/>
                  <a:pt x="2882" y="17579"/>
                </a:cubicBezTo>
                <a:cubicBezTo>
                  <a:pt x="6724" y="21600"/>
                  <a:pt x="12954" y="21600"/>
                  <a:pt x="16796" y="17579"/>
                </a:cubicBezTo>
                <a:cubicBezTo>
                  <a:pt x="20639" y="13557"/>
                  <a:pt x="20639" y="7037"/>
                  <a:pt x="16796" y="3016"/>
                </a:cubicBezTo>
                <a:cubicBezTo>
                  <a:pt x="14875" y="1005"/>
                  <a:pt x="12358" y="0"/>
                  <a:pt x="9840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48" name="Google Shape;34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9" name="Google Shape;349;p57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350" name="Google Shape;350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351" name="Google Shape;351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57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4" name="Google Shape;354;p57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57"/>
          <p:cNvSpPr/>
          <p:nvPr/>
        </p:nvSpPr>
        <p:spPr>
          <a:xfrm>
            <a:off x="305500" y="1523361"/>
            <a:ext cx="8036400" cy="1021800"/>
          </a:xfrm>
          <a:prstGeom prst="rect">
            <a:avLst/>
          </a:prstGeom>
          <a:solidFill>
            <a:srgbClr val="FE2E4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7"/>
          <p:cNvSpPr txBox="1"/>
          <p:nvPr/>
        </p:nvSpPr>
        <p:spPr>
          <a:xfrm>
            <a:off x="471949" y="1816822"/>
            <a:ext cx="7929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icrosoft YaHe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Concept note and Implementation Plan 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61" name="Google Shape;3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58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363" name="Google Shape;363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364" name="Google Shape;364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5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8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7" name="Google Shape;367;p58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58"/>
          <p:cNvSpPr txBox="1"/>
          <p:nvPr/>
        </p:nvSpPr>
        <p:spPr>
          <a:xfrm>
            <a:off x="653511" y="1107509"/>
            <a:ext cx="3654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Background</a:t>
            </a:r>
            <a:endParaRPr sz="1100"/>
          </a:p>
        </p:txBody>
      </p:sp>
      <p:sp>
        <p:nvSpPr>
          <p:cNvPr id="369" name="Google Shape;369;p58"/>
          <p:cNvSpPr txBox="1"/>
          <p:nvPr/>
        </p:nvSpPr>
        <p:spPr>
          <a:xfrm>
            <a:off x="563982" y="1687304"/>
            <a:ext cx="8206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Problem</a:t>
            </a:r>
            <a:r>
              <a:rPr lang="en" sz="2000"/>
              <a:t>: Only 9% of plastic waste is recycled globally due to inefficient manual sorting (25–30% error rates).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Existing Solutions</a:t>
            </a:r>
            <a:r>
              <a:rPr lang="en" sz="2000"/>
              <a:t>: IoT smart bins and industrial robots are costly and less accessible.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Our Solution</a:t>
            </a:r>
            <a:r>
              <a:rPr lang="en" sz="2000"/>
              <a:t>: Leverages smartphone cameras (84% global penetration) for cost-effective, scalable waste classification.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Literature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CNNs achieve ~90% accuracy in waste classification (Mittal et al., 2020).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74" name="Google Shape;37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59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376" name="Google Shape;376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377" name="Google Shape;377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59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59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59"/>
          <p:cNvSpPr txBox="1"/>
          <p:nvPr/>
        </p:nvSpPr>
        <p:spPr>
          <a:xfrm>
            <a:off x="653511" y="1107509"/>
            <a:ext cx="3654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Objectives</a:t>
            </a:r>
            <a:endParaRPr sz="1100"/>
          </a:p>
        </p:txBody>
      </p:sp>
      <p:sp>
        <p:nvSpPr>
          <p:cNvPr id="382" name="Google Shape;382;p59"/>
          <p:cNvSpPr txBox="1"/>
          <p:nvPr/>
        </p:nvSpPr>
        <p:spPr>
          <a:xfrm>
            <a:off x="563982" y="1687304"/>
            <a:ext cx="8206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 a lightweight CNN model with &gt;85% accuracy for waste classification.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an Android app with real-time camera-based classification.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Implement offline-first architecture with optional cloud synchronization.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Design an educational interface to promote sustainable disposal practices.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87" name="Google Shape;38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8" name="Google Shape;388;p60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389" name="Google Shape;389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390" name="Google Shape;390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6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60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3" name="Google Shape;393;p60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60"/>
          <p:cNvSpPr txBox="1"/>
          <p:nvPr/>
        </p:nvSpPr>
        <p:spPr>
          <a:xfrm>
            <a:off x="653511" y="1107509"/>
            <a:ext cx="3654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SDG Relation</a:t>
            </a:r>
            <a:endParaRPr sz="1100"/>
          </a:p>
        </p:txBody>
      </p:sp>
      <p:sp>
        <p:nvSpPr>
          <p:cNvPr id="395" name="Google Shape;395;p60"/>
          <p:cNvSpPr txBox="1"/>
          <p:nvPr/>
        </p:nvSpPr>
        <p:spPr>
          <a:xfrm>
            <a:off x="563975" y="1687300"/>
            <a:ext cx="42969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SDG 12: Responsible Consumption and Production</a:t>
            </a:r>
            <a:endParaRPr b="1"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Enhances recycling efficiency, reducing waste stream contamination.</a:t>
            </a:r>
            <a:endParaRPr sz="20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396" name="Google Shape;396;p60" title="images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22600" y="1427050"/>
            <a:ext cx="2207150" cy="220715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01" name="Google Shape;40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2" name="Google Shape;402;p61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03" name="Google Shape;403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04" name="Google Shape;404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61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7" name="Google Shape;407;p61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61"/>
          <p:cNvSpPr/>
          <p:nvPr/>
        </p:nvSpPr>
        <p:spPr>
          <a:xfrm>
            <a:off x="305500" y="1523361"/>
            <a:ext cx="8036400" cy="1021800"/>
          </a:xfrm>
          <a:prstGeom prst="rect">
            <a:avLst/>
          </a:prstGeom>
          <a:solidFill>
            <a:srgbClr val="FE2E4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61"/>
          <p:cNvSpPr txBox="1"/>
          <p:nvPr/>
        </p:nvSpPr>
        <p:spPr>
          <a:xfrm>
            <a:off x="471949" y="1816822"/>
            <a:ext cx="7929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icrosoft YaHei"/>
              <a:buNone/>
            </a:pPr>
            <a:r>
              <a:rPr b="1" i="0" lang="en" sz="3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</a:t>
            </a:r>
            <a:endParaRPr b="0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14" name="Google Shape;41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62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16" name="Google Shape;416;p6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17" name="Google Shape;417;p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6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62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62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62"/>
          <p:cNvSpPr txBox="1"/>
          <p:nvPr/>
        </p:nvSpPr>
        <p:spPr>
          <a:xfrm>
            <a:off x="653511" y="1107509"/>
            <a:ext cx="36546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Data Collection</a:t>
            </a:r>
            <a:endParaRPr sz="1100"/>
          </a:p>
        </p:txBody>
      </p:sp>
      <p:sp>
        <p:nvSpPr>
          <p:cNvPr id="422" name="Google Shape;422;p62"/>
          <p:cNvSpPr txBox="1"/>
          <p:nvPr/>
        </p:nvSpPr>
        <p:spPr>
          <a:xfrm>
            <a:off x="563982" y="1687304"/>
            <a:ext cx="8206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Datasets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TrashNet (2,500+ images, 6 categories: paper, plastic, metal, glass, cardboard, trash).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Kaggle Waste Classification (10,000+ images).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Format</a:t>
            </a:r>
            <a:r>
              <a:rPr lang="en" sz="2000"/>
              <a:t>: JPEG/PNG images with CSV annotations.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Size</a:t>
            </a:r>
            <a:r>
              <a:rPr lang="en" sz="2000"/>
              <a:t>: ~12,500 images total.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Preprocessing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Resize to 224x224 pixels.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Normalize pixel values.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427" name="Google Shape;42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41" y="376850"/>
            <a:ext cx="1451082" cy="1148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63"/>
          <p:cNvGrpSpPr/>
          <p:nvPr/>
        </p:nvGrpSpPr>
        <p:grpSpPr>
          <a:xfrm>
            <a:off x="6297697" y="135280"/>
            <a:ext cx="2469590" cy="547335"/>
            <a:chOff x="8396929" y="180373"/>
            <a:chExt cx="3292787" cy="729780"/>
          </a:xfrm>
        </p:grpSpPr>
        <p:pic>
          <p:nvPicPr>
            <p:cNvPr descr="Picture 7" id="429" name="Google Shape;429;p6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148289" y="284959"/>
              <a:ext cx="1053632" cy="5206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9" id="430" name="Google Shape;430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00391" y="225891"/>
              <a:ext cx="823093" cy="6278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33350" y="180373"/>
              <a:ext cx="356366" cy="7297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63"/>
            <p:cNvPicPr preferRelativeResize="0"/>
            <p:nvPr/>
          </p:nvPicPr>
          <p:blipFill rotWithShape="1">
            <a:blip r:embed="rId7">
              <a:alphaModFix/>
            </a:blip>
            <a:srcRect b="19361" l="13940" r="13940" t="19367"/>
            <a:stretch/>
          </p:blipFill>
          <p:spPr>
            <a:xfrm>
              <a:off x="8396929" y="225891"/>
              <a:ext cx="672033" cy="576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" name="Google Shape;433;p63"/>
          <p:cNvSpPr/>
          <p:nvPr/>
        </p:nvSpPr>
        <p:spPr>
          <a:xfrm>
            <a:off x="-2040" y="4997306"/>
            <a:ext cx="9161700" cy="183000"/>
          </a:xfrm>
          <a:prstGeom prst="rect">
            <a:avLst/>
          </a:prstGeom>
          <a:solidFill>
            <a:srgbClr val="4617DE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E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EFFF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653511" y="1107509"/>
            <a:ext cx="85125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500"/>
              <a:buFont typeface="Microsoft YaHei"/>
              <a:buNone/>
            </a:pPr>
            <a:r>
              <a:rPr b="1" i="0" lang="en" sz="2500" u="none" cap="none" strike="noStrike">
                <a:solidFill>
                  <a:srgbClr val="38383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Exploratory Data Analysis and Feature Engineering</a:t>
            </a:r>
            <a:endParaRPr b="0" i="0" sz="3300" u="none" cap="none" strike="noStrike">
              <a:solidFill>
                <a:srgbClr val="FFC8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63"/>
          <p:cNvSpPr txBox="1"/>
          <p:nvPr/>
        </p:nvSpPr>
        <p:spPr>
          <a:xfrm>
            <a:off x="563982" y="1687304"/>
            <a:ext cx="82065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EDA Insights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Class imbalance: Plastic (30%), paper (25%), metal (10%).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High-resolution images improve CNN accuracy.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Feature Engineering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Image augmentation (rotation, flipping) to balance classes.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Normalization for consistent model input.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Visualizations</a:t>
            </a:r>
            <a:r>
              <a:rPr lang="en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Bar chart of waste category distribution.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Confusion matrix for preliminary model performance.</a:t>
            </a:r>
            <a:endParaRPr sz="2000"/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ontiertech">
  <a:themeElements>
    <a:clrScheme name="frontiertech">
      <a:dk1>
        <a:srgbClr val="2B2551"/>
      </a:dk1>
      <a:lt1>
        <a:srgbClr val="FEFFFE"/>
      </a:lt1>
      <a:dk2>
        <a:srgbClr val="A7A7A7"/>
      </a:dk2>
      <a:lt2>
        <a:srgbClr val="535353"/>
      </a:lt2>
      <a:accent1>
        <a:srgbClr val="FEC736"/>
      </a:accent1>
      <a:accent2>
        <a:srgbClr val="4CA2A9"/>
      </a:accent2>
      <a:accent3>
        <a:srgbClr val="5E73AC"/>
      </a:accent3>
      <a:accent4>
        <a:srgbClr val="B68A29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