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0E619-BA08-4E92-8711-719E3D018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44A600D-CC13-4065-ABE8-E20E580A6C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E010D91-A551-49E3-A94C-AD96B2B334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A89A75-095A-4F33-B360-854AA13B7D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A65239-8089-4C7B-A62D-B74DA87B1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F62A23-DEB9-4D78-9C89-399658163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E18FEEF-C578-491B-BAD1-541708927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EC5DCE4-52BB-4E5F-A66F-93FC8825DF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C1B0D0E-8A5F-42E2-9D63-09E0D32F66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A2C2766-5FE8-4744-A964-FF28CFF7B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0A88A0B-57D6-4B25-91CD-6B76C84652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04D9EE-586B-44E0-A152-A8FE9B4533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8C9866-9FCC-4134-9C78-ACD79EB18BF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C26EBF-52AB-45D3-80D4-FDF0F5F7AD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1BBE53-3500-4910-848C-64D8DE6D74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D84C3E-FD0C-4EAE-BAB3-8DDABD82C6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79D974-409F-445A-966D-D904AD49FD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353403-B7EF-4582-AF96-0E8B83C033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5F473-A35F-450A-92AA-710D09A77B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C05703-9A98-4E87-A114-E3BD2D08628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572A7B-7A2A-49E1-8FF8-166FB0B054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2D9BA6-34F0-4E88-9226-F03E028873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sdgs.un.org/goals/goal4" TargetMode="External"/><Relationship Id="rId7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-4320" y="2009520"/>
            <a:ext cx="18338760" cy="8300160"/>
          </a:xfrm>
          <a:custGeom>
            <a:avLst/>
            <a:gdLst>
              <a:gd name="textAreaLeft" fmla="*/ 0 w 18338760"/>
              <a:gd name="textAreaRight" fmla="*/ 18339120 w 18338760"/>
              <a:gd name="textAreaTop" fmla="*/ 0 h 8300160"/>
              <a:gd name="textAreaBottom" fmla="*/ 8300520 h 8300160"/>
            </a:gdLst>
            <a:ahLst/>
            <a:rect l="textAreaLeft" t="textAreaTop" r="textAreaRight" b="textAreaBottom"/>
            <a:pathLst>
              <a:path w="18338954" h="8300526">
                <a:moveTo>
                  <a:pt x="0" y="0"/>
                </a:moveTo>
                <a:lnTo>
                  <a:pt x="18338954" y="0"/>
                </a:lnTo>
                <a:lnTo>
                  <a:pt x="18338954" y="8300526"/>
                </a:lnTo>
                <a:lnTo>
                  <a:pt x="0" y="8300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3"/>
          <p:cNvGrpSpPr/>
          <p:nvPr/>
        </p:nvGrpSpPr>
        <p:grpSpPr>
          <a:xfrm>
            <a:off x="-17640" y="2009520"/>
            <a:ext cx="18305280" cy="8302320"/>
            <a:chOff x="-17640" y="2009520"/>
            <a:chExt cx="18305280" cy="8302320"/>
          </a:xfrm>
        </p:grpSpPr>
        <p:sp>
          <p:nvSpPr>
            <p:cNvPr id="69" name="Freeform 4"/>
            <p:cNvSpPr/>
            <p:nvPr/>
          </p:nvSpPr>
          <p:spPr>
            <a:xfrm>
              <a:off x="-17640" y="2009520"/>
              <a:ext cx="18305280" cy="8302320"/>
            </a:xfrm>
            <a:custGeom>
              <a:avLst/>
              <a:gdLst>
                <a:gd name="textAreaLeft" fmla="*/ 0 w 18305280"/>
                <a:gd name="textAreaRight" fmla="*/ 18305640 w 18305280"/>
                <a:gd name="textAreaTop" fmla="*/ 0 h 8302320"/>
                <a:gd name="textAreaBottom" fmla="*/ 8302680 h 8302320"/>
              </a:gdLst>
              <a:ahLst/>
              <a:rect l="textAreaLeft" t="textAreaTop" r="textAreaRight" b="textAreaBottom"/>
              <a:pathLst>
                <a:path w="24407495" h="11070209">
                  <a:moveTo>
                    <a:pt x="0" y="0"/>
                  </a:moveTo>
                  <a:lnTo>
                    <a:pt x="24407495" y="0"/>
                  </a:lnTo>
                  <a:lnTo>
                    <a:pt x="24407495" y="11070209"/>
                  </a:lnTo>
                  <a:lnTo>
                    <a:pt x="0" y="11070209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0" name="Freeform 5"/>
          <p:cNvSpPr/>
          <p:nvPr/>
        </p:nvSpPr>
        <p:spPr>
          <a:xfrm>
            <a:off x="15127560" y="572400"/>
            <a:ext cx="1777320" cy="877680"/>
          </a:xfrm>
          <a:custGeom>
            <a:avLst/>
            <a:gdLst>
              <a:gd name="textAreaLeft" fmla="*/ 0 w 1777320"/>
              <a:gd name="textAreaRight" fmla="*/ 1777680 w 1777320"/>
              <a:gd name="textAreaTop" fmla="*/ 0 h 877680"/>
              <a:gd name="textAreaBottom" fmla="*/ 878040 h 877680"/>
            </a:gdLst>
            <a:ahLst/>
            <a:rect l="textAreaLeft" t="textAreaTop" r="textAreaRight" b="textAreaBottom"/>
            <a:pathLst>
              <a:path w="1777567" h="877906">
                <a:moveTo>
                  <a:pt x="0" y="0"/>
                </a:moveTo>
                <a:lnTo>
                  <a:pt x="1777567" y="0"/>
                </a:lnTo>
                <a:lnTo>
                  <a:pt x="1777567" y="877906"/>
                </a:lnTo>
                <a:lnTo>
                  <a:pt x="0" y="8779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3445640" y="434160"/>
            <a:ext cx="1458000" cy="1119240"/>
          </a:xfrm>
          <a:custGeom>
            <a:avLst/>
            <a:gdLst>
              <a:gd name="textAreaLeft" fmla="*/ 0 w 1458000"/>
              <a:gd name="textAreaRight" fmla="*/ 1458360 w 1458000"/>
              <a:gd name="textAreaTop" fmla="*/ 0 h 1119240"/>
              <a:gd name="textAreaBottom" fmla="*/ 1119600 h 1119240"/>
            </a:gdLst>
            <a:ahLst/>
            <a:rect l="textAreaLeft" t="textAreaTop" r="textAreaRight" b="textAreaBottom"/>
            <a:pathLst>
              <a:path w="1458211" h="1119732">
                <a:moveTo>
                  <a:pt x="0" y="0"/>
                </a:moveTo>
                <a:lnTo>
                  <a:pt x="1458212" y="0"/>
                </a:lnTo>
                <a:lnTo>
                  <a:pt x="1458212" y="1119732"/>
                </a:lnTo>
                <a:lnTo>
                  <a:pt x="0" y="11197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7"/>
          <p:cNvSpPr/>
          <p:nvPr/>
        </p:nvSpPr>
        <p:spPr>
          <a:xfrm>
            <a:off x="17201520" y="146520"/>
            <a:ext cx="807840" cy="1616760"/>
          </a:xfrm>
          <a:custGeom>
            <a:avLst/>
            <a:gdLst>
              <a:gd name="textAreaLeft" fmla="*/ 0 w 807840"/>
              <a:gd name="textAreaRight" fmla="*/ 808200 w 807840"/>
              <a:gd name="textAreaTop" fmla="*/ 0 h 1616760"/>
              <a:gd name="textAreaBottom" fmla="*/ 1617120 h 1616760"/>
            </a:gdLst>
            <a:ahLst/>
            <a:rect l="textAreaLeft" t="textAreaTop" r="textAreaRight" b="textAreaBottom"/>
            <a:pathLst>
              <a:path w="808054" h="1617030">
                <a:moveTo>
                  <a:pt x="0" y="0"/>
                </a:moveTo>
                <a:lnTo>
                  <a:pt x="808054" y="0"/>
                </a:lnTo>
                <a:lnTo>
                  <a:pt x="808054" y="1617030"/>
                </a:lnTo>
                <a:lnTo>
                  <a:pt x="0" y="16170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Freeform 8"/>
          <p:cNvSpPr/>
          <p:nvPr/>
        </p:nvSpPr>
        <p:spPr>
          <a:xfrm>
            <a:off x="11943360" y="366840"/>
            <a:ext cx="1379880" cy="1175400"/>
          </a:xfrm>
          <a:custGeom>
            <a:avLst/>
            <a:gdLst>
              <a:gd name="textAreaLeft" fmla="*/ 0 w 1379880"/>
              <a:gd name="textAreaRight" fmla="*/ 1380240 w 1379880"/>
              <a:gd name="textAreaTop" fmla="*/ 0 h 1175400"/>
              <a:gd name="textAreaBottom" fmla="*/ 1175760 h 1175400"/>
            </a:gdLst>
            <a:ahLst/>
            <a:rect l="textAreaLeft" t="textAreaTop" r="textAreaRight" b="textAreaBottom"/>
            <a:pathLst>
              <a:path w="1380389" h="1175603">
                <a:moveTo>
                  <a:pt x="0" y="0"/>
                </a:moveTo>
                <a:lnTo>
                  <a:pt x="1380389" y="0"/>
                </a:lnTo>
                <a:lnTo>
                  <a:pt x="1380389" y="1175603"/>
                </a:lnTo>
                <a:lnTo>
                  <a:pt x="0" y="11756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Freeform 9"/>
          <p:cNvSpPr/>
          <p:nvPr/>
        </p:nvSpPr>
        <p:spPr>
          <a:xfrm>
            <a:off x="15003360" y="7913520"/>
            <a:ext cx="3394440" cy="2414520"/>
          </a:xfrm>
          <a:custGeom>
            <a:avLst/>
            <a:gdLst>
              <a:gd name="textAreaLeft" fmla="*/ 0 w 3394440"/>
              <a:gd name="textAreaRight" fmla="*/ 3394800 w 3394440"/>
              <a:gd name="textAreaTop" fmla="*/ 0 h 2414520"/>
              <a:gd name="textAreaBottom" fmla="*/ 2414880 h 2414520"/>
            </a:gdLst>
            <a:ahLst/>
            <a:rect l="textAreaLeft" t="textAreaTop" r="textAreaRight" b="textAreaBottom"/>
            <a:pathLst>
              <a:path w="3394872" h="2414976">
                <a:moveTo>
                  <a:pt x="0" y="0"/>
                </a:moveTo>
                <a:lnTo>
                  <a:pt x="3394872" y="0"/>
                </a:lnTo>
                <a:lnTo>
                  <a:pt x="3394872" y="2414976"/>
                </a:lnTo>
                <a:lnTo>
                  <a:pt x="0" y="241497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Freeform 10"/>
          <p:cNvSpPr/>
          <p:nvPr/>
        </p:nvSpPr>
        <p:spPr>
          <a:xfrm>
            <a:off x="2061360" y="3067200"/>
            <a:ext cx="6379920" cy="6194520"/>
          </a:xfrm>
          <a:custGeom>
            <a:avLst/>
            <a:gdLst>
              <a:gd name="textAreaLeft" fmla="*/ 0 w 6379920"/>
              <a:gd name="textAreaRight" fmla="*/ 6380280 w 6379920"/>
              <a:gd name="textAreaTop" fmla="*/ 0 h 6194520"/>
              <a:gd name="textAreaBottom" fmla="*/ 6194880 h 6194520"/>
            </a:gdLst>
            <a:ahLst/>
            <a:rect l="textAreaLeft" t="textAreaTop" r="textAreaRight" b="textAreaBottom"/>
            <a:pathLst>
              <a:path w="6380205" h="6194821">
                <a:moveTo>
                  <a:pt x="0" y="0"/>
                </a:moveTo>
                <a:lnTo>
                  <a:pt x="6380206" y="0"/>
                </a:lnTo>
                <a:lnTo>
                  <a:pt x="6380206" y="6194822"/>
                </a:lnTo>
                <a:lnTo>
                  <a:pt x="0" y="61948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7205040" y="4629240"/>
            <a:ext cx="1119276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ffffff"/>
                </a:solidFill>
                <a:latin typeface="Microsoft YaHei"/>
                <a:ea typeface="Myriad Pro Semibold"/>
              </a:rPr>
              <a:t>Ethiopian Literacy Analysis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Group 12"/>
          <p:cNvGrpSpPr/>
          <p:nvPr/>
        </p:nvGrpSpPr>
        <p:grpSpPr>
          <a:xfrm>
            <a:off x="8551440" y="5657760"/>
            <a:ext cx="6179760" cy="2351520"/>
            <a:chOff x="8551440" y="5657760"/>
            <a:chExt cx="6179760" cy="2351520"/>
          </a:xfrm>
        </p:grpSpPr>
        <p:sp>
          <p:nvSpPr>
            <p:cNvPr id="78" name="Freeform 13"/>
            <p:cNvSpPr/>
            <p:nvPr/>
          </p:nvSpPr>
          <p:spPr>
            <a:xfrm>
              <a:off x="8551440" y="5657760"/>
              <a:ext cx="6179760" cy="2351520"/>
            </a:xfrm>
            <a:custGeom>
              <a:avLst/>
              <a:gdLst>
                <a:gd name="textAreaLeft" fmla="*/ 0 w 6179760"/>
                <a:gd name="textAreaRight" fmla="*/ 6180120 w 6179760"/>
                <a:gd name="textAreaTop" fmla="*/ 0 h 2351520"/>
                <a:gd name="textAreaBottom" fmla="*/ 2351880 h 2351520"/>
              </a:gdLst>
              <a:ahLst/>
              <a:rect l="textAreaLeft" t="textAreaTop" r="textAreaRight" b="textAreaBottom"/>
              <a:pathLst>
                <a:path w="8240020" h="3135908">
                  <a:moveTo>
                    <a:pt x="0" y="0"/>
                  </a:moveTo>
                  <a:lnTo>
                    <a:pt x="8240020" y="0"/>
                  </a:lnTo>
                  <a:lnTo>
                    <a:pt x="8240020" y="3135908"/>
                  </a:lnTo>
                  <a:lnTo>
                    <a:pt x="0" y="313590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TextBox 14"/>
            <p:cNvSpPr/>
            <p:nvPr/>
          </p:nvSpPr>
          <p:spPr>
            <a:xfrm>
              <a:off x="8551440" y="5657760"/>
              <a:ext cx="6179760" cy="235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2880"/>
                </a:lnSpc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Graduate Name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18040" indent="-259200" defTabSz="914400">
                <a:lnSpc>
                  <a:spcPts val="2880"/>
                </a:lnSpc>
                <a:buClr>
                  <a:srgbClr val="fefffe"/>
                </a:buClr>
                <a:buFont typeface="OpenSymbol"/>
                <a:buAutoNum type="arabicPeriod"/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Sadik Tofik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18040" indent="-259200" defTabSz="914400">
                <a:lnSpc>
                  <a:spcPts val="2880"/>
                </a:lnSpc>
                <a:buClr>
                  <a:srgbClr val="fefffe"/>
                </a:buClr>
                <a:buFont typeface="OpenSymbol"/>
                <a:buAutoNum type="arabicPeriod"/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yohannes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18040" indent="-259200" defTabSz="914400">
                <a:lnSpc>
                  <a:spcPts val="2880"/>
                </a:lnSpc>
                <a:buClr>
                  <a:srgbClr val="fefffe"/>
                </a:buClr>
                <a:buFont typeface="OpenSymbol"/>
                <a:buAutoNum type="arabicPeriod"/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workineh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518040" indent="-259200" defTabSz="914400">
                <a:lnSpc>
                  <a:spcPts val="2880"/>
                </a:lnSpc>
                <a:buClr>
                  <a:srgbClr val="fefffe"/>
                </a:buClr>
                <a:buFont typeface="OpenSymbol"/>
                <a:buAutoNum type="arabicPeriod"/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daraje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  <a:p>
              <a:pPr algn="r" defTabSz="914400">
                <a:lnSpc>
                  <a:spcPts val="2880"/>
                </a:lnSpc>
              </a:pPr>
              <a:r>
                <a:rPr b="0" lang="en-US" sz="2400" spc="7" strike="noStrike">
                  <a:solidFill>
                    <a:srgbClr val="fefffe"/>
                  </a:solidFill>
                  <a:latin typeface="Merriweather Sans Light"/>
                  <a:ea typeface="Merriweather Sans Light"/>
                </a:rPr>
                <a:t>Date Jun 16,2025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84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5" name="Group 9"/>
          <p:cNvGrpSpPr/>
          <p:nvPr/>
        </p:nvGrpSpPr>
        <p:grpSpPr>
          <a:xfrm>
            <a:off x="610920" y="3046680"/>
            <a:ext cx="16072200" cy="2043360"/>
            <a:chOff x="610920" y="3046680"/>
            <a:chExt cx="16072200" cy="2043360"/>
          </a:xfrm>
        </p:grpSpPr>
        <p:sp>
          <p:nvSpPr>
            <p:cNvPr id="186" name="Freeform 10"/>
            <p:cNvSpPr/>
            <p:nvPr/>
          </p:nvSpPr>
          <p:spPr>
            <a:xfrm>
              <a:off x="610920" y="3046680"/>
              <a:ext cx="16072200" cy="2043360"/>
            </a:xfrm>
            <a:custGeom>
              <a:avLst/>
              <a:gdLst>
                <a:gd name="textAreaLeft" fmla="*/ 0 w 16072200"/>
                <a:gd name="textAreaRight" fmla="*/ 16072560 w 16072200"/>
                <a:gd name="textAreaTop" fmla="*/ 0 h 2043360"/>
                <a:gd name="textAreaBottom" fmla="*/ 2043720 h 2043360"/>
              </a:gdLst>
              <a:ahLst/>
              <a:rect l="textAreaLeft" t="textAreaTop" r="textAreaRight" b="textAreaBottom"/>
              <a:pathLst>
                <a:path w="21430235" h="2724785">
                  <a:moveTo>
                    <a:pt x="0" y="0"/>
                  </a:moveTo>
                  <a:lnTo>
                    <a:pt x="21430235" y="0"/>
                  </a:lnTo>
                  <a:lnTo>
                    <a:pt x="21430235" y="2724785"/>
                  </a:lnTo>
                  <a:lnTo>
                    <a:pt x="0" y="2724785"/>
                  </a:lnTo>
                  <a:close/>
                </a:path>
              </a:pathLst>
            </a:custGeom>
            <a:solidFill>
              <a:srgbClr val="fe2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7" name="Group 11"/>
          <p:cNvGrpSpPr/>
          <p:nvPr/>
        </p:nvGrpSpPr>
        <p:grpSpPr>
          <a:xfrm>
            <a:off x="934200" y="3624120"/>
            <a:ext cx="15877800" cy="888480"/>
            <a:chOff x="934200" y="3624120"/>
            <a:chExt cx="15877800" cy="888480"/>
          </a:xfrm>
        </p:grpSpPr>
        <p:sp>
          <p:nvSpPr>
            <p:cNvPr id="188" name="Freeform 12"/>
            <p:cNvSpPr/>
            <p:nvPr/>
          </p:nvSpPr>
          <p:spPr>
            <a:xfrm>
              <a:off x="934200" y="3624120"/>
              <a:ext cx="15877800" cy="888480"/>
            </a:xfrm>
            <a:custGeom>
              <a:avLst/>
              <a:gdLst>
                <a:gd name="textAreaLeft" fmla="*/ 0 w 15877800"/>
                <a:gd name="textAreaRight" fmla="*/ 15878160 w 1587780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1170712" h="1185074">
                  <a:moveTo>
                    <a:pt x="0" y="0"/>
                  </a:moveTo>
                  <a:lnTo>
                    <a:pt x="21170712" y="0"/>
                  </a:lnTo>
                  <a:lnTo>
                    <a:pt x="21170712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TextBox 13"/>
            <p:cNvSpPr/>
            <p:nvPr/>
          </p:nvSpPr>
          <p:spPr>
            <a:xfrm>
              <a:off x="934200" y="3681360"/>
              <a:ext cx="15877800" cy="83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6480"/>
                </a:lnSpc>
              </a:pPr>
              <a:r>
                <a:rPr b="1" lang="en-US" sz="6000" spc="21" strike="noStrike">
                  <a:solidFill>
                    <a:srgbClr val="fefffe"/>
                  </a:solidFill>
                  <a:latin typeface="Merriweather Sans Bold"/>
                  <a:ea typeface="Merriweather Sans Bold"/>
                </a:rPr>
                <a:t>Model</a:t>
              </a:r>
              <a:endParaRPr b="0" lang="en-US" sz="6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96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7" name="Group 9"/>
          <p:cNvGrpSpPr/>
          <p:nvPr/>
        </p:nvGrpSpPr>
        <p:grpSpPr>
          <a:xfrm>
            <a:off x="1297440" y="2205360"/>
            <a:ext cx="17043480" cy="888480"/>
            <a:chOff x="1297440" y="2205360"/>
            <a:chExt cx="17043480" cy="888480"/>
          </a:xfrm>
        </p:grpSpPr>
        <p:sp>
          <p:nvSpPr>
            <p:cNvPr id="198" name="Freeform 10"/>
            <p:cNvSpPr/>
            <p:nvPr/>
          </p:nvSpPr>
          <p:spPr>
            <a:xfrm>
              <a:off x="1297440" y="2205360"/>
              <a:ext cx="17043480" cy="888480"/>
            </a:xfrm>
            <a:custGeom>
              <a:avLst/>
              <a:gdLst>
                <a:gd name="textAreaLeft" fmla="*/ 0 w 17043480"/>
                <a:gd name="textAreaRight" fmla="*/ 17043840 w 1704348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2725187" h="1185074">
                  <a:moveTo>
                    <a:pt x="0" y="0"/>
                  </a:moveTo>
                  <a:lnTo>
                    <a:pt x="22725187" y="0"/>
                  </a:lnTo>
                  <a:lnTo>
                    <a:pt x="22725187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TextBox 11"/>
            <p:cNvSpPr/>
            <p:nvPr/>
          </p:nvSpPr>
          <p:spPr>
            <a:xfrm>
              <a:off x="1297440" y="2248200"/>
              <a:ext cx="1704348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Model Selection and Training 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0" name="TextBox 12"/>
          <p:cNvSpPr/>
          <p:nvPr/>
        </p:nvSpPr>
        <p:spPr>
          <a:xfrm>
            <a:off x="1213200" y="3448800"/>
            <a:ext cx="16340400" cy="28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Models tested: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Logistic Regression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Random Forest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XGBoost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Random Forest gave the best performance in initial tests.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Trained with stratified data split (80% train / 20% test).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07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8" name="Group 9"/>
          <p:cNvGrpSpPr/>
          <p:nvPr/>
        </p:nvGrpSpPr>
        <p:grpSpPr>
          <a:xfrm>
            <a:off x="1297440" y="2205360"/>
            <a:ext cx="17043480" cy="888480"/>
            <a:chOff x="1297440" y="2205360"/>
            <a:chExt cx="17043480" cy="888480"/>
          </a:xfrm>
        </p:grpSpPr>
        <p:sp>
          <p:nvSpPr>
            <p:cNvPr id="209" name="Freeform 10"/>
            <p:cNvSpPr/>
            <p:nvPr/>
          </p:nvSpPr>
          <p:spPr>
            <a:xfrm>
              <a:off x="1297440" y="2205360"/>
              <a:ext cx="17043480" cy="888480"/>
            </a:xfrm>
            <a:custGeom>
              <a:avLst/>
              <a:gdLst>
                <a:gd name="textAreaLeft" fmla="*/ 0 w 17043480"/>
                <a:gd name="textAreaRight" fmla="*/ 17043840 w 1704348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2725187" h="1185074">
                  <a:moveTo>
                    <a:pt x="0" y="0"/>
                  </a:moveTo>
                  <a:lnTo>
                    <a:pt x="22725187" y="0"/>
                  </a:lnTo>
                  <a:lnTo>
                    <a:pt x="22725187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TextBox 11"/>
            <p:cNvSpPr/>
            <p:nvPr/>
          </p:nvSpPr>
          <p:spPr>
            <a:xfrm>
              <a:off x="1297440" y="2248200"/>
              <a:ext cx="1704348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Model Evaluation and Hyperparameter Tuning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1" name="TextBox 12"/>
          <p:cNvSpPr/>
          <p:nvPr/>
        </p:nvSpPr>
        <p:spPr>
          <a:xfrm>
            <a:off x="1164240" y="3448800"/>
            <a:ext cx="1634040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Evaluation metrics: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431640" defTabSz="914400">
              <a:lnSpc>
                <a:spcPts val="324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Accuracy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431640" defTabSz="914400">
              <a:lnSpc>
                <a:spcPts val="324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Precision, Recall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431640" defTabSz="914400">
              <a:lnSpc>
                <a:spcPts val="324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F1 Score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5280" indent="-431640" defTabSz="914400">
              <a:lnSpc>
                <a:spcPts val="324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AUC-ROC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Performed Grid Search for hyperparameter tuning on Random Forest.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XGBoost had high precision but was more complex to interpret.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18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9" name="Group 9"/>
          <p:cNvGrpSpPr/>
          <p:nvPr/>
        </p:nvGrpSpPr>
        <p:grpSpPr>
          <a:xfrm>
            <a:off x="1297440" y="2205360"/>
            <a:ext cx="17043480" cy="888480"/>
            <a:chOff x="1297440" y="2205360"/>
            <a:chExt cx="17043480" cy="888480"/>
          </a:xfrm>
        </p:grpSpPr>
        <p:sp>
          <p:nvSpPr>
            <p:cNvPr id="220" name="Freeform 10"/>
            <p:cNvSpPr/>
            <p:nvPr/>
          </p:nvSpPr>
          <p:spPr>
            <a:xfrm>
              <a:off x="1297440" y="2205360"/>
              <a:ext cx="17043480" cy="888480"/>
            </a:xfrm>
            <a:custGeom>
              <a:avLst/>
              <a:gdLst>
                <a:gd name="textAreaLeft" fmla="*/ 0 w 17043480"/>
                <a:gd name="textAreaRight" fmla="*/ 17043840 w 1704348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2725187" h="1185074">
                  <a:moveTo>
                    <a:pt x="0" y="0"/>
                  </a:moveTo>
                  <a:lnTo>
                    <a:pt x="22725187" y="0"/>
                  </a:lnTo>
                  <a:lnTo>
                    <a:pt x="22725187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TextBox 11"/>
            <p:cNvSpPr/>
            <p:nvPr/>
          </p:nvSpPr>
          <p:spPr>
            <a:xfrm>
              <a:off x="1297440" y="2248200"/>
              <a:ext cx="1704348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Model Refinement and Testing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2" name="TextBox 12"/>
          <p:cNvSpPr/>
          <p:nvPr/>
        </p:nvSpPr>
        <p:spPr>
          <a:xfrm>
            <a:off x="1164240" y="3448800"/>
            <a:ext cx="1634040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Final model: Random Forest with tuned hyperparameters.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Final test accuracy: 92%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Recall for dropout class: 88%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Model validated using k-fold cross-validation (k=5)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29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0" name="Group 9"/>
          <p:cNvGrpSpPr/>
          <p:nvPr/>
        </p:nvGrpSpPr>
        <p:grpSpPr>
          <a:xfrm>
            <a:off x="610920" y="3046680"/>
            <a:ext cx="16072200" cy="2043360"/>
            <a:chOff x="610920" y="3046680"/>
            <a:chExt cx="16072200" cy="2043360"/>
          </a:xfrm>
        </p:grpSpPr>
        <p:sp>
          <p:nvSpPr>
            <p:cNvPr id="231" name="Freeform 10"/>
            <p:cNvSpPr/>
            <p:nvPr/>
          </p:nvSpPr>
          <p:spPr>
            <a:xfrm>
              <a:off x="610920" y="3046680"/>
              <a:ext cx="16072200" cy="2043360"/>
            </a:xfrm>
            <a:custGeom>
              <a:avLst/>
              <a:gdLst>
                <a:gd name="textAreaLeft" fmla="*/ 0 w 16072200"/>
                <a:gd name="textAreaRight" fmla="*/ 16072560 w 16072200"/>
                <a:gd name="textAreaTop" fmla="*/ 0 h 2043360"/>
                <a:gd name="textAreaBottom" fmla="*/ 2043720 h 2043360"/>
              </a:gdLst>
              <a:ahLst/>
              <a:rect l="textAreaLeft" t="textAreaTop" r="textAreaRight" b="textAreaBottom"/>
              <a:pathLst>
                <a:path w="21430235" h="2724785">
                  <a:moveTo>
                    <a:pt x="0" y="0"/>
                  </a:moveTo>
                  <a:lnTo>
                    <a:pt x="21430235" y="0"/>
                  </a:lnTo>
                  <a:lnTo>
                    <a:pt x="21430235" y="2724785"/>
                  </a:lnTo>
                  <a:lnTo>
                    <a:pt x="0" y="2724785"/>
                  </a:lnTo>
                  <a:close/>
                </a:path>
              </a:pathLst>
            </a:custGeom>
            <a:solidFill>
              <a:srgbClr val="fe2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2" name="Group 11"/>
          <p:cNvGrpSpPr/>
          <p:nvPr/>
        </p:nvGrpSpPr>
        <p:grpSpPr>
          <a:xfrm>
            <a:off x="934200" y="3624120"/>
            <a:ext cx="15877800" cy="888480"/>
            <a:chOff x="934200" y="3624120"/>
            <a:chExt cx="15877800" cy="888480"/>
          </a:xfrm>
        </p:grpSpPr>
        <p:sp>
          <p:nvSpPr>
            <p:cNvPr id="233" name="Freeform 12"/>
            <p:cNvSpPr/>
            <p:nvPr/>
          </p:nvSpPr>
          <p:spPr>
            <a:xfrm>
              <a:off x="934200" y="3624120"/>
              <a:ext cx="15877800" cy="888480"/>
            </a:xfrm>
            <a:custGeom>
              <a:avLst/>
              <a:gdLst>
                <a:gd name="textAreaLeft" fmla="*/ 0 w 15877800"/>
                <a:gd name="textAreaRight" fmla="*/ 15878160 w 1587780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1170712" h="1185074">
                  <a:moveTo>
                    <a:pt x="0" y="0"/>
                  </a:moveTo>
                  <a:lnTo>
                    <a:pt x="21170712" y="0"/>
                  </a:lnTo>
                  <a:lnTo>
                    <a:pt x="21170712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TextBox 13"/>
            <p:cNvSpPr/>
            <p:nvPr/>
          </p:nvSpPr>
          <p:spPr>
            <a:xfrm>
              <a:off x="934200" y="3681360"/>
              <a:ext cx="15877800" cy="83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6480"/>
                </a:lnSpc>
              </a:pPr>
              <a:r>
                <a:rPr b="1" lang="en-US" sz="6000" spc="21" strike="noStrike">
                  <a:solidFill>
                    <a:srgbClr val="fefffe"/>
                  </a:solidFill>
                  <a:latin typeface="Merriweather Sans Bold"/>
                  <a:ea typeface="Merriweather Sans Bold"/>
                </a:rPr>
                <a:t>Results</a:t>
              </a:r>
              <a:endParaRPr b="0" lang="en-US" sz="6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0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41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2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243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Evaluation Results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5" name="TextBox 12"/>
          <p:cNvSpPr/>
          <p:nvPr/>
        </p:nvSpPr>
        <p:spPr>
          <a:xfrm>
            <a:off x="1164240" y="3448800"/>
            <a:ext cx="1634040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Confusion matrix: Clear separation between dropout and continuing students.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ROC Curve: AUC = 0.94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Feature importance shows absenteeism, gender, and grade level as top features.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52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3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254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Deployment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6" name="TextBox 12"/>
          <p:cNvSpPr/>
          <p:nvPr/>
        </p:nvSpPr>
        <p:spPr>
          <a:xfrm>
            <a:off x="1164240" y="3448800"/>
            <a:ext cx="1634040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 basic dashboard (or simulation script) is included to visualize student risk levels.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School staff can upload student data and get dropout predictions.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Future plan: Integrate with Ministry of Education data portals.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63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4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265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Future Work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7" name="TextBox 12"/>
          <p:cNvSpPr/>
          <p:nvPr/>
        </p:nvSpPr>
        <p:spPr>
          <a:xfrm>
            <a:off x="1164240" y="3448800"/>
            <a:ext cx="1634040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Expand dataset to include rural and nomadic populations.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Add real-time monitoring using mobile data collection tools.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Build a multilingual interface for school administrators.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Collaborate with NGOs for pilot deployments.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3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274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5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276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References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8" name="TextBox 12"/>
          <p:cNvSpPr/>
          <p:nvPr/>
        </p:nvSpPr>
        <p:spPr>
          <a:xfrm>
            <a:off x="1164240" y="3448800"/>
            <a:ext cx="1634040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Humanitarian Data Exchange - Ethiopia School Population Dataset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Scikit-learn, Pandas, Matplotlib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 u="sng">
                <a:solidFill>
                  <a:srgbClr val="0000ff"/>
                </a:solidFill>
                <a:uFillTx/>
                <a:latin typeface="Merriweather Sans Light"/>
                <a:ea typeface="Merriweather Sans Light"/>
                <a:hlinkClick r:id="rId6"/>
              </a:rPr>
              <a:t>SDG 4: https://sdgs.un.org/goals/goal4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"/>
          <p:cNvGrpSpPr/>
          <p:nvPr/>
        </p:nvGrpSpPr>
        <p:grpSpPr>
          <a:xfrm>
            <a:off x="-17640" y="2014920"/>
            <a:ext cx="18322920" cy="8296920"/>
            <a:chOff x="-17640" y="2014920"/>
            <a:chExt cx="18322920" cy="8296920"/>
          </a:xfrm>
        </p:grpSpPr>
        <p:sp>
          <p:nvSpPr>
            <p:cNvPr id="280" name="Freeform 3"/>
            <p:cNvSpPr/>
            <p:nvPr/>
          </p:nvSpPr>
          <p:spPr>
            <a:xfrm>
              <a:off x="-17640" y="2014920"/>
              <a:ext cx="18322920" cy="829692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8296920"/>
                <a:gd name="textAreaBottom" fmla="*/ 8297280 h 8296920"/>
              </a:gdLst>
              <a:ahLst/>
              <a:rect l="textAreaLeft" t="textAreaTop" r="textAreaRight" b="textAreaBottom"/>
              <a:pathLst>
                <a:path w="24431117" h="11062970">
                  <a:moveTo>
                    <a:pt x="0" y="0"/>
                  </a:moveTo>
                  <a:lnTo>
                    <a:pt x="24431117" y="0"/>
                  </a:lnTo>
                  <a:lnTo>
                    <a:pt x="24431117" y="11062970"/>
                  </a:lnTo>
                  <a:lnTo>
                    <a:pt x="0" y="11062970"/>
                  </a:lnTo>
                  <a:close/>
                </a:path>
              </a:pathLst>
            </a:custGeom>
            <a:solidFill>
              <a:srgbClr val="fe2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1" name="Freeform 4"/>
          <p:cNvSpPr/>
          <p:nvPr/>
        </p:nvSpPr>
        <p:spPr>
          <a:xfrm>
            <a:off x="15127560" y="572400"/>
            <a:ext cx="1777320" cy="877680"/>
          </a:xfrm>
          <a:custGeom>
            <a:avLst/>
            <a:gdLst>
              <a:gd name="textAreaLeft" fmla="*/ 0 w 1777320"/>
              <a:gd name="textAreaRight" fmla="*/ 1777680 w 1777320"/>
              <a:gd name="textAreaTop" fmla="*/ 0 h 877680"/>
              <a:gd name="textAreaBottom" fmla="*/ 878040 h 877680"/>
            </a:gdLst>
            <a:ahLst/>
            <a:rect l="textAreaLeft" t="textAreaTop" r="textAreaRight" b="textAreaBottom"/>
            <a:pathLst>
              <a:path w="1777567" h="877906">
                <a:moveTo>
                  <a:pt x="0" y="0"/>
                </a:moveTo>
                <a:lnTo>
                  <a:pt x="1777567" y="0"/>
                </a:lnTo>
                <a:lnTo>
                  <a:pt x="1777567" y="877906"/>
                </a:lnTo>
                <a:lnTo>
                  <a:pt x="0" y="8779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Freeform 5"/>
          <p:cNvSpPr/>
          <p:nvPr/>
        </p:nvSpPr>
        <p:spPr>
          <a:xfrm>
            <a:off x="13445640" y="434160"/>
            <a:ext cx="1458000" cy="1119240"/>
          </a:xfrm>
          <a:custGeom>
            <a:avLst/>
            <a:gdLst>
              <a:gd name="textAreaLeft" fmla="*/ 0 w 1458000"/>
              <a:gd name="textAreaRight" fmla="*/ 1458360 w 1458000"/>
              <a:gd name="textAreaTop" fmla="*/ 0 h 1119240"/>
              <a:gd name="textAreaBottom" fmla="*/ 1119600 h 1119240"/>
            </a:gdLst>
            <a:ahLst/>
            <a:rect l="textAreaLeft" t="textAreaTop" r="textAreaRight" b="textAreaBottom"/>
            <a:pathLst>
              <a:path w="1458211" h="1119732">
                <a:moveTo>
                  <a:pt x="0" y="0"/>
                </a:moveTo>
                <a:lnTo>
                  <a:pt x="1458212" y="0"/>
                </a:lnTo>
                <a:lnTo>
                  <a:pt x="1458212" y="1119732"/>
                </a:lnTo>
                <a:lnTo>
                  <a:pt x="0" y="11197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Freeform 6"/>
          <p:cNvSpPr/>
          <p:nvPr/>
        </p:nvSpPr>
        <p:spPr>
          <a:xfrm>
            <a:off x="17201520" y="146520"/>
            <a:ext cx="807840" cy="1616760"/>
          </a:xfrm>
          <a:custGeom>
            <a:avLst/>
            <a:gdLst>
              <a:gd name="textAreaLeft" fmla="*/ 0 w 807840"/>
              <a:gd name="textAreaRight" fmla="*/ 808200 w 807840"/>
              <a:gd name="textAreaTop" fmla="*/ 0 h 1616760"/>
              <a:gd name="textAreaBottom" fmla="*/ 1617120 h 1616760"/>
            </a:gdLst>
            <a:ahLst/>
            <a:rect l="textAreaLeft" t="textAreaTop" r="textAreaRight" b="textAreaBottom"/>
            <a:pathLst>
              <a:path w="808054" h="1617030">
                <a:moveTo>
                  <a:pt x="0" y="0"/>
                </a:moveTo>
                <a:lnTo>
                  <a:pt x="808054" y="0"/>
                </a:lnTo>
                <a:lnTo>
                  <a:pt x="808054" y="1617030"/>
                </a:lnTo>
                <a:lnTo>
                  <a:pt x="0" y="16170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Freeform 7"/>
          <p:cNvSpPr/>
          <p:nvPr/>
        </p:nvSpPr>
        <p:spPr>
          <a:xfrm>
            <a:off x="11943360" y="366840"/>
            <a:ext cx="1379880" cy="1175400"/>
          </a:xfrm>
          <a:custGeom>
            <a:avLst/>
            <a:gdLst>
              <a:gd name="textAreaLeft" fmla="*/ 0 w 1379880"/>
              <a:gd name="textAreaRight" fmla="*/ 1380240 w 1379880"/>
              <a:gd name="textAreaTop" fmla="*/ 0 h 1175400"/>
              <a:gd name="textAreaBottom" fmla="*/ 1175760 h 1175400"/>
            </a:gdLst>
            <a:ahLst/>
            <a:rect l="textAreaLeft" t="textAreaTop" r="textAreaRight" b="textAreaBottom"/>
            <a:pathLst>
              <a:path w="1380389" h="1175603">
                <a:moveTo>
                  <a:pt x="0" y="0"/>
                </a:moveTo>
                <a:lnTo>
                  <a:pt x="1380389" y="0"/>
                </a:lnTo>
                <a:lnTo>
                  <a:pt x="1380389" y="1175603"/>
                </a:lnTo>
                <a:lnTo>
                  <a:pt x="0" y="11756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Freeform 8"/>
          <p:cNvSpPr/>
          <p:nvPr/>
        </p:nvSpPr>
        <p:spPr>
          <a:xfrm>
            <a:off x="11761920" y="3523320"/>
            <a:ext cx="4397400" cy="4274280"/>
          </a:xfrm>
          <a:custGeom>
            <a:avLst/>
            <a:gdLst>
              <a:gd name="textAreaLeft" fmla="*/ 0 w 4397400"/>
              <a:gd name="textAreaRight" fmla="*/ 4397760 w 4397400"/>
              <a:gd name="textAreaTop" fmla="*/ 0 h 4274280"/>
              <a:gd name="textAreaBottom" fmla="*/ 4274640 h 4274280"/>
            </a:gdLst>
            <a:ahLst/>
            <a:rect l="textAreaLeft" t="textAreaTop" r="textAreaRight" b="textAreaBottom"/>
            <a:pathLst>
              <a:path w="4397618" h="4274686">
                <a:moveTo>
                  <a:pt x="0" y="0"/>
                </a:moveTo>
                <a:lnTo>
                  <a:pt x="4397618" y="0"/>
                </a:lnTo>
                <a:lnTo>
                  <a:pt x="4397618" y="4274686"/>
                </a:lnTo>
                <a:lnTo>
                  <a:pt x="0" y="42746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Box 9"/>
          <p:cNvSpPr/>
          <p:nvPr/>
        </p:nvSpPr>
        <p:spPr>
          <a:xfrm>
            <a:off x="6609960" y="3565440"/>
            <a:ext cx="6441480" cy="365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4400"/>
              </a:lnSpc>
            </a:pPr>
            <a:r>
              <a:rPr b="1" lang="en-US" sz="12000" spc="46" strike="noStrike">
                <a:solidFill>
                  <a:srgbClr val="ffffff"/>
                </a:solidFill>
                <a:latin typeface="Merriweather Sans Bold"/>
                <a:ea typeface="Merriweather Sans Bold"/>
              </a:rPr>
              <a:t>Thank you!</a:t>
            </a:r>
            <a:endParaRPr b="0" lang="en-U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Freeform 10"/>
          <p:cNvSpPr/>
          <p:nvPr/>
        </p:nvSpPr>
        <p:spPr>
          <a:xfrm>
            <a:off x="-915120" y="961920"/>
            <a:ext cx="7541280" cy="10554840"/>
          </a:xfrm>
          <a:custGeom>
            <a:avLst/>
            <a:gdLst>
              <a:gd name="textAreaLeft" fmla="*/ 0 w 7541280"/>
              <a:gd name="textAreaRight" fmla="*/ 7541640 w 7541280"/>
              <a:gd name="textAreaTop" fmla="*/ 0 h 10554840"/>
              <a:gd name="textAreaBottom" fmla="*/ 10555200 h 10554840"/>
            </a:gdLst>
            <a:ahLst/>
            <a:rect l="textAreaLeft" t="textAreaTop" r="textAreaRight" b="textAreaBottom"/>
            <a:pathLst>
              <a:path w="7541746" h="10555052">
                <a:moveTo>
                  <a:pt x="0" y="0"/>
                </a:moveTo>
                <a:lnTo>
                  <a:pt x="7541747" y="0"/>
                </a:lnTo>
                <a:lnTo>
                  <a:pt x="7541747" y="10555051"/>
                </a:lnTo>
                <a:lnTo>
                  <a:pt x="0" y="105550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2"/>
          <p:cNvGrpSpPr/>
          <p:nvPr/>
        </p:nvGrpSpPr>
        <p:grpSpPr>
          <a:xfrm>
            <a:off x="997200" y="2272320"/>
            <a:ext cx="8916120" cy="7398000"/>
            <a:chOff x="997200" y="2272320"/>
            <a:chExt cx="8916120" cy="7398000"/>
          </a:xfrm>
        </p:grpSpPr>
        <p:sp>
          <p:nvSpPr>
            <p:cNvPr id="81" name="Freeform 3"/>
            <p:cNvSpPr/>
            <p:nvPr/>
          </p:nvSpPr>
          <p:spPr>
            <a:xfrm>
              <a:off x="997200" y="2272320"/>
              <a:ext cx="8916120" cy="7397640"/>
            </a:xfrm>
            <a:custGeom>
              <a:avLst/>
              <a:gdLst>
                <a:gd name="textAreaLeft" fmla="*/ 0 w 8916120"/>
                <a:gd name="textAreaRight" fmla="*/ 8916480 w 8916120"/>
                <a:gd name="textAreaTop" fmla="*/ 0 h 7397640"/>
                <a:gd name="textAreaBottom" fmla="*/ 7398000 h 7397640"/>
              </a:gdLst>
              <a:ahLst/>
              <a:rect l="textAreaLeft" t="textAreaTop" r="textAreaRight" b="textAreaBottom"/>
              <a:pathLst>
                <a:path w="11888522" h="9864178">
                  <a:moveTo>
                    <a:pt x="0" y="0"/>
                  </a:moveTo>
                  <a:lnTo>
                    <a:pt x="11888522" y="0"/>
                  </a:lnTo>
                  <a:lnTo>
                    <a:pt x="11888522" y="9864178"/>
                  </a:lnTo>
                  <a:lnTo>
                    <a:pt x="0" y="986417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TextBox 4"/>
            <p:cNvSpPr/>
            <p:nvPr/>
          </p:nvSpPr>
          <p:spPr>
            <a:xfrm>
              <a:off x="997200" y="2286720"/>
              <a:ext cx="8916120" cy="738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lvl="1" marL="380160" indent="-19008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100" spc="7" strike="noStrike">
                  <a:solidFill>
                    <a:srgbClr val="000000"/>
                  </a:solidFill>
                  <a:latin typeface="Merriweather Sans Bold"/>
                  <a:ea typeface="Merriweather Sans Bold"/>
                </a:rPr>
                <a:t>Concept note and implementation plan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Background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Objectives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SDG Relation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80160" indent="-19008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100" spc="7" strike="noStrike">
                  <a:solidFill>
                    <a:srgbClr val="000000"/>
                  </a:solidFill>
                  <a:latin typeface="Merriweather Sans Bold"/>
                  <a:ea typeface="Merriweather Sans Bold"/>
                </a:rPr>
                <a:t>Data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Data Collection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268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Exploratory Data Analysis et Feature Engineering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80160" indent="-19008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100" spc="7" strike="noStrike">
                  <a:solidFill>
                    <a:srgbClr val="000000"/>
                  </a:solidFill>
                  <a:latin typeface="Merriweather Sans Bold"/>
                  <a:ea typeface="Merriweather Sans Bold"/>
                </a:rPr>
                <a:t>Model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Model Selection and Training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Model Evaluation and Hyperparameter Tuning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Model Refinement and Testing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380160" indent="-19008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2100" spc="7" strike="noStrike">
                  <a:solidFill>
                    <a:srgbClr val="000000"/>
                  </a:solidFill>
                  <a:latin typeface="Merriweather Sans Bold"/>
                  <a:ea typeface="Merriweather Sans Bold"/>
                </a:rPr>
                <a:t>Results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Evaluation Results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Deployment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  <a:p>
              <a:pPr lvl="2" marL="1065960" indent="-355320" defTabSz="914400">
                <a:lnSpc>
                  <a:spcPts val="2520"/>
                </a:lnSpc>
                <a:buClr>
                  <a:srgbClr val="000000"/>
                </a:buClr>
                <a:buFont typeface="Arial"/>
                <a:buChar char="⚬"/>
              </a:pPr>
              <a:r>
                <a:rPr b="0" lang="en-US" sz="2100" spc="7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Future Work</a:t>
              </a:r>
              <a:endParaRPr b="0" lang="en-US" sz="2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Group 5"/>
          <p:cNvGrpSpPr/>
          <p:nvPr/>
        </p:nvGrpSpPr>
        <p:grpSpPr>
          <a:xfrm>
            <a:off x="1118520" y="1438200"/>
            <a:ext cx="7328160" cy="888480"/>
            <a:chOff x="1118520" y="1438200"/>
            <a:chExt cx="7328160" cy="888480"/>
          </a:xfrm>
        </p:grpSpPr>
        <p:sp>
          <p:nvSpPr>
            <p:cNvPr id="84" name="Freeform 6"/>
            <p:cNvSpPr/>
            <p:nvPr/>
          </p:nvSpPr>
          <p:spPr>
            <a:xfrm>
              <a:off x="1118520" y="143820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TextBox 7"/>
            <p:cNvSpPr/>
            <p:nvPr/>
          </p:nvSpPr>
          <p:spPr>
            <a:xfrm>
              <a:off x="1118520" y="148104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Outline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6" name="Freeform 8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9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Freeform 10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Freeform 11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Freeform 12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13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92" name="Freeform 14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3" name="Freeform 15"/>
          <p:cNvSpPr/>
          <p:nvPr/>
        </p:nvSpPr>
        <p:spPr>
          <a:xfrm>
            <a:off x="10145880" y="2121480"/>
            <a:ext cx="7398000" cy="7397640"/>
          </a:xfrm>
          <a:custGeom>
            <a:avLst/>
            <a:gdLst>
              <a:gd name="textAreaLeft" fmla="*/ 0 w 7398000"/>
              <a:gd name="textAreaRight" fmla="*/ 7398360 w 7398000"/>
              <a:gd name="textAreaTop" fmla="*/ 0 h 7397640"/>
              <a:gd name="textAreaBottom" fmla="*/ 7398000 h 7397640"/>
            </a:gdLst>
            <a:ahLst/>
            <a:rect l="textAreaLeft" t="textAreaTop" r="textAreaRight" b="textAreaBottom"/>
            <a:pathLst>
              <a:path w="7398317" h="7398133">
                <a:moveTo>
                  <a:pt x="0" y="0"/>
                </a:moveTo>
                <a:lnTo>
                  <a:pt x="7398317" y="0"/>
                </a:lnTo>
                <a:lnTo>
                  <a:pt x="7398317" y="7398133"/>
                </a:lnTo>
                <a:lnTo>
                  <a:pt x="0" y="73981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00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1" name="Group 9"/>
          <p:cNvGrpSpPr/>
          <p:nvPr/>
        </p:nvGrpSpPr>
        <p:grpSpPr>
          <a:xfrm>
            <a:off x="610920" y="3046680"/>
            <a:ext cx="16072200" cy="2043360"/>
            <a:chOff x="610920" y="3046680"/>
            <a:chExt cx="16072200" cy="2043360"/>
          </a:xfrm>
        </p:grpSpPr>
        <p:sp>
          <p:nvSpPr>
            <p:cNvPr id="102" name="Freeform 10"/>
            <p:cNvSpPr/>
            <p:nvPr/>
          </p:nvSpPr>
          <p:spPr>
            <a:xfrm>
              <a:off x="610920" y="3046680"/>
              <a:ext cx="16072200" cy="2043360"/>
            </a:xfrm>
            <a:custGeom>
              <a:avLst/>
              <a:gdLst>
                <a:gd name="textAreaLeft" fmla="*/ 0 w 16072200"/>
                <a:gd name="textAreaRight" fmla="*/ 16072560 w 16072200"/>
                <a:gd name="textAreaTop" fmla="*/ 0 h 2043360"/>
                <a:gd name="textAreaBottom" fmla="*/ 2043720 h 2043360"/>
              </a:gdLst>
              <a:ahLst/>
              <a:rect l="textAreaLeft" t="textAreaTop" r="textAreaRight" b="textAreaBottom"/>
              <a:pathLst>
                <a:path w="21430235" h="2724785">
                  <a:moveTo>
                    <a:pt x="0" y="0"/>
                  </a:moveTo>
                  <a:lnTo>
                    <a:pt x="21430235" y="0"/>
                  </a:lnTo>
                  <a:lnTo>
                    <a:pt x="21430235" y="2724785"/>
                  </a:lnTo>
                  <a:lnTo>
                    <a:pt x="0" y="2724785"/>
                  </a:lnTo>
                  <a:close/>
                </a:path>
              </a:pathLst>
            </a:custGeom>
            <a:solidFill>
              <a:srgbClr val="fe2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3" name="Group 11"/>
          <p:cNvGrpSpPr/>
          <p:nvPr/>
        </p:nvGrpSpPr>
        <p:grpSpPr>
          <a:xfrm>
            <a:off x="934200" y="3624120"/>
            <a:ext cx="15877800" cy="888480"/>
            <a:chOff x="934200" y="3624120"/>
            <a:chExt cx="15877800" cy="888480"/>
          </a:xfrm>
        </p:grpSpPr>
        <p:sp>
          <p:nvSpPr>
            <p:cNvPr id="104" name="Freeform 12"/>
            <p:cNvSpPr/>
            <p:nvPr/>
          </p:nvSpPr>
          <p:spPr>
            <a:xfrm>
              <a:off x="934200" y="3624120"/>
              <a:ext cx="15877800" cy="888480"/>
            </a:xfrm>
            <a:custGeom>
              <a:avLst/>
              <a:gdLst>
                <a:gd name="textAreaLeft" fmla="*/ 0 w 15877800"/>
                <a:gd name="textAreaRight" fmla="*/ 15878160 w 1587780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1170712" h="1185074">
                  <a:moveTo>
                    <a:pt x="0" y="0"/>
                  </a:moveTo>
                  <a:lnTo>
                    <a:pt x="21170712" y="0"/>
                  </a:lnTo>
                  <a:lnTo>
                    <a:pt x="21170712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TextBox 13"/>
            <p:cNvSpPr/>
            <p:nvPr/>
          </p:nvSpPr>
          <p:spPr>
            <a:xfrm>
              <a:off x="934200" y="3681360"/>
              <a:ext cx="15877800" cy="83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6480"/>
                </a:lnSpc>
              </a:pPr>
              <a:r>
                <a:rPr b="1" lang="en-US" sz="6000" spc="21" strike="noStrike">
                  <a:solidFill>
                    <a:srgbClr val="fefffe"/>
                  </a:solidFill>
                  <a:latin typeface="Merriweather Sans Bold"/>
                  <a:ea typeface="Merriweather Sans Bold"/>
                </a:rPr>
                <a:t>Concept note and Implementation Plan </a:t>
              </a:r>
              <a:endParaRPr b="0" lang="en-US" sz="6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12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3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114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Background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TextBox 12"/>
          <p:cNvSpPr/>
          <p:nvPr/>
        </p:nvSpPr>
        <p:spPr>
          <a:xfrm>
            <a:off x="1164240" y="3448800"/>
            <a:ext cx="16340400" cy="24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Ethiopia faces challenges in school retention, particularly in rural and underserved areas.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Many students drop out due to economic, social, or accessibility factors.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Traditional monitoring methods are reactive and resource-heavy.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Data-driven prediction offers a scalable, proactive solution.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23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4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125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Objectives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TextBox 12"/>
          <p:cNvSpPr/>
          <p:nvPr/>
        </p:nvSpPr>
        <p:spPr>
          <a:xfrm>
            <a:off x="1164240" y="3448800"/>
            <a:ext cx="1634040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Predict student dropout risk using machine learning techniques.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Identify key factors contributing to school dropout.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Support educators in resource allocation for interventions.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Contribute to SDG 4: Quality Education by reducing dropout rates.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34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5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136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SDG Relation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8" name="Group 12"/>
          <p:cNvGrpSpPr/>
          <p:nvPr/>
        </p:nvGrpSpPr>
        <p:grpSpPr>
          <a:xfrm>
            <a:off x="1118520" y="3364920"/>
            <a:ext cx="7287840" cy="4366800"/>
            <a:chOff x="1118520" y="3364920"/>
            <a:chExt cx="7287840" cy="4366800"/>
          </a:xfrm>
        </p:grpSpPr>
        <p:sp>
          <p:nvSpPr>
            <p:cNvPr id="139" name="Freeform 13"/>
            <p:cNvSpPr/>
            <p:nvPr/>
          </p:nvSpPr>
          <p:spPr>
            <a:xfrm>
              <a:off x="1118520" y="3364920"/>
              <a:ext cx="7287840" cy="4366440"/>
            </a:xfrm>
            <a:custGeom>
              <a:avLst/>
              <a:gdLst>
                <a:gd name="textAreaLeft" fmla="*/ 0 w 7287840"/>
                <a:gd name="textAreaRight" fmla="*/ 7288200 w 7287840"/>
                <a:gd name="textAreaTop" fmla="*/ 0 h 4366440"/>
                <a:gd name="textAreaBottom" fmla="*/ 4366800 h 4366440"/>
              </a:gdLst>
              <a:ahLst/>
              <a:rect l="textAreaLeft" t="textAreaTop" r="textAreaRight" b="textAreaBottom"/>
              <a:pathLst>
                <a:path w="9717364" h="5822345">
                  <a:moveTo>
                    <a:pt x="0" y="0"/>
                  </a:moveTo>
                  <a:lnTo>
                    <a:pt x="9717364" y="0"/>
                  </a:lnTo>
                  <a:lnTo>
                    <a:pt x="9717364" y="5822345"/>
                  </a:lnTo>
                  <a:lnTo>
                    <a:pt x="0" y="582234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TextBox 14"/>
            <p:cNvSpPr/>
            <p:nvPr/>
          </p:nvSpPr>
          <p:spPr>
            <a:xfrm>
              <a:off x="1118520" y="3393720"/>
              <a:ext cx="7287840" cy="433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lvl="1" marL="647640" indent="-324000" defTabSz="914400">
                <a:lnSpc>
                  <a:spcPts val="324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000" spc="9" strike="noStrike">
                  <a:solidFill>
                    <a:srgbClr val="000000"/>
                  </a:solidFill>
                  <a:latin typeface="Merriweather Sans Bold"/>
                  <a:ea typeface="Merriweather Sans Bold"/>
                </a:rPr>
                <a:t>SDG 4: Quality Education:</a:t>
              </a:r>
              <a:r>
                <a:rPr b="0" lang="en-US" sz="3000" spc="9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 Ensuring inclusive and equitable education for all.</a:t>
              </a:r>
              <a:endParaRPr b="0" lang="en-US" sz="30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647640" indent="-324000" defTabSz="914400">
                <a:lnSpc>
                  <a:spcPts val="324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3000" spc="9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By predicting dropouts, schools can ensure continuity and support vulnerable students.</a:t>
              </a:r>
              <a:endParaRPr b="0" lang="en-US" sz="3000" spc="-1" strike="noStrike">
                <a:solidFill>
                  <a:srgbClr val="000000"/>
                </a:solidFill>
                <a:latin typeface="Arial"/>
              </a:endParaRPr>
            </a:p>
            <a:p>
              <a:pPr lvl="1" marL="647640" indent="-324000" defTabSz="914400">
                <a:lnSpc>
                  <a:spcPts val="324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3000" spc="9" strike="noStrike">
                  <a:solidFill>
                    <a:srgbClr val="000000"/>
                  </a:solidFill>
                  <a:latin typeface="Merriweather Sans Light"/>
                  <a:ea typeface="Merriweather Sans Light"/>
                </a:rPr>
                <a:t>This model can be scaled across regions and integrated into national education dashboards.</a:t>
              </a:r>
              <a:endParaRPr b="0" lang="en-US" sz="3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24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1" name="Group 15"/>
          <p:cNvGrpSpPr/>
          <p:nvPr/>
        </p:nvGrpSpPr>
        <p:grpSpPr>
          <a:xfrm>
            <a:off x="10171080" y="2648880"/>
            <a:ext cx="6091560" cy="4791240"/>
            <a:chOff x="10171080" y="2648880"/>
            <a:chExt cx="6091560" cy="4791240"/>
          </a:xfrm>
        </p:grpSpPr>
        <p:sp>
          <p:nvSpPr>
            <p:cNvPr id="142" name="Freeform 16"/>
            <p:cNvSpPr/>
            <p:nvPr/>
          </p:nvSpPr>
          <p:spPr>
            <a:xfrm>
              <a:off x="10171080" y="4737960"/>
              <a:ext cx="6091560" cy="597960"/>
            </a:xfrm>
            <a:custGeom>
              <a:avLst/>
              <a:gdLst>
                <a:gd name="textAreaLeft" fmla="*/ 0 w 6091560"/>
                <a:gd name="textAreaRight" fmla="*/ 6091920 w 6091560"/>
                <a:gd name="textAreaTop" fmla="*/ 0 h 597960"/>
                <a:gd name="textAreaBottom" fmla="*/ 598320 h 597960"/>
              </a:gdLst>
              <a:ahLst/>
              <a:rect l="textAreaLeft" t="textAreaTop" r="textAreaRight" b="textAreaBottom"/>
              <a:pathLst>
                <a:path w="8122666" h="797716">
                  <a:moveTo>
                    <a:pt x="0" y="0"/>
                  </a:moveTo>
                  <a:lnTo>
                    <a:pt x="8122666" y="0"/>
                  </a:lnTo>
                  <a:lnTo>
                    <a:pt x="8122666" y="797715"/>
                  </a:lnTo>
                  <a:lnTo>
                    <a:pt x="0" y="7977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43" name="Picture 3" descr="Sustainable_Development_Goal_4"/>
            <p:cNvPicPr/>
            <p:nvPr/>
          </p:nvPicPr>
          <p:blipFill>
            <a:blip r:embed="rId6"/>
            <a:stretch/>
          </p:blipFill>
          <p:spPr>
            <a:xfrm>
              <a:off x="10287000" y="2648880"/>
              <a:ext cx="5486400" cy="4791240"/>
            </a:xfrm>
            <a:prstGeom prst="rect">
              <a:avLst/>
            </a:prstGeom>
            <a:ln w="0">
              <a:noFill/>
            </a:ln>
          </p:spPr>
        </p:pic>
      </p:grp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50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1" name="Group 9"/>
          <p:cNvGrpSpPr/>
          <p:nvPr/>
        </p:nvGrpSpPr>
        <p:grpSpPr>
          <a:xfrm>
            <a:off x="610920" y="3046680"/>
            <a:ext cx="16072200" cy="2043360"/>
            <a:chOff x="610920" y="3046680"/>
            <a:chExt cx="16072200" cy="2043360"/>
          </a:xfrm>
        </p:grpSpPr>
        <p:sp>
          <p:nvSpPr>
            <p:cNvPr id="152" name="Freeform 10"/>
            <p:cNvSpPr/>
            <p:nvPr/>
          </p:nvSpPr>
          <p:spPr>
            <a:xfrm>
              <a:off x="610920" y="3046680"/>
              <a:ext cx="16072200" cy="2043360"/>
            </a:xfrm>
            <a:custGeom>
              <a:avLst/>
              <a:gdLst>
                <a:gd name="textAreaLeft" fmla="*/ 0 w 16072200"/>
                <a:gd name="textAreaRight" fmla="*/ 16072560 w 16072200"/>
                <a:gd name="textAreaTop" fmla="*/ 0 h 2043360"/>
                <a:gd name="textAreaBottom" fmla="*/ 2043720 h 2043360"/>
              </a:gdLst>
              <a:ahLst/>
              <a:rect l="textAreaLeft" t="textAreaTop" r="textAreaRight" b="textAreaBottom"/>
              <a:pathLst>
                <a:path w="21430235" h="2724785">
                  <a:moveTo>
                    <a:pt x="0" y="0"/>
                  </a:moveTo>
                  <a:lnTo>
                    <a:pt x="21430235" y="0"/>
                  </a:lnTo>
                  <a:lnTo>
                    <a:pt x="21430235" y="2724785"/>
                  </a:lnTo>
                  <a:lnTo>
                    <a:pt x="0" y="2724785"/>
                  </a:lnTo>
                  <a:close/>
                </a:path>
              </a:pathLst>
            </a:custGeom>
            <a:solidFill>
              <a:srgbClr val="fe2e4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3" name="Group 11"/>
          <p:cNvGrpSpPr/>
          <p:nvPr/>
        </p:nvGrpSpPr>
        <p:grpSpPr>
          <a:xfrm>
            <a:off x="934200" y="3624120"/>
            <a:ext cx="15877800" cy="888480"/>
            <a:chOff x="934200" y="3624120"/>
            <a:chExt cx="15877800" cy="888480"/>
          </a:xfrm>
        </p:grpSpPr>
        <p:sp>
          <p:nvSpPr>
            <p:cNvPr id="154" name="Freeform 12"/>
            <p:cNvSpPr/>
            <p:nvPr/>
          </p:nvSpPr>
          <p:spPr>
            <a:xfrm>
              <a:off x="934200" y="3624120"/>
              <a:ext cx="15877800" cy="888480"/>
            </a:xfrm>
            <a:custGeom>
              <a:avLst/>
              <a:gdLst>
                <a:gd name="textAreaLeft" fmla="*/ 0 w 15877800"/>
                <a:gd name="textAreaRight" fmla="*/ 15878160 w 1587780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1170712" h="1185074">
                  <a:moveTo>
                    <a:pt x="0" y="0"/>
                  </a:moveTo>
                  <a:lnTo>
                    <a:pt x="21170712" y="0"/>
                  </a:lnTo>
                  <a:lnTo>
                    <a:pt x="21170712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TextBox 13"/>
            <p:cNvSpPr/>
            <p:nvPr/>
          </p:nvSpPr>
          <p:spPr>
            <a:xfrm>
              <a:off x="934200" y="3681360"/>
              <a:ext cx="15877800" cy="83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6480"/>
                </a:lnSpc>
              </a:pPr>
              <a:r>
                <a:rPr b="1" lang="en-US" sz="6000" spc="21" strike="noStrike">
                  <a:solidFill>
                    <a:srgbClr val="fefffe"/>
                  </a:solidFill>
                  <a:latin typeface="Merriweather Sans Bold"/>
                  <a:ea typeface="Merriweather Sans Bold"/>
                </a:rPr>
                <a:t>Data</a:t>
              </a:r>
              <a:endParaRPr b="0" lang="en-US" sz="6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62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3" name="Group 9"/>
          <p:cNvGrpSpPr/>
          <p:nvPr/>
        </p:nvGrpSpPr>
        <p:grpSpPr>
          <a:xfrm>
            <a:off x="1297440" y="2205360"/>
            <a:ext cx="7328160" cy="888480"/>
            <a:chOff x="1297440" y="2205360"/>
            <a:chExt cx="7328160" cy="888480"/>
          </a:xfrm>
        </p:grpSpPr>
        <p:sp>
          <p:nvSpPr>
            <p:cNvPr id="164" name="Freeform 10"/>
            <p:cNvSpPr/>
            <p:nvPr/>
          </p:nvSpPr>
          <p:spPr>
            <a:xfrm>
              <a:off x="1297440" y="2205360"/>
              <a:ext cx="7328160" cy="888480"/>
            </a:xfrm>
            <a:custGeom>
              <a:avLst/>
              <a:gdLst>
                <a:gd name="textAreaLeft" fmla="*/ 0 w 7328160"/>
                <a:gd name="textAreaRight" fmla="*/ 7328520 w 732816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9771188" h="1185074">
                  <a:moveTo>
                    <a:pt x="0" y="0"/>
                  </a:moveTo>
                  <a:lnTo>
                    <a:pt x="9771188" y="0"/>
                  </a:lnTo>
                  <a:lnTo>
                    <a:pt x="9771188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TextBox 11"/>
            <p:cNvSpPr/>
            <p:nvPr/>
          </p:nvSpPr>
          <p:spPr>
            <a:xfrm>
              <a:off x="1297440" y="2248200"/>
              <a:ext cx="732816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Data Collection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6" name="TextBox 12"/>
          <p:cNvSpPr/>
          <p:nvPr/>
        </p:nvSpPr>
        <p:spPr>
          <a:xfrm>
            <a:off x="1164240" y="3448800"/>
            <a:ext cx="16340400" cy="329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Collected data on: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Demographics (gender, location)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Enrollment details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Attendance records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Academic performance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Cleaned and merged multiple CSV files.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Handled missing values using imputation and filtering.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"/>
          <p:cNvSpPr/>
          <p:nvPr/>
        </p:nvSpPr>
        <p:spPr>
          <a:xfrm>
            <a:off x="682920" y="744120"/>
            <a:ext cx="2920680" cy="248400"/>
          </a:xfrm>
          <a:custGeom>
            <a:avLst/>
            <a:gdLst>
              <a:gd name="textAreaLeft" fmla="*/ 0 w 2920680"/>
              <a:gd name="textAreaRight" fmla="*/ 2921040 w 292068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2921214" h="248719">
                <a:moveTo>
                  <a:pt x="0" y="0"/>
                </a:moveTo>
                <a:lnTo>
                  <a:pt x="2921214" y="0"/>
                </a:lnTo>
                <a:lnTo>
                  <a:pt x="2921214" y="248719"/>
                </a:lnTo>
                <a:lnTo>
                  <a:pt x="0" y="2487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3"/>
          <p:cNvSpPr/>
          <p:nvPr/>
        </p:nvSpPr>
        <p:spPr>
          <a:xfrm>
            <a:off x="15222600" y="427320"/>
            <a:ext cx="1580040" cy="780480"/>
          </a:xfrm>
          <a:custGeom>
            <a:avLst/>
            <a:gdLst>
              <a:gd name="textAreaLeft" fmla="*/ 0 w 1580040"/>
              <a:gd name="textAreaRight" fmla="*/ 1580400 w 1580040"/>
              <a:gd name="textAreaTop" fmla="*/ 0 h 780480"/>
              <a:gd name="textAreaBottom" fmla="*/ 780840 h 780480"/>
            </a:gdLst>
            <a:ahLst/>
            <a:rect l="textAreaLeft" t="textAreaTop" r="textAreaRight" b="textAreaBottom"/>
            <a:pathLst>
              <a:path w="1580448" h="780909">
                <a:moveTo>
                  <a:pt x="0" y="0"/>
                </a:moveTo>
                <a:lnTo>
                  <a:pt x="1580448" y="0"/>
                </a:lnTo>
                <a:lnTo>
                  <a:pt x="1580448" y="780909"/>
                </a:lnTo>
                <a:lnTo>
                  <a:pt x="0" y="7809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Freeform 4"/>
          <p:cNvSpPr/>
          <p:nvPr/>
        </p:nvSpPr>
        <p:spPr>
          <a:xfrm>
            <a:off x="13800600" y="338760"/>
            <a:ext cx="1234440" cy="941400"/>
          </a:xfrm>
          <a:custGeom>
            <a:avLst/>
            <a:gdLst>
              <a:gd name="textAreaLeft" fmla="*/ 0 w 1234440"/>
              <a:gd name="textAreaRight" fmla="*/ 1234800 w 1234440"/>
              <a:gd name="textAreaTop" fmla="*/ 0 h 941400"/>
              <a:gd name="textAreaBottom" fmla="*/ 941760 h 941400"/>
            </a:gdLst>
            <a:ahLst/>
            <a:rect l="textAreaLeft" t="textAreaTop" r="textAreaRight" b="textAreaBottom"/>
            <a:pathLst>
              <a:path w="1234639" h="941733">
                <a:moveTo>
                  <a:pt x="0" y="0"/>
                </a:moveTo>
                <a:lnTo>
                  <a:pt x="1234639" y="0"/>
                </a:lnTo>
                <a:lnTo>
                  <a:pt x="1234639" y="941733"/>
                </a:lnTo>
                <a:lnTo>
                  <a:pt x="0" y="9417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Freeform 5"/>
          <p:cNvSpPr/>
          <p:nvPr/>
        </p:nvSpPr>
        <p:spPr>
          <a:xfrm>
            <a:off x="16999920" y="270720"/>
            <a:ext cx="534240" cy="1094400"/>
          </a:xfrm>
          <a:custGeom>
            <a:avLst/>
            <a:gdLst>
              <a:gd name="textAreaLeft" fmla="*/ 0 w 534240"/>
              <a:gd name="textAreaRight" fmla="*/ 534600 w 534240"/>
              <a:gd name="textAreaTop" fmla="*/ 0 h 1094400"/>
              <a:gd name="textAreaBottom" fmla="*/ 1094760 h 1094400"/>
            </a:gdLst>
            <a:ahLst/>
            <a:rect l="textAreaLeft" t="textAreaTop" r="textAreaRight" b="textAreaBottom"/>
            <a:pathLst>
              <a:path w="534549" h="1094670">
                <a:moveTo>
                  <a:pt x="0" y="0"/>
                </a:moveTo>
                <a:lnTo>
                  <a:pt x="534549" y="0"/>
                </a:lnTo>
                <a:lnTo>
                  <a:pt x="534549" y="1094669"/>
                </a:lnTo>
                <a:lnTo>
                  <a:pt x="0" y="10946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Freeform 6"/>
          <p:cNvSpPr/>
          <p:nvPr/>
        </p:nvSpPr>
        <p:spPr>
          <a:xfrm>
            <a:off x="12595320" y="338760"/>
            <a:ext cx="1007640" cy="86400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864000"/>
              <a:gd name="textAreaBottom" fmla="*/ 864360 h 864000"/>
            </a:gdLst>
            <a:ahLst/>
            <a:rect l="textAreaLeft" t="textAreaTop" r="textAreaRight" b="textAreaBottom"/>
            <a:pathLst>
              <a:path w="1008050" h="864211">
                <a:moveTo>
                  <a:pt x="0" y="0"/>
                </a:moveTo>
                <a:lnTo>
                  <a:pt x="1008049" y="0"/>
                </a:lnTo>
                <a:lnTo>
                  <a:pt x="1008049" y="864212"/>
                </a:lnTo>
                <a:lnTo>
                  <a:pt x="0" y="86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" name="Group 7"/>
          <p:cNvGrpSpPr/>
          <p:nvPr/>
        </p:nvGrpSpPr>
        <p:grpSpPr>
          <a:xfrm>
            <a:off x="-3960" y="9994680"/>
            <a:ext cx="18322920" cy="365400"/>
            <a:chOff x="-3960" y="9994680"/>
            <a:chExt cx="18322920" cy="365400"/>
          </a:xfrm>
        </p:grpSpPr>
        <p:sp>
          <p:nvSpPr>
            <p:cNvPr id="173" name="Freeform 8"/>
            <p:cNvSpPr/>
            <p:nvPr/>
          </p:nvSpPr>
          <p:spPr>
            <a:xfrm>
              <a:off x="-3960" y="9994680"/>
              <a:ext cx="18322920" cy="365400"/>
            </a:xfrm>
            <a:custGeom>
              <a:avLst/>
              <a:gdLst>
                <a:gd name="textAreaLeft" fmla="*/ 0 w 18322920"/>
                <a:gd name="textAreaRight" fmla="*/ 18323280 w 1832292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24431117" h="487807">
                  <a:moveTo>
                    <a:pt x="0" y="0"/>
                  </a:moveTo>
                  <a:lnTo>
                    <a:pt x="24431117" y="0"/>
                  </a:lnTo>
                  <a:lnTo>
                    <a:pt x="24431117" y="487807"/>
                  </a:lnTo>
                  <a:lnTo>
                    <a:pt x="0" y="487807"/>
                  </a:lnTo>
                  <a:close/>
                </a:path>
              </a:pathLst>
            </a:custGeom>
            <a:solidFill>
              <a:srgbClr val="4617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4" name="Group 9"/>
          <p:cNvGrpSpPr/>
          <p:nvPr/>
        </p:nvGrpSpPr>
        <p:grpSpPr>
          <a:xfrm>
            <a:off x="1297440" y="2205360"/>
            <a:ext cx="17043480" cy="888480"/>
            <a:chOff x="1297440" y="2205360"/>
            <a:chExt cx="17043480" cy="888480"/>
          </a:xfrm>
        </p:grpSpPr>
        <p:sp>
          <p:nvSpPr>
            <p:cNvPr id="175" name="Freeform 10"/>
            <p:cNvSpPr/>
            <p:nvPr/>
          </p:nvSpPr>
          <p:spPr>
            <a:xfrm>
              <a:off x="1297440" y="2205360"/>
              <a:ext cx="17043480" cy="888480"/>
            </a:xfrm>
            <a:custGeom>
              <a:avLst/>
              <a:gdLst>
                <a:gd name="textAreaLeft" fmla="*/ 0 w 17043480"/>
                <a:gd name="textAreaRight" fmla="*/ 17043840 w 17043480"/>
                <a:gd name="textAreaTop" fmla="*/ 0 h 888480"/>
                <a:gd name="textAreaBottom" fmla="*/ 888840 h 888480"/>
              </a:gdLst>
              <a:ahLst/>
              <a:rect l="textAreaLeft" t="textAreaTop" r="textAreaRight" b="textAreaBottom"/>
              <a:pathLst>
                <a:path w="22725187" h="1185074">
                  <a:moveTo>
                    <a:pt x="0" y="0"/>
                  </a:moveTo>
                  <a:lnTo>
                    <a:pt x="22725187" y="0"/>
                  </a:lnTo>
                  <a:lnTo>
                    <a:pt x="22725187" y="1185074"/>
                  </a:lnTo>
                  <a:lnTo>
                    <a:pt x="0" y="118507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TextBox 11"/>
            <p:cNvSpPr/>
            <p:nvPr/>
          </p:nvSpPr>
          <p:spPr>
            <a:xfrm>
              <a:off x="1297440" y="2248200"/>
              <a:ext cx="17043480" cy="84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428"/>
                </a:lnSpc>
              </a:pPr>
              <a:r>
                <a:rPr b="1" lang="en-US" sz="5030" spc="18" strike="noStrike">
                  <a:solidFill>
                    <a:srgbClr val="383838"/>
                  </a:solidFill>
                  <a:latin typeface="Merriweather Sans Bold"/>
                  <a:ea typeface="Merriweather Sans Bold"/>
                </a:rPr>
                <a:t>Exploratory Data Analysis and Feature Engineering</a:t>
              </a:r>
              <a:endParaRPr b="0" lang="en-US" sz="50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TextBox 12"/>
          <p:cNvSpPr/>
          <p:nvPr/>
        </p:nvSpPr>
        <p:spPr>
          <a:xfrm>
            <a:off x="1164240" y="3448800"/>
            <a:ext cx="16340400" cy="28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Used correlation matrix and histograms to explore relationships.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Identified key predictors like absenteeism rate, gender, and grade repetition.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Created features such as: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Dropout flag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Average attendance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defTabSz="914400">
              <a:lnSpc>
                <a:spcPts val="324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9" strike="noStrike">
                <a:solidFill>
                  <a:srgbClr val="000000"/>
                </a:solidFill>
                <a:latin typeface="Merriweather Sans Light"/>
                <a:ea typeface="Merriweather Sans Light"/>
              </a:rPr>
              <a:t>Performance trend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DAGqIsXE64E</dc:identifier>
  <dc:language>en-US</dc:language>
  <cp:lastModifiedBy/>
  <dcterms:modified xsi:type="dcterms:W3CDTF">2025-06-12T17:26:28Z</dcterms:modified>
  <cp:revision>2</cp:revision>
  <dc:subject/>
  <dc:title>Project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