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1" r:id="rId5"/>
    <p:sldMasterId id="2147483704" r:id="rId6"/>
    <p:sldMasterId id="2147483717" r:id="rId7"/>
  </p:sldMasterIdLst>
  <p:notesMasterIdLst>
    <p:notesMasterId r:id="rId29"/>
  </p:notesMasterIdLst>
  <p:sldIdLst>
    <p:sldId id="450" r:id="rId8"/>
    <p:sldId id="410" r:id="rId9"/>
    <p:sldId id="451" r:id="rId10"/>
    <p:sldId id="452" r:id="rId11"/>
    <p:sldId id="449" r:id="rId12"/>
    <p:sldId id="415" r:id="rId13"/>
    <p:sldId id="426" r:id="rId14"/>
    <p:sldId id="448" r:id="rId15"/>
    <p:sldId id="417" r:id="rId16"/>
    <p:sldId id="434" r:id="rId17"/>
    <p:sldId id="453" r:id="rId18"/>
    <p:sldId id="429" r:id="rId19"/>
    <p:sldId id="435" r:id="rId20"/>
    <p:sldId id="456" r:id="rId21"/>
    <p:sldId id="436" r:id="rId22"/>
    <p:sldId id="455" r:id="rId23"/>
    <p:sldId id="440" r:id="rId24"/>
    <p:sldId id="454" r:id="rId25"/>
    <p:sldId id="446" r:id="rId26"/>
    <p:sldId id="447" r:id="rId27"/>
    <p:sldId id="40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17FD41-7516-14E4-28EC-9EDA718D0E38}" name="Izel Karaoglu" initials="IK" userId="S::izel.karaoglu@undp.org::0324853d-3d06-43c0-96b6-d1a6d5104983" providerId="AD"/>
  <p188:author id="{54501D4E-9689-4057-BA76-F9B887FE214C}" name="Gokhan Dikmener" initials="GD" userId="S::gokhan.dikmener@undp.org::9723776f-4214-4c1d-a3cf-ef6f76b31897" providerId="AD"/>
  <p188:author id="{7EE290B3-41AE-3A4B-7BAA-4A2FF2A2DB4F}" name="Dina Akylbekova" initials="DA" userId="S::dina.akylbekova@undp.org::d0186547-350c-4ee8-9f3b-afe70f175dd5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7F"/>
    <a:srgbClr val="4CA3AA"/>
    <a:srgbClr val="FFC837"/>
    <a:srgbClr val="FFC836"/>
    <a:srgbClr val="2B2551"/>
    <a:srgbClr val="5059B3"/>
    <a:srgbClr val="BFBFBF"/>
    <a:srgbClr val="816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2A29B-142B-8C41-8889-5FD9FDDEDB27}" v="173" dt="2023-12-06T13:45:24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1"/>
    <p:restoredTop sz="94626"/>
  </p:normalViewPr>
  <p:slideViewPr>
    <p:cSldViewPr snapToGrid="0">
      <p:cViewPr varScale="1">
        <p:scale>
          <a:sx n="121" d="100"/>
          <a:sy n="121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8F11-D0DF-4008-860B-4A7D93BC166E}" type="datetimeFigureOut">
              <a:t>30.06.2024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C2A8A-8D13-4B94-B9F1-C53F69A20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6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77221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22320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10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2872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1486C-A7A5-4436-8111-6FB9AC8714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8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Biometric Voter Registration System with Facial Recognition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01406-CE87-67FD-1433-72C6D6211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Anita Razafindrakotovao</a:t>
            </a:r>
          </a:p>
          <a:p>
            <a:r>
              <a:rPr lang="en-US" dirty="0">
                <a:cs typeface="Calibri"/>
              </a:rPr>
              <a:t>01-07-2024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845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8273531" cy="416974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First, each identity has a unique label and a randomly generated name (might be not unique).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identity is chosen to be labeled positive and the remaining labeled negative. Afterwards the images were moved to the respective folder.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 of 15328 rows, 4384 were used for training, 3759 for testing and 4385 for validation.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6" name="Picture 5" descr="First 10 rows in the dataframe">
            <a:extLst>
              <a:ext uri="{FF2B5EF4-FFF2-40B4-BE49-F238E27FC236}">
                <a16:creationId xmlns:a16="http://schemas.microsoft.com/office/drawing/2014/main" id="{1F3F88E8-0EC7-2CFC-1EF9-9E6B4B3D5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675" y="1986033"/>
            <a:ext cx="2725814" cy="28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6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630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Training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selected model is trained with CNN. Convolutional layers are well-suited for image data, providing good feature extraction capabilities.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is easy to implement due to the relatively small number of layers. However, the risk of overfitting is high for small dataset as the one we used.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Data Augmentation: </a:t>
            </a:r>
            <a:r>
              <a:rPr lang="en-US" sz="2000" dirty="0"/>
              <a:t>Applied techniques like rescaling, shear, zoom, and horizontal flip to enhance generalization.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Epochs and Steps: </a:t>
            </a:r>
            <a:r>
              <a:rPr lang="en-US" sz="2000" dirty="0"/>
              <a:t>Trained for 8 epochs with 137 steps per epoch to balance between training time and model performance.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Hyperparameters: </a:t>
            </a:r>
            <a:r>
              <a:rPr lang="en-US" sz="2000" dirty="0"/>
              <a:t>Conv2D filters: 32, Kernel size: (3, 3), Pool size: (2, 2), Dense units: 128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Activation functions</a:t>
            </a:r>
            <a:r>
              <a:rPr lang="en-US" sz="2000" dirty="0"/>
              <a:t>: </a:t>
            </a:r>
            <a:r>
              <a:rPr lang="en-US" sz="2000" dirty="0" err="1"/>
              <a:t>ReLU</a:t>
            </a:r>
            <a:r>
              <a:rPr lang="en-US" sz="2000" dirty="0"/>
              <a:t> for hidden layers, Sigmoid for output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968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Model Evaluation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en-US" b="1"/>
              <a:t>Hyperparameter Tuning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20"/>
            <a:ext cx="10093712" cy="12793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Metrics: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As metrics of performance, we chose the model accuracy, model loss, and validation accuracy, validation loss.</a:t>
            </a:r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0B65CD7-5F6F-599B-7304-5CBD7051F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44" y="3571461"/>
            <a:ext cx="10112694" cy="257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7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Model Evaluation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en-US" b="1"/>
              <a:t>Hyperparameter Tuning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The achieved high accuracy on the training set, indicates good learning from the training data.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Also, the continuous reduction in loss values over epochs, reflects the improved model predictions.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Initially epoch value of 10 was used and higher batch size but the model did not learn well so we reduced the steps per epoch also. </a:t>
            </a:r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696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 Refinement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tr-TR" b="1" err="1"/>
              <a:t>Testing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Implemented a function to predict the class of images using the trained classifier.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a list of unique test sample names and computed predictions for each class.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Compared the model's predictions to the actual classes to evaluate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Precision: </a:t>
            </a:r>
            <a:r>
              <a:rPr lang="en-TR" dirty="0"/>
              <a:t>0.8034188034188035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Recall: </a:t>
            </a:r>
            <a:r>
              <a:rPr lang="en-TR" dirty="0"/>
              <a:t>0.8050847457627118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59DB4-2E19-6373-F8A1-D1E4B62F6BCF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267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Results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156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pic>
        <p:nvPicPr>
          <p:cNvPr id="8" name="Content Placeholder 7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2F8C9AC8-94E4-DDB6-7B2B-0C478F2EE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t="1266" r="2077" b="2450"/>
          <a:stretch/>
        </p:blipFill>
        <p:spPr>
          <a:xfrm>
            <a:off x="6474498" y="2584536"/>
            <a:ext cx="5049078" cy="401540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22A10F5-0411-2193-7326-6A59B951CC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1" t="1704" r="4298" b="340"/>
          <a:stretch/>
        </p:blipFill>
        <p:spPr>
          <a:xfrm>
            <a:off x="1039652" y="2596260"/>
            <a:ext cx="5330287" cy="360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81E081-529A-717E-EA27-71575A11EF44}"/>
              </a:ext>
            </a:extLst>
          </p:cNvPr>
          <p:cNvSpPr txBox="1"/>
          <p:nvPr/>
        </p:nvSpPr>
        <p:spPr>
          <a:xfrm>
            <a:off x="1039652" y="1986033"/>
            <a:ext cx="366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800" dirty="0">
                <a:solidFill>
                  <a:schemeClr val="bg1"/>
                </a:solidFill>
              </a:rPr>
              <a:t>Model accuracy: 0.9940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9A9AD-C20D-0138-4D58-95A11583A6AA}"/>
              </a:ext>
            </a:extLst>
          </p:cNvPr>
          <p:cNvSpPr txBox="1"/>
          <p:nvPr/>
        </p:nvSpPr>
        <p:spPr>
          <a:xfrm>
            <a:off x="6474498" y="1986033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800" dirty="0">
                <a:solidFill>
                  <a:schemeClr val="bg1"/>
                </a:solidFill>
              </a:rPr>
              <a:t>Model loss: 0.0321</a:t>
            </a:r>
          </a:p>
        </p:txBody>
      </p:sp>
    </p:spTree>
    <p:extLst>
      <p:ext uri="{BB962C8B-B14F-4D97-AF65-F5344CB8AC3E}">
        <p14:creationId xmlns:p14="http://schemas.microsoft.com/office/powerpoint/2010/main" val="87865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Deployment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dirty="0"/>
              <a:t>Web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Desktop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Access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model’s</a:t>
            </a:r>
            <a:r>
              <a:rPr lang="tr-TR" dirty="0"/>
              <a:t>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800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/>
              <a:t>Future</a:t>
            </a:r>
            <a:r>
              <a:rPr lang="tr-TR" b="1"/>
              <a:t> </a:t>
            </a:r>
            <a:r>
              <a:rPr lang="tr-TR" b="1" err="1"/>
              <a:t>Work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Advanced Preprocessing: Implement more sophisticated image preprocessing techniques to handle varying lighting conditions, occlusions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Test model with non synthetic dataset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Develop mobile and web applications to make the system accessible to the user</a:t>
            </a: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D96C8-FF8C-FF1F-F7FC-8D636C9E744D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295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cs typeface="Calibri Light"/>
              </a:rPr>
              <a:t>How </a:t>
            </a:r>
            <a:r>
              <a:rPr lang="tr-TR" dirty="0" err="1">
                <a:cs typeface="Calibri Light"/>
              </a:rPr>
              <a:t>to</a:t>
            </a:r>
            <a:r>
              <a:rPr lang="tr-TR" dirty="0">
                <a:cs typeface="Calibri Light"/>
              </a:rPr>
              <a:t> </a:t>
            </a:r>
            <a:r>
              <a:rPr lang="tr-TR" dirty="0" err="1">
                <a:cs typeface="Calibri Light"/>
              </a:rPr>
              <a:t>use</a:t>
            </a:r>
            <a:r>
              <a:rPr lang="tr-TR" dirty="0">
                <a:cs typeface="Calibri Light"/>
              </a:rPr>
              <a:t> </a:t>
            </a:r>
            <a:r>
              <a:rPr lang="tr-TR" dirty="0" err="1">
                <a:cs typeface="Calibri Light"/>
              </a:rPr>
              <a:t>this</a:t>
            </a:r>
            <a:r>
              <a:rPr lang="tr-TR" dirty="0">
                <a:cs typeface="Calibri Light"/>
              </a:rPr>
              <a:t> </a:t>
            </a:r>
            <a:r>
              <a:rPr lang="tr-TR" dirty="0" err="1">
                <a:cs typeface="Calibri Light"/>
              </a:rPr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Autofit/>
          </a:bodyPr>
          <a:lstStyle/>
          <a:p>
            <a:r>
              <a:rPr lang="en-US" sz="1600" dirty="0">
                <a:cs typeface="Calibri"/>
              </a:rPr>
              <a:t>Download the file </a:t>
            </a:r>
          </a:p>
          <a:p>
            <a:r>
              <a:rPr lang="en-US" sz="1600" dirty="0">
                <a:cs typeface="Calibri"/>
              </a:rPr>
              <a:t>Change the name into "</a:t>
            </a:r>
            <a:r>
              <a:rPr lang="en-US" sz="1600" dirty="0" err="1">
                <a:cs typeface="Calibri"/>
              </a:rPr>
              <a:t>Name_Surname_Draft_Presentation</a:t>
            </a:r>
            <a:r>
              <a:rPr lang="en-US" sz="1600" dirty="0">
                <a:cs typeface="Calibri"/>
              </a:rPr>
              <a:t>"</a:t>
            </a:r>
          </a:p>
          <a:p>
            <a:r>
              <a:rPr lang="en-US" sz="1600" dirty="0">
                <a:cs typeface="Calibri"/>
              </a:rPr>
              <a:t>Do not move the text boxes, keep </a:t>
            </a:r>
            <a:r>
              <a:rPr lang="en-US" sz="1600">
                <a:cs typeface="Calibri"/>
              </a:rPr>
              <a:t>your</a:t>
            </a:r>
            <a:r>
              <a:rPr lang="en-US" sz="1600" dirty="0">
                <a:cs typeface="Calibri"/>
              </a:rPr>
              <a:t> text and visuals inside the boxes</a:t>
            </a:r>
          </a:p>
          <a:p>
            <a:r>
              <a:rPr lang="en-US" sz="1600" dirty="0">
                <a:cs typeface="Calibri"/>
              </a:rPr>
              <a:t>Do not change the colors and font type</a:t>
            </a:r>
          </a:p>
          <a:p>
            <a:r>
              <a:rPr lang="en-US" sz="1600" dirty="0">
                <a:cs typeface="Calibri"/>
              </a:rPr>
              <a:t>If you need to change the font size make it consistent and don't use different sizes in one page (biggest 28, smallest 16). Titles always should be 44.</a:t>
            </a:r>
          </a:p>
          <a:p>
            <a:r>
              <a:rPr lang="en-US" sz="1600" dirty="0">
                <a:cs typeface="Calibri"/>
              </a:rPr>
              <a:t>You can duplicate a page if you need more than one pages</a:t>
            </a:r>
          </a:p>
          <a:p>
            <a:r>
              <a:rPr lang="en-US" sz="1600" dirty="0">
                <a:cs typeface="Calibri"/>
              </a:rPr>
              <a:t>Add high quality pictures and their sources. Keep it inside the boxes.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sz="1600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sz="1600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sz="1600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0C9A1-5CC4-849D-85F9-0D5BA30269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1800" b="0" i="0" u="none" strike="noStrike">
                <a:solidFill>
                  <a:srgbClr val="FFFFFF"/>
                </a:solidFill>
                <a:effectLst/>
                <a:latin typeface="Calibri"/>
                <a:cs typeface="Calibri"/>
              </a:rPr>
              <a:t>Key color - #2B2551</a:t>
            </a:r>
            <a:r>
              <a:rPr lang="en-US" sz="1800" b="0" i="0">
                <a:solidFill>
                  <a:srgbClr val="FFFFFF"/>
                </a:solidFill>
                <a:effectLst/>
                <a:latin typeface="Calibri"/>
                <a:cs typeface="Calibri"/>
              </a:rPr>
              <a:t>​  </a:t>
            </a:r>
            <a:endParaRPr lang="en-US" sz="12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fontAlgn="base"/>
            <a:r>
              <a:rPr lang="en-US" sz="1800" b="0" i="0" u="none" strike="noStrike">
                <a:solidFill>
                  <a:srgbClr val="FFFFFF"/>
                </a:solidFill>
                <a:effectLst/>
                <a:latin typeface="Calibri"/>
                <a:cs typeface="Calibri"/>
              </a:rPr>
              <a:t>Supporting color 1 - #FFC837 </a:t>
            </a:r>
            <a:r>
              <a:rPr lang="en-TR" sz="1000" b="0" i="0">
                <a:solidFill>
                  <a:srgbClr val="000000"/>
                </a:solidFill>
                <a:effectLst/>
                <a:latin typeface="Times"/>
                <a:cs typeface="Times"/>
              </a:rPr>
              <a:t> </a:t>
            </a:r>
            <a:r>
              <a:rPr lang="en-US" sz="1800" b="0" i="0" u="none" strike="noStrike">
                <a:solidFill>
                  <a:srgbClr val="FFFFFF"/>
                </a:solidFill>
                <a:effectLst/>
                <a:latin typeface="Calibri"/>
                <a:cs typeface="Calibri"/>
              </a:rPr>
              <a:t> </a:t>
            </a:r>
            <a:r>
              <a:rPr lang="en-US" sz="1800" b="0" i="0">
                <a:solidFill>
                  <a:srgbClr val="FFFFFF"/>
                </a:solidFill>
                <a:effectLst/>
                <a:latin typeface="Calibri"/>
                <a:cs typeface="Calibri"/>
              </a:rPr>
              <a:t>​</a:t>
            </a:r>
            <a:endParaRPr lang="en-US" sz="12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FFFFFF"/>
                </a:solidFill>
                <a:effectLst/>
                <a:latin typeface="Calibri"/>
                <a:cs typeface="Calibri"/>
              </a:rPr>
              <a:t>Supporting color 2 - #4CA3AA </a:t>
            </a:r>
            <a:r>
              <a:rPr lang="en-US" sz="1800" b="0" i="0">
                <a:solidFill>
                  <a:srgbClr val="FFFFFF"/>
                </a:solidFill>
                <a:effectLst/>
                <a:latin typeface="Calibri"/>
                <a:cs typeface="Calibri"/>
              </a:rPr>
              <a:t>​</a:t>
            </a:r>
            <a:r>
              <a:rPr lang="en-TR" sz="1000" b="0" i="0">
                <a:solidFill>
                  <a:srgbClr val="000000"/>
                </a:solidFill>
                <a:effectLst/>
                <a:latin typeface="Times"/>
                <a:cs typeface="Times"/>
              </a:rPr>
              <a:t> </a:t>
            </a:r>
            <a:endParaRPr lang="en-US" sz="1200" b="0" i="0">
              <a:solidFill>
                <a:srgbClr val="000000"/>
              </a:solidFill>
              <a:effectLst/>
              <a:latin typeface="Times"/>
              <a:cs typeface="Times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FFFFFF"/>
                </a:solidFill>
                <a:effectLst/>
                <a:latin typeface="Calibri"/>
                <a:cs typeface="Calibri"/>
              </a:rPr>
              <a:t>Supporting color 3 - #FFFFFF</a:t>
            </a:r>
            <a:r>
              <a:rPr lang="en-US" sz="1800" b="0" i="0">
                <a:solidFill>
                  <a:srgbClr val="FFFFFF"/>
                </a:solidFill>
                <a:effectLst/>
                <a:latin typeface="Calibri"/>
                <a:cs typeface="Calibri"/>
              </a:rPr>
              <a:t>​</a:t>
            </a:r>
            <a:endParaRPr lang="en-US" sz="12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FFFFFF"/>
                </a:solidFill>
                <a:effectLst/>
                <a:latin typeface="Calibri"/>
                <a:cs typeface="Calibri"/>
              </a:rPr>
              <a:t>Supporting color 4 - #FF577D   </a:t>
            </a:r>
            <a:endParaRPr lang="en-US" sz="12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Remove this page before uploading the presentation to your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Github</a:t>
            </a:r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 repository!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BC4BA5-219A-C912-B51B-352618BB8EEF}"/>
              </a:ext>
            </a:extLst>
          </p:cNvPr>
          <p:cNvSpPr/>
          <p:nvPr/>
        </p:nvSpPr>
        <p:spPr>
          <a:xfrm>
            <a:off x="8534400" y="2087362"/>
            <a:ext cx="390144" cy="253502"/>
          </a:xfrm>
          <a:prstGeom prst="rect">
            <a:avLst/>
          </a:prstGeom>
          <a:solidFill>
            <a:srgbClr val="2B255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B9B25C-0157-9656-BE96-DFE15F10F433}"/>
              </a:ext>
            </a:extLst>
          </p:cNvPr>
          <p:cNvSpPr/>
          <p:nvPr/>
        </p:nvSpPr>
        <p:spPr>
          <a:xfrm>
            <a:off x="9406128" y="2521174"/>
            <a:ext cx="390144" cy="253502"/>
          </a:xfrm>
          <a:prstGeom prst="rect">
            <a:avLst/>
          </a:prstGeom>
          <a:solidFill>
            <a:srgbClr val="FFC8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7606-B3E8-6DF4-D258-0AC185C5A132}"/>
              </a:ext>
            </a:extLst>
          </p:cNvPr>
          <p:cNvSpPr/>
          <p:nvPr/>
        </p:nvSpPr>
        <p:spPr>
          <a:xfrm>
            <a:off x="9406128" y="2911711"/>
            <a:ext cx="390144" cy="253502"/>
          </a:xfrm>
          <a:prstGeom prst="rect">
            <a:avLst/>
          </a:prstGeom>
          <a:solidFill>
            <a:srgbClr val="4CA3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EB81A-5E1F-F51B-C797-FF8569D3BE42}"/>
              </a:ext>
            </a:extLst>
          </p:cNvPr>
          <p:cNvSpPr/>
          <p:nvPr/>
        </p:nvSpPr>
        <p:spPr>
          <a:xfrm>
            <a:off x="9406128" y="3302249"/>
            <a:ext cx="390144" cy="2535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C0C279-0BAD-81BD-0418-D029C91F86E1}"/>
              </a:ext>
            </a:extLst>
          </p:cNvPr>
          <p:cNvSpPr/>
          <p:nvPr/>
        </p:nvSpPr>
        <p:spPr>
          <a:xfrm>
            <a:off x="9406128" y="3668382"/>
            <a:ext cx="390144" cy="253502"/>
          </a:xfrm>
          <a:prstGeom prst="rect">
            <a:avLst/>
          </a:prstGeom>
          <a:solidFill>
            <a:srgbClr val="FF57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34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References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D5D2-6BDD-200E-3526-D8A93E03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DataGen. (2024). From https://datagen.tech/blog/digi-face-1m/</a:t>
            </a:r>
          </a:p>
          <a:p>
            <a:r>
              <a:rPr lang="en-US" dirty="0"/>
              <a:t>Mohd, F., </a:t>
            </a:r>
            <a:r>
              <a:rPr lang="en-US" dirty="0" err="1"/>
              <a:t>Satar</a:t>
            </a:r>
            <a:r>
              <a:rPr lang="en-US" dirty="0"/>
              <a:t>, S., Mohamed, M., &amp; Hamid, N. (2023). A Secure Online Voting System Using Face Recognition Technology. Malaysian Journal </a:t>
            </a:r>
            <a:r>
              <a:rPr lang="en-US" dirty="0" err="1"/>
              <a:t>ofComputing</a:t>
            </a:r>
            <a:r>
              <a:rPr lang="en-US" dirty="0"/>
              <a:t> and Applied Mathematics, 1-19.</a:t>
            </a:r>
          </a:p>
          <a:p>
            <a:r>
              <a:rPr lang="en-US" dirty="0" err="1"/>
              <a:t>Gwangbin</a:t>
            </a:r>
            <a:r>
              <a:rPr lang="en-US" dirty="0"/>
              <a:t>, B., Martin, d., &amp; </a:t>
            </a:r>
            <a:r>
              <a:rPr lang="en-US" dirty="0" err="1"/>
              <a:t>Tadas</a:t>
            </a:r>
            <a:r>
              <a:rPr lang="en-US" dirty="0"/>
              <a:t>, B. (2022). DigiFace-1M: 1Million Digital </a:t>
            </a:r>
            <a:r>
              <a:rPr lang="en-US" dirty="0" err="1"/>
              <a:t>FAce</a:t>
            </a:r>
            <a:r>
              <a:rPr lang="en-US" dirty="0"/>
              <a:t> Images for Face Recognition. Microsoft.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BD25A-33DA-62BB-4D58-79DFD193F16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7316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F0A447-09FE-4C82-9183-4BB6FE98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Thank</a:t>
            </a:r>
            <a:r>
              <a:rPr lang="en-US"/>
              <a:t> </a:t>
            </a:r>
            <a:r>
              <a:rPr lang="en-CA"/>
              <a:t>you!</a:t>
            </a:r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23F5AB-9A95-66EE-7E7D-4B7F69EB8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52" y="2818440"/>
            <a:ext cx="2482855" cy="248285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0807B-0AF4-A78A-8B9C-7DC4DEFD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90" y="3141200"/>
            <a:ext cx="2626258" cy="2008584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9D06FE-2446-6AC3-98EB-7117519DA9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05" y="3336909"/>
            <a:ext cx="3311164" cy="1617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709F5-91F0-A745-9890-74813078BE1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573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solidFill>
                  <a:schemeClr val="accent1"/>
                </a:solidFill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000" dirty="0">
                <a:cs typeface="Calibri"/>
              </a:rPr>
              <a:t>Concept note and implementation plan: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Background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Objectives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SDG Relation</a:t>
            </a:r>
          </a:p>
          <a:p>
            <a:r>
              <a:rPr lang="en-US" sz="2000" dirty="0">
                <a:cs typeface="Calibri"/>
              </a:rPr>
              <a:t>Data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Calibri"/>
              </a:rPr>
              <a:t>Data Collection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Exploratory Data Analysis (EDA) and Feature Engineering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Selection and Training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Evaluation and Hyperparameter Tuning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Refinement and Testing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Results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Future Work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937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Concept note and implementation plan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486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>
                <a:solidFill>
                  <a:schemeClr val="accent1"/>
                </a:solidFill>
              </a:rPr>
              <a:t>Background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proposed project centers on implementing a part of technology used in biometric voter registration system which is Facial Recognition.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many countries, including Madagascar, marginalized communities often face barriers to political participation, leading to unequal representation and decision-making processes. This is due to the population not trusting the electoral system. 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By introducing a biometric voter registration system, the electoral process could become more transparent and secure, thereby increasing public trust.</a:t>
            </a:r>
            <a:endParaRPr lang="tr-TR" sz="2400" dirty="0"/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728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Objectives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8080CA-6A48-CBE0-6A73-68F0348F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rial"/>
                <a:cs typeface="Arial"/>
              </a:rPr>
              <a:t>The main objectives of the project include:</a:t>
            </a:r>
          </a:p>
          <a:p>
            <a:pPr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2400" dirty="0">
                <a:latin typeface="Arial"/>
                <a:cs typeface="Arial"/>
              </a:rPr>
              <a:t>Reduce instances of voter fraud and duplication by implementing a secure biometric system. </a:t>
            </a:r>
          </a:p>
          <a:p>
            <a:pPr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2400" dirty="0">
                <a:latin typeface="Arial"/>
                <a:cs typeface="Arial"/>
              </a:rPr>
              <a:t>Increase voting participation rate by getting voters’ trust.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rial"/>
                <a:cs typeface="Arial"/>
              </a:rPr>
              <a:t>The machine learning model aims to make a facial recognition of a voter registered on the voters database. The model should be very efficient with high accuracy because errors in the recognition of a voter may lead to very unfortunate results such as the loss of right of a voter. </a:t>
            </a:r>
            <a:endParaRPr lang="en-US" sz="2400" dirty="0"/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55C02-6C32-64F1-6DDB-DFD84D21522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612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68E-F8B2-9C08-30C4-42B3A3C9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/>
              <a:t>SDG </a:t>
            </a:r>
            <a:r>
              <a:rPr lang="tr-TR" b="1" err="1"/>
              <a:t>Relation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B6D8-ADB6-6B8E-39CB-37E8237FF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8115877" cy="41697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The project has a relationship with SDG10: Reduced Inequalities. In many countries, marginalized communities often face barriers to political participation, leading to unequal representation and decision-making processes. </a:t>
            </a:r>
          </a:p>
          <a:p>
            <a:r>
              <a:rPr lang="en-US" sz="2400" dirty="0"/>
              <a:t>By introducing a biometric voter registration system, this project aims to address these inequalities by ensuring that all citizens, regardless of their socio-economic status or background, have equal access to the electoral process.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5AD5-D9A0-D3E3-831A-DFD32B6A633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6" name="Picture 5" descr="A pink background with white text and a circle with a sign&#10;&#10;Description automatically generated">
            <a:extLst>
              <a:ext uri="{FF2B5EF4-FFF2-40B4-BE49-F238E27FC236}">
                <a16:creationId xmlns:a16="http://schemas.microsoft.com/office/drawing/2014/main" id="{6F383755-C23E-55FD-4F18-B51188ED1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428" y="1959413"/>
            <a:ext cx="2939174" cy="29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7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Data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793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r>
              <a:rPr lang="tr-TR" b="1" dirty="0"/>
              <a:t>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used dataset is called DigiFace-1M dataset which is a collection of over one million diverse synthetic face images for face recognition. </a:t>
            </a:r>
          </a:p>
          <a:p>
            <a:r>
              <a:rPr lang="en-US" sz="2400" dirty="0"/>
              <a:t>The dataset was downloaded as .zip and it contains 720K images with 10K identities. Each identity has a subfolder labeled by a unique number. For this project we took only 500 identities and each identity has 72 images. </a:t>
            </a:r>
          </a:p>
          <a:p>
            <a:r>
              <a:rPr lang="en-US" sz="2400" dirty="0"/>
              <a:t>Data folder is then transformed into </a:t>
            </a:r>
            <a:r>
              <a:rPr lang="en-US" sz="2400" dirty="0" err="1"/>
              <a:t>dataframe</a:t>
            </a:r>
            <a:r>
              <a:rPr lang="en-US" sz="2400" dirty="0"/>
              <a:t> of 12528 rows and 3 columns which are the </a:t>
            </a:r>
            <a:r>
              <a:rPr lang="en-US" sz="2400" dirty="0" err="1"/>
              <a:t>image_path</a:t>
            </a:r>
            <a:r>
              <a:rPr lang="en-US" sz="2400" dirty="0"/>
              <a:t>, label (identity folder number) and a randomly generated full name for each identity.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0613526"/>
      </p:ext>
    </p:extLst>
  </p:cSld>
  <p:clrMapOvr>
    <a:masterClrMapping/>
  </p:clrMapOvr>
</p:sld>
</file>

<file path=ppt/theme/theme1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2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3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FEFFFF"/>
      </a:accent3>
      <a:accent4>
        <a:srgbClr val="FE567D"/>
      </a:accent4>
      <a:accent5>
        <a:srgbClr val="5B9BD5"/>
      </a:accent5>
      <a:accent6>
        <a:srgbClr val="FFFEFD"/>
      </a:accent6>
      <a:hlink>
        <a:srgbClr val="FDFFFD"/>
      </a:hlink>
      <a:folHlink>
        <a:srgbClr val="FFFE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4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24aa29-09e0-41bf-a8ba-de7a3ccff2d2" xsi:nil="true"/>
    <lcf76f155ced4ddcb4097134ff3c332f xmlns="30072bdd-44e3-492a-9bf3-41313a20fa59">
      <Terms xmlns="http://schemas.microsoft.com/office/infopath/2007/PartnerControls"/>
    </lcf76f155ced4ddcb4097134ff3c332f>
    <SharedWithUsers xmlns="8024aa29-09e0-41bf-a8ba-de7a3ccff2d2">
      <UserInfo>
        <DisplayName>Ipek beril Benli</DisplayName>
        <AccountId>43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E2296B40A12549AAF59F14837A4C74" ma:contentTypeVersion="13" ma:contentTypeDescription="Create a new document." ma:contentTypeScope="" ma:versionID="8dcfb88d3270fafa381daa4411591c9c">
  <xsd:schema xmlns:xsd="http://www.w3.org/2001/XMLSchema" xmlns:xs="http://www.w3.org/2001/XMLSchema" xmlns:p="http://schemas.microsoft.com/office/2006/metadata/properties" xmlns:ns2="30072bdd-44e3-492a-9bf3-41313a20fa59" xmlns:ns3="8024aa29-09e0-41bf-a8ba-de7a3ccff2d2" targetNamespace="http://schemas.microsoft.com/office/2006/metadata/properties" ma:root="true" ma:fieldsID="f2130b10d26f37cd1d597ea78e321af3" ns2:_="" ns3:_="">
    <xsd:import namespace="30072bdd-44e3-492a-9bf3-41313a20fa59"/>
    <xsd:import namespace="8024aa29-09e0-41bf-a8ba-de7a3ccff2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072bdd-44e3-492a-9bf3-41313a20fa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8ebb0a5-c57d-4c3a-bec7-8a38252dd0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4aa29-09e0-41bf-a8ba-de7a3ccff2d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bd73786-374d-4abd-9f6d-0da803826b8d}" ma:internalName="TaxCatchAll" ma:showField="CatchAllData" ma:web="8024aa29-09e0-41bf-a8ba-de7a3ccff2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73DD53-6A06-4588-9E9A-777572FF21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EDE2C8-FC7C-4381-A834-6FD8DD37E8B0}">
  <ds:schemaRefs>
    <ds:schemaRef ds:uri="6259e846-8b77-4076-b7b3-191dee427045"/>
    <ds:schemaRef ds:uri="97847797-b717-4ffb-b5fd-2a237f853c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024aa29-09e0-41bf-a8ba-de7a3ccff2d2"/>
    <ds:schemaRef ds:uri="30072bdd-44e3-492a-9bf3-41313a20fa59"/>
  </ds:schemaRefs>
</ds:datastoreItem>
</file>

<file path=customXml/itemProps3.xml><?xml version="1.0" encoding="utf-8"?>
<ds:datastoreItem xmlns:ds="http://schemas.openxmlformats.org/officeDocument/2006/customXml" ds:itemID="{E62FF70B-FFC7-48CB-B09C-960C61FEE4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072bdd-44e3-492a-9bf3-41313a20fa59"/>
    <ds:schemaRef ds:uri="8024aa29-09e0-41bf-a8ba-de7a3ccff2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1149</TotalTime>
  <Words>1200</Words>
  <Application>Microsoft Macintosh PowerPoint</Application>
  <PresentationFormat>Widescreen</PresentationFormat>
  <Paragraphs>124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Arial,Sans-Serif</vt:lpstr>
      <vt:lpstr>Calibri</vt:lpstr>
      <vt:lpstr>Calibri Light</vt:lpstr>
      <vt:lpstr>Courier New</vt:lpstr>
      <vt:lpstr>Helvetica Neue Thin</vt:lpstr>
      <vt:lpstr>Times</vt:lpstr>
      <vt:lpstr>frontiertech</vt:lpstr>
      <vt:lpstr>frontiertech</vt:lpstr>
      <vt:lpstr>frontiertech</vt:lpstr>
      <vt:lpstr>frontiertech</vt:lpstr>
      <vt:lpstr>Biometric Voter Registration System with Facial Recognition</vt:lpstr>
      <vt:lpstr>How to use this template</vt:lpstr>
      <vt:lpstr>Outline</vt:lpstr>
      <vt:lpstr>Concept note and implementation plan</vt:lpstr>
      <vt:lpstr>Background</vt:lpstr>
      <vt:lpstr>Objectives</vt:lpstr>
      <vt:lpstr>SDG Relation</vt:lpstr>
      <vt:lpstr>Data</vt:lpstr>
      <vt:lpstr>Data Collection </vt:lpstr>
      <vt:lpstr>Exploratory Data Analysis (EDA) and Feature Engineering</vt:lpstr>
      <vt:lpstr>Model</vt:lpstr>
      <vt:lpstr>Model Selection and Training</vt:lpstr>
      <vt:lpstr>Model Evaluation and Hyperparameter Tuning</vt:lpstr>
      <vt:lpstr>Model Evaluation and Hyperparameter Tuning</vt:lpstr>
      <vt:lpstr>Model Refinement and Testing</vt:lpstr>
      <vt:lpstr>Results</vt:lpstr>
      <vt:lpstr>Evaluation Results</vt:lpstr>
      <vt:lpstr>Deployment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Anita Razafindrakotovao</cp:lastModifiedBy>
  <cp:revision>133</cp:revision>
  <dcterms:created xsi:type="dcterms:W3CDTF">2023-07-17T12:29:49Z</dcterms:created>
  <dcterms:modified xsi:type="dcterms:W3CDTF">2024-07-01T16:01:45Z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0x010100F4E2296B40A12549AAF59F14837A4C74</vt:lpwstr>
  </property>
  <property fmtid="{D5CDD505-2E9C-101B-9397-08002B2CF9AE}" pid="3" name="MediaServiceImageTags">
    <vt:lpwstr/>
  </property>
</Properties>
</file>