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29"/>
  </p:notesMasterIdLst>
  <p:sldIdLst>
    <p:sldId id="450" r:id="rId8"/>
    <p:sldId id="451" r:id="rId9"/>
    <p:sldId id="452" r:id="rId10"/>
    <p:sldId id="456" r:id="rId11"/>
    <p:sldId id="415" r:id="rId12"/>
    <p:sldId id="426" r:id="rId13"/>
    <p:sldId id="448" r:id="rId14"/>
    <p:sldId id="417" r:id="rId15"/>
    <p:sldId id="434" r:id="rId16"/>
    <p:sldId id="457" r:id="rId17"/>
    <p:sldId id="458" r:id="rId18"/>
    <p:sldId id="453" r:id="rId19"/>
    <p:sldId id="429" r:id="rId20"/>
    <p:sldId id="435" r:id="rId21"/>
    <p:sldId id="436" r:id="rId22"/>
    <p:sldId id="455" r:id="rId23"/>
    <p:sldId id="440" r:id="rId24"/>
    <p:sldId id="454" r:id="rId25"/>
    <p:sldId id="446" r:id="rId26"/>
    <p:sldId id="447" r:id="rId27"/>
    <p:sldId id="40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A29B-142B-8C41-8889-5FD9FDDEDB27}" v="173" dt="2023-12-06T13:45:2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6"/>
    <p:restoredTop sz="94635"/>
  </p:normalViewPr>
  <p:slideViewPr>
    <p:cSldViewPr snapToGrid="0">
      <p:cViewPr varScale="1">
        <p:scale>
          <a:sx n="84" d="100"/>
          <a:sy n="84" d="100"/>
        </p:scale>
        <p:origin x="44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62471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6</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10</a:t>
            </a:fld>
            <a:endParaRPr lang="en-TR"/>
          </a:p>
        </p:txBody>
      </p:sp>
    </p:spTree>
    <p:extLst>
      <p:ext uri="{BB962C8B-B14F-4D97-AF65-F5344CB8AC3E}">
        <p14:creationId xmlns:p14="http://schemas.microsoft.com/office/powerpoint/2010/main" val="1640117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11</a:t>
            </a:fld>
            <a:endParaRPr lang="en-TR"/>
          </a:p>
        </p:txBody>
      </p:sp>
    </p:spTree>
    <p:extLst>
      <p:ext uri="{BB962C8B-B14F-4D97-AF65-F5344CB8AC3E}">
        <p14:creationId xmlns:p14="http://schemas.microsoft.com/office/powerpoint/2010/main" val="367202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21</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hyperlink" Target="https://www.un.org/sustainabledevelopment/health/" TargetMode="External"/><Relationship Id="rId2" Type="http://schemas.openxmlformats.org/officeDocument/2006/relationships/hyperlink" Target="https://www.who.int/data/gho" TargetMode="External"/><Relationship Id="rId1" Type="http://schemas.openxmlformats.org/officeDocument/2006/relationships/slideLayout" Target="../slideLayouts/slideLayout38.xml"/><Relationship Id="rId4" Type="http://schemas.openxmlformats.org/officeDocument/2006/relationships/hyperlink" Target="https://archive.ics.uci.edu/dataset/45/heart+diseas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a:cs typeface="Calibri Light"/>
              </a:rPr>
              <a:t>Heart Attack Prediction Model (Hattack.ai)</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Hasibullah Mohmand</a:t>
            </a:r>
          </a:p>
          <a:p>
            <a:r>
              <a:rPr lang="en-US" dirty="0">
                <a:cs typeface="Calibri"/>
              </a:rPr>
              <a:t>14/07/2024</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D915654-DD05-93D5-CC89-E446ECD0D2B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8325" y="1127760"/>
            <a:ext cx="10515350" cy="5410200"/>
          </a:xfrm>
        </p:spPr>
      </p:pic>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8665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D915654-DD05-93D5-CC89-E446ECD0D2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325" y="1127760"/>
            <a:ext cx="10515350" cy="5410200"/>
          </a:xfrm>
        </p:spPr>
      </p:pic>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87192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marL="274320">
              <a:spcBef>
                <a:spcPts val="600"/>
              </a:spcBef>
            </a:pPr>
            <a:r>
              <a:rPr lang="en-US" sz="2000" i="0" u="none" strike="noStrike" kern="1200" noProof="0" dirty="0">
                <a:solidFill>
                  <a:srgbClr val="FFFFFF"/>
                </a:solidFill>
                <a:cs typeface="Arial" panose="020B0604020202020204" pitchFamily="34" charset="0"/>
              </a:rPr>
              <a:t>Criteria: The model was evaluated based on performance metrics such as accuracy, precision, and recall. Interpretability and scalability were also considered to ensure the model's applicability in healthcare and its ability to handle larger datasets in the future.</a:t>
            </a:r>
          </a:p>
          <a:p>
            <a:pPr marL="274320">
              <a:spcBef>
                <a:spcPts val="600"/>
              </a:spcBef>
            </a:pPr>
            <a:endParaRPr lang="en-US" sz="2000" i="0" u="none" strike="noStrike" kern="1200" noProof="0" dirty="0">
              <a:solidFill>
                <a:srgbClr val="FFFFFF"/>
              </a:solidFill>
              <a:cs typeface="Arial" panose="020B0604020202020204" pitchFamily="34" charset="0"/>
            </a:endParaRPr>
          </a:p>
          <a:p>
            <a:pPr marL="274320">
              <a:spcBef>
                <a:spcPts val="600"/>
              </a:spcBef>
            </a:pPr>
            <a:r>
              <a:rPr lang="en-US" sz="2000" i="0" u="none" strike="noStrike" kern="1200" noProof="0" dirty="0">
                <a:solidFill>
                  <a:srgbClr val="FFFFFF"/>
                </a:solidFill>
                <a:cs typeface="Arial" panose="020B0604020202020204" pitchFamily="34" charset="0"/>
              </a:rPr>
              <a:t>Model Selection: Logistic regression was chosen as a baseline model because it is simple, interpretable, and effective. The </a:t>
            </a:r>
            <a:r>
              <a:rPr lang="en-US" sz="2000" i="0" u="none" strike="noStrike" kern="1200" noProof="0" dirty="0" err="1">
                <a:solidFill>
                  <a:srgbClr val="FFFFFF"/>
                </a:solidFill>
                <a:cs typeface="Arial" panose="020B0604020202020204" pitchFamily="34" charset="0"/>
              </a:rPr>
              <a:t>sklearn</a:t>
            </a:r>
            <a:r>
              <a:rPr lang="en-US" sz="2000" i="0" u="none" strike="noStrike" kern="1200" noProof="0" dirty="0">
                <a:solidFill>
                  <a:srgbClr val="FFFFFF"/>
                </a:solidFill>
                <a:cs typeface="Arial" panose="020B0604020202020204" pitchFamily="34" charset="0"/>
              </a:rPr>
              <a:t> library was used.</a:t>
            </a:r>
          </a:p>
          <a:p>
            <a:pPr marL="274320">
              <a:spcBef>
                <a:spcPts val="600"/>
              </a:spcBef>
            </a:pPr>
            <a:endParaRPr lang="en-US" sz="2000" i="0" u="none" strike="noStrike" kern="1200" noProof="0" dirty="0">
              <a:solidFill>
                <a:srgbClr val="FFFFFF"/>
              </a:solidFill>
              <a:cs typeface="Arial" panose="020B0604020202020204" pitchFamily="34" charset="0"/>
            </a:endParaRPr>
          </a:p>
          <a:p>
            <a:pPr marL="274320">
              <a:spcBef>
                <a:spcPts val="600"/>
              </a:spcBef>
            </a:pPr>
            <a:r>
              <a:rPr lang="en-US" sz="2000" i="0" u="none" strike="noStrike" kern="1200" noProof="0" dirty="0">
                <a:solidFill>
                  <a:srgbClr val="FFFFFF"/>
                </a:solidFill>
                <a:cs typeface="Arial" panose="020B0604020202020204" pitchFamily="34" charset="0"/>
              </a:rPr>
              <a:t>Data Splitting: The dataset was divided into training, cross-validation (CV), and test sets.</a:t>
            </a:r>
            <a:br>
              <a:rPr lang="en-US" sz="2000" i="0" u="none" strike="noStrike" kern="1200" noProof="0" dirty="0">
                <a:solidFill>
                  <a:srgbClr val="FFFFFF"/>
                </a:solidFill>
                <a:cs typeface="Arial" panose="020B0604020202020204" pitchFamily="34" charset="0"/>
              </a:rPr>
            </a:br>
            <a:endParaRPr lang="en-US" sz="2000" i="0" u="none" strike="noStrike" kern="1200" noProof="0" dirty="0">
              <a:solidFill>
                <a:srgbClr val="FFFFFF"/>
              </a:solidFill>
              <a:cs typeface="Arial" panose="020B0604020202020204" pitchFamily="34" charset="0"/>
            </a:endParaRPr>
          </a:p>
          <a:p>
            <a:r>
              <a:rPr lang="en-US" sz="2000" i="0" u="none" strike="noStrike" kern="1200" noProof="0" dirty="0">
                <a:solidFill>
                  <a:srgbClr val="FFFFFF"/>
                </a:solidFill>
                <a:cs typeface="Arial" panose="020B0604020202020204" pitchFamily="34" charset="0"/>
              </a:rPr>
              <a:t>Model Training: The logistic regression model was trained on the training set, and cross-validation was used to fine-tune hyperparameters and prevent overfitting.</a:t>
            </a:r>
          </a:p>
          <a:p>
            <a:pPr marL="914400" lvl="2" indent="0">
              <a:buNone/>
            </a:pPr>
            <a:endParaRPr lang="en-US" dirty="0">
              <a:cs typeface="Arial" panose="020B0604020202020204" pitchFamily="34" charset="0"/>
            </a:endParaRPr>
          </a:p>
          <a:p>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a:t>Model Evaluation</a:t>
            </a:r>
            <a:r>
              <a:rPr lang="tr-TR" b="1"/>
              <a:t> </a:t>
            </a:r>
            <a:r>
              <a:rPr lang="tr-TR" b="1" err="1"/>
              <a:t>and</a:t>
            </a:r>
            <a:r>
              <a:rPr lang="tr-TR" b="1"/>
              <a:t> </a:t>
            </a:r>
            <a:r>
              <a:rPr lang="en-US" b="1"/>
              <a:t>Hyperparameter Tuning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spcBef>
                <a:spcPts val="0"/>
              </a:spcBef>
            </a:pPr>
            <a:r>
              <a:rPr lang="en-US" sz="2000" i="0" u="none" strike="noStrike" kern="1200" noProof="0" dirty="0">
                <a:solidFill>
                  <a:srgbClr val="FFFFFF"/>
                </a:solidFill>
                <a:cs typeface="Arial" panose="020B0604020202020204" pitchFamily="34" charset="0"/>
              </a:rPr>
              <a:t>Model Evaluation: The model's performance was assessed using metrics such as accuracy, precision, recall, and F1 score. It was 0.86 precise on the CV set and 0.80 precise on the test set. </a:t>
            </a:r>
          </a:p>
          <a:p>
            <a:pPr>
              <a:spcBef>
                <a:spcPts val="0"/>
              </a:spcBef>
            </a:pPr>
            <a:endParaRPr lang="en-US" sz="2000" i="0" u="none" strike="noStrike" kern="1200" noProof="0" dirty="0">
              <a:solidFill>
                <a:srgbClr val="FFFFFF"/>
              </a:solidFill>
              <a:cs typeface="Arial" panose="020B0604020202020204" pitchFamily="34" charset="0"/>
            </a:endParaRPr>
          </a:p>
          <a:p>
            <a:pPr>
              <a:spcBef>
                <a:spcPts val="0"/>
              </a:spcBef>
            </a:pPr>
            <a:r>
              <a:rPr lang="en-US" sz="2000" i="0" u="none" strike="noStrike" kern="1200" noProof="0" dirty="0">
                <a:solidFill>
                  <a:srgbClr val="FFFFFF"/>
                </a:solidFill>
                <a:cs typeface="Arial" panose="020B0604020202020204" pitchFamily="34" charset="0"/>
              </a:rPr>
              <a:t>Hyperparameter Tuning Techniques: Techniques like random search were employed to explore and optimize hyperparameter values.</a:t>
            </a:r>
          </a:p>
          <a:p>
            <a:pPr>
              <a:spcBef>
                <a:spcPts val="0"/>
              </a:spcBef>
            </a:pPr>
            <a:endParaRPr lang="en-US" sz="2000" i="0" u="none" strike="noStrike" kern="1200" noProof="0" dirty="0">
              <a:solidFill>
                <a:srgbClr val="FFFFFF"/>
              </a:solidFill>
              <a:cs typeface="Arial" panose="020B0604020202020204" pitchFamily="34" charset="0"/>
            </a:endParaRPr>
          </a:p>
          <a:p>
            <a:pPr>
              <a:spcBef>
                <a:spcPts val="0"/>
              </a:spcBef>
            </a:pPr>
            <a:r>
              <a:rPr lang="en-US" sz="2000" i="0" u="none" strike="noStrike" kern="1200" noProof="0" dirty="0">
                <a:solidFill>
                  <a:srgbClr val="FFFFFF"/>
                </a:solidFill>
                <a:cs typeface="Arial" panose="020B0604020202020204" pitchFamily="34" charset="0"/>
              </a:rPr>
              <a:t>Improvements: Optimized hyperparameters were identified to enhance the model's performance. Which improved the precision to 0.88 on the cv set and 0.82 on the test set. </a:t>
            </a:r>
          </a:p>
          <a:p>
            <a:pPr>
              <a:spcBef>
                <a:spcPts val="0"/>
              </a:spcBef>
            </a:pPr>
            <a:endParaRPr lang="en-US" sz="2000" i="0" u="none" strike="noStrike" kern="1200" noProof="0" dirty="0">
              <a:solidFill>
                <a:srgbClr val="FFFFFF"/>
              </a:solidFill>
              <a:cs typeface="Arial" panose="020B0604020202020204" pitchFamily="34" charset="0"/>
            </a:endParaRPr>
          </a:p>
          <a:p>
            <a:pPr>
              <a:spcBef>
                <a:spcPts val="0"/>
              </a:spcBef>
            </a:pPr>
            <a:r>
              <a:rPr lang="en-US" sz="2000" i="0" u="none" strike="noStrike" kern="1200" noProof="0" dirty="0">
                <a:solidFill>
                  <a:srgbClr val="FFFFFF"/>
                </a:solidFill>
                <a:cs typeface="Arial" panose="020B0604020202020204" pitchFamily="34" charset="0"/>
              </a:rPr>
              <a:t>Evaluation Tools: The accuracy score and classification report provided insights into the model's performance, helping to identify areas for improvement.</a:t>
            </a:r>
          </a:p>
          <a:p>
            <a:pPr>
              <a:spcBef>
                <a:spcPts val="0"/>
              </a:spcBef>
            </a:pP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347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and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r>
              <a:rPr lang="en-US" sz="2000" dirty="0">
                <a:cs typeface="Arial" panose="020B0604020202020204" pitchFamily="34" charset="0"/>
              </a:rPr>
              <a:t>Model Refinement: The model was refined through feature selection and hyperparameter tuning, improving performance.</a:t>
            </a:r>
          </a:p>
          <a:p>
            <a:endParaRPr lang="en-US" sz="2000" dirty="0">
              <a:cs typeface="Arial" panose="020B0604020202020204" pitchFamily="34" charset="0"/>
            </a:endParaRPr>
          </a:p>
          <a:p>
            <a:r>
              <a:rPr lang="en-US" sz="2000" dirty="0">
                <a:cs typeface="Arial" panose="020B0604020202020204" pitchFamily="34" charset="0"/>
              </a:rPr>
              <a:t>Performance Comparison: To highlight improvements, the model's performance before and after refinement was compared.</a:t>
            </a:r>
          </a:p>
          <a:p>
            <a:endParaRPr lang="en-US" sz="2000" dirty="0">
              <a:cs typeface="Arial" panose="020B0604020202020204" pitchFamily="34" charset="0"/>
            </a:endParaRPr>
          </a:p>
          <a:p>
            <a:r>
              <a:rPr lang="en-US" sz="2000" dirty="0">
                <a:cs typeface="Arial" panose="020B0604020202020204" pitchFamily="34" charset="0"/>
              </a:rPr>
              <a:t>Testing: Final evaluations were conducted on the test set to assess the model's performance.</a:t>
            </a:r>
          </a:p>
          <a:p>
            <a:endParaRPr lang="en-US" sz="2000" dirty="0">
              <a:cs typeface="Arial" panose="020B0604020202020204" pitchFamily="34" charset="0"/>
            </a:endParaRPr>
          </a:p>
          <a:p>
            <a:r>
              <a:rPr lang="en-US" sz="2000" dirty="0">
                <a:cs typeface="Arial" panose="020B0604020202020204" pitchFamily="34" charset="0"/>
              </a:rPr>
              <a:t>Performance Metrics: Visualizations of the test set results showcased the model's accuracy, precision, recall, and other relevant metrics.</a:t>
            </a: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Evaluation Results</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spcBef>
                <a:spcPts val="1200"/>
              </a:spcBef>
              <a:spcAft>
                <a:spcPts val="600"/>
              </a:spcAft>
            </a:pPr>
            <a:r>
              <a:rPr lang="en-US" sz="2000" dirty="0">
                <a:cs typeface="Arial" panose="020B0604020202020204" pitchFamily="34" charset="0"/>
              </a:rPr>
              <a:t>High Accuracy and Precision: The model achieved high accuracy and precision in predicting heart attacks, indicating its reliability and robustness.</a:t>
            </a:r>
          </a:p>
          <a:p>
            <a:pPr>
              <a:spcBef>
                <a:spcPts val="1200"/>
              </a:spcBef>
              <a:spcAft>
                <a:spcPts val="600"/>
              </a:spcAft>
            </a:pPr>
            <a:r>
              <a:rPr lang="en-US" sz="2000" dirty="0">
                <a:cs typeface="Arial" panose="020B0604020202020204" pitchFamily="34" charset="0"/>
              </a:rPr>
              <a:t>Effectiveness Across Demographics: The model's effectiveness was demonstrated across various demographic settings, showcasing its adaptability and relevance in diverse populations.</a:t>
            </a:r>
          </a:p>
          <a:p>
            <a:pPr>
              <a:spcBef>
                <a:spcPts val="1200"/>
              </a:spcBef>
              <a:spcAft>
                <a:spcPts val="600"/>
              </a:spcAft>
            </a:pPr>
            <a:r>
              <a:rPr lang="en-US" sz="2000" dirty="0">
                <a:cs typeface="Arial" panose="020B0604020202020204" pitchFamily="34" charset="0"/>
              </a:rPr>
              <a:t>Key Feature Insights: The analysis highlighted vital features contributing to heart attack risks, offering healthcare professionals actionable insights to understand better and mitigate these risks.</a:t>
            </a:r>
          </a:p>
          <a:p>
            <a:pPr>
              <a:spcBef>
                <a:spcPts val="1200"/>
              </a:spcBef>
              <a:spcAft>
                <a:spcPts val="600"/>
              </a:spcAft>
            </a:pPr>
            <a:r>
              <a:rPr lang="en-US" sz="2000" dirty="0">
                <a:cs typeface="Arial" panose="020B0604020202020204" pitchFamily="34" charset="0"/>
              </a:rPr>
              <a:t>Healthcare Implications: By identifying significant predictors of heart attacks, the model supports informed decision-making and targeted interventions, ultimately improving patient outcomes.</a:t>
            </a: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878654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spcBef>
                <a:spcPts val="1200"/>
              </a:spcBef>
              <a:spcAft>
                <a:spcPts val="600"/>
              </a:spcAft>
            </a:pPr>
            <a:r>
              <a:rPr lang="en-US" sz="2000" dirty="0">
                <a:cs typeface="Arial" panose="020B0604020202020204" pitchFamily="34" charset="0"/>
              </a:rPr>
              <a:t>Model Deployment: The model was saved using the </a:t>
            </a:r>
            <a:r>
              <a:rPr lang="en-US" sz="2000" dirty="0" err="1">
                <a:cs typeface="Arial" panose="020B0604020202020204" pitchFamily="34" charset="0"/>
              </a:rPr>
              <a:t>joblib</a:t>
            </a:r>
            <a:r>
              <a:rPr lang="en-US" sz="2000" dirty="0">
                <a:cs typeface="Arial" panose="020B0604020202020204" pitchFamily="34" charset="0"/>
              </a:rPr>
              <a:t> library and deployed with a simple Python script to take user input for predictions and to test the model after the deployment.</a:t>
            </a:r>
          </a:p>
          <a:p>
            <a:pPr>
              <a:spcBef>
                <a:spcPts val="1200"/>
              </a:spcBef>
              <a:spcAft>
                <a:spcPts val="600"/>
              </a:spcAft>
            </a:pPr>
            <a:r>
              <a:rPr lang="en-US" sz="2000" dirty="0">
                <a:cs typeface="Arial" panose="020B0604020202020204" pitchFamily="34" charset="0"/>
              </a:rPr>
              <a:t>User Data Management: User input data is stored in an SQLite database, enabling efficient storage and future retrieval for model training and improvements.</a:t>
            </a:r>
          </a:p>
          <a:p>
            <a:pPr>
              <a:spcBef>
                <a:spcPts val="1200"/>
              </a:spcBef>
              <a:spcAft>
                <a:spcPts val="600"/>
              </a:spcAft>
            </a:pPr>
            <a:r>
              <a:rPr lang="en-US" sz="2000" dirty="0">
                <a:cs typeface="Arial" panose="020B0604020202020204" pitchFamily="34" charset="0"/>
              </a:rPr>
              <a:t>Versatility: The saved model can be easily integrated with existing healthcare systems, making it accessible in various healthcare settings, including less developed regions.</a:t>
            </a:r>
          </a:p>
          <a:p>
            <a:pPr>
              <a:spcBef>
                <a:spcPts val="1200"/>
              </a:spcBef>
              <a:spcAft>
                <a:spcPts val="600"/>
              </a:spcAft>
            </a:pPr>
            <a:r>
              <a:rPr lang="en-US" sz="2000" dirty="0">
                <a:cs typeface="Arial" panose="020B0604020202020204" pitchFamily="34" charset="0"/>
              </a:rPr>
              <a:t>Ease of Use: Healthcare providers can utilize the model effectively with minimal training due to its straightforward deployment process.</a:t>
            </a:r>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dirty="0"/>
              <a:t>Future 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39652" y="1868906"/>
            <a:ext cx="10093712" cy="4169743"/>
          </a:xfrm>
        </p:spPr>
        <p:txBody>
          <a:bodyPr>
            <a:noAutofit/>
          </a:bodyPr>
          <a:lstStyle/>
          <a:p>
            <a:r>
              <a:rPr lang="en-US" sz="2000" dirty="0">
                <a:cs typeface="Arial" panose="020B0604020202020204" pitchFamily="34" charset="0"/>
              </a:rPr>
              <a:t>Expansion: The plan includes incorporating additional data sources to enhance the model's robustness and adapting it for other cardiovascular conditions. Efforts will be made to explore partnerships with healthcare organizations to broaden the model’s impact and reach. The model must be trained based on each country's specific needs. It is crucial to recognize that using clinical records from developed countries to develop datasets for developing countries is not a viable option, as the conditions are not identical. </a:t>
            </a:r>
          </a:p>
          <a:p>
            <a:r>
              <a:rPr lang="en-US" sz="2000" dirty="0">
                <a:cs typeface="Arial" panose="020B0604020202020204" pitchFamily="34" charset="0"/>
              </a:rPr>
              <a:t>Research Opportunities: Future research will investigate new machine-learning techniques to improve prediction accuracy. Additionally, studying the long-term effects of using predictive models on healthcare outcomes and exploring the ethical implications of predictive modeling will be prioritized to develop guidelines for responsible use.</a:t>
            </a:r>
          </a:p>
          <a:p>
            <a:r>
              <a:rPr lang="en-US" sz="2000" dirty="0">
                <a:cs typeface="Arial" panose="020B0604020202020204" pitchFamily="34" charset="0"/>
              </a:rPr>
              <a:t>Integration with Clinical Data: A critical future goal is to connect the model with a real-time clinical database. This integration will facilitate more data collection, thereby expanding the dataset and improving the model's accuracy and effectiveness in helping patients in need.</a:t>
            </a:r>
          </a:p>
          <a:p>
            <a:endParaRPr lang="tr-TR" sz="2000" dirty="0">
              <a:cs typeface="Arial" panose="020B0604020202020204" pitchFamily="34" charset="0"/>
            </a:endParaRPr>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normAutofit/>
          </a:bodyPr>
          <a:lstStyle/>
          <a:p>
            <a:r>
              <a:rPr lang="en-US" sz="2000" dirty="0">
                <a:cs typeface="Arial" panose="020B0604020202020204" pitchFamily="34" charset="0"/>
              </a:rPr>
              <a:t>Kumar, P., et al. (2019). Logistic Regression in Cardiovascular Risk Prediction. Journal of Cardiology, 12(3), 210-219.</a:t>
            </a:r>
          </a:p>
          <a:p>
            <a:r>
              <a:rPr lang="en-US" sz="2000" dirty="0">
                <a:cs typeface="Arial" panose="020B0604020202020204" pitchFamily="34" charset="0"/>
              </a:rPr>
              <a:t>Nguyen, T., et al. (2020). Deep Learning for Heart Disease Detection. IEEE Transactions on Biomedical Engineering, 67(8), 2322-2331.</a:t>
            </a:r>
          </a:p>
          <a:p>
            <a:r>
              <a:rPr lang="en-US" sz="2000" dirty="0">
                <a:cs typeface="Arial" panose="020B0604020202020204" pitchFamily="34" charset="0"/>
              </a:rPr>
              <a:t>World Health Organization. (2023). Global Health Observatory Data. Retrieved from </a:t>
            </a:r>
            <a:r>
              <a:rPr lang="en-US" sz="2000" dirty="0">
                <a:cs typeface="Arial" panose="020B0604020202020204" pitchFamily="34" charset="0"/>
                <a:hlinkClick r:id="rId2"/>
              </a:rPr>
              <a:t>https://www.who.int/data/gho</a:t>
            </a:r>
            <a:endParaRPr lang="en-US" sz="2000" dirty="0">
              <a:cs typeface="Arial" panose="020B0604020202020204" pitchFamily="34" charset="0"/>
            </a:endParaRPr>
          </a:p>
          <a:p>
            <a:r>
              <a:rPr lang="en-US" sz="2000" dirty="0">
                <a:cs typeface="Arial" panose="020B0604020202020204" pitchFamily="34" charset="0"/>
              </a:rPr>
              <a:t>Target 3.4: Reduce by one-third premature mortality from non-communicable diseases. United Nations Sustainable Development Goals. Retrieved from </a:t>
            </a:r>
            <a:r>
              <a:rPr lang="en-US" sz="2000" dirty="0">
                <a:cs typeface="Arial" panose="020B0604020202020204" pitchFamily="34" charset="0"/>
                <a:hlinkClick r:id="rId3"/>
              </a:rPr>
              <a:t>https://www.un.org/sustainabledevelopment/health/</a:t>
            </a:r>
            <a:endParaRPr lang="en-US" sz="2000" dirty="0">
              <a:cs typeface="Arial" panose="020B0604020202020204" pitchFamily="34" charset="0"/>
            </a:endParaRPr>
          </a:p>
          <a:p>
            <a:r>
              <a:rPr lang="en-US" sz="1800" kern="0" dirty="0">
                <a:effectLst/>
                <a:latin typeface="Times New Roman" panose="02020603050405020304" pitchFamily="18" charset="0"/>
                <a:ea typeface="Times New Roman" panose="02020603050405020304" pitchFamily="18" charset="0"/>
              </a:rPr>
              <a:t>UCI Machine Learning Repository’s Heart Disease dataset,</a:t>
            </a:r>
            <a:r>
              <a:rPr lang="en-US" sz="20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0" dirty="0">
                <a:effectLst/>
                <a:latin typeface="Times New Roman" panose="02020603050405020304" pitchFamily="18" charset="0"/>
                <a:ea typeface="Times New Roman" panose="02020603050405020304" pitchFamily="18" charset="0"/>
                <a:hlinkClick r:id="rId4"/>
              </a:rPr>
              <a:t>https://archive.ics.uci.edu/dataset/45/heart+disease</a:t>
            </a: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dirty="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a:solidFill>
                  <a:schemeClr val="accent1"/>
                </a:solidFill>
              </a:rPr>
              <a:t>Background</a:t>
            </a:r>
            <a:endParaRPr lang="en-US" dirty="0">
              <a:solidFill>
                <a:schemeClr val="accent1"/>
              </a:solidFil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10" name="Rectangle 5">
            <a:extLst>
              <a:ext uri="{FF2B5EF4-FFF2-40B4-BE49-F238E27FC236}">
                <a16:creationId xmlns:a16="http://schemas.microsoft.com/office/drawing/2014/main" id="{79648E8A-3E8F-FB59-600A-78521CA1D153}"/>
              </a:ext>
            </a:extLst>
          </p:cNvPr>
          <p:cNvSpPr>
            <a:spLocks noGrp="1" noChangeArrowheads="1"/>
          </p:cNvSpPr>
          <p:nvPr>
            <p:ph idx="1"/>
          </p:nvPr>
        </p:nvSpPr>
        <p:spPr bwMode="auto">
          <a:xfrm>
            <a:off x="1049338" y="2199752"/>
            <a:ext cx="938968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Cardiovascular diseases (CVDs) are the foremost global cause of mortality, </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with heart attacks playing a significant role.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Especially in less developed countries, the burden is even higher due to limited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access to healthcare, late diagnosis, and lack of technology and energy in remote areas.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In regions where technology and expertise are lacking, AI can help use essential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clinical records and notable symptoms for early prediction and intervention to save lives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 and reduce healthcare costs.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Predictive models using health data can bridge the gap</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in regions lacking technology and expertise, aligning with modern healthcare trends.</a:t>
            </a:r>
          </a:p>
        </p:txBody>
      </p:sp>
    </p:spTree>
    <p:extLst>
      <p:ext uri="{BB962C8B-B14F-4D97-AF65-F5344CB8AC3E}">
        <p14:creationId xmlns:p14="http://schemas.microsoft.com/office/powerpoint/2010/main" val="3032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Objectives</a:t>
            </a:r>
            <a:endParaRPr lang="en-US" dirty="0">
              <a:solidFill>
                <a:schemeClr val="accent1"/>
              </a:solidFil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3" name="Rectangle 1">
            <a:extLst>
              <a:ext uri="{FF2B5EF4-FFF2-40B4-BE49-F238E27FC236}">
                <a16:creationId xmlns:a16="http://schemas.microsoft.com/office/drawing/2014/main" id="{71DBE672-B908-E21A-F11A-A773B9BE7ECC}"/>
              </a:ext>
            </a:extLst>
          </p:cNvPr>
          <p:cNvSpPr>
            <a:spLocks noGrp="1" noChangeArrowheads="1"/>
          </p:cNvSpPr>
          <p:nvPr>
            <p:ph idx="1"/>
          </p:nvPr>
        </p:nvSpPr>
        <p:spPr bwMode="auto">
          <a:xfrm>
            <a:off x="1049144" y="2507044"/>
            <a:ext cx="920130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 This project aims to address these challenges by developing a predictive model to</a:t>
            </a:r>
          </a:p>
          <a:p>
            <a:pPr marL="0" marR="0" lvl="0" indent="0" algn="l" defTabSz="91440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provide early warnings and enable preventive measures focusing on applicability in </a:t>
            </a:r>
          </a:p>
          <a:p>
            <a:pPr marL="0" marR="0" lvl="0" indent="0" algn="l" defTabSz="914400" eaLnBrk="0" fontAlgn="base" latinLnBrk="0" hangingPunct="0">
              <a:lnSpc>
                <a:spcPct val="100000"/>
              </a:lnSpc>
              <a:spcBef>
                <a:spcPct val="0"/>
              </a:spcBef>
              <a:spcAft>
                <a:spcPct val="0"/>
              </a:spcAft>
              <a:buClrTx/>
              <a:buSzTx/>
              <a:buFont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less developed countries. Ultimately, this will improve patient outcomes and optimize </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 resource allocation in healthcare systems.</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 Ensure improved prediction accuracy through rigorous data preprocessing and</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advanced feature engineering.</a:t>
            </a: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Implement the model in real-world healthcare settings, with a primary focus on</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providers in resource-limited areas.</a:t>
            </a:r>
          </a:p>
        </p:txBody>
      </p:sp>
    </p:spTree>
    <p:extLst>
      <p:ext uri="{BB962C8B-B14F-4D97-AF65-F5344CB8AC3E}">
        <p14:creationId xmlns:p14="http://schemas.microsoft.com/office/powerpoint/2010/main" val="407612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1039653" y="2497669"/>
            <a:ext cx="10093712" cy="4169743"/>
          </a:xfrm>
        </p:spPr>
        <p:txBody>
          <a:bodyPr vert="horz" lIns="91440" tIns="45720" rIns="91440" bIns="45720" rtlCol="0" anchor="t">
            <a:normAutofit/>
          </a:bodyPr>
          <a:lstStyle/>
          <a:p>
            <a:r>
              <a:rPr lang="en-US" sz="2000" dirty="0">
                <a:solidFill>
                  <a:schemeClr val="tx1"/>
                </a:solidFill>
              </a:rPr>
              <a:t>Target 3.4: Reduce by one-third premature mortality from non-communicable diseases through prevention, treatment, and promotion of mental health and well-being.</a:t>
            </a:r>
          </a:p>
          <a:p>
            <a:endParaRPr lang="en-US" sz="2000" dirty="0">
              <a:solidFill>
                <a:schemeClr val="tx1"/>
              </a:solidFill>
            </a:endParaRPr>
          </a:p>
          <a:p>
            <a:pPr>
              <a:spcBef>
                <a:spcPts val="0"/>
              </a:spcBef>
            </a:pPr>
            <a:r>
              <a:rPr lang="en-US" sz="2000" dirty="0">
                <a:solidFill>
                  <a:schemeClr val="tx1"/>
                </a:solidFill>
              </a:rPr>
              <a:t>Predictive models contribute to early detection and prevention of heart attacks, which is critical in less developed countries. Implementing these models can lead to timely interventions, reducing the incidence of heart attacks and associated mortality rates.</a:t>
            </a:r>
          </a:p>
          <a:p>
            <a:pPr>
              <a:spcBef>
                <a:spcPts val="0"/>
              </a:spcBef>
            </a:pPr>
            <a:endParaRPr lang="en-US" sz="2000" dirty="0">
              <a:solidFill>
                <a:schemeClr val="tx1"/>
              </a:solidFill>
            </a:endParaRPr>
          </a:p>
          <a:p>
            <a:r>
              <a:rPr lang="en-US" sz="2000" dirty="0">
                <a:solidFill>
                  <a:schemeClr val="tx1"/>
                </a:solidFill>
              </a:rPr>
              <a:t>By focusing on prevention and early treatment, these models support the broader goal of enhancing overall health and well-being in vulnerable populations.</a:t>
            </a:r>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1058636" y="2337632"/>
            <a:ext cx="10093712" cy="4169743"/>
          </a:xfrm>
        </p:spPr>
        <p:txBody>
          <a:bodyPr>
            <a:normAutofit/>
          </a:bodyPr>
          <a:lstStyle/>
          <a:p>
            <a:pPr>
              <a:buFont typeface="Arial" panose="020B0604020202020204" pitchFamily="34" charset="0"/>
              <a:buChar char="•"/>
            </a:pPr>
            <a:r>
              <a:rPr lang="en-US" sz="2000" dirty="0">
                <a:cs typeface="Arial" panose="020B0604020202020204" pitchFamily="34" charset="0"/>
              </a:rPr>
              <a:t>Source: UCI Machine Learning Repository’s Heart Disease dataset.</a:t>
            </a:r>
          </a:p>
          <a:p>
            <a:pPr>
              <a:buFont typeface="Arial" panose="020B0604020202020204" pitchFamily="34" charset="0"/>
              <a:buChar char="•"/>
            </a:pPr>
            <a:r>
              <a:rPr lang="en-US" sz="2000" dirty="0">
                <a:cs typeface="Arial" panose="020B0604020202020204" pitchFamily="34" charset="0"/>
              </a:rPr>
              <a:t>Description: Features include age, sex, chest pain type (cp), resting blood pressure (</a:t>
            </a:r>
            <a:r>
              <a:rPr lang="en-US" sz="2000" dirty="0" err="1">
                <a:cs typeface="Arial" panose="020B0604020202020204" pitchFamily="34" charset="0"/>
              </a:rPr>
              <a:t>trtbps</a:t>
            </a:r>
            <a:r>
              <a:rPr lang="en-US" sz="2000" dirty="0">
                <a:cs typeface="Arial" panose="020B0604020202020204" pitchFamily="34" charset="0"/>
              </a:rPr>
              <a:t>), cholesterol (</a:t>
            </a:r>
            <a:r>
              <a:rPr lang="en-US" sz="2000" dirty="0" err="1">
                <a:cs typeface="Arial" panose="020B0604020202020204" pitchFamily="34" charset="0"/>
              </a:rPr>
              <a:t>chol</a:t>
            </a:r>
            <a:r>
              <a:rPr lang="en-US" sz="2000" dirty="0">
                <a:cs typeface="Arial" panose="020B0604020202020204" pitchFamily="34" charset="0"/>
              </a:rPr>
              <a:t>), fasting blood sugar (</a:t>
            </a:r>
            <a:r>
              <a:rPr lang="en-US" sz="2000" dirty="0" err="1">
                <a:cs typeface="Arial" panose="020B0604020202020204" pitchFamily="34" charset="0"/>
              </a:rPr>
              <a:t>fbs</a:t>
            </a:r>
            <a:r>
              <a:rPr lang="en-US" sz="2000" dirty="0">
                <a:cs typeface="Arial" panose="020B0604020202020204" pitchFamily="34" charset="0"/>
              </a:rPr>
              <a:t>), resting ECG results (</a:t>
            </a:r>
            <a:r>
              <a:rPr lang="en-US" sz="2000" dirty="0" err="1">
                <a:cs typeface="Arial" panose="020B0604020202020204" pitchFamily="34" charset="0"/>
              </a:rPr>
              <a:t>restecg</a:t>
            </a:r>
            <a:r>
              <a:rPr lang="en-US" sz="2000" dirty="0">
                <a:cs typeface="Arial" panose="020B0604020202020204" pitchFamily="34" charset="0"/>
              </a:rPr>
              <a:t>), maximum heart rate achieved (</a:t>
            </a:r>
            <a:r>
              <a:rPr lang="en-US" sz="2000" dirty="0" err="1">
                <a:cs typeface="Arial" panose="020B0604020202020204" pitchFamily="34" charset="0"/>
              </a:rPr>
              <a:t>thalachh</a:t>
            </a:r>
            <a:r>
              <a:rPr lang="en-US" sz="2000" dirty="0">
                <a:cs typeface="Arial" panose="020B0604020202020204" pitchFamily="34" charset="0"/>
              </a:rPr>
              <a:t>), exercise-induced angina (</a:t>
            </a:r>
            <a:r>
              <a:rPr lang="en-US" sz="2000" dirty="0" err="1">
                <a:cs typeface="Arial" panose="020B0604020202020204" pitchFamily="34" charset="0"/>
              </a:rPr>
              <a:t>exng</a:t>
            </a:r>
            <a:r>
              <a:rPr lang="en-US" sz="2000" dirty="0">
                <a:cs typeface="Arial" panose="020B0604020202020204" pitchFamily="34" charset="0"/>
              </a:rPr>
              <a:t>), ST depression induced by exercise (</a:t>
            </a:r>
            <a:r>
              <a:rPr lang="en-US" sz="2000" dirty="0" err="1">
                <a:cs typeface="Arial" panose="020B0604020202020204" pitchFamily="34" charset="0"/>
              </a:rPr>
              <a:t>oldpeak</a:t>
            </a:r>
            <a:r>
              <a:rPr lang="en-US" sz="2000" dirty="0">
                <a:cs typeface="Arial" panose="020B0604020202020204" pitchFamily="34" charset="0"/>
              </a:rPr>
              <a:t>), slope of the peak exercise ST segment (</a:t>
            </a:r>
            <a:r>
              <a:rPr lang="en-US" sz="2000" dirty="0" err="1">
                <a:cs typeface="Arial" panose="020B0604020202020204" pitchFamily="34" charset="0"/>
              </a:rPr>
              <a:t>slp</a:t>
            </a:r>
            <a:r>
              <a:rPr lang="en-US" sz="2000" dirty="0">
                <a:cs typeface="Arial" panose="020B0604020202020204" pitchFamily="34" charset="0"/>
              </a:rPr>
              <a:t>), number of major vessels colored by fluoroscopy (</a:t>
            </a:r>
            <a:r>
              <a:rPr lang="en-US" sz="2000" dirty="0" err="1">
                <a:cs typeface="Arial" panose="020B0604020202020204" pitchFamily="34" charset="0"/>
              </a:rPr>
              <a:t>caa</a:t>
            </a:r>
            <a:r>
              <a:rPr lang="en-US" sz="2000" dirty="0">
                <a:cs typeface="Arial" panose="020B0604020202020204" pitchFamily="34" charset="0"/>
              </a:rPr>
              <a:t>), and thalassemia (</a:t>
            </a:r>
            <a:r>
              <a:rPr lang="en-US" sz="2000" dirty="0" err="1">
                <a:cs typeface="Arial" panose="020B0604020202020204" pitchFamily="34" charset="0"/>
              </a:rPr>
              <a:t>thall</a:t>
            </a:r>
            <a:r>
              <a:rPr lang="en-US" sz="2000" dirty="0">
                <a:cs typeface="Arial" panose="020B0604020202020204" pitchFamily="34" charset="0"/>
              </a:rPr>
              <a:t>).Target: Presence or absence of heart disease.</a:t>
            </a:r>
          </a:p>
          <a:p>
            <a:pPr>
              <a:buFont typeface="Arial" panose="020B0604020202020204" pitchFamily="34" charset="0"/>
              <a:buChar char="•"/>
            </a:pPr>
            <a:r>
              <a:rPr lang="en-US" sz="2000" dirty="0">
                <a:cs typeface="Arial" panose="020B0604020202020204" pitchFamily="34" charset="0"/>
              </a:rPr>
              <a:t>Preprocessing: Handling missing values, outliers, and normalizing data. Incorporating data from diverse demographics to ensure model robustness and applicability to less developed regions.</a:t>
            </a:r>
          </a:p>
          <a:p>
            <a:endParaRPr lang="en-US" sz="2000" b="1" i="0" u="none" strike="noStrike" kern="1200" noProof="0" dirty="0">
              <a:solidFill>
                <a:srgbClr val="FFFFFF"/>
              </a:solidFill>
              <a:cs typeface="Arial" panose="020B0604020202020204" pitchFamily="34" charset="0"/>
            </a:endParaRP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endParaRPr lang="en-US" sz="2400" b="1" i="0" u="none" strike="noStrike" kern="1200" noProof="0" dirty="0">
              <a:solidFill>
                <a:srgbClr val="FFFFFF"/>
              </a:solidFill>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Visualize feature distributions and target variable.</a:t>
            </a:r>
          </a:p>
          <a:p>
            <a:pPr>
              <a:buFont typeface="Arial" panose="020B0604020202020204" pitchFamily="34" charset="0"/>
              <a:buChar char="•"/>
            </a:pPr>
            <a:endParaRPr lang="en-US" sz="2400" dirty="0">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Identify correlations between features and the target.</a:t>
            </a:r>
          </a:p>
          <a:p>
            <a:pPr>
              <a:buFont typeface="Arial" panose="020B0604020202020204" pitchFamily="34" charset="0"/>
              <a:buChar char="•"/>
            </a:pPr>
            <a:endParaRPr lang="en-US" sz="2400" dirty="0">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Insights: Older individuals have higher heart attack risks; chest pain type and maximum heart rate are significant indicators.</a:t>
            </a:r>
          </a:p>
          <a:p>
            <a:endParaRPr lang="tr-TR" sz="2400" dirty="0">
              <a:cs typeface="Arial" panose="020B0604020202020204" pitchFamily="34" charset="0"/>
            </a:endParaRPr>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024aa29-09e0-41bf-a8ba-de7a3ccff2d2" xsi:nil="true"/>
    <lcf76f155ced4ddcb4097134ff3c332f xmlns="30072bdd-44e3-492a-9bf3-41313a20fa59">
      <Terms xmlns="http://schemas.microsoft.com/office/infopath/2007/PartnerControls"/>
    </lcf76f155ced4ddcb4097134ff3c332f>
    <SharedWithUsers xmlns="8024aa29-09e0-41bf-a8ba-de7a3ccff2d2">
      <UserInfo>
        <DisplayName>Ipek beril Benli</DisplayName>
        <AccountId>43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E2296B40A12549AAF59F14837A4C74" ma:contentTypeVersion="13" ma:contentTypeDescription="Create a new document." ma:contentTypeScope="" ma:versionID="8dcfb88d3270fafa381daa4411591c9c">
  <xsd:schema xmlns:xsd="http://www.w3.org/2001/XMLSchema" xmlns:xs="http://www.w3.org/2001/XMLSchema" xmlns:p="http://schemas.microsoft.com/office/2006/metadata/properties" xmlns:ns2="30072bdd-44e3-492a-9bf3-41313a20fa59" xmlns:ns3="8024aa29-09e0-41bf-a8ba-de7a3ccff2d2" targetNamespace="http://schemas.microsoft.com/office/2006/metadata/properties" ma:root="true" ma:fieldsID="f2130b10d26f37cd1d597ea78e321af3" ns2:_="" ns3:_="">
    <xsd:import namespace="30072bdd-44e3-492a-9bf3-41313a20fa59"/>
    <xsd:import namespace="8024aa29-09e0-41bf-a8ba-de7a3ccff2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072bdd-44e3-492a-9bf3-41313a20fa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4aa29-09e0-41bf-a8ba-de7a3ccff2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bd73786-374d-4abd-9f6d-0da803826b8d}" ma:internalName="TaxCatchAll" ma:showField="CatchAllData" ma:web="8024aa29-09e0-41bf-a8ba-de7a3ccff2d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s>
</ds:datastoreItem>
</file>

<file path=customXml/itemProps2.xml><?xml version="1.0" encoding="utf-8"?>
<ds:datastoreItem xmlns:ds="http://schemas.openxmlformats.org/officeDocument/2006/customXml" ds:itemID="{E62FF70B-FFC7-48CB-B09C-960C61FEE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072bdd-44e3-492a-9bf3-41313a20fa59"/>
    <ds:schemaRef ds:uri="8024aa29-09e0-41bf-a8ba-de7a3ccff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73DD53-6A06-4588-9E9A-777572FF21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319</TotalTime>
  <Words>1505</Words>
  <Application>Microsoft Office PowerPoint</Application>
  <PresentationFormat>Widescreen</PresentationFormat>
  <Paragraphs>135</Paragraphs>
  <Slides>21</Slides>
  <Notes>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21</vt:i4>
      </vt:variant>
    </vt:vector>
  </HeadingPairs>
  <TitlesOfParts>
    <vt:vector size="31" baseType="lpstr">
      <vt:lpstr>Arial</vt:lpstr>
      <vt:lpstr>Calibri</vt:lpstr>
      <vt:lpstr>Calibri Light</vt:lpstr>
      <vt:lpstr>Courier New</vt:lpstr>
      <vt:lpstr>Helvetica Neue Thin</vt:lpstr>
      <vt:lpstr>Times New Roman</vt:lpstr>
      <vt:lpstr>frontiertech</vt:lpstr>
      <vt:lpstr>frontiertech</vt:lpstr>
      <vt:lpstr>frontiertech</vt:lpstr>
      <vt:lpstr>frontiertech</vt:lpstr>
      <vt:lpstr>Heart Attack Prediction Model (Hattack.ai)</vt:lpstr>
      <vt:lpstr>Outline</vt:lpstr>
      <vt:lpstr>Concept note and implementation plan</vt:lpstr>
      <vt:lpstr>Background</vt:lpstr>
      <vt:lpstr>Objectives</vt:lpstr>
      <vt:lpstr>SDG Relation</vt:lpstr>
      <vt:lpstr>Data</vt:lpstr>
      <vt:lpstr>Data Collection </vt:lpstr>
      <vt:lpstr>Exploratory Data Analysis (EDA) and Feature Engineering</vt:lpstr>
      <vt:lpstr>PowerPoint Presentation</vt:lpstr>
      <vt:lpstr>PowerPoint Presentation</vt:lpstr>
      <vt:lpstr>Model</vt:lpstr>
      <vt:lpstr>Model Selection and Training</vt:lpstr>
      <vt:lpstr>Model Evaluation and Hyperparameter Tuning</vt:lpstr>
      <vt:lpstr>Model Refinement and Testing</vt:lpstr>
      <vt:lpstr>Results</vt:lpstr>
      <vt:lpstr>Evaluation Results</vt:lpstr>
      <vt:lpstr>Deployment</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Hasibullah Mohmand</cp:lastModifiedBy>
  <cp:revision>117</cp:revision>
  <dcterms:created xsi:type="dcterms:W3CDTF">2023-07-17T12:29:49Z</dcterms:created>
  <dcterms:modified xsi:type="dcterms:W3CDTF">2024-07-15T08:26:13Z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ies>
</file>