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4"/>
    <p:sldMasterId id="2147483691" r:id="rId5"/>
    <p:sldMasterId id="2147483704" r:id="rId6"/>
    <p:sldMasterId id="2147483717" r:id="rId7"/>
  </p:sldMasterIdLst>
  <p:notesMasterIdLst>
    <p:notesMasterId r:id="rId33"/>
  </p:notesMasterIdLst>
  <p:sldIdLst>
    <p:sldId id="450" r:id="rId8"/>
    <p:sldId id="451" r:id="rId9"/>
    <p:sldId id="452" r:id="rId10"/>
    <p:sldId id="449" r:id="rId11"/>
    <p:sldId id="456" r:id="rId12"/>
    <p:sldId id="415" r:id="rId13"/>
    <p:sldId id="426" r:id="rId14"/>
    <p:sldId id="448" r:id="rId15"/>
    <p:sldId id="417" r:id="rId16"/>
    <p:sldId id="434" r:id="rId17"/>
    <p:sldId id="453" r:id="rId18"/>
    <p:sldId id="457" r:id="rId19"/>
    <p:sldId id="458" r:id="rId20"/>
    <p:sldId id="459" r:id="rId21"/>
    <p:sldId id="461" r:id="rId22"/>
    <p:sldId id="429" r:id="rId23"/>
    <p:sldId id="435" r:id="rId24"/>
    <p:sldId id="436" r:id="rId25"/>
    <p:sldId id="462" r:id="rId26"/>
    <p:sldId id="455" r:id="rId27"/>
    <p:sldId id="440" r:id="rId28"/>
    <p:sldId id="454" r:id="rId29"/>
    <p:sldId id="446" r:id="rId30"/>
    <p:sldId id="447" r:id="rId31"/>
    <p:sldId id="406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E17FD41-7516-14E4-28EC-9EDA718D0E38}" name="Izel Karaoglu" initials="IK" userId="S::izel.karaoglu@undp.org::0324853d-3d06-43c0-96b6-d1a6d5104983" providerId="AD"/>
  <p188:author id="{54501D4E-9689-4057-BA76-F9B887FE214C}" name="Gokhan Dikmener" initials="GD" userId="S::gokhan.dikmener@undp.org::9723776f-4214-4c1d-a3cf-ef6f76b31897" providerId="AD"/>
  <p188:author id="{7EE290B3-41AE-3A4B-7BAA-4A2FF2A2DB4F}" name="Dina Akylbekova" initials="DA" userId="S::dina.akylbekova@undp.org::d0186547-350c-4ee8-9f3b-afe70f175dd5" providerId="AD"/>
  <p188:author id="{AD2977F2-1110-00CA-B921-CFBBF1E22859}" name="Ipek beril Benli" initials="IB" userId="S::ipek.beril.benli@undp.org::8f9c5f4b-b22c-49ff-bdd5-d07e27607437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77F"/>
    <a:srgbClr val="4CA3AA"/>
    <a:srgbClr val="FFC837"/>
    <a:srgbClr val="FFC836"/>
    <a:srgbClr val="2B2551"/>
    <a:srgbClr val="5059B3"/>
    <a:srgbClr val="BFBFBF"/>
    <a:srgbClr val="8165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B2A29B-142B-8C41-8889-5FD9FDDEDB27}" v="173" dt="2023-12-06T13:45:24.3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16"/>
    <p:restoredTop sz="94635"/>
  </p:normalViewPr>
  <p:slideViewPr>
    <p:cSldViewPr snapToGrid="0">
      <p:cViewPr>
        <p:scale>
          <a:sx n="75" d="100"/>
          <a:sy n="75" d="100"/>
        </p:scale>
        <p:origin x="87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microsoft.com/office/2018/10/relationships/authors" Target="authors.xml"/><Relationship Id="rId21" Type="http://schemas.openxmlformats.org/officeDocument/2006/relationships/slide" Target="slides/slide14.xml"/><Relationship Id="rId34" Type="http://schemas.openxmlformats.org/officeDocument/2006/relationships/presProps" Target="presProp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notesMaster" Target="notesMasters/notesMaster1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theme" Target="theme/theme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viewProps" Target="viewProps.xml"/><Relationship Id="rId8" Type="http://schemas.openxmlformats.org/officeDocument/2006/relationships/slide" Target="slides/slide1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4C8F11-D0DF-4008-860B-4A7D93BC166E}" type="datetimeFigureOut">
              <a:t>6/28/2024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2C2A8A-8D13-4B94-B9F1-C53F69A20F9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900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8BD55D-E2EB-4EFC-86FE-667FCB25C64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713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8BD55D-E2EB-4EFC-86FE-667FCB25C64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7578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8BD55D-E2EB-4EFC-86FE-667FCB25C64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8862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8BD55D-E2EB-4EFC-86FE-667FCB25C64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1572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2C2A8A-8D13-4B94-B9F1-C53F69A20F96}" type="slidenum">
              <a:rPr lang="en-TR" smtClean="0"/>
              <a:t>7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40772218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2C2A8A-8D13-4B94-B9F1-C53F69A20F96}" type="slidenum">
              <a:rPr lang="en-TR" smtClean="0"/>
              <a:t>9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8223202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2C2A8A-8D13-4B94-B9F1-C53F69A20F96}" type="slidenum">
              <a:rPr lang="en-TR" smtClean="0"/>
              <a:t>10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128729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1486C-A7A5-4436-8111-6FB9AC8714F1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280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80AFE-1DBF-7E8D-D159-CB2740D1F9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6968CD-2869-EA3A-0DD1-A5A2D5C7D2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F6D9F-3D84-214D-E619-6C52D7D69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7D0DF-E17B-BE31-AF8D-984619692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ABB43-DB54-8C8B-D543-9018F24C6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92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6FE9B-F908-C500-C1E3-358BD7C88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5F326F-99C8-9587-9963-6E35053E8E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D67A5-94D4-4E69-9628-D6DEB9DA9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5431C-A265-D34A-944E-CC9A181F3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59B15-FF02-464B-4C34-200F76357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01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3C8401-1843-1655-F73D-F747402A37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A8FE71-A0BE-2F0E-D92C-8E04F1E8F1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65D7A-44AE-60C8-E76C-AF9A2897B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842A5-1F6A-328A-EA3C-5E222D889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C082C-3876-F053-6806-91AF41F12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9898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Blue background">
    <p:bg>
      <p:bgPr>
        <a:solidFill>
          <a:srgbClr val="2B2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034824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80AFE-1DBF-7E8D-D159-CB2740D1F9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6968CD-2869-EA3A-0DD1-A5A2D5C7D2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F6D9F-3D84-214D-E619-6C52D7D69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7D0DF-E17B-BE31-AF8D-984619692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ABB43-DB54-8C8B-D543-9018F24C6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922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DCDA7-8D8D-B1F1-64C9-2F29664BC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064779"/>
            <a:ext cx="10112695" cy="9212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E6C3A-685B-9E4C-F310-3A1488C9F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9144" y="2007219"/>
            <a:ext cx="10093712" cy="41697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F2C50-7AEC-57FA-E188-02A8BB4E6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DAA8F-10FB-12E2-F20D-364DE7FD4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2E03C-41E4-E4D9-AAA0-B27E6B0B7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9720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10583-DC88-A043-6756-02E72635C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9BAA1D-FB68-B4D9-38AE-D41CAD298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278B6-C770-DBA7-D72E-F21E455AE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BF44A-D805-8A8F-BDB1-C4A23EE3E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2123A-8C72-26AD-32B7-B0BFFE780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3705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478B4-4C54-AF5B-2929-7967B5D72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153987"/>
            <a:ext cx="10112695" cy="9212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1BF71-B4F8-FDC2-D3CE-E4B9824A5A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9653" y="2087362"/>
            <a:ext cx="4919546" cy="408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2507F9-B1BA-85ED-15EE-A276F4A788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32802" y="2087362"/>
            <a:ext cx="4919546" cy="4089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DB9351-FBE6-F588-FD07-6D67A6545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9315B8-57CD-1150-8FD7-9FACD2173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8E19A3-55D2-9FA5-AA5A-7331BF601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1645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96E65C-7F29-15EF-2896-E823E754D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9652" y="1987368"/>
            <a:ext cx="4957923" cy="5970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2FE081-7726-68A8-B2DE-91E85DE93E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9652" y="2671761"/>
            <a:ext cx="4957923" cy="35179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A729DD-0596-962B-F2FE-99AE588611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87367"/>
            <a:ext cx="4980148" cy="6010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C2AAFB-C0E5-D15D-CFE4-0F39C954F2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71761"/>
            <a:ext cx="4980148" cy="35179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05DFCA-FFEE-83C3-311C-723413325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0B123A-4E67-68FB-C816-8EECD5E7C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9D1270-7B16-5132-39AE-92CF358E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4301CB1-BC83-6901-0435-F7BEB62A6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053628"/>
            <a:ext cx="10112695" cy="9212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575252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820D6-323D-58F3-C1A8-D0B28E958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B7FABC-AD17-563C-BBAD-685E5B484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9DC5B4-2F3E-35D1-ABE4-641515633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9AC8B7-C8D5-F167-57B9-7E944DDC5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1024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5BADD4-F03A-2A8D-3272-6A9E83F04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BFCFD2-9264-26CD-609A-4532C7093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893E02-F21C-9E2D-B553-7B5AFF9F7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624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DCDA7-8D8D-B1F1-64C9-2F29664BC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064779"/>
            <a:ext cx="10112695" cy="9212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E6C3A-685B-9E4C-F310-3A1488C9F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9144" y="2007219"/>
            <a:ext cx="10093712" cy="41697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F2C50-7AEC-57FA-E188-02A8BB4E6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DAA8F-10FB-12E2-F20D-364DE7FD4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2E03C-41E4-E4D9-AAA0-B27E6B0B7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9720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41209-5995-FA2B-F80D-F627E745B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02526"/>
            <a:ext cx="3932237" cy="135487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A1A60-592E-D125-A5D6-CB88265D4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5316" y="1304693"/>
            <a:ext cx="6170071" cy="455635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5678C3-A107-DC85-7584-ED2F27204B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08DB2F-0437-833D-6F2D-404A8C37D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A69CC0-BEF1-57A5-D401-115FAFF14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F95F7-B6A1-616E-BFA0-96BE4A61B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7056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7CE89-DC78-78F2-1D61-01E13C01E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E5C0CA-C054-8A6D-95E0-5F3F2CE6CF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745B09-0801-8A2D-33BD-BAF2F2E806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3F42E0-D949-5E19-D422-D32018929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553E2-C713-33CE-C586-3C1B3668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2FF6D2-4CE9-EDA2-BD03-329F96E3E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087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6FE9B-F908-C500-C1E3-358BD7C88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5F326F-99C8-9587-9963-6E35053E8E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D67A5-94D4-4E69-9628-D6DEB9DA9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5431C-A265-D34A-944E-CC9A181F3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59B15-FF02-464B-4C34-200F76357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018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3C8401-1843-1655-F73D-F747402A37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A8FE71-A0BE-2F0E-D92C-8E04F1E8F1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65D7A-44AE-60C8-E76C-AF9A2897B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842A5-1F6A-328A-EA3C-5E222D889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C082C-3876-F053-6806-91AF41F12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98983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Blue background">
    <p:bg>
      <p:bgPr>
        <a:solidFill>
          <a:srgbClr val="2B2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034824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80AFE-1DBF-7E8D-D159-CB2740D1F9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6968CD-2869-EA3A-0DD1-A5A2D5C7D2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F6D9F-3D84-214D-E619-6C52D7D69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7D0DF-E17B-BE31-AF8D-984619692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ABB43-DB54-8C8B-D543-9018F24C6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9221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DCDA7-8D8D-B1F1-64C9-2F29664BC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064779"/>
            <a:ext cx="10112695" cy="9212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E6C3A-685B-9E4C-F310-3A1488C9F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9144" y="2007219"/>
            <a:ext cx="10093712" cy="41697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F2C50-7AEC-57FA-E188-02A8BB4E6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DAA8F-10FB-12E2-F20D-364DE7FD4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2E03C-41E4-E4D9-AAA0-B27E6B0B7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97207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10583-DC88-A043-6756-02E72635C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9BAA1D-FB68-B4D9-38AE-D41CAD298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278B6-C770-DBA7-D72E-F21E455AE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BF44A-D805-8A8F-BDB1-C4A23EE3E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2123A-8C72-26AD-32B7-B0BFFE780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37055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478B4-4C54-AF5B-2929-7967B5D72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153987"/>
            <a:ext cx="10112695" cy="9212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1BF71-B4F8-FDC2-D3CE-E4B9824A5A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9653" y="2087362"/>
            <a:ext cx="4919546" cy="408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2507F9-B1BA-85ED-15EE-A276F4A788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32802" y="2087362"/>
            <a:ext cx="4919546" cy="4089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DB9351-FBE6-F588-FD07-6D67A6545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9315B8-57CD-1150-8FD7-9FACD2173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8E19A3-55D2-9FA5-AA5A-7331BF601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16456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96E65C-7F29-15EF-2896-E823E754D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9652" y="1987368"/>
            <a:ext cx="4957923" cy="5970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2FE081-7726-68A8-B2DE-91E85DE93E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9652" y="2671761"/>
            <a:ext cx="4957923" cy="35179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A729DD-0596-962B-F2FE-99AE588611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87367"/>
            <a:ext cx="4980148" cy="6010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C2AAFB-C0E5-D15D-CFE4-0F39C954F2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71761"/>
            <a:ext cx="4980148" cy="35179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05DFCA-FFEE-83C3-311C-723413325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0B123A-4E67-68FB-C816-8EECD5E7C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9D1270-7B16-5132-39AE-92CF358E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4301CB1-BC83-6901-0435-F7BEB62A6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053628"/>
            <a:ext cx="10112695" cy="9212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57525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10583-DC88-A043-6756-02E72635C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9BAA1D-FB68-B4D9-38AE-D41CAD298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278B6-C770-DBA7-D72E-F21E455AE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BF44A-D805-8A8F-BDB1-C4A23EE3E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2123A-8C72-26AD-32B7-B0BFFE780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37055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820D6-323D-58F3-C1A8-D0B28E958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B7FABC-AD17-563C-BBAD-685E5B484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9DC5B4-2F3E-35D1-ABE4-641515633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9AC8B7-C8D5-F167-57B9-7E944DDC5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10246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5BADD4-F03A-2A8D-3272-6A9E83F04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BFCFD2-9264-26CD-609A-4532C7093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893E02-F21C-9E2D-B553-7B5AFF9F7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62411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41209-5995-FA2B-F80D-F627E745B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02526"/>
            <a:ext cx="3932237" cy="135487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A1A60-592E-D125-A5D6-CB88265D4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5316" y="1304693"/>
            <a:ext cx="6170071" cy="455635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5678C3-A107-DC85-7584-ED2F27204B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08DB2F-0437-833D-6F2D-404A8C37D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A69CC0-BEF1-57A5-D401-115FAFF14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F95F7-B6A1-616E-BFA0-96BE4A61B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70565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7CE89-DC78-78F2-1D61-01E13C01E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E5C0CA-C054-8A6D-95E0-5F3F2CE6CF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745B09-0801-8A2D-33BD-BAF2F2E806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3F42E0-D949-5E19-D422-D32018929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553E2-C713-33CE-C586-3C1B3668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2FF6D2-4CE9-EDA2-BD03-329F96E3E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0879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6FE9B-F908-C500-C1E3-358BD7C88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5F326F-99C8-9587-9963-6E35053E8E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D67A5-94D4-4E69-9628-D6DEB9DA9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5431C-A265-D34A-944E-CC9A181F3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59B15-FF02-464B-4C34-200F76357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0183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3C8401-1843-1655-F73D-F747402A37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A8FE71-A0BE-2F0E-D92C-8E04F1E8F1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65D7A-44AE-60C8-E76C-AF9A2897B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842A5-1F6A-328A-EA3C-5E222D889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C082C-3876-F053-6806-91AF41F12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98983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Blue background">
    <p:bg>
      <p:bgPr>
        <a:solidFill>
          <a:srgbClr val="2B2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034824"/>
      </p:ext>
    </p:extLst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80AFE-1DBF-7E8D-D159-CB2740D1F9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6968CD-2869-EA3A-0DD1-A5A2D5C7D2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F6D9F-3D84-214D-E619-6C52D7D69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7D0DF-E17B-BE31-AF8D-984619692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ABB43-DB54-8C8B-D543-9018F24C6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9221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DCDA7-8D8D-B1F1-64C9-2F29664BC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064779"/>
            <a:ext cx="10112695" cy="9212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E6C3A-685B-9E4C-F310-3A1488C9F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9144" y="2007219"/>
            <a:ext cx="10093712" cy="41697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F2C50-7AEC-57FA-E188-02A8BB4E6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DAA8F-10FB-12E2-F20D-364DE7FD4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2E03C-41E4-E4D9-AAA0-B27E6B0B7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97207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10583-DC88-A043-6756-02E72635C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9BAA1D-FB68-B4D9-38AE-D41CAD298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278B6-C770-DBA7-D72E-F21E455AE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BF44A-D805-8A8F-BDB1-C4A23EE3E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2123A-8C72-26AD-32B7-B0BFFE780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370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478B4-4C54-AF5B-2929-7967B5D72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153987"/>
            <a:ext cx="10112695" cy="9212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1BF71-B4F8-FDC2-D3CE-E4B9824A5A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9653" y="2087362"/>
            <a:ext cx="4919546" cy="408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2507F9-B1BA-85ED-15EE-A276F4A788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32802" y="2087362"/>
            <a:ext cx="4919546" cy="4089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DB9351-FBE6-F588-FD07-6D67A6545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9315B8-57CD-1150-8FD7-9FACD2173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8E19A3-55D2-9FA5-AA5A-7331BF601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16456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478B4-4C54-AF5B-2929-7967B5D72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153987"/>
            <a:ext cx="10112695" cy="9212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1BF71-B4F8-FDC2-D3CE-E4B9824A5A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9653" y="2087362"/>
            <a:ext cx="4919546" cy="408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2507F9-B1BA-85ED-15EE-A276F4A788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32802" y="2087362"/>
            <a:ext cx="4919546" cy="4089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DB9351-FBE6-F588-FD07-6D67A6545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9315B8-57CD-1150-8FD7-9FACD2173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8E19A3-55D2-9FA5-AA5A-7331BF601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16456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96E65C-7F29-15EF-2896-E823E754D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9652" y="1987368"/>
            <a:ext cx="4957923" cy="5970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2FE081-7726-68A8-B2DE-91E85DE93E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9652" y="2671761"/>
            <a:ext cx="4957923" cy="35179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A729DD-0596-962B-F2FE-99AE588611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87367"/>
            <a:ext cx="4980148" cy="6010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C2AAFB-C0E5-D15D-CFE4-0F39C954F2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71761"/>
            <a:ext cx="4980148" cy="35179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05DFCA-FFEE-83C3-311C-723413325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0B123A-4E67-68FB-C816-8EECD5E7C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9D1270-7B16-5132-39AE-92CF358E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4301CB1-BC83-6901-0435-F7BEB62A6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053628"/>
            <a:ext cx="10112695" cy="9212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5752524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820D6-323D-58F3-C1A8-D0B28E958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B7FABC-AD17-563C-BBAD-685E5B484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9DC5B4-2F3E-35D1-ABE4-641515633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9AC8B7-C8D5-F167-57B9-7E944DDC5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10246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5BADD4-F03A-2A8D-3272-6A9E83F04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BFCFD2-9264-26CD-609A-4532C7093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893E02-F21C-9E2D-B553-7B5AFF9F7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62411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41209-5995-FA2B-F80D-F627E745B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02526"/>
            <a:ext cx="3932237" cy="135487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A1A60-592E-D125-A5D6-CB88265D4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5316" y="1304693"/>
            <a:ext cx="6170071" cy="455635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5678C3-A107-DC85-7584-ED2F27204B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08DB2F-0437-833D-6F2D-404A8C37D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A69CC0-BEF1-57A5-D401-115FAFF14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F95F7-B6A1-616E-BFA0-96BE4A61B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70565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7CE89-DC78-78F2-1D61-01E13C01E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E5C0CA-C054-8A6D-95E0-5F3F2CE6CF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745B09-0801-8A2D-33BD-BAF2F2E806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3F42E0-D949-5E19-D422-D32018929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553E2-C713-33CE-C586-3C1B3668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2FF6D2-4CE9-EDA2-BD03-329F96E3E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0879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6FE9B-F908-C500-C1E3-358BD7C88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5F326F-99C8-9587-9963-6E35053E8E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D67A5-94D4-4E69-9628-D6DEB9DA9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5431C-A265-D34A-944E-CC9A181F3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59B15-FF02-464B-4C34-200F76357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0183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3C8401-1843-1655-F73D-F747402A37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A8FE71-A0BE-2F0E-D92C-8E04F1E8F1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65D7A-44AE-60C8-E76C-AF9A2897B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842A5-1F6A-328A-EA3C-5E222D889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C082C-3876-F053-6806-91AF41F12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98983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Blue background">
    <p:bg>
      <p:bgPr>
        <a:solidFill>
          <a:srgbClr val="2B2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034824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96E65C-7F29-15EF-2896-E823E754D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9652" y="1987368"/>
            <a:ext cx="4957923" cy="5970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2FE081-7726-68A8-B2DE-91E85DE93E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9652" y="2671761"/>
            <a:ext cx="4957923" cy="35179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A729DD-0596-962B-F2FE-99AE588611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87367"/>
            <a:ext cx="4980148" cy="6010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C2AAFB-C0E5-D15D-CFE4-0F39C954F2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71761"/>
            <a:ext cx="4980148" cy="35179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05DFCA-FFEE-83C3-311C-723413325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0B123A-4E67-68FB-C816-8EECD5E7C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9D1270-7B16-5132-39AE-92CF358E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4301CB1-BC83-6901-0435-F7BEB62A6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053628"/>
            <a:ext cx="10112695" cy="9212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57525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820D6-323D-58F3-C1A8-D0B28E958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B7FABC-AD17-563C-BBAD-685E5B484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9DC5B4-2F3E-35D1-ABE4-641515633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9AC8B7-C8D5-F167-57B9-7E944DDC5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102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5BADD4-F03A-2A8D-3272-6A9E83F04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BFCFD2-9264-26CD-609A-4532C7093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893E02-F21C-9E2D-B553-7B5AFF9F7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624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41209-5995-FA2B-F80D-F627E745B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02526"/>
            <a:ext cx="3932237" cy="135487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A1A60-592E-D125-A5D6-CB88265D4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5316" y="1304693"/>
            <a:ext cx="6170071" cy="455635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5678C3-A107-DC85-7584-ED2F27204B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08DB2F-0437-833D-6F2D-404A8C37D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A69CC0-BEF1-57A5-D401-115FAFF14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F95F7-B6A1-616E-BFA0-96BE4A61B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705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7CE89-DC78-78F2-1D61-01E13C01E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E5C0CA-C054-8A6D-95E0-5F3F2CE6CF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745B09-0801-8A2D-33BD-BAF2F2E806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3F42E0-D949-5E19-D422-D32018929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553E2-C713-33CE-C586-3C1B3668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2FF6D2-4CE9-EDA2-BD03-329F96E3E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08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6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38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B2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60378C-69C2-7CAE-B82A-E3F880BBD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053628"/>
            <a:ext cx="10112695" cy="921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A6E0D5-E3CD-B760-BCAD-A88472450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9144" y="2007219"/>
            <a:ext cx="10093712" cy="41697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E9637-E086-47D5-C715-6DA8312680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914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6968A-196E-CA85-8443-A1493D3642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D4EE3-FC71-1067-62B2-A82FC05520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99656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2D8313-3DF9-A62B-E6F1-1650C131664F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53800" y="-359"/>
            <a:ext cx="771055" cy="1172344"/>
          </a:xfrm>
          <a:prstGeom prst="rect">
            <a:avLst/>
          </a:prstGeom>
        </p:spPr>
      </p:pic>
      <p:pic>
        <p:nvPicPr>
          <p:cNvPr id="8" name="Picture 7" descr="A blue text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FAF8F417-56E3-A2D9-115B-61AF7F8CDCE3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00439" y="318825"/>
            <a:ext cx="1172344" cy="572570"/>
          </a:xfrm>
          <a:prstGeom prst="rect">
            <a:avLst/>
          </a:prstGeom>
        </p:spPr>
      </p:pic>
      <p:pic>
        <p:nvPicPr>
          <p:cNvPr id="9" name="Picture 8" descr="A picture containing screenshot, graphics, circle, design&#10;&#10;Description automatically generated">
            <a:extLst>
              <a:ext uri="{FF2B5EF4-FFF2-40B4-BE49-F238E27FC236}">
                <a16:creationId xmlns:a16="http://schemas.microsoft.com/office/drawing/2014/main" id="{EDA4587A-7287-1A7C-EBCB-3CEE4E940E0F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51164" y="219583"/>
            <a:ext cx="771055" cy="7710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16692E9-7E86-2CE7-316B-A5A39C68D83F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84427" y="256851"/>
            <a:ext cx="959440" cy="73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218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FFC837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B2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60378C-69C2-7CAE-B82A-E3F880BBD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053628"/>
            <a:ext cx="10112695" cy="921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A6E0D5-E3CD-B760-BCAD-A88472450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9144" y="2007219"/>
            <a:ext cx="10093712" cy="41697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E9637-E086-47D5-C715-6DA8312680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914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6968A-196E-CA85-8443-A1493D3642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D4EE3-FC71-1067-62B2-A82FC05520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99656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2D8313-3DF9-A62B-E6F1-1650C131664F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53800" y="-359"/>
            <a:ext cx="771055" cy="1172344"/>
          </a:xfrm>
          <a:prstGeom prst="rect">
            <a:avLst/>
          </a:prstGeom>
        </p:spPr>
      </p:pic>
      <p:pic>
        <p:nvPicPr>
          <p:cNvPr id="8" name="Picture 7" descr="A blue text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FAF8F417-56E3-A2D9-115B-61AF7F8CDCE3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00439" y="318825"/>
            <a:ext cx="1172344" cy="572570"/>
          </a:xfrm>
          <a:prstGeom prst="rect">
            <a:avLst/>
          </a:prstGeom>
        </p:spPr>
      </p:pic>
      <p:pic>
        <p:nvPicPr>
          <p:cNvPr id="9" name="Picture 8" descr="A picture containing screenshot, graphics, circle, design&#10;&#10;Description automatically generated">
            <a:extLst>
              <a:ext uri="{FF2B5EF4-FFF2-40B4-BE49-F238E27FC236}">
                <a16:creationId xmlns:a16="http://schemas.microsoft.com/office/drawing/2014/main" id="{EDA4587A-7287-1A7C-EBCB-3CEE4E940E0F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51164" y="219583"/>
            <a:ext cx="771055" cy="7710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16692E9-7E86-2CE7-316B-A5A39C68D83F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84427" y="256851"/>
            <a:ext cx="959440" cy="73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218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FFC837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B2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60378C-69C2-7CAE-B82A-E3F880BBD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053628"/>
            <a:ext cx="10112695" cy="921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A6E0D5-E3CD-B760-BCAD-A88472450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9144" y="2007219"/>
            <a:ext cx="10093712" cy="41697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E9637-E086-47D5-C715-6DA8312680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914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6968A-196E-CA85-8443-A1493D3642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D4EE3-FC71-1067-62B2-A82FC05520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99656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2D8313-3DF9-A62B-E6F1-1650C131664F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-359"/>
            <a:ext cx="771055" cy="1172344"/>
          </a:xfrm>
          <a:prstGeom prst="rect">
            <a:avLst/>
          </a:prstGeom>
        </p:spPr>
      </p:pic>
      <p:pic>
        <p:nvPicPr>
          <p:cNvPr id="8" name="Picture 7" descr="A blue text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FAF8F417-56E3-A2D9-115B-61AF7F8CDCE3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439" y="318825"/>
            <a:ext cx="1172344" cy="572570"/>
          </a:xfrm>
          <a:prstGeom prst="rect">
            <a:avLst/>
          </a:prstGeom>
        </p:spPr>
      </p:pic>
      <p:pic>
        <p:nvPicPr>
          <p:cNvPr id="9" name="Picture 8" descr="A picture containing screenshot, graphics, circle, design&#10;&#10;Description automatically generated">
            <a:extLst>
              <a:ext uri="{FF2B5EF4-FFF2-40B4-BE49-F238E27FC236}">
                <a16:creationId xmlns:a16="http://schemas.microsoft.com/office/drawing/2014/main" id="{EDA4587A-7287-1A7C-EBCB-3CEE4E940E0F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1164" y="219583"/>
            <a:ext cx="771055" cy="7710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16692E9-7E86-2CE7-316B-A5A39C68D83F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9084427" y="256851"/>
            <a:ext cx="959440" cy="73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218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FFC837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B2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60378C-69C2-7CAE-B82A-E3F880BBD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053628"/>
            <a:ext cx="10112695" cy="921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A6E0D5-E3CD-B760-BCAD-A88472450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9144" y="2007219"/>
            <a:ext cx="10093712" cy="41697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E9637-E086-47D5-C715-6DA8312680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914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6968A-196E-CA85-8443-A1493D3642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D4EE3-FC71-1067-62B2-A82FC05520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99656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2D8313-3DF9-A62B-E6F1-1650C131664F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-359"/>
            <a:ext cx="771055" cy="1172344"/>
          </a:xfrm>
          <a:prstGeom prst="rect">
            <a:avLst/>
          </a:prstGeom>
        </p:spPr>
      </p:pic>
      <p:pic>
        <p:nvPicPr>
          <p:cNvPr id="8" name="Picture 7" descr="A blue text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FAF8F417-56E3-A2D9-115B-61AF7F8CDCE3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439" y="318825"/>
            <a:ext cx="1172344" cy="572570"/>
          </a:xfrm>
          <a:prstGeom prst="rect">
            <a:avLst/>
          </a:prstGeom>
        </p:spPr>
      </p:pic>
      <p:pic>
        <p:nvPicPr>
          <p:cNvPr id="9" name="Picture 8" descr="A picture containing screenshot, graphics, circle, design&#10;&#10;Description automatically generated">
            <a:extLst>
              <a:ext uri="{FF2B5EF4-FFF2-40B4-BE49-F238E27FC236}">
                <a16:creationId xmlns:a16="http://schemas.microsoft.com/office/drawing/2014/main" id="{EDA4587A-7287-1A7C-EBCB-3CEE4E940E0F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1164" y="219583"/>
            <a:ext cx="771055" cy="7710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16692E9-7E86-2CE7-316B-A5A39C68D83F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9084427" y="256851"/>
            <a:ext cx="959440" cy="73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218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FFC837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dx.doi.org/10.14569/IJACSA.2020.0110474" TargetMode="External"/><Relationship Id="rId1" Type="http://schemas.openxmlformats.org/officeDocument/2006/relationships/slideLayout" Target="../slideLayouts/slideLayout3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2CF62-297C-8D0F-E3E5-1BA3EBDCD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Predictive Modeling for Counterterrorism: Machine Learning Algorithms for Anticipating Targets of terrorist attacks in Afghanistan.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01406-CE87-67FD-1433-72C6D6211A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Saber Zafari</a:t>
            </a:r>
          </a:p>
          <a:p>
            <a:r>
              <a:rPr lang="en-US" dirty="0">
                <a:cs typeface="Calibri"/>
              </a:rPr>
              <a:t>0</a:t>
            </a:r>
            <a:r>
              <a:rPr lang="tr-TR" dirty="0">
                <a:cs typeface="Calibri"/>
              </a:rPr>
              <a:t>7</a:t>
            </a:r>
            <a:r>
              <a:rPr lang="en-US" dirty="0">
                <a:cs typeface="Calibri"/>
              </a:rPr>
              <a:t>/</a:t>
            </a:r>
            <a:r>
              <a:rPr lang="tr-TR" dirty="0">
                <a:cs typeface="Calibri"/>
              </a:rPr>
              <a:t>01</a:t>
            </a:r>
            <a:r>
              <a:rPr lang="en-US" dirty="0">
                <a:cs typeface="Calibri"/>
              </a:rPr>
              <a:t>/2024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31E698-AC64-A6F4-2958-27D7E92C645A}"/>
              </a:ext>
            </a:extLst>
          </p:cNvPr>
          <p:cNvSpPr txBox="1"/>
          <p:nvPr/>
        </p:nvSpPr>
        <p:spPr>
          <a:xfrm>
            <a:off x="88776" y="15850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dirty="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2</a:t>
            </a:r>
          </a:p>
        </p:txBody>
      </p:sp>
    </p:spTree>
    <p:extLst>
      <p:ext uri="{BB962C8B-B14F-4D97-AF65-F5344CB8AC3E}">
        <p14:creationId xmlns:p14="http://schemas.microsoft.com/office/powerpoint/2010/main" val="948459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01C89-436E-AD3C-AF5A-DEC59B995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Exploratory Data Analysis (EDA)</a:t>
            </a:r>
            <a:r>
              <a:rPr lang="tr-TR" b="1" dirty="0"/>
              <a:t> </a:t>
            </a:r>
            <a:r>
              <a:rPr lang="tr-TR" b="1" dirty="0" err="1"/>
              <a:t>and</a:t>
            </a:r>
            <a:r>
              <a:rPr lang="tr-TR" b="1" dirty="0"/>
              <a:t> </a:t>
            </a:r>
            <a:r>
              <a:rPr lang="en-US" b="1" dirty="0"/>
              <a:t>Feature Engineering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7CBB5-FCE1-A315-951E-ACBCC104C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9144" y="2225040"/>
            <a:ext cx="10093712" cy="3951922"/>
          </a:xfrm>
        </p:spPr>
        <p:txBody>
          <a:bodyPr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400" kern="0" dirty="0">
                <a:effectLst/>
                <a:ea typeface="Times New Roman" panose="02020603050405020304" pitchFamily="18" charset="0"/>
              </a:rPr>
              <a:t>The correlations between attribute fields are analyzed using methods such as covariance correlation, Pearson correlation, and Kendall correlation. </a:t>
            </a:r>
          </a:p>
          <a:p>
            <a:pPr algn="just"/>
            <a:r>
              <a:rPr lang="en-US" sz="2400" kern="100" dirty="0">
                <a:ea typeface="Calibri" panose="020F0502020204030204" pitchFamily="34" charset="0"/>
                <a:cs typeface="Arial" panose="020B0604020202020204" pitchFamily="34" charset="0"/>
              </a:rPr>
              <a:t>F</a:t>
            </a:r>
            <a:r>
              <a:rPr lang="en-US" sz="24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our features, i.e., longitude, latitude, fatalities, and injuries, were standardized  by the </a:t>
            </a:r>
            <a:r>
              <a:rPr lang="en-US" sz="2400" kern="1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StandardScaler</a:t>
            </a:r>
            <a:r>
              <a:rPr lang="en-US" sz="24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object method.</a:t>
            </a:r>
          </a:p>
          <a:p>
            <a:pPr algn="just"/>
            <a:r>
              <a:rPr lang="en-US" sz="2400" kern="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I performed type conversion and feature transformation to prepare our data for machine learning models. Specifically, we apply one-hot encoding to categorical features and equal-width binning to numerical features.</a:t>
            </a:r>
            <a:endParaRPr lang="en-US" sz="2400" kern="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4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In this project, I use a new </a:t>
            </a:r>
            <a:r>
              <a:rPr lang="en-US" sz="2400" kern="1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SelectKBest</a:t>
            </a:r>
            <a:r>
              <a:rPr lang="en-US" sz="24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method in scikit learn to select best 10 features. 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sz="2800" b="1" i="0" u="none" strike="noStrike" kern="1200" noProof="0" dirty="0">
              <a:solidFill>
                <a:srgbClr val="FFFFFF"/>
              </a:solidFill>
              <a:latin typeface="Calibri"/>
              <a:ea typeface="+mn-ea"/>
              <a:cs typeface="+mn-cs"/>
            </a:endParaRPr>
          </a:p>
          <a:p>
            <a:endParaRPr lang="tr-T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4F1C97-E3C4-F82E-D583-F3B8A955674C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dirty="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2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84368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2CF62-297C-8D0F-E3E5-1BA3EBDCD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Model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31E698-AC64-A6F4-2958-27D7E92C645A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dirty="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2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66301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01C89-436E-AD3C-AF5A-DEC59B995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Selection</a:t>
            </a:r>
            <a:r>
              <a:rPr lang="tr-TR" b="1" dirty="0"/>
              <a:t> </a:t>
            </a:r>
            <a:r>
              <a:rPr lang="tr-TR" b="1" dirty="0" err="1"/>
              <a:t>and</a:t>
            </a:r>
            <a:r>
              <a:rPr lang="tr-TR" b="1" dirty="0"/>
              <a:t> Training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7CBB5-FCE1-A315-951E-ACBCC104C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Several models trained in this project: </a:t>
            </a:r>
          </a:p>
          <a:p>
            <a:pPr lvl="1"/>
            <a:r>
              <a:rPr lang="en-US" sz="2200" dirty="0"/>
              <a:t>Support Vector Machines (SVM)</a:t>
            </a:r>
          </a:p>
          <a:p>
            <a:pPr lvl="1"/>
            <a:r>
              <a:rPr lang="en-US" sz="2200" dirty="0"/>
              <a:t>Decision Trees</a:t>
            </a:r>
          </a:p>
          <a:p>
            <a:pPr lvl="1"/>
            <a:r>
              <a:rPr lang="en-US" sz="2200" dirty="0"/>
              <a:t>k-Nearest Neighbors (KNN) </a:t>
            </a:r>
          </a:p>
          <a:p>
            <a:pPr lvl="1"/>
            <a:r>
              <a:rPr lang="en-US" sz="2200" dirty="0"/>
              <a:t>Deep Neural Networks (DNN). </a:t>
            </a:r>
          </a:p>
          <a:p>
            <a:r>
              <a:rPr lang="en-US" sz="2600" dirty="0"/>
              <a:t>The rationale for choosing these models was based on their ability to handle high-dimensional data, interpretability and effectiveness in various tasks such as classification and regression.</a:t>
            </a:r>
          </a:p>
          <a:p>
            <a:pPr marL="914400" lvl="2" indent="0">
              <a:buNone/>
            </a:pPr>
            <a:endParaRPr lang="en-US" dirty="0"/>
          </a:p>
          <a:p>
            <a:pPr marL="0" indent="0">
              <a:buNone/>
            </a:pPr>
            <a:endParaRPr lang="tr-T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AD5C7D-FA3D-F9C1-793E-1F0546CB8684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dirty="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2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13329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01C89-436E-AD3C-AF5A-DEC59B995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Selection</a:t>
            </a:r>
            <a:r>
              <a:rPr lang="tr-TR" b="1" dirty="0"/>
              <a:t> </a:t>
            </a:r>
            <a:r>
              <a:rPr lang="tr-TR" b="1" dirty="0" err="1"/>
              <a:t>and</a:t>
            </a:r>
            <a:r>
              <a:rPr lang="tr-TR" b="1" dirty="0"/>
              <a:t> Training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7CBB5-FCE1-A315-951E-ACBCC104C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Each model was trained on a dataset focused on predicting targets of terrorist attacks using the Global Terrorism Database (GTD). The models were evaluated based on accuracy, precision, recall, and F1-score.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The decision tree model, for example, achieved high accuracy and was further refined through hyperparameter tuning.</a:t>
            </a:r>
            <a:endParaRPr lang="en-US" b="1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Hyperparameter tuning involved adjusting parameters such as the criterion, max depth, min samples split, min samples leaf, and max features for the Decision Tree model.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Techniques such as </a:t>
            </a:r>
            <a:r>
              <a:rPr lang="en-US" dirty="0" err="1"/>
              <a:t>RandomizedSearchCV</a:t>
            </a:r>
            <a:r>
              <a:rPr lang="en-US" dirty="0"/>
              <a:t> and </a:t>
            </a:r>
            <a:r>
              <a:rPr lang="en-US" dirty="0" err="1"/>
              <a:t>GridSearchCV</a:t>
            </a:r>
            <a:r>
              <a:rPr lang="en-US" dirty="0"/>
              <a:t> were used for finding the best parameters.</a:t>
            </a:r>
            <a:endParaRPr lang="en-US" b="1" dirty="0"/>
          </a:p>
          <a:p>
            <a:pPr marL="914400" lvl="2" indent="0">
              <a:buNone/>
            </a:pPr>
            <a:endParaRPr lang="en-US" dirty="0"/>
          </a:p>
          <a:p>
            <a:endParaRPr lang="tr-T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AD5C7D-FA3D-F9C1-793E-1F0546CB8684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dirty="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2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376465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01C89-436E-AD3C-AF5A-DEC59B995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Selection</a:t>
            </a:r>
            <a:r>
              <a:rPr lang="tr-TR" b="1" dirty="0"/>
              <a:t> </a:t>
            </a:r>
            <a:r>
              <a:rPr lang="tr-TR" b="1" dirty="0" err="1"/>
              <a:t>and</a:t>
            </a:r>
            <a:r>
              <a:rPr lang="tr-TR" b="1" dirty="0"/>
              <a:t> Training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7CBB5-FCE1-A315-951E-ACBCC104C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9144" y="2007219"/>
            <a:ext cx="5046856" cy="416974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SVM: </a:t>
            </a:r>
          </a:p>
          <a:p>
            <a:pPr lvl="1"/>
            <a:r>
              <a:rPr lang="en-US" dirty="0"/>
              <a:t>Accuracy: 0.974</a:t>
            </a:r>
          </a:p>
          <a:p>
            <a:pPr lvl="1"/>
            <a:r>
              <a:rPr lang="en-US" dirty="0"/>
              <a:t>Precision: High overall but varies across classes.</a:t>
            </a:r>
          </a:p>
          <a:p>
            <a:pPr lvl="1"/>
            <a:r>
              <a:rPr lang="en-US" dirty="0"/>
              <a:t>Recall: High overall but varies across classes.</a:t>
            </a:r>
          </a:p>
          <a:p>
            <a:pPr lvl="1"/>
            <a:r>
              <a:rPr lang="en-US" dirty="0"/>
              <a:t>F1-Score: High overall but varies across classes.</a:t>
            </a:r>
          </a:p>
          <a:p>
            <a:pPr lvl="1"/>
            <a:r>
              <a:rPr lang="en-US" dirty="0"/>
              <a:t>Specifics:</a:t>
            </a:r>
          </a:p>
          <a:p>
            <a:pPr lvl="2"/>
            <a:r>
              <a:rPr lang="en-US" dirty="0"/>
              <a:t>High precision and recall for majority classes.</a:t>
            </a:r>
          </a:p>
          <a:p>
            <a:pPr lvl="2"/>
            <a:r>
              <a:rPr lang="en-US" dirty="0"/>
              <a:t>Lower performance on minority classes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AD5C7D-FA3D-F9C1-793E-1F0546CB8684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dirty="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2</a:t>
            </a:r>
            <a:endParaRPr lang="en-US" sz="12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18C2A2D-1321-C0DA-4FF7-633210EAB20A}"/>
              </a:ext>
            </a:extLst>
          </p:cNvPr>
          <p:cNvSpPr txBox="1">
            <a:spLocks/>
          </p:cNvSpPr>
          <p:nvPr/>
        </p:nvSpPr>
        <p:spPr>
          <a:xfrm>
            <a:off x="6096000" y="2007218"/>
            <a:ext cx="5046856" cy="416974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Decision Tree: </a:t>
            </a:r>
          </a:p>
          <a:p>
            <a:pPr lvl="1"/>
            <a:r>
              <a:rPr lang="en-US" dirty="0"/>
              <a:t>Accuracy: 0.990</a:t>
            </a:r>
          </a:p>
          <a:p>
            <a:pPr lvl="1"/>
            <a:r>
              <a:rPr lang="en-US" dirty="0"/>
              <a:t>Precision: Very high, close to 1 for most classes.</a:t>
            </a:r>
          </a:p>
          <a:p>
            <a:pPr lvl="1"/>
            <a:r>
              <a:rPr lang="en-US" dirty="0"/>
              <a:t>Recall: Very high, close to 1 for most classes.</a:t>
            </a:r>
          </a:p>
          <a:p>
            <a:pPr lvl="1"/>
            <a:r>
              <a:rPr lang="en-US" dirty="0"/>
              <a:t>F1-Score: Very high, close to 1 for most classes.</a:t>
            </a:r>
          </a:p>
          <a:p>
            <a:pPr lvl="1"/>
            <a:r>
              <a:rPr lang="en-US" dirty="0"/>
              <a:t>Specifics:</a:t>
            </a:r>
          </a:p>
          <a:p>
            <a:pPr lvl="2"/>
            <a:r>
              <a:rPr lang="en-US" dirty="0"/>
              <a:t>Consistently high performance across all classes.</a:t>
            </a:r>
          </a:p>
          <a:p>
            <a:pPr lvl="2"/>
            <a:r>
              <a:rPr lang="en-US" dirty="0"/>
              <a:t>Balanced precision, recall, and F1-score.</a:t>
            </a:r>
          </a:p>
        </p:txBody>
      </p:sp>
    </p:spTree>
    <p:extLst>
      <p:ext uri="{BB962C8B-B14F-4D97-AF65-F5344CB8AC3E}">
        <p14:creationId xmlns:p14="http://schemas.microsoft.com/office/powerpoint/2010/main" val="33805485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01C89-436E-AD3C-AF5A-DEC59B995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Selection</a:t>
            </a:r>
            <a:r>
              <a:rPr lang="tr-TR" b="1" dirty="0"/>
              <a:t> </a:t>
            </a:r>
            <a:r>
              <a:rPr lang="tr-TR" b="1" dirty="0" err="1"/>
              <a:t>and</a:t>
            </a:r>
            <a:r>
              <a:rPr lang="tr-TR" b="1" dirty="0"/>
              <a:t> Training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7CBB5-FCE1-A315-951E-ACBCC104C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9144" y="2007219"/>
            <a:ext cx="5046856" cy="416974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KNN: </a:t>
            </a:r>
          </a:p>
          <a:p>
            <a:pPr lvl="1"/>
            <a:r>
              <a:rPr lang="en-US" dirty="0"/>
              <a:t>Accuracy: 0.975</a:t>
            </a:r>
          </a:p>
          <a:p>
            <a:pPr lvl="1"/>
            <a:r>
              <a:rPr lang="en-US" dirty="0"/>
              <a:t>Precision: High overall but varies across classes.</a:t>
            </a:r>
          </a:p>
          <a:p>
            <a:pPr lvl="1"/>
            <a:r>
              <a:rPr lang="en-US" dirty="0"/>
              <a:t>Recall: High overall but varies across classes.</a:t>
            </a:r>
          </a:p>
          <a:p>
            <a:pPr lvl="1"/>
            <a:r>
              <a:rPr lang="en-US" dirty="0"/>
              <a:t>F1-Score: High overall but varies across classes.</a:t>
            </a:r>
          </a:p>
          <a:p>
            <a:pPr lvl="1"/>
            <a:r>
              <a:rPr lang="en-US" dirty="0"/>
              <a:t>Specifics:</a:t>
            </a:r>
          </a:p>
          <a:p>
            <a:pPr lvl="2"/>
            <a:r>
              <a:rPr lang="en-US" dirty="0"/>
              <a:t>High precision and recall for majority classes.</a:t>
            </a:r>
          </a:p>
          <a:p>
            <a:pPr lvl="2"/>
            <a:r>
              <a:rPr lang="en-US" dirty="0"/>
              <a:t>Lower performance on minority classes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AD5C7D-FA3D-F9C1-793E-1F0546CB8684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dirty="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2</a:t>
            </a:r>
            <a:endParaRPr lang="en-US" sz="12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18C2A2D-1321-C0DA-4FF7-633210EAB20A}"/>
              </a:ext>
            </a:extLst>
          </p:cNvPr>
          <p:cNvSpPr txBox="1">
            <a:spLocks/>
          </p:cNvSpPr>
          <p:nvPr/>
        </p:nvSpPr>
        <p:spPr>
          <a:xfrm>
            <a:off x="6096000" y="2007218"/>
            <a:ext cx="5046856" cy="416974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DNN: </a:t>
            </a:r>
          </a:p>
          <a:p>
            <a:pPr lvl="1"/>
            <a:r>
              <a:rPr lang="en-US" dirty="0"/>
              <a:t>Accuracy: 0.889</a:t>
            </a:r>
          </a:p>
          <a:p>
            <a:pPr lvl="1"/>
            <a:r>
              <a:rPr lang="en-US" dirty="0"/>
              <a:t>Precision: Varies significantly across classes.</a:t>
            </a:r>
          </a:p>
          <a:p>
            <a:pPr lvl="1"/>
            <a:r>
              <a:rPr lang="en-US" dirty="0"/>
              <a:t>Recall: Varies significantly across classes.</a:t>
            </a:r>
          </a:p>
          <a:p>
            <a:pPr lvl="1"/>
            <a:r>
              <a:rPr lang="en-US" dirty="0"/>
              <a:t>F1-Score: Varies significantly across classes.</a:t>
            </a:r>
          </a:p>
          <a:p>
            <a:pPr lvl="1"/>
            <a:r>
              <a:rPr lang="en-US" dirty="0"/>
              <a:t>Specifics:</a:t>
            </a:r>
          </a:p>
          <a:p>
            <a:pPr lvl="2"/>
            <a:r>
              <a:rPr lang="en-US" dirty="0"/>
              <a:t>High performance for majority classes.</a:t>
            </a:r>
          </a:p>
          <a:p>
            <a:pPr lvl="2"/>
            <a:r>
              <a:rPr lang="en-US" dirty="0"/>
              <a:t>Significantly lower performance on minority classes.</a:t>
            </a:r>
          </a:p>
        </p:txBody>
      </p:sp>
    </p:spTree>
    <p:extLst>
      <p:ext uri="{BB962C8B-B14F-4D97-AF65-F5344CB8AC3E}">
        <p14:creationId xmlns:p14="http://schemas.microsoft.com/office/powerpoint/2010/main" val="14943172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01C89-436E-AD3C-AF5A-DEC59B995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Selection</a:t>
            </a:r>
            <a:r>
              <a:rPr lang="tr-TR" b="1" dirty="0"/>
              <a:t> </a:t>
            </a:r>
            <a:r>
              <a:rPr lang="tr-TR" b="1" dirty="0" err="1"/>
              <a:t>and</a:t>
            </a:r>
            <a:r>
              <a:rPr lang="tr-TR" b="1" dirty="0"/>
              <a:t> Training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7CBB5-FCE1-A315-951E-ACBCC104C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this project Decision Trees was selected due to its higher accuracy </a:t>
            </a:r>
            <a:r>
              <a:rPr lang="en-US" sz="2800" dirty="0"/>
              <a:t>and effectiveness for classification.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Strengths: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Highly interpretable and easy to understand.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Can handle both numerical and categorical data.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Provides feature importance.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Weaknesses: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Prone to overfitting, particularly with noisy data.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Instability: small changes in data can lead to different tree structures.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1" dirty="0"/>
          </a:p>
          <a:p>
            <a:pPr marL="914400" lvl="2" indent="0">
              <a:buNone/>
            </a:pPr>
            <a:endParaRPr lang="en-US" dirty="0"/>
          </a:p>
          <a:p>
            <a:endParaRPr lang="tr-T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AD5C7D-FA3D-F9C1-793E-1F0546CB8684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dirty="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2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296813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01C89-436E-AD3C-AF5A-DEC59B995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/>
              <a:t>Model Evaluation</a:t>
            </a:r>
            <a:r>
              <a:rPr lang="tr-TR" b="1"/>
              <a:t> </a:t>
            </a:r>
            <a:r>
              <a:rPr lang="tr-TR" b="1" err="1"/>
              <a:t>and</a:t>
            </a:r>
            <a:r>
              <a:rPr lang="tr-TR" b="1"/>
              <a:t> </a:t>
            </a:r>
            <a:r>
              <a:rPr lang="en-US" b="1"/>
              <a:t>Hyperparameter Tuning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7CBB5-FCE1-A315-951E-ACBCC104C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Evaluation metrics and visualizations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Highlight the model's performance</a:t>
            </a:r>
            <a:endParaRPr lang="tr-TR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Details on any hyperparameter tuning performed</a:t>
            </a:r>
            <a:r>
              <a:rPr lang="tr-TR" sz="2400" dirty="0"/>
              <a:t> </a:t>
            </a:r>
            <a:r>
              <a:rPr lang="tr-TR" sz="2400" dirty="0" err="1"/>
              <a:t>and</a:t>
            </a:r>
            <a:r>
              <a:rPr lang="tr-TR" sz="2400" dirty="0"/>
              <a:t> </a:t>
            </a:r>
            <a:r>
              <a:rPr lang="en-US" sz="2400" dirty="0"/>
              <a:t>Impact on model performance</a:t>
            </a:r>
          </a:p>
          <a:p>
            <a:endParaRPr lang="en-US" sz="2800" b="1" i="0" u="none" strike="noStrike" kern="1200" noProof="0" dirty="0">
              <a:solidFill>
                <a:srgbClr val="FFFFFF"/>
              </a:solidFill>
              <a:latin typeface="Calibri"/>
              <a:ea typeface="+mn-ea"/>
              <a:cs typeface="+mn-cs"/>
            </a:endParaRPr>
          </a:p>
          <a:p>
            <a:endParaRPr lang="tr-T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8E6C4B-A3C8-95B2-C55E-315D15F0D182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dirty="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2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734725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01C89-436E-AD3C-AF5A-DEC59B995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Model Refinement</a:t>
            </a:r>
            <a:r>
              <a:rPr lang="tr-TR" b="1"/>
              <a:t> </a:t>
            </a:r>
            <a:r>
              <a:rPr lang="tr-TR" b="1" err="1"/>
              <a:t>and</a:t>
            </a:r>
            <a:r>
              <a:rPr lang="tr-TR" b="1"/>
              <a:t> </a:t>
            </a:r>
            <a:r>
              <a:rPr lang="tr-TR" b="1" err="1"/>
              <a:t>Testing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7CBB5-FCE1-A315-951E-ACBCC104C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dirty="0"/>
              <a:t>Overview of the refinement phase</a:t>
            </a:r>
          </a:p>
          <a:p>
            <a:pPr lvl="1"/>
            <a:r>
              <a:rPr lang="en-US" dirty="0"/>
              <a:t>Techniques used for model improvement</a:t>
            </a:r>
          </a:p>
          <a:p>
            <a:pPr lvl="2"/>
            <a:r>
              <a:rPr lang="en-US" dirty="0"/>
              <a:t>Hyperparameter Tuning: </a:t>
            </a:r>
            <a:r>
              <a:rPr lang="en-US" dirty="0" err="1"/>
              <a:t>RandomizedSearchCV</a:t>
            </a:r>
            <a:r>
              <a:rPr lang="en-US" dirty="0"/>
              <a:t> and </a:t>
            </a:r>
            <a:r>
              <a:rPr lang="en-US" dirty="0" err="1"/>
              <a:t>GridSearchCV</a:t>
            </a:r>
            <a:r>
              <a:rPr lang="en-US" dirty="0"/>
              <a:t> for parameter optimization.</a:t>
            </a:r>
          </a:p>
          <a:p>
            <a:pPr lvl="2"/>
            <a:r>
              <a:rPr lang="en-US" dirty="0"/>
              <a:t>Feature Selection: </a:t>
            </a:r>
            <a:r>
              <a:rPr lang="en-US" dirty="0" err="1"/>
              <a:t>SelectKBest</a:t>
            </a:r>
            <a:r>
              <a:rPr lang="en-US" dirty="0"/>
              <a:t> for top 10 features based on importance scores.</a:t>
            </a:r>
          </a:p>
          <a:p>
            <a:pPr lvl="2"/>
            <a:r>
              <a:rPr lang="en-US" dirty="0"/>
              <a:t>Cross-Validation: Employed 3-fold cross-validation for robust evaluation.</a:t>
            </a:r>
            <a:endParaRPr lang="en-US" sz="2400" b="1" i="0" u="none" strike="noStrike" kern="1200" noProof="0" dirty="0">
              <a:solidFill>
                <a:srgbClr val="FFFFFF"/>
              </a:solidFill>
              <a:latin typeface="Calibri"/>
              <a:ea typeface="+mn-ea"/>
              <a:cs typeface="+mn-cs"/>
            </a:endParaRPr>
          </a:p>
          <a:p>
            <a:pPr marL="0" indent="0">
              <a:buNone/>
            </a:pPr>
            <a:endParaRPr lang="tr-T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F59DB4-2E19-6373-F8A1-D1E4B62F6BCF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dirty="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2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526751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01C89-436E-AD3C-AF5A-DEC59B995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Model Refinement</a:t>
            </a:r>
            <a:r>
              <a:rPr lang="tr-TR" b="1"/>
              <a:t> </a:t>
            </a:r>
            <a:r>
              <a:rPr lang="tr-TR" b="1" err="1"/>
              <a:t>and</a:t>
            </a:r>
            <a:r>
              <a:rPr lang="tr-TR" b="1"/>
              <a:t> </a:t>
            </a:r>
            <a:r>
              <a:rPr lang="tr-TR" b="1" err="1"/>
              <a:t>Testing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7CBB5-FCE1-A315-951E-ACBCC104C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Overview of the test submission phase</a:t>
            </a:r>
          </a:p>
          <a:p>
            <a:pPr lvl="1"/>
            <a:r>
              <a:rPr lang="en-US" dirty="0"/>
              <a:t>The test dataset was derived from the main dataset using an 80/20 train-test split. </a:t>
            </a:r>
          </a:p>
          <a:p>
            <a:pPr lvl="1"/>
            <a:r>
              <a:rPr lang="en-US" dirty="0"/>
              <a:t>The trained Decision Tree model, after grid search optimization, was applied to the test dataset.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Metrics and results on the test dataset</a:t>
            </a:r>
          </a:p>
          <a:p>
            <a:pPr lvl="1"/>
            <a:r>
              <a:rPr lang="en-US" dirty="0"/>
              <a:t>Accuracy: 0.99</a:t>
            </a:r>
          </a:p>
          <a:p>
            <a:pPr lvl="1"/>
            <a:r>
              <a:rPr lang="en-US" dirty="0"/>
              <a:t>Precision: 0.97</a:t>
            </a:r>
          </a:p>
          <a:p>
            <a:pPr lvl="1"/>
            <a:r>
              <a:rPr lang="en-US" dirty="0"/>
              <a:t>Recall: 0.96</a:t>
            </a:r>
          </a:p>
          <a:p>
            <a:pPr lvl="1"/>
            <a:r>
              <a:rPr lang="en-US" dirty="0"/>
              <a:t>F1-score: 0.97</a:t>
            </a:r>
          </a:p>
          <a:p>
            <a:r>
              <a:rPr lang="en-US" sz="2400" dirty="0"/>
              <a:t>These results indicate that the Decision Tree model is robust and reliable for</a:t>
            </a:r>
            <a:endParaRPr lang="en-US" sz="2400" b="1" i="0" u="none" strike="noStrike" kern="1200" noProof="0" dirty="0">
              <a:solidFill>
                <a:srgbClr val="FFFFFF"/>
              </a:solidFill>
              <a:latin typeface="Calibri"/>
              <a:ea typeface="+mn-ea"/>
              <a:cs typeface="+mn-cs"/>
            </a:endParaRPr>
          </a:p>
          <a:p>
            <a:pPr marL="0" indent="0">
              <a:buNone/>
            </a:pPr>
            <a:endParaRPr lang="tr-T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F59DB4-2E19-6373-F8A1-D1E4B62F6BCF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dirty="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2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29961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46830-C736-B9F3-AD74-ED1BB96E0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  <a:cs typeface="Calibri Light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6AF76-1D20-7B7F-2BC6-49C2EDDA6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Autofit/>
          </a:bodyPr>
          <a:lstStyle/>
          <a:p>
            <a:r>
              <a:rPr lang="en-US" sz="2000" dirty="0">
                <a:cs typeface="Calibri"/>
              </a:rPr>
              <a:t>Concept note and implementation plan: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 dirty="0">
                <a:cs typeface="Calibri"/>
              </a:rPr>
              <a:t>Background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 dirty="0">
                <a:cs typeface="Calibri"/>
              </a:rPr>
              <a:t>Objectives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 dirty="0">
                <a:cs typeface="Calibri"/>
              </a:rPr>
              <a:t>SDG Relation</a:t>
            </a:r>
          </a:p>
          <a:p>
            <a:r>
              <a:rPr lang="en-US" sz="2000" dirty="0">
                <a:cs typeface="Calibri"/>
              </a:rPr>
              <a:t>Data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  <a:ea typeface="+mn-lt"/>
                <a:cs typeface="Calibri"/>
              </a:rPr>
              <a:t>Data Collection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Exploratory Data Analysis (EDA) and Feature Engineering</a:t>
            </a:r>
          </a:p>
          <a:p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Model Selection and Training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Model Evaluation and Hyperparameter Tuning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Model Refinement and Testing</a:t>
            </a:r>
          </a:p>
          <a:p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Results</a:t>
            </a:r>
          </a:p>
          <a:p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Deployment</a:t>
            </a:r>
          </a:p>
          <a:p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Future Work</a:t>
            </a: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  <a:ea typeface="+mn-lt"/>
              <a:cs typeface="+mn-lt"/>
            </a:endParaRPr>
          </a:p>
        </p:txBody>
      </p:sp>
      <p:sp>
        <p:nvSpPr>
          <p:cNvPr id="7" name="Circle: Hollow 6" hidden="1">
            <a:extLst>
              <a:ext uri="{FF2B5EF4-FFF2-40B4-BE49-F238E27FC236}">
                <a16:creationId xmlns:a16="http://schemas.microsoft.com/office/drawing/2014/main" id="{F3DDA129-2FF3-9CDB-B867-3EF91E276EDD}"/>
              </a:ext>
            </a:extLst>
          </p:cNvPr>
          <p:cNvSpPr/>
          <p:nvPr/>
        </p:nvSpPr>
        <p:spPr>
          <a:xfrm>
            <a:off x="6689477" y="1552059"/>
            <a:ext cx="4664324" cy="4617748"/>
          </a:xfrm>
          <a:prstGeom prst="donut">
            <a:avLst>
              <a:gd name="adj" fmla="val 7961"/>
            </a:avLst>
          </a:prstGeom>
          <a:solidFill>
            <a:srgbClr val="2B25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D8702D-3810-95EE-921B-5D1FEB39E81E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dirty="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2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293731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2CF62-297C-8D0F-E3E5-1BA3EBDCD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Results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31E698-AC64-A6F4-2958-27D7E92C645A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dirty="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2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015625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01C89-436E-AD3C-AF5A-DEC59B995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Evaluation Results</a:t>
            </a:r>
            <a:endParaRPr lang="tr-TR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B2254AC-F7A1-81B4-3997-B6098B0185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492904"/>
              </p:ext>
            </p:extLst>
          </p:nvPr>
        </p:nvGraphicFramePr>
        <p:xfrm>
          <a:off x="1039652" y="2778513"/>
          <a:ext cx="10093325" cy="182880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018665">
                  <a:extLst>
                    <a:ext uri="{9D8B030D-6E8A-4147-A177-3AD203B41FA5}">
                      <a16:colId xmlns:a16="http://schemas.microsoft.com/office/drawing/2014/main" val="1935724148"/>
                    </a:ext>
                  </a:extLst>
                </a:gridCol>
                <a:gridCol w="2018665">
                  <a:extLst>
                    <a:ext uri="{9D8B030D-6E8A-4147-A177-3AD203B41FA5}">
                      <a16:colId xmlns:a16="http://schemas.microsoft.com/office/drawing/2014/main" val="1495027388"/>
                    </a:ext>
                  </a:extLst>
                </a:gridCol>
                <a:gridCol w="2018665">
                  <a:extLst>
                    <a:ext uri="{9D8B030D-6E8A-4147-A177-3AD203B41FA5}">
                      <a16:colId xmlns:a16="http://schemas.microsoft.com/office/drawing/2014/main" val="684573524"/>
                    </a:ext>
                  </a:extLst>
                </a:gridCol>
                <a:gridCol w="2018665">
                  <a:extLst>
                    <a:ext uri="{9D8B030D-6E8A-4147-A177-3AD203B41FA5}">
                      <a16:colId xmlns:a16="http://schemas.microsoft.com/office/drawing/2014/main" val="2200209520"/>
                    </a:ext>
                  </a:extLst>
                </a:gridCol>
                <a:gridCol w="2018665">
                  <a:extLst>
                    <a:ext uri="{9D8B030D-6E8A-4147-A177-3AD203B41FA5}">
                      <a16:colId xmlns:a16="http://schemas.microsoft.com/office/drawing/2014/main" val="219901127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F1-Score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741931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SVM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0.974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High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High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High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043387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Decision Trees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0.990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Very High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Very High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Very High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6633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KNN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0.975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High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High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High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264816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Neural Networks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0.889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Varies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Varies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Varies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30821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2033EC6-A98C-FBBC-86AF-DA8BE8455201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dirty="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2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786543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01C89-436E-AD3C-AF5A-DEC59B995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Deployment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7CBB5-FCE1-A315-951E-ACBCC104C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web interface</a:t>
            </a:r>
          </a:p>
          <a:p>
            <a:pPr marL="285750" indent="-285750"/>
            <a:r>
              <a:rPr lang="en-US" sz="2400" dirty="0"/>
              <a:t>Backend development</a:t>
            </a:r>
          </a:p>
          <a:p>
            <a:pPr marL="285750" indent="-285750"/>
            <a:r>
              <a:rPr lang="en-US" sz="2400" dirty="0"/>
              <a:t>Integration and deployment setup for seamless and secure user interaction</a:t>
            </a:r>
          </a:p>
          <a:p>
            <a:pPr marL="285750" indent="-285750"/>
            <a:r>
              <a:rPr lang="en-US" sz="2400" dirty="0"/>
              <a:t>Trained model serialized using Python’s Pickle library.</a:t>
            </a:r>
          </a:p>
          <a:p>
            <a:pPr marL="285750" indent="-285750"/>
            <a:r>
              <a:rPr lang="en-US" sz="2400" dirty="0"/>
              <a:t>API Integration</a:t>
            </a:r>
          </a:p>
          <a:p>
            <a:pPr marL="742950" lvl="1" indent="-285750"/>
            <a:r>
              <a:rPr lang="en-US" dirty="0"/>
              <a:t>Integration Method: Flask application with defined endpoints.</a:t>
            </a:r>
          </a:p>
          <a:p>
            <a:pPr marL="742950" lvl="1" indent="-285750"/>
            <a:r>
              <a:rPr lang="en-US" dirty="0"/>
              <a:t>Endpoints:</a:t>
            </a:r>
          </a:p>
          <a:p>
            <a:pPr marL="1200150" lvl="2" indent="-285750"/>
            <a:r>
              <a:rPr lang="en-US" sz="2400" dirty="0"/>
              <a:t>/predict</a:t>
            </a:r>
            <a:r>
              <a:rPr lang="en-US" sz="2400" b="1" dirty="0"/>
              <a:t>:</a:t>
            </a:r>
            <a:r>
              <a:rPr lang="en-US" sz="2400" dirty="0"/>
              <a:t> Accepts POST requests with input features for predictions.</a:t>
            </a:r>
          </a:p>
          <a:p>
            <a:pPr marL="1200150" lvl="2" indent="-285750"/>
            <a:r>
              <a:rPr lang="en-US" sz="2400" b="1" dirty="0"/>
              <a:t>/</a:t>
            </a:r>
            <a:r>
              <a:rPr lang="en-US" sz="2400" dirty="0"/>
              <a:t>: Serves an HTML form for user input and direct predictions.</a:t>
            </a:r>
          </a:p>
          <a:p>
            <a:pPr marL="742950" lvl="1" indent="-285750"/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033EC6-A98C-FBBC-86AF-DA8BE8455201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dirty="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2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180072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01C89-436E-AD3C-AF5A-DEC59B995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Future</a:t>
            </a:r>
            <a:r>
              <a:rPr lang="tr-TR" b="1" dirty="0"/>
              <a:t> </a:t>
            </a:r>
            <a:r>
              <a:rPr lang="tr-TR" b="1" dirty="0" err="1"/>
              <a:t>Work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7CBB5-FCE1-A315-951E-ACBCC104C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Visualize the vulnerable areas on map and add them to the website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Collect more data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Retrain the model</a:t>
            </a:r>
          </a:p>
          <a:p>
            <a:endParaRPr lang="tr-T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4D96C8-FF8C-FF1F-F7FC-8D636C9E744D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dirty="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2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929526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01C89-436E-AD3C-AF5A-DEC59B995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err="1"/>
              <a:t>References</a:t>
            </a:r>
            <a:endParaRPr lang="tr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B3D5D2-6BDD-200E-3526-D8A93E03F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9144" y="1727201"/>
            <a:ext cx="10093712" cy="4815839"/>
          </a:xfrm>
        </p:spPr>
        <p:txBody>
          <a:bodyPr>
            <a:normAutofit fontScale="92500" lnSpcReduction="10000"/>
          </a:bodyPr>
          <a:lstStyle/>
          <a:p>
            <a:pPr algn="just" fontAlgn="base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Institute for Economics &amp; Peace.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Global Terrorism Index 2022: Measuring the Impact of Terrorism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Sydney, March 2022.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Institute for Economics &amp; Peace,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Global terrorism index 2018. Measuring the impact of terrorism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Sydney, Australia,2018. </a:t>
            </a: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I. A. Fadel and C.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Öz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“Prediction of Unknown Terrorist Group Names Responsible for Attacks in Turkey”,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SAUCIS, vol. 5, no. 3, pp. 257–268, 2022,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doi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: 10.35377/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saucis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...879855.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J. Feng, H. Xu, S.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Mannor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and S. Yan, “Robust Logistic Regression and Classification,”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Proc. - 27th Inter. Conf. on Neural Info. Processing Syst. (NIPS)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Montréal, Canada, 08-13 December 2014. 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F. Gohar, W. Haider and U. Qamar, “Terrorist Group Prediction Using Data Classification,”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Proc. – Inter. Conf. on Artificial Intelligence and Pattern Recognition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Kuala Lumpur, Malaysia, 17-19 November 2014. </a:t>
            </a: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Xiaohui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Pan and Tao Zhang, 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“Machine learning-based target prediction for terrorist attacks”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2023 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J. Phys.: Conf. Ser.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 2577 012007, </a:t>
            </a:r>
            <a:r>
              <a:rPr lang="en-US" sz="18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doi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 10.1088/1742-6596/2577/1/012007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Enrique Lee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Huamaní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Alva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Mantari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Alicia and Avid Roman-Gonzalez, “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Machine Learning Techniques to Visualize and Predict Terrorist Attacks Worldwide using the Global Terrorism Database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” International Journal of Advanced Computer Science and Applications (IJACSA), 11(4), 2020. doi:</a:t>
            </a:r>
            <a:r>
              <a:rPr lang="en-US" sz="1800" u="sng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10.14569/IJACSA.2020.0110474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0BD25A-33DA-62BB-4D58-79DFD193F16C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dirty="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2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373167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8BF0A447-09FE-4C82-9183-4BB6FE980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Thank</a:t>
            </a:r>
            <a:r>
              <a:rPr lang="en-US"/>
              <a:t> </a:t>
            </a:r>
            <a:r>
              <a:rPr lang="en-CA"/>
              <a:t>you!</a:t>
            </a:r>
            <a:endParaRPr lang="en-US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8623F5AB-9A95-66EE-7E7D-4B7F69EB8D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452" y="2818440"/>
            <a:ext cx="2482855" cy="2482855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DE0807B-0AF4-A78A-8B9C-7DC4DEFD0C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6090" y="3141200"/>
            <a:ext cx="2626258" cy="2008584"/>
          </a:xfrm>
          <a:prstGeom prst="rect">
            <a:avLst/>
          </a:prstGeom>
        </p:spPr>
      </p:pic>
      <p:pic>
        <p:nvPicPr>
          <p:cNvPr id="4" name="Picture 3" descr="A blue text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1A9D06FE-2446-6AC3-98EB-7117519DA9F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505" y="3336909"/>
            <a:ext cx="3311164" cy="16171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9A709F5-91F0-A745-9890-74813078BE1A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dirty="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2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05736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2CF62-297C-8D0F-E3E5-1BA3EBDCD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Concept note and implementation plan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31E698-AC64-A6F4-2958-27D7E92C645A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dirty="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2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84862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46830-C736-B9F3-AD74-ED1BB96E0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>
                <a:solidFill>
                  <a:schemeClr val="accent1"/>
                </a:solidFill>
              </a:rPr>
              <a:t>Background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6AF76-1D20-7B7F-2BC6-49C2EDDA6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kern="0" dirty="0">
                <a:effectLst/>
                <a:ea typeface="Times New Roman" panose="02020603050405020304" pitchFamily="18" charset="0"/>
              </a:rPr>
              <a:t>This project aims to develop predictive models using machine learning algorithms to anticipate the targets of terrorist attacks in Afghanistan. </a:t>
            </a:r>
            <a:endParaRPr lang="tr-TR" dirty="0"/>
          </a:p>
          <a:p>
            <a:pPr algn="just"/>
            <a:r>
              <a:rPr lang="en-US" kern="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The primary problem addressed is the high incidence of terrorist attacks in Afghanistan and the need for improved predictive tools to aid in counterterrorism efforts.</a:t>
            </a:r>
            <a:endParaRPr lang="en-US" kern="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Circle: Hollow 6" hidden="1">
            <a:extLst>
              <a:ext uri="{FF2B5EF4-FFF2-40B4-BE49-F238E27FC236}">
                <a16:creationId xmlns:a16="http://schemas.microsoft.com/office/drawing/2014/main" id="{F3DDA129-2FF3-9CDB-B867-3EF91E276EDD}"/>
              </a:ext>
            </a:extLst>
          </p:cNvPr>
          <p:cNvSpPr/>
          <p:nvPr/>
        </p:nvSpPr>
        <p:spPr>
          <a:xfrm>
            <a:off x="6689477" y="1552059"/>
            <a:ext cx="4664324" cy="4617748"/>
          </a:xfrm>
          <a:prstGeom prst="donut">
            <a:avLst>
              <a:gd name="adj" fmla="val 7961"/>
            </a:avLst>
          </a:prstGeom>
          <a:solidFill>
            <a:srgbClr val="2B25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D8702D-3810-95EE-921B-5D1FEB39E81E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dirty="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2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47287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46830-C736-B9F3-AD74-ED1BB96E0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>
                <a:solidFill>
                  <a:schemeClr val="accent1"/>
                </a:solidFill>
              </a:rPr>
              <a:t>Background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6AF76-1D20-7B7F-2BC6-49C2EDDA6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kern="0" dirty="0">
                <a:effectLst/>
                <a:ea typeface="Times New Roman" panose="02020603050405020304" pitchFamily="18" charset="0"/>
              </a:rPr>
              <a:t>Afghanistan has been severely affected by terrorism particularly over the past two decades, posing significant challenges to peace and security. </a:t>
            </a:r>
            <a:endParaRPr lang="tr-TR" kern="0" dirty="0">
              <a:effectLst/>
              <a:ea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kern="0" dirty="0">
                <a:effectLst/>
                <a:ea typeface="Times New Roman" panose="02020603050405020304" pitchFamily="18" charset="0"/>
              </a:rPr>
              <a:t>In the global terrorism index report for 2022, </a:t>
            </a:r>
            <a:r>
              <a:rPr lang="en-US" kern="0" dirty="0">
                <a:effectLst/>
                <a:ea typeface="Calibri" panose="020F0502020204030204" pitchFamily="34" charset="0"/>
              </a:rPr>
              <a:t>Afghanistan was ranked first among countries with a very high impact of terrorism, scoring 9109 points.</a:t>
            </a:r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kern="0" dirty="0"/>
              <a:t>D</a:t>
            </a:r>
            <a:r>
              <a:rPr lang="en-US" kern="0" dirty="0">
                <a:effectLst/>
                <a:ea typeface="Times New Roman" panose="02020603050405020304" pitchFamily="18" charset="0"/>
              </a:rPr>
              <a:t>eveloping predictive models that can anticipate potential terrorist attack targets can help </a:t>
            </a:r>
            <a:r>
              <a:rPr lang="en-US" kern="100" dirty="0">
                <a:ea typeface="Calibri" panose="020F0502020204030204" pitchFamily="34" charset="0"/>
                <a:cs typeface="Arial" panose="020B0604020202020204" pitchFamily="34" charset="0"/>
              </a:rPr>
              <a:t>c</a:t>
            </a:r>
            <a:r>
              <a:rPr lang="en-US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ounterterrorism efforts.</a:t>
            </a:r>
            <a:endParaRPr lang="tr-TR" dirty="0"/>
          </a:p>
        </p:txBody>
      </p:sp>
      <p:sp>
        <p:nvSpPr>
          <p:cNvPr id="7" name="Circle: Hollow 6" hidden="1">
            <a:extLst>
              <a:ext uri="{FF2B5EF4-FFF2-40B4-BE49-F238E27FC236}">
                <a16:creationId xmlns:a16="http://schemas.microsoft.com/office/drawing/2014/main" id="{F3DDA129-2FF3-9CDB-B867-3EF91E276EDD}"/>
              </a:ext>
            </a:extLst>
          </p:cNvPr>
          <p:cNvSpPr/>
          <p:nvPr/>
        </p:nvSpPr>
        <p:spPr>
          <a:xfrm>
            <a:off x="6689477" y="1552059"/>
            <a:ext cx="4664324" cy="4617748"/>
          </a:xfrm>
          <a:prstGeom prst="donut">
            <a:avLst>
              <a:gd name="adj" fmla="val 7961"/>
            </a:avLst>
          </a:prstGeom>
          <a:solidFill>
            <a:srgbClr val="2B25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D8702D-3810-95EE-921B-5D1FEB39E81E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dirty="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2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45036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46830-C736-B9F3-AD74-ED1BB96E0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Objectives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58080CA-6A48-CBE0-6A73-68F0348FC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marR="0" lvl="0" indent="-34290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kern="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Develop machine learning models to predict potential terrorist attack targets in Afghanistan.</a:t>
            </a:r>
            <a:endParaRPr lang="en-US" sz="2400" kern="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kern="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Visualize regions and patterns of vulnerability to aid in proactive counterterrorism measures.</a:t>
            </a:r>
            <a:endParaRPr lang="en-US" sz="2400" kern="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400" kern="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Provide actionable insights to enhance the effectiveness of counterterrorism strategies in Afghanistan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Circle: Hollow 6" hidden="1">
            <a:extLst>
              <a:ext uri="{FF2B5EF4-FFF2-40B4-BE49-F238E27FC236}">
                <a16:creationId xmlns:a16="http://schemas.microsoft.com/office/drawing/2014/main" id="{F3DDA129-2FF3-9CDB-B867-3EF91E276EDD}"/>
              </a:ext>
            </a:extLst>
          </p:cNvPr>
          <p:cNvSpPr/>
          <p:nvPr/>
        </p:nvSpPr>
        <p:spPr>
          <a:xfrm>
            <a:off x="6689477" y="1552059"/>
            <a:ext cx="4664324" cy="4617748"/>
          </a:xfrm>
          <a:prstGeom prst="donut">
            <a:avLst>
              <a:gd name="adj" fmla="val 7961"/>
            </a:avLst>
          </a:prstGeom>
          <a:solidFill>
            <a:srgbClr val="2B25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155C02-6C32-64F1-6DDB-DFD84D21522E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dirty="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2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76124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3F68E-F8B2-9C08-30C4-42B3A3C94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SDG </a:t>
            </a:r>
            <a:r>
              <a:rPr lang="en-US" b="1" dirty="0"/>
              <a:t>Relation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0B6D8-ADB6-6B8E-39CB-37E8237FF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kern="0" dirty="0">
                <a:effectLst/>
                <a:ea typeface="Times New Roman" panose="02020603050405020304" pitchFamily="18" charset="0"/>
              </a:rPr>
              <a:t>This project aligns with Sustainable Development Goal (SDG) 16: Peace, Justice, and Strong Institutions by </a:t>
            </a:r>
            <a:r>
              <a:rPr lang="en-US" dirty="0">
                <a:effectLst/>
                <a:ea typeface="Calibri" panose="020F0502020204030204" pitchFamily="34" charset="0"/>
              </a:rPr>
              <a:t>constructing predictive models capable of offering actionable insights for counterterrorism efforts. </a:t>
            </a:r>
            <a:endParaRPr lang="en-US" dirty="0"/>
          </a:p>
          <a:p>
            <a:pPr marL="0" indent="0">
              <a:buNone/>
            </a:pPr>
            <a:endParaRPr lang="tr-T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EE5AD5-D9A0-D3E3-831A-DFD32B6A6332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dirty="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2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72175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2CF62-297C-8D0F-E3E5-1BA3EBDCD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Data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31E698-AC64-A6F4-2958-27D7E92C645A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dirty="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2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27935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88248-FC2B-D862-07C4-972FEF33E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Collection</a:t>
            </a:r>
            <a:r>
              <a:rPr lang="tr-TR" b="1" dirty="0"/>
              <a:t> 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94B93-C07E-2390-6C86-761633280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400" kern="0" dirty="0">
                <a:effectLst/>
                <a:ea typeface="Times New Roman" panose="02020603050405020304" pitchFamily="18" charset="0"/>
              </a:rPr>
              <a:t>The Global Terrorism Database (GTD) documents terrorist attacks worldwide from 1970 to the present, with the most recent data available up to June 2021.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kern="0" dirty="0">
                <a:ea typeface="Times New Roman" panose="02020603050405020304" pitchFamily="18" charset="0"/>
              </a:rPr>
              <a:t>Contains information on over 200,000 terrorist attacks.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kern="0" dirty="0">
                <a:effectLst/>
                <a:ea typeface="Times New Roman" panose="02020603050405020304" pitchFamily="18" charset="0"/>
              </a:rPr>
              <a:t>The dataset includes 135 attributes for each entry, covering various aspects such as country, year, casualties, and weapons used.</a:t>
            </a:r>
            <a:endParaRPr lang="en-US" sz="2400" kern="0" dirty="0">
              <a:ea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kern="0" dirty="0">
                <a:ea typeface="Times New Roman" panose="02020603050405020304" pitchFamily="18" charset="0"/>
              </a:rPr>
              <a:t>Afghanistan data was extracted and used in this project, contains more than 20,000 terrorist attacks.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kern="0" dirty="0">
                <a:effectLst/>
                <a:ea typeface="Times New Roman" panose="02020603050405020304" pitchFamily="18" charset="0"/>
              </a:rPr>
              <a:t>Data cleansing involved removing attributes with more than 50% missing values. Following the guidelines in the Global Terrorism Database Guidance Manual, we filled the missing values in specific attributes with the appropriate corresponding values.</a:t>
            </a:r>
            <a:endParaRPr lang="en-US" dirty="0"/>
          </a:p>
          <a:p>
            <a:endParaRPr lang="en-US" sz="2800" b="1" i="0" u="none" strike="noStrike" kern="1200" noProof="0" dirty="0">
              <a:solidFill>
                <a:srgbClr val="FFFFFF"/>
              </a:solidFill>
              <a:latin typeface="Calibri"/>
              <a:ea typeface="+mn-ea"/>
              <a:cs typeface="+mn-cs"/>
            </a:endParaRPr>
          </a:p>
          <a:p>
            <a:endParaRPr lang="en-US" sz="2800" b="1" i="0" u="none" strike="noStrike" kern="1200" noProof="0" dirty="0">
              <a:solidFill>
                <a:srgbClr val="FFFFFF"/>
              </a:solidFill>
              <a:latin typeface="Calibri"/>
              <a:ea typeface="+mn-ea"/>
              <a:cs typeface="+mn-cs"/>
            </a:endParaRPr>
          </a:p>
          <a:p>
            <a:endParaRPr lang="tr-T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72C810-9CE5-BE29-6BFC-F187529B165A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dirty="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2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30613526"/>
      </p:ext>
    </p:extLst>
  </p:cSld>
  <p:clrMapOvr>
    <a:masterClrMapping/>
  </p:clrMapOvr>
</p:sld>
</file>

<file path=ppt/theme/theme1.xml><?xml version="1.0" encoding="utf-8"?>
<a:theme xmlns:a="http://schemas.openxmlformats.org/drawingml/2006/main" name="frontiertech">
  <a:themeElements>
    <a:clrScheme name="Custom 2">
      <a:dk1>
        <a:srgbClr val="FEFFFE"/>
      </a:dk1>
      <a:lt1>
        <a:srgbClr val="FFFFFF"/>
      </a:lt1>
      <a:dk2>
        <a:srgbClr val="FEFFFE"/>
      </a:dk2>
      <a:lt2>
        <a:srgbClr val="E7E6E6"/>
      </a:lt2>
      <a:accent1>
        <a:srgbClr val="FEC736"/>
      </a:accent1>
      <a:accent2>
        <a:srgbClr val="4CA2A9"/>
      </a:accent2>
      <a:accent3>
        <a:srgbClr val="5E73AC"/>
      </a:accent3>
      <a:accent4>
        <a:srgbClr val="B68A29"/>
      </a:accent4>
      <a:accent5>
        <a:srgbClr val="5B9BD5"/>
      </a:accent5>
      <a:accent6>
        <a:srgbClr val="70AD47"/>
      </a:accent6>
      <a:hlink>
        <a:srgbClr val="FEC736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ntiertech" id="{080EFA3D-C8D7-854C-92B6-C1B57E0C876C}" vid="{B32CB7BD-E073-884D-B079-B7B9A4B05A1F}"/>
    </a:ext>
  </a:extLst>
</a:theme>
</file>

<file path=ppt/theme/theme2.xml><?xml version="1.0" encoding="utf-8"?>
<a:theme xmlns:a="http://schemas.openxmlformats.org/drawingml/2006/main" name="frontiertech">
  <a:themeElements>
    <a:clrScheme name="Custom 2">
      <a:dk1>
        <a:srgbClr val="FEFFFE"/>
      </a:dk1>
      <a:lt1>
        <a:srgbClr val="FFFFFF"/>
      </a:lt1>
      <a:dk2>
        <a:srgbClr val="FEFFFE"/>
      </a:dk2>
      <a:lt2>
        <a:srgbClr val="E7E6E6"/>
      </a:lt2>
      <a:accent1>
        <a:srgbClr val="FEC736"/>
      </a:accent1>
      <a:accent2>
        <a:srgbClr val="4CA2A9"/>
      </a:accent2>
      <a:accent3>
        <a:srgbClr val="5E73AC"/>
      </a:accent3>
      <a:accent4>
        <a:srgbClr val="B68A29"/>
      </a:accent4>
      <a:accent5>
        <a:srgbClr val="5B9BD5"/>
      </a:accent5>
      <a:accent6>
        <a:srgbClr val="70AD47"/>
      </a:accent6>
      <a:hlink>
        <a:srgbClr val="FEC736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ntiertech" id="{080EFA3D-C8D7-854C-92B6-C1B57E0C876C}" vid="{B32CB7BD-E073-884D-B079-B7B9A4B05A1F}"/>
    </a:ext>
  </a:extLst>
</a:theme>
</file>

<file path=ppt/theme/theme3.xml><?xml version="1.0" encoding="utf-8"?>
<a:theme xmlns:a="http://schemas.openxmlformats.org/drawingml/2006/main" name="frontiertech">
  <a:themeElements>
    <a:clrScheme name="Custom 2">
      <a:dk1>
        <a:srgbClr val="FEFFFE"/>
      </a:dk1>
      <a:lt1>
        <a:srgbClr val="FFFFFF"/>
      </a:lt1>
      <a:dk2>
        <a:srgbClr val="FEFFFE"/>
      </a:dk2>
      <a:lt2>
        <a:srgbClr val="E7E6E6"/>
      </a:lt2>
      <a:accent1>
        <a:srgbClr val="FEC736"/>
      </a:accent1>
      <a:accent2>
        <a:srgbClr val="4CA2A9"/>
      </a:accent2>
      <a:accent3>
        <a:srgbClr val="FEFFFF"/>
      </a:accent3>
      <a:accent4>
        <a:srgbClr val="FE567D"/>
      </a:accent4>
      <a:accent5>
        <a:srgbClr val="5B9BD5"/>
      </a:accent5>
      <a:accent6>
        <a:srgbClr val="FFFEFD"/>
      </a:accent6>
      <a:hlink>
        <a:srgbClr val="FDFFFD"/>
      </a:hlink>
      <a:folHlink>
        <a:srgbClr val="FFFEF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ntiertech" id="{080EFA3D-C8D7-854C-92B6-C1B57E0C876C}" vid="{B32CB7BD-E073-884D-B079-B7B9A4B05A1F}"/>
    </a:ext>
  </a:extLst>
</a:theme>
</file>

<file path=ppt/theme/theme4.xml><?xml version="1.0" encoding="utf-8"?>
<a:theme xmlns:a="http://schemas.openxmlformats.org/drawingml/2006/main" name="frontiertech">
  <a:themeElements>
    <a:clrScheme name="Custom 2">
      <a:dk1>
        <a:srgbClr val="FEFFFE"/>
      </a:dk1>
      <a:lt1>
        <a:srgbClr val="FFFFFF"/>
      </a:lt1>
      <a:dk2>
        <a:srgbClr val="FEFFFE"/>
      </a:dk2>
      <a:lt2>
        <a:srgbClr val="E7E6E6"/>
      </a:lt2>
      <a:accent1>
        <a:srgbClr val="FEC736"/>
      </a:accent1>
      <a:accent2>
        <a:srgbClr val="4CA2A9"/>
      </a:accent2>
      <a:accent3>
        <a:srgbClr val="5E73AC"/>
      </a:accent3>
      <a:accent4>
        <a:srgbClr val="B68A29"/>
      </a:accent4>
      <a:accent5>
        <a:srgbClr val="5B9BD5"/>
      </a:accent5>
      <a:accent6>
        <a:srgbClr val="70AD47"/>
      </a:accent6>
      <a:hlink>
        <a:srgbClr val="FEC736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ntiertech" id="{080EFA3D-C8D7-854C-92B6-C1B57E0C876C}" vid="{B32CB7BD-E073-884D-B079-B7B9A4B05A1F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4E2296B40A12549AAF59F14837A4C74" ma:contentTypeVersion="13" ma:contentTypeDescription="Create a new document." ma:contentTypeScope="" ma:versionID="8dcfb88d3270fafa381daa4411591c9c">
  <xsd:schema xmlns:xsd="http://www.w3.org/2001/XMLSchema" xmlns:xs="http://www.w3.org/2001/XMLSchema" xmlns:p="http://schemas.microsoft.com/office/2006/metadata/properties" xmlns:ns2="30072bdd-44e3-492a-9bf3-41313a20fa59" xmlns:ns3="8024aa29-09e0-41bf-a8ba-de7a3ccff2d2" targetNamespace="http://schemas.microsoft.com/office/2006/metadata/properties" ma:root="true" ma:fieldsID="f2130b10d26f37cd1d597ea78e321af3" ns2:_="" ns3:_="">
    <xsd:import namespace="30072bdd-44e3-492a-9bf3-41313a20fa59"/>
    <xsd:import namespace="8024aa29-09e0-41bf-a8ba-de7a3ccff2d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072bdd-44e3-492a-9bf3-41313a20fa5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f8ebb0a5-c57d-4c3a-bec7-8a38252dd05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24aa29-09e0-41bf-a8ba-de7a3ccff2d2" elementFormDefault="qualified">
    <xsd:import namespace="http://schemas.microsoft.com/office/2006/documentManagement/types"/>
    <xsd:import namespace="http://schemas.microsoft.com/office/infopath/2007/PartnerControls"/>
    <xsd:element name="TaxCatchAll" ma:index="15" nillable="true" ma:displayName="Taxonomy Catch All Column" ma:hidden="true" ma:list="{4bd73786-374d-4abd-9f6d-0da803826b8d}" ma:internalName="TaxCatchAll" ma:showField="CatchAllData" ma:web="8024aa29-09e0-41bf-a8ba-de7a3ccff2d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8024aa29-09e0-41bf-a8ba-de7a3ccff2d2" xsi:nil="true"/>
    <lcf76f155ced4ddcb4097134ff3c332f xmlns="30072bdd-44e3-492a-9bf3-41313a20fa59">
      <Terms xmlns="http://schemas.microsoft.com/office/infopath/2007/PartnerControls"/>
    </lcf76f155ced4ddcb4097134ff3c332f>
    <SharedWithUsers xmlns="8024aa29-09e0-41bf-a8ba-de7a3ccff2d2">
      <UserInfo>
        <DisplayName>Ipek beril Benli</DisplayName>
        <AccountId>43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1673DD53-6A06-4588-9E9A-777572FF210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62FF70B-FFC7-48CB-B09C-960C61FEE4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0072bdd-44e3-492a-9bf3-41313a20fa59"/>
    <ds:schemaRef ds:uri="8024aa29-09e0-41bf-a8ba-de7a3ccff2d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DEDE2C8-FC7C-4381-A834-6FD8DD37E8B0}">
  <ds:schemaRefs>
    <ds:schemaRef ds:uri="6259e846-8b77-4076-b7b3-191dee427045"/>
    <ds:schemaRef ds:uri="97847797-b717-4ffb-b5fd-2a237f853cda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8024aa29-09e0-41bf-a8ba-de7a3ccff2d2"/>
    <ds:schemaRef ds:uri="30072bdd-44e3-492a-9bf3-41313a20fa59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653</TotalTime>
  <Words>1623</Words>
  <Application>Microsoft Office PowerPoint</Application>
  <PresentationFormat>Widescreen</PresentationFormat>
  <Paragraphs>208</Paragraphs>
  <Slides>25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25</vt:i4>
      </vt:variant>
    </vt:vector>
  </HeadingPairs>
  <TitlesOfParts>
    <vt:vector size="36" baseType="lpstr">
      <vt:lpstr>Arial</vt:lpstr>
      <vt:lpstr>Calibri</vt:lpstr>
      <vt:lpstr>Calibri Light</vt:lpstr>
      <vt:lpstr>Courier New</vt:lpstr>
      <vt:lpstr>Helvetica Neue Thin</vt:lpstr>
      <vt:lpstr>Symbol</vt:lpstr>
      <vt:lpstr>Times New Roman</vt:lpstr>
      <vt:lpstr>frontiertech</vt:lpstr>
      <vt:lpstr>frontiertech</vt:lpstr>
      <vt:lpstr>frontiertech</vt:lpstr>
      <vt:lpstr>frontiertech</vt:lpstr>
      <vt:lpstr>Predictive Modeling for Counterterrorism: Machine Learning Algorithms for Anticipating Targets of terrorist attacks in Afghanistan. </vt:lpstr>
      <vt:lpstr>Outline</vt:lpstr>
      <vt:lpstr>Concept note and implementation plan</vt:lpstr>
      <vt:lpstr>Background</vt:lpstr>
      <vt:lpstr>Background</vt:lpstr>
      <vt:lpstr>Objectives</vt:lpstr>
      <vt:lpstr>SDG Relation</vt:lpstr>
      <vt:lpstr>Data</vt:lpstr>
      <vt:lpstr>Data Collection </vt:lpstr>
      <vt:lpstr>Exploratory Data Analysis (EDA) and Feature Engineering</vt:lpstr>
      <vt:lpstr>Model</vt:lpstr>
      <vt:lpstr>Model Selection and Training</vt:lpstr>
      <vt:lpstr>Model Selection and Training</vt:lpstr>
      <vt:lpstr>Model Selection and Training</vt:lpstr>
      <vt:lpstr>Model Selection and Training</vt:lpstr>
      <vt:lpstr>Model Selection and Training</vt:lpstr>
      <vt:lpstr>Model Evaluation and Hyperparameter Tuning</vt:lpstr>
      <vt:lpstr>Model Refinement and Testing</vt:lpstr>
      <vt:lpstr>Model Refinement and Testing</vt:lpstr>
      <vt:lpstr>Results</vt:lpstr>
      <vt:lpstr>Evaluation Results</vt:lpstr>
      <vt:lpstr>Deployment</vt:lpstr>
      <vt:lpstr>Future Work</vt:lpstr>
      <vt:lpstr>References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saber zafari</cp:lastModifiedBy>
  <cp:revision>118</cp:revision>
  <dcterms:created xsi:type="dcterms:W3CDTF">2023-07-17T12:29:49Z</dcterms:created>
  <dcterms:modified xsi:type="dcterms:W3CDTF">2024-06-28T16:57:44Z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0x010100F4E2296B40A12549AAF59F14837A4C74</vt:lpwstr>
  </property>
  <property fmtid="{D5CDD505-2E9C-101B-9397-08002B2CF9AE}" pid="3" name="MediaServiceImageTags">
    <vt:lpwstr/>
  </property>
</Properties>
</file>