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11" r:id="rId2"/>
    <p:sldId id="257" r:id="rId3"/>
    <p:sldId id="314" r:id="rId4"/>
    <p:sldId id="313" r:id="rId5"/>
    <p:sldId id="315" r:id="rId6"/>
    <p:sldId id="323" r:id="rId7"/>
    <p:sldId id="316" r:id="rId8"/>
    <p:sldId id="260" r:id="rId9"/>
    <p:sldId id="310" r:id="rId10"/>
    <p:sldId id="320" r:id="rId11"/>
    <p:sldId id="321" r:id="rId12"/>
    <p:sldId id="322" r:id="rId13"/>
    <p:sldId id="318" r:id="rId14"/>
    <p:sldId id="31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56EB"/>
    <a:srgbClr val="8054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0" d="100"/>
          <a:sy n="80" d="100"/>
        </p:scale>
        <p:origin x="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esktop\Paper\char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esktop\Paper\char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Desktop\Paper\chart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Types of Attack</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'2'!$C$2</c:f>
              <c:strCache>
                <c:ptCount val="1"/>
                <c:pt idx="0">
                  <c:v>Percentage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'2'!$B$3:$B$7</c:f>
              <c:strCache>
                <c:ptCount val="5"/>
                <c:pt idx="0">
                  <c:v>Data poisoning attacks</c:v>
                </c:pt>
                <c:pt idx="1">
                  <c:v>Model inversion and extraction attempts</c:v>
                </c:pt>
                <c:pt idx="2">
                  <c:v>Adversarial attacks</c:v>
                </c:pt>
                <c:pt idx="3">
                  <c:v>Prompt injection attacks (GenAI)</c:v>
                </c:pt>
                <c:pt idx="4">
                  <c:v>Other attacks (model theft, API abuse)</c:v>
                </c:pt>
              </c:strCache>
            </c:strRef>
          </c:cat>
          <c:val>
            <c:numRef>
              <c:f>'2'!$C$3:$C$7</c:f>
              <c:numCache>
                <c:formatCode>0%</c:formatCode>
                <c:ptCount val="5"/>
                <c:pt idx="0">
                  <c:v>0.3</c:v>
                </c:pt>
                <c:pt idx="1">
                  <c:v>0.25</c:v>
                </c:pt>
                <c:pt idx="2">
                  <c:v>0.2</c:v>
                </c:pt>
                <c:pt idx="3">
                  <c:v>0.15</c:v>
                </c:pt>
                <c:pt idx="4">
                  <c:v>0.1</c:v>
                </c:pt>
              </c:numCache>
            </c:numRef>
          </c:val>
          <c:extLst>
            <c:ext xmlns:c16="http://schemas.microsoft.com/office/drawing/2014/chart" uri="{C3380CC4-5D6E-409C-BE32-E72D297353CC}">
              <c16:uniqueId val="{00000000-5864-45F1-AAC7-3CB10D530236}"/>
            </c:ext>
          </c:extLst>
        </c:ser>
        <c:dLbls>
          <c:showLegendKey val="0"/>
          <c:showVal val="0"/>
          <c:showCatName val="0"/>
          <c:showSerName val="0"/>
          <c:showPercent val="0"/>
          <c:showBubbleSize val="0"/>
        </c:dLbls>
        <c:gapWidth val="150"/>
        <c:shape val="box"/>
        <c:axId val="409553888"/>
        <c:axId val="409553528"/>
        <c:axId val="0"/>
      </c:bar3DChart>
      <c:catAx>
        <c:axId val="4095538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09553528"/>
        <c:crosses val="autoZero"/>
        <c:auto val="1"/>
        <c:lblAlgn val="ctr"/>
        <c:lblOffset val="100"/>
        <c:noMultiLvlLbl val="0"/>
      </c:catAx>
      <c:valAx>
        <c:axId val="409553528"/>
        <c:scaling>
          <c:orientation val="minMax"/>
        </c:scaling>
        <c:delete val="0"/>
        <c:axPos val="l"/>
        <c:majorGridlines>
          <c:spPr>
            <a:ln w="9525" cap="flat" cmpd="sng" algn="ctr">
              <a:solidFill>
                <a:schemeClr val="dk1">
                  <a:lumMod val="50000"/>
                  <a:lumOff val="5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095538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sz="1400" dirty="0">
                <a:latin typeface="Inter" panose="020B0604020202020204"/>
              </a:rPr>
              <a:t>Impacted Sectors</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'3'!$D$4</c:f>
              <c:strCache>
                <c:ptCount val="1"/>
                <c:pt idx="0">
                  <c:v>Percentage of Firms Impacted</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09F4-45FB-B168-4176C0657B64}"/>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09F4-45FB-B168-4176C0657B64}"/>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09F4-45FB-B168-4176C0657B64}"/>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09F4-45FB-B168-4176C0657B64}"/>
              </c:ext>
            </c:extLst>
          </c:dPt>
          <c:dLbls>
            <c:dLbl>
              <c:idx val="0"/>
              <c:layout>
                <c:manualLayout>
                  <c:x val="8.4898639007022436E-2"/>
                  <c:y val="0.10397142134633142"/>
                </c:manualLayout>
              </c:layout>
              <c:tx>
                <c:rich>
                  <a:bodyPr rot="0" spcFirstLastPara="1" vertOverflow="ellipsis" vert="horz" wrap="square" lIns="38100" tIns="19050" rIns="38100" bIns="19050" anchor="ctr" anchorCtr="1">
                    <a:noAutofit/>
                  </a:bodyPr>
                  <a:lstStyle/>
                  <a:p>
                    <a:pPr>
                      <a:defRPr sz="1200" b="1" i="0" u="none" strike="noStrike" kern="1200" spc="0" baseline="0">
                        <a:solidFill>
                          <a:schemeClr val="accent1"/>
                        </a:solidFill>
                        <a:latin typeface="Inter" panose="020B0604020202020204"/>
                        <a:ea typeface="+mn-ea"/>
                        <a:cs typeface="+mn-cs"/>
                      </a:defRPr>
                    </a:pPr>
                    <a:r>
                      <a:rPr lang="en-US" sz="1200">
                        <a:latin typeface="Inter" panose="020B0604020202020204"/>
                      </a:rPr>
                      <a:t>Financial Services - 38% (financial losses)</a:t>
                    </a:r>
                  </a:p>
                </c:rich>
              </c:tx>
              <c:spPr>
                <a:noFill/>
                <a:ln>
                  <a:noFill/>
                </a:ln>
                <a:effectLst/>
              </c:spPr>
              <c:txPr>
                <a:bodyPr rot="0" spcFirstLastPara="1" vertOverflow="ellipsis" vert="horz" wrap="square" lIns="38100" tIns="19050" rIns="38100" bIns="19050" anchor="ctr" anchorCtr="1">
                  <a:noAutofit/>
                </a:bodyPr>
                <a:lstStyle/>
                <a:p>
                  <a:pPr>
                    <a:defRPr sz="1200" b="1" i="0" u="none" strike="noStrike" kern="1200" spc="0" baseline="0">
                      <a:solidFill>
                        <a:schemeClr val="accent1"/>
                      </a:solidFill>
                      <a:latin typeface="Inter" panose="020B0604020202020204"/>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layout>
                    <c:manualLayout>
                      <c:w val="0.27679144385026738"/>
                      <c:h val="0.31576705316895665"/>
                    </c:manualLayout>
                  </c15:layout>
                  <c15:showDataLabelsRange val="0"/>
                </c:ext>
                <c:ext xmlns:c16="http://schemas.microsoft.com/office/drawing/2014/chart" uri="{C3380CC4-5D6E-409C-BE32-E72D297353CC}">
                  <c16:uniqueId val="{00000001-09F4-45FB-B168-4176C0657B64}"/>
                </c:ext>
              </c:extLst>
            </c:dLbl>
            <c:dLbl>
              <c:idx val="1"/>
              <c:layout>
                <c:manualLayout>
                  <c:x val="9.8964821910630149E-2"/>
                  <c:y val="-8.8634303888557003E-2"/>
                </c:manualLayout>
              </c:layout>
              <c:tx>
                <c:rich>
                  <a:bodyPr rot="0" spcFirstLastPara="1" vertOverflow="ellipsis" vert="horz" wrap="square" lIns="38100" tIns="19050" rIns="38100" bIns="19050" anchor="ctr" anchorCtr="1">
                    <a:noAutofit/>
                  </a:bodyPr>
                  <a:lstStyle/>
                  <a:p>
                    <a:pPr>
                      <a:defRPr sz="1200" b="1" i="0" u="none" strike="noStrike" kern="1200" spc="0" baseline="0">
                        <a:solidFill>
                          <a:schemeClr val="accent1"/>
                        </a:solidFill>
                        <a:latin typeface="Inter" panose="020B0604020202020204"/>
                        <a:ea typeface="+mn-ea"/>
                        <a:cs typeface="+mn-cs"/>
                      </a:defRPr>
                    </a:pPr>
                    <a:r>
                      <a:rPr lang="en-US" sz="1200" dirty="0">
                        <a:latin typeface="Inter" panose="020B0604020202020204"/>
                      </a:rPr>
                      <a:t>Healthcare - 28% (data privacy violations)</a:t>
                    </a:r>
                  </a:p>
                </c:rich>
              </c:tx>
              <c:spPr>
                <a:noFill/>
                <a:ln>
                  <a:noFill/>
                </a:ln>
                <a:effectLst/>
              </c:spPr>
              <c:txPr>
                <a:bodyPr rot="0" spcFirstLastPara="1" vertOverflow="ellipsis" vert="horz" wrap="square" lIns="38100" tIns="19050" rIns="38100" bIns="19050" anchor="ctr" anchorCtr="1">
                  <a:noAutofit/>
                </a:bodyPr>
                <a:lstStyle/>
                <a:p>
                  <a:pPr>
                    <a:defRPr sz="1200" b="1" i="0" u="none" strike="noStrike" kern="1200" spc="0" baseline="0">
                      <a:solidFill>
                        <a:schemeClr val="accent1"/>
                      </a:solidFill>
                      <a:latin typeface="Inter" panose="020B0604020202020204"/>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layout>
                    <c:manualLayout>
                      <c:w val="0.26077243018419488"/>
                      <c:h val="0.30982610791288762"/>
                    </c:manualLayout>
                  </c15:layout>
                  <c15:showDataLabelsRange val="0"/>
                </c:ext>
                <c:ext xmlns:c16="http://schemas.microsoft.com/office/drawing/2014/chart" uri="{C3380CC4-5D6E-409C-BE32-E72D297353CC}">
                  <c16:uniqueId val="{00000003-09F4-45FB-B168-4176C0657B64}"/>
                </c:ext>
              </c:extLst>
            </c:dLbl>
            <c:dLbl>
              <c:idx val="2"/>
              <c:layout>
                <c:manualLayout>
                  <c:x val="-8.196798929545572E-2"/>
                  <c:y val="-0.12630321478031836"/>
                </c:manualLayout>
              </c:layout>
              <c:tx>
                <c:rich>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Inter" panose="020B0604020202020204"/>
                        <a:ea typeface="+mn-ea"/>
                        <a:cs typeface="+mn-cs"/>
                      </a:defRPr>
                    </a:pPr>
                    <a:r>
                      <a:rPr lang="en-US" sz="1200">
                        <a:latin typeface="Inter" panose="020B0604020202020204"/>
                      </a:rPr>
                      <a:t>Manufacturing - 33% (process disruptions)</a:t>
                    </a:r>
                  </a:p>
                </c:rich>
              </c:tx>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Inter" panose="020B0604020202020204"/>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layout>
                    <c:manualLayout>
                      <c:w val="0.25900168896000297"/>
                      <c:h val="0.25299083867376304"/>
                    </c:manualLayout>
                  </c15:layout>
                  <c15:showDataLabelsRange val="0"/>
                </c:ext>
                <c:ext xmlns:c16="http://schemas.microsoft.com/office/drawing/2014/chart" uri="{C3380CC4-5D6E-409C-BE32-E72D297353CC}">
                  <c16:uniqueId val="{00000005-09F4-45FB-B168-4176C0657B64}"/>
                </c:ext>
              </c:extLst>
            </c:dLbl>
            <c:dLbl>
              <c:idx val="3"/>
              <c:layout>
                <c:manualLayout>
                  <c:x val="-5.155005356950703E-2"/>
                  <c:y val="9.0759161326236903E-2"/>
                </c:manualLayout>
              </c:layout>
              <c:tx>
                <c:rich>
                  <a:bodyPr rot="0" spcFirstLastPara="1" vertOverflow="ellipsis" vert="horz" wrap="square" lIns="38100" tIns="19050" rIns="38100" bIns="19050" anchor="ctr" anchorCtr="1">
                    <a:noAutofit/>
                  </a:bodyPr>
                  <a:lstStyle/>
                  <a:p>
                    <a:pPr>
                      <a:defRPr sz="1200" b="1" i="0" u="none" strike="noStrike" kern="1200" spc="0" baseline="0">
                        <a:solidFill>
                          <a:schemeClr val="accent1"/>
                        </a:solidFill>
                        <a:latin typeface="Inter" panose="020B0604020202020204"/>
                        <a:ea typeface="+mn-ea"/>
                        <a:cs typeface="+mn-cs"/>
                      </a:defRPr>
                    </a:pPr>
                    <a:r>
                      <a:rPr lang="en-US" sz="1200">
                        <a:latin typeface="Inter" panose="020B0604020202020204"/>
                      </a:rPr>
                      <a:t>Retail - 35% (reputational damage)</a:t>
                    </a:r>
                  </a:p>
                </c:rich>
              </c:tx>
              <c:spPr>
                <a:noFill/>
                <a:ln>
                  <a:noFill/>
                </a:ln>
                <a:effectLst/>
              </c:spPr>
              <c:txPr>
                <a:bodyPr rot="0" spcFirstLastPara="1" vertOverflow="ellipsis" vert="horz" wrap="square" lIns="38100" tIns="19050" rIns="38100" bIns="19050" anchor="ctr" anchorCtr="1">
                  <a:noAutofit/>
                </a:bodyPr>
                <a:lstStyle/>
                <a:p>
                  <a:pPr>
                    <a:defRPr sz="1200" b="1" i="0" u="none" strike="noStrike" kern="1200" spc="0" baseline="0">
                      <a:solidFill>
                        <a:schemeClr val="accent1"/>
                      </a:solidFill>
                      <a:latin typeface="Inter" panose="020B0604020202020204"/>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layout>
                    <c:manualLayout>
                      <c:w val="0.29441464202001488"/>
                      <c:h val="0.26915638747080867"/>
                    </c:manualLayout>
                  </c15:layout>
                  <c15:showDataLabelsRange val="0"/>
                </c:ext>
                <c:ext xmlns:c16="http://schemas.microsoft.com/office/drawing/2014/chart" uri="{C3380CC4-5D6E-409C-BE32-E72D297353CC}">
                  <c16:uniqueId val="{00000007-09F4-45FB-B168-4176C0657B64}"/>
                </c:ext>
              </c:extLst>
            </c:dLbl>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Inter" panose="020B0604020202020204"/>
                    <a:ea typeface="+mn-ea"/>
                    <a:cs typeface="+mn-cs"/>
                  </a:defRPr>
                </a:pPr>
                <a:endParaRPr lang="en-US"/>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'3'!$C$5:$C$8</c:f>
              <c:strCache>
                <c:ptCount val="4"/>
                <c:pt idx="0">
                  <c:v>Financial Services</c:v>
                </c:pt>
                <c:pt idx="1">
                  <c:v>Healthcare</c:v>
                </c:pt>
                <c:pt idx="2">
                  <c:v>Manufacturing</c:v>
                </c:pt>
                <c:pt idx="3">
                  <c:v>Retail</c:v>
                </c:pt>
              </c:strCache>
            </c:strRef>
          </c:cat>
          <c:val>
            <c:numRef>
              <c:f>'3'!$D$5:$D$8</c:f>
              <c:numCache>
                <c:formatCode>0%</c:formatCode>
                <c:ptCount val="4"/>
                <c:pt idx="0">
                  <c:v>0.38</c:v>
                </c:pt>
                <c:pt idx="1">
                  <c:v>0.28000000000000003</c:v>
                </c:pt>
                <c:pt idx="2">
                  <c:v>0.33</c:v>
                </c:pt>
                <c:pt idx="3">
                  <c:v>0.35</c:v>
                </c:pt>
              </c:numCache>
            </c:numRef>
          </c:val>
          <c:extLst>
            <c:ext xmlns:c16="http://schemas.microsoft.com/office/drawing/2014/chart" uri="{C3380CC4-5D6E-409C-BE32-E72D297353CC}">
              <c16:uniqueId val="{00000008-09F4-45FB-B168-4176C0657B64}"/>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Inter"/>
                <a:ea typeface="+mn-ea"/>
                <a:cs typeface="+mn-cs"/>
              </a:defRPr>
            </a:pPr>
            <a:r>
              <a:rPr lang="en-US" b="1" dirty="0"/>
              <a:t>Economic Impact</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Inter"/>
              <a:ea typeface="+mn-ea"/>
              <a:cs typeface="+mn-cs"/>
            </a:defRPr>
          </a:pPr>
          <a:endParaRPr lang="en-US"/>
        </a:p>
      </c:txPr>
    </c:title>
    <c:autoTitleDeleted val="0"/>
    <c:plotArea>
      <c:layout/>
      <c:barChart>
        <c:barDir val="bar"/>
        <c:grouping val="clustered"/>
        <c:varyColors val="0"/>
        <c:ser>
          <c:idx val="0"/>
          <c:order val="0"/>
          <c:tx>
            <c:strRef>
              <c:f>'4'!$C$4</c:f>
              <c:strCache>
                <c:ptCount val="1"/>
                <c:pt idx="0">
                  <c:v>Value</c:v>
                </c:pt>
              </c:strCache>
            </c:strRef>
          </c:tx>
          <c:spPr>
            <a:solidFill>
              <a:schemeClr val="accent5"/>
            </a:solidFill>
            <a:ln>
              <a:noFill/>
            </a:ln>
            <a:effectLst/>
          </c:spPr>
          <c:invertIfNegative val="0"/>
          <c:dLbls>
            <c:dLbl>
              <c:idx val="0"/>
              <c:tx>
                <c:rich>
                  <a:bodyPr/>
                  <a:lstStyle/>
                  <a:p>
                    <a:r>
                      <a:rPr lang="en-US"/>
                      <a:t>$</a:t>
                    </a:r>
                    <a:fld id="{D529B5DB-5397-46F5-9FEC-22106D3F9DAB}" type="VALUE">
                      <a:rPr lang="en-US"/>
                      <a:pPr/>
                      <a:t>[VALUE]</a:t>
                    </a:fld>
                    <a:r>
                      <a:rPr lang="en-US"/>
                      <a:t> 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4289-4D4B-A759-70026D6A4196}"/>
                </c:ext>
              </c:extLst>
            </c:dLbl>
            <c:dLbl>
              <c:idx val="1"/>
              <c:tx>
                <c:rich>
                  <a:bodyPr/>
                  <a:lstStyle/>
                  <a:p>
                    <a:r>
                      <a:rPr lang="en-US"/>
                      <a:t>$</a:t>
                    </a:r>
                    <a:fld id="{322E5AF0-E139-4522-AFCA-EB249580DACA}" type="VALUE">
                      <a:rPr lang="en-US"/>
                      <a:pPr/>
                      <a:t>[VALUE]</a:t>
                    </a:fld>
                    <a:r>
                      <a:rPr lang="en-US"/>
                      <a:t> 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4289-4D4B-A759-70026D6A4196}"/>
                </c:ext>
              </c:extLst>
            </c:dLbl>
            <c:dLbl>
              <c:idx val="2"/>
              <c:tx>
                <c:rich>
                  <a:bodyPr/>
                  <a:lstStyle/>
                  <a:p>
                    <a:r>
                      <a:rPr lang="en-US"/>
                      <a:t>$</a:t>
                    </a:r>
                    <a:fld id="{34A6ED33-A258-42AA-B1F0-0AD77B31BE10}" type="VALUE">
                      <a:rPr lang="en-US"/>
                      <a:pPr/>
                      <a:t>[VALUE]</a:t>
                    </a:fld>
                    <a:r>
                      <a:rPr lang="en-US"/>
                      <a:t> M</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4289-4D4B-A759-70026D6A4196}"/>
                </c:ext>
              </c:extLst>
            </c:dLbl>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Inter"/>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'4'!$B$5:$B$7</c:f>
              <c:strCache>
                <c:ptCount val="3"/>
                <c:pt idx="0">
                  <c:v>Avg cost of AI Security Breach (2021)</c:v>
                </c:pt>
                <c:pt idx="1">
                  <c:v>Avg cost of AI Security Breach (2023)</c:v>
                </c:pt>
                <c:pt idx="2">
                  <c:v>Projected global loss - AI Security Incidents (2026)</c:v>
                </c:pt>
              </c:strCache>
            </c:strRef>
          </c:cat>
          <c:val>
            <c:numRef>
              <c:f>'4'!$C$5:$C$7</c:f>
              <c:numCache>
                <c:formatCode>0.0</c:formatCode>
                <c:ptCount val="3"/>
                <c:pt idx="0">
                  <c:v>2.1</c:v>
                </c:pt>
                <c:pt idx="1">
                  <c:v>3.5</c:v>
                </c:pt>
                <c:pt idx="2" formatCode="0">
                  <c:v>35</c:v>
                </c:pt>
              </c:numCache>
            </c:numRef>
          </c:val>
          <c:extLst>
            <c:ext xmlns:c16="http://schemas.microsoft.com/office/drawing/2014/chart" uri="{C3380CC4-5D6E-409C-BE32-E72D297353CC}">
              <c16:uniqueId val="{00000003-4289-4D4B-A759-70026D6A4196}"/>
            </c:ext>
          </c:extLst>
        </c:ser>
        <c:dLbls>
          <c:showLegendKey val="0"/>
          <c:showVal val="0"/>
          <c:showCatName val="0"/>
          <c:showSerName val="0"/>
          <c:showPercent val="0"/>
          <c:showBubbleSize val="0"/>
        </c:dLbls>
        <c:gapWidth val="182"/>
        <c:axId val="403284032"/>
        <c:axId val="403285112"/>
      </c:barChart>
      <c:catAx>
        <c:axId val="4032840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Inter"/>
                <a:ea typeface="+mn-ea"/>
                <a:cs typeface="+mn-cs"/>
              </a:defRPr>
            </a:pPr>
            <a:endParaRPr lang="en-US"/>
          </a:p>
        </c:txPr>
        <c:crossAx val="403285112"/>
        <c:crosses val="autoZero"/>
        <c:auto val="1"/>
        <c:lblAlgn val="ctr"/>
        <c:lblOffset val="100"/>
        <c:noMultiLvlLbl val="0"/>
      </c:catAx>
      <c:valAx>
        <c:axId val="4032851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Inter"/>
                    <a:ea typeface="+mn-ea"/>
                    <a:cs typeface="+mn-cs"/>
                  </a:defRPr>
                </a:pPr>
                <a:r>
                  <a:rPr lang="en-IN"/>
                  <a:t>USD [Millions]</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Inter"/>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Inter"/>
                <a:ea typeface="+mn-ea"/>
                <a:cs typeface="+mn-cs"/>
              </a:defRPr>
            </a:pPr>
            <a:endParaRPr lang="en-US"/>
          </a:p>
        </c:txPr>
        <c:crossAx val="403284032"/>
        <c:crosses val="autoZero"/>
        <c:crossBetween val="between"/>
        <c:majorUnit val="5"/>
        <c:minorUnit val="1"/>
      </c:valAx>
      <c:spPr>
        <a:noFill/>
        <a:ln>
          <a:noFill/>
        </a:ln>
        <a:effectLst/>
      </c:spPr>
    </c:plotArea>
    <c:plotVisOnly val="1"/>
    <c:dispBlanksAs val="gap"/>
    <c:showDLblsOverMax val="0"/>
  </c:chart>
  <c:spPr>
    <a:noFill/>
    <a:ln>
      <a:solidFill>
        <a:schemeClr val="tx1"/>
      </a:solidFill>
    </a:ln>
    <a:effectLst/>
  </c:spPr>
  <c:txPr>
    <a:bodyPr/>
    <a:lstStyle/>
    <a:p>
      <a:pPr>
        <a:defRPr sz="1200">
          <a:latin typeface="Inte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a:t>Gen AI Specific Concerns</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'7'!$B$1</c:f>
              <c:strCache>
                <c:ptCount val="1"/>
                <c:pt idx="0">
                  <c:v>Value</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A5F-46C8-B60F-C4401C697ADE}"/>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A5F-46C8-B60F-C4401C697ADE}"/>
              </c:ext>
            </c:extLst>
          </c:dPt>
          <c:dLbls>
            <c:dLbl>
              <c:idx val="0"/>
              <c:tx>
                <c:rich>
                  <a:bodyPr/>
                  <a:lstStyle/>
                  <a:p>
                    <a:fld id="{0DDE7D08-E035-4171-A8D2-B8EA8A0239D9}" type="VALUE">
                      <a:rPr lang="en-US"/>
                      <a:pPr/>
                      <a:t>[VALUE]</a:t>
                    </a:fld>
                    <a:endParaRPr lang="en-IN"/>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8A5F-46C8-B60F-C4401C697ADE}"/>
                </c:ext>
              </c:extLst>
            </c:dLbl>
            <c:dLbl>
              <c:idx val="1"/>
              <c:tx>
                <c:rich>
                  <a:bodyPr/>
                  <a:lstStyle/>
                  <a:p>
                    <a:r>
                      <a:rPr lang="en-US" dirty="0"/>
                      <a:t>47%</a:t>
                    </a:r>
                  </a:p>
                </c:rich>
              </c:tx>
              <c:showLegendKey val="0"/>
              <c:showVal val="1"/>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3-8A5F-46C8-B60F-C4401C697ADE}"/>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'7'!$A$2:$A$3</c:f>
              <c:strCache>
                <c:ptCount val="2"/>
                <c:pt idx="0">
                  <c:v>Orgs using LLM reporting GenAI security incidents</c:v>
                </c:pt>
                <c:pt idx="1">
                  <c:v>Orgs concerned about GenAI generating harmful content</c:v>
                </c:pt>
              </c:strCache>
            </c:strRef>
          </c:cat>
          <c:val>
            <c:numRef>
              <c:f>'7'!$B$2:$B$3</c:f>
              <c:numCache>
                <c:formatCode>0%</c:formatCode>
                <c:ptCount val="2"/>
                <c:pt idx="0">
                  <c:v>0.53</c:v>
                </c:pt>
                <c:pt idx="1">
                  <c:v>0.4</c:v>
                </c:pt>
              </c:numCache>
            </c:numRef>
          </c:val>
          <c:extLst>
            <c:ext xmlns:c16="http://schemas.microsoft.com/office/drawing/2014/chart" uri="{C3380CC4-5D6E-409C-BE32-E72D297353CC}">
              <c16:uniqueId val="{00000004-8A5F-46C8-B60F-C4401C697ADE}"/>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Inter"/>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4.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9.png"/><Relationship Id="rId5" Type="http://schemas.openxmlformats.org/officeDocument/2006/relationships/image" Target="../media/image14.png"/><Relationship Id="rId4"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DBDB6B-E757-48F8-B4AD-B31F2195BE30}"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IN"/>
        </a:p>
      </dgm:t>
    </dgm:pt>
    <dgm:pt modelId="{5F025A39-23F0-44A7-99A9-D17C9AD8512A}">
      <dgm:prSet/>
      <dgm:spPr/>
      <dgm:t>
        <a:bodyPr/>
        <a:lstStyle/>
        <a:p>
          <a:r>
            <a:rPr lang="en-IN"/>
            <a:t>AI has brought significant advancements to many fields, from healthcare, finance, transportation and entertainment. However, these benefits come with serious security risks as well. </a:t>
          </a:r>
        </a:p>
      </dgm:t>
    </dgm:pt>
    <dgm:pt modelId="{565B14D3-4585-46A6-8FD6-B81A4F45672B}" type="parTrans" cxnId="{3EF9520F-773D-4EBC-9A40-8A57D0BC4BF3}">
      <dgm:prSet/>
      <dgm:spPr/>
      <dgm:t>
        <a:bodyPr/>
        <a:lstStyle/>
        <a:p>
          <a:endParaRPr lang="en-IN"/>
        </a:p>
      </dgm:t>
    </dgm:pt>
    <dgm:pt modelId="{93B0A0C5-CC2D-420C-8138-30EF711F039E}" type="sibTrans" cxnId="{3EF9520F-773D-4EBC-9A40-8A57D0BC4BF3}">
      <dgm:prSet/>
      <dgm:spPr/>
      <dgm:t>
        <a:bodyPr/>
        <a:lstStyle/>
        <a:p>
          <a:endParaRPr lang="en-IN"/>
        </a:p>
      </dgm:t>
    </dgm:pt>
    <dgm:pt modelId="{E2CB41B5-EA7B-468A-AD7B-7BBEC67B36B2}">
      <dgm:prSet/>
      <dgm:spPr/>
      <dgm:t>
        <a:bodyPr/>
        <a:lstStyle/>
        <a:p>
          <a:r>
            <a:rPr lang="en-IN"/>
            <a:t>AI systems can be targeted by hackers who might manipulate them to make wrong decisions, leading to harmful consequences. </a:t>
          </a:r>
        </a:p>
      </dgm:t>
    </dgm:pt>
    <dgm:pt modelId="{C4D1400A-C8B3-4774-9843-48635E7E44AF}" type="parTrans" cxnId="{B5709DC5-4B37-4379-9E56-5798B28291C1}">
      <dgm:prSet/>
      <dgm:spPr/>
      <dgm:t>
        <a:bodyPr/>
        <a:lstStyle/>
        <a:p>
          <a:endParaRPr lang="en-IN"/>
        </a:p>
      </dgm:t>
    </dgm:pt>
    <dgm:pt modelId="{E9C8B1F6-38BC-4AB0-8042-9DF9B18502B2}" type="sibTrans" cxnId="{B5709DC5-4B37-4379-9E56-5798B28291C1}">
      <dgm:prSet/>
      <dgm:spPr/>
      <dgm:t>
        <a:bodyPr/>
        <a:lstStyle/>
        <a:p>
          <a:endParaRPr lang="en-IN"/>
        </a:p>
      </dgm:t>
    </dgm:pt>
    <dgm:pt modelId="{80D67C1E-2D82-4F35-82AC-54E3ACD76BEB}">
      <dgm:prSet/>
      <dgm:spPr/>
      <dgm:t>
        <a:bodyPr/>
        <a:lstStyle/>
        <a:p>
          <a:r>
            <a:rPr lang="en-IN" b="1"/>
            <a:t>For example</a:t>
          </a:r>
          <a:r>
            <a:rPr lang="en-IN"/>
            <a:t>, if an AI in a self-driving car is hacked, it could cause accidents. AI can also be used to create fake content, like deepfake videos, which can be used to spread misinformation or harm someone's reputation. </a:t>
          </a:r>
        </a:p>
      </dgm:t>
    </dgm:pt>
    <dgm:pt modelId="{CED1A3A1-18C8-4CCE-9B89-54F055522A95}" type="parTrans" cxnId="{3747BA0F-C7FC-42FF-8B2D-933E9E5C5FCC}">
      <dgm:prSet/>
      <dgm:spPr/>
      <dgm:t>
        <a:bodyPr/>
        <a:lstStyle/>
        <a:p>
          <a:endParaRPr lang="en-IN"/>
        </a:p>
      </dgm:t>
    </dgm:pt>
    <dgm:pt modelId="{1A846CF4-97FC-469E-A9B7-3BD11AB66236}" type="sibTrans" cxnId="{3747BA0F-C7FC-42FF-8B2D-933E9E5C5FCC}">
      <dgm:prSet/>
      <dgm:spPr/>
      <dgm:t>
        <a:bodyPr/>
        <a:lstStyle/>
        <a:p>
          <a:endParaRPr lang="en-IN"/>
        </a:p>
      </dgm:t>
    </dgm:pt>
    <dgm:pt modelId="{90A2D3B7-9711-4C96-884A-A4CDB256EDFE}" type="pres">
      <dgm:prSet presAssocID="{D7DBDB6B-E757-48F8-B4AD-B31F2195BE30}" presName="CompostProcess" presStyleCnt="0">
        <dgm:presLayoutVars>
          <dgm:dir/>
          <dgm:resizeHandles val="exact"/>
        </dgm:presLayoutVars>
      </dgm:prSet>
      <dgm:spPr/>
    </dgm:pt>
    <dgm:pt modelId="{CCB8E9E3-5D4F-4D89-855C-8E6453F31CF0}" type="pres">
      <dgm:prSet presAssocID="{D7DBDB6B-E757-48F8-B4AD-B31F2195BE30}" presName="arrow" presStyleLbl="bgShp" presStyleIdx="0" presStyleCnt="1"/>
      <dgm:spPr/>
    </dgm:pt>
    <dgm:pt modelId="{49826D68-19A2-4180-AA1C-81230DF220B8}" type="pres">
      <dgm:prSet presAssocID="{D7DBDB6B-E757-48F8-B4AD-B31F2195BE30}" presName="linearProcess" presStyleCnt="0"/>
      <dgm:spPr/>
    </dgm:pt>
    <dgm:pt modelId="{4B5F4057-840B-4006-911E-CE5609D81E51}" type="pres">
      <dgm:prSet presAssocID="{5F025A39-23F0-44A7-99A9-D17C9AD8512A}" presName="textNode" presStyleLbl="node1" presStyleIdx="0" presStyleCnt="3">
        <dgm:presLayoutVars>
          <dgm:bulletEnabled val="1"/>
        </dgm:presLayoutVars>
      </dgm:prSet>
      <dgm:spPr/>
    </dgm:pt>
    <dgm:pt modelId="{6280DBAC-7910-4D80-A60F-3219D759FDE0}" type="pres">
      <dgm:prSet presAssocID="{93B0A0C5-CC2D-420C-8138-30EF711F039E}" presName="sibTrans" presStyleCnt="0"/>
      <dgm:spPr/>
    </dgm:pt>
    <dgm:pt modelId="{3B5AD69A-74DD-499A-B3E0-55351720B98F}" type="pres">
      <dgm:prSet presAssocID="{E2CB41B5-EA7B-468A-AD7B-7BBEC67B36B2}" presName="textNode" presStyleLbl="node1" presStyleIdx="1" presStyleCnt="3">
        <dgm:presLayoutVars>
          <dgm:bulletEnabled val="1"/>
        </dgm:presLayoutVars>
      </dgm:prSet>
      <dgm:spPr/>
    </dgm:pt>
    <dgm:pt modelId="{8A5BE64E-1C71-4F0D-A2D3-D30C85C1B772}" type="pres">
      <dgm:prSet presAssocID="{E9C8B1F6-38BC-4AB0-8042-9DF9B18502B2}" presName="sibTrans" presStyleCnt="0"/>
      <dgm:spPr/>
    </dgm:pt>
    <dgm:pt modelId="{1BAFD498-059C-493E-94D6-E80330CCEB0D}" type="pres">
      <dgm:prSet presAssocID="{80D67C1E-2D82-4F35-82AC-54E3ACD76BEB}" presName="textNode" presStyleLbl="node1" presStyleIdx="2" presStyleCnt="3">
        <dgm:presLayoutVars>
          <dgm:bulletEnabled val="1"/>
        </dgm:presLayoutVars>
      </dgm:prSet>
      <dgm:spPr/>
    </dgm:pt>
  </dgm:ptLst>
  <dgm:cxnLst>
    <dgm:cxn modelId="{3EF9520F-773D-4EBC-9A40-8A57D0BC4BF3}" srcId="{D7DBDB6B-E757-48F8-B4AD-B31F2195BE30}" destId="{5F025A39-23F0-44A7-99A9-D17C9AD8512A}" srcOrd="0" destOrd="0" parTransId="{565B14D3-4585-46A6-8FD6-B81A4F45672B}" sibTransId="{93B0A0C5-CC2D-420C-8138-30EF711F039E}"/>
    <dgm:cxn modelId="{3747BA0F-C7FC-42FF-8B2D-933E9E5C5FCC}" srcId="{D7DBDB6B-E757-48F8-B4AD-B31F2195BE30}" destId="{80D67C1E-2D82-4F35-82AC-54E3ACD76BEB}" srcOrd="2" destOrd="0" parTransId="{CED1A3A1-18C8-4CCE-9B89-54F055522A95}" sibTransId="{1A846CF4-97FC-469E-A9B7-3BD11AB66236}"/>
    <dgm:cxn modelId="{8ABBE75B-306C-4A8D-9017-26BE6EFF1720}" type="presOf" srcId="{5F025A39-23F0-44A7-99A9-D17C9AD8512A}" destId="{4B5F4057-840B-4006-911E-CE5609D81E51}" srcOrd="0" destOrd="0" presId="urn:microsoft.com/office/officeart/2005/8/layout/hProcess9"/>
    <dgm:cxn modelId="{B5709DC5-4B37-4379-9E56-5798B28291C1}" srcId="{D7DBDB6B-E757-48F8-B4AD-B31F2195BE30}" destId="{E2CB41B5-EA7B-468A-AD7B-7BBEC67B36B2}" srcOrd="1" destOrd="0" parTransId="{C4D1400A-C8B3-4774-9843-48635E7E44AF}" sibTransId="{E9C8B1F6-38BC-4AB0-8042-9DF9B18502B2}"/>
    <dgm:cxn modelId="{25E015D6-11F1-477E-A2AA-C9934AF96A98}" type="presOf" srcId="{D7DBDB6B-E757-48F8-B4AD-B31F2195BE30}" destId="{90A2D3B7-9711-4C96-884A-A4CDB256EDFE}" srcOrd="0" destOrd="0" presId="urn:microsoft.com/office/officeart/2005/8/layout/hProcess9"/>
    <dgm:cxn modelId="{7A626DF4-2A06-49E6-8F16-56948E4E950B}" type="presOf" srcId="{E2CB41B5-EA7B-468A-AD7B-7BBEC67B36B2}" destId="{3B5AD69A-74DD-499A-B3E0-55351720B98F}" srcOrd="0" destOrd="0" presId="urn:microsoft.com/office/officeart/2005/8/layout/hProcess9"/>
    <dgm:cxn modelId="{2610E3F9-437F-4CA1-B1DA-B137917A1E16}" type="presOf" srcId="{80D67C1E-2D82-4F35-82AC-54E3ACD76BEB}" destId="{1BAFD498-059C-493E-94D6-E80330CCEB0D}" srcOrd="0" destOrd="0" presId="urn:microsoft.com/office/officeart/2005/8/layout/hProcess9"/>
    <dgm:cxn modelId="{4E95F5D9-8A12-46B9-B274-6FA8C4BC9152}" type="presParOf" srcId="{90A2D3B7-9711-4C96-884A-A4CDB256EDFE}" destId="{CCB8E9E3-5D4F-4D89-855C-8E6453F31CF0}" srcOrd="0" destOrd="0" presId="urn:microsoft.com/office/officeart/2005/8/layout/hProcess9"/>
    <dgm:cxn modelId="{E5792054-6458-4891-A83E-29BD79FBEE24}" type="presParOf" srcId="{90A2D3B7-9711-4C96-884A-A4CDB256EDFE}" destId="{49826D68-19A2-4180-AA1C-81230DF220B8}" srcOrd="1" destOrd="0" presId="urn:microsoft.com/office/officeart/2005/8/layout/hProcess9"/>
    <dgm:cxn modelId="{FF31B0E3-331D-4C7C-BD76-CFDF81F300E2}" type="presParOf" srcId="{49826D68-19A2-4180-AA1C-81230DF220B8}" destId="{4B5F4057-840B-4006-911E-CE5609D81E51}" srcOrd="0" destOrd="0" presId="urn:microsoft.com/office/officeart/2005/8/layout/hProcess9"/>
    <dgm:cxn modelId="{AFF5CD0F-8A2C-4A07-83B6-5ED2A1FEEE49}" type="presParOf" srcId="{49826D68-19A2-4180-AA1C-81230DF220B8}" destId="{6280DBAC-7910-4D80-A60F-3219D759FDE0}" srcOrd="1" destOrd="0" presId="urn:microsoft.com/office/officeart/2005/8/layout/hProcess9"/>
    <dgm:cxn modelId="{F13AC5E1-CC78-4E54-B7D0-44FC154F664B}" type="presParOf" srcId="{49826D68-19A2-4180-AA1C-81230DF220B8}" destId="{3B5AD69A-74DD-499A-B3E0-55351720B98F}" srcOrd="2" destOrd="0" presId="urn:microsoft.com/office/officeart/2005/8/layout/hProcess9"/>
    <dgm:cxn modelId="{FFEA5B99-894C-4D5F-8231-CE6D02B33889}" type="presParOf" srcId="{49826D68-19A2-4180-AA1C-81230DF220B8}" destId="{8A5BE64E-1C71-4F0D-A2D3-D30C85C1B772}" srcOrd="3" destOrd="0" presId="urn:microsoft.com/office/officeart/2005/8/layout/hProcess9"/>
    <dgm:cxn modelId="{82A76040-CB32-4109-BC75-38C1BA9C42DE}" type="presParOf" srcId="{49826D68-19A2-4180-AA1C-81230DF220B8}" destId="{1BAFD498-059C-493E-94D6-E80330CCEB0D}"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DE0FF7-BAF6-4D7C-AE45-F832140B5A38}"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IN"/>
        </a:p>
      </dgm:t>
    </dgm:pt>
    <dgm:pt modelId="{1D90E309-F893-48F3-A2B1-FA16D4F5BD7C}">
      <dgm:prSet custT="1"/>
      <dgm:spPr/>
      <dgm:t>
        <a:bodyPr/>
        <a:lstStyle/>
        <a:p>
          <a:r>
            <a:rPr lang="en-IN" sz="1200" b="1" dirty="0"/>
            <a:t>Limited Visibility into AI Internals</a:t>
          </a:r>
          <a:r>
            <a:rPr lang="en-IN" sz="1200" dirty="0"/>
            <a:t>- </a:t>
          </a:r>
          <a:r>
            <a:rPr lang="en-IN" sz="1100" dirty="0"/>
            <a:t>Traditional security mechanisms operate at the network or system level. Lack of insight into AI model internals and data processing.</a:t>
          </a:r>
        </a:p>
      </dgm:t>
    </dgm:pt>
    <dgm:pt modelId="{A4F41067-A0E2-4151-A016-DD39B7AB50D4}" type="parTrans" cxnId="{B73AA597-7E9D-4E6D-B7E1-3024A2C49644}">
      <dgm:prSet/>
      <dgm:spPr/>
      <dgm:t>
        <a:bodyPr/>
        <a:lstStyle/>
        <a:p>
          <a:endParaRPr lang="en-IN"/>
        </a:p>
      </dgm:t>
    </dgm:pt>
    <dgm:pt modelId="{1EFF2016-BB04-482E-A391-32CEA33155A0}" type="sibTrans" cxnId="{B73AA597-7E9D-4E6D-B7E1-3024A2C49644}">
      <dgm:prSet/>
      <dgm:spPr/>
      <dgm:t>
        <a:bodyPr/>
        <a:lstStyle/>
        <a:p>
          <a:endParaRPr lang="en-IN"/>
        </a:p>
      </dgm:t>
    </dgm:pt>
    <dgm:pt modelId="{4F414C06-7C42-4FC3-8DA4-20A0B88314B4}">
      <dgm:prSet/>
      <dgm:spPr/>
      <dgm:t>
        <a:bodyPr/>
        <a:lstStyle/>
        <a:p>
          <a:endParaRPr lang="en-IN" sz="900"/>
        </a:p>
      </dgm:t>
    </dgm:pt>
    <dgm:pt modelId="{56D390E3-B8F4-4933-A7DA-1F29A55F8DE8}" type="parTrans" cxnId="{0BF20DF0-9074-447F-9208-70E1944088EA}">
      <dgm:prSet/>
      <dgm:spPr/>
      <dgm:t>
        <a:bodyPr/>
        <a:lstStyle/>
        <a:p>
          <a:endParaRPr lang="en-IN"/>
        </a:p>
      </dgm:t>
    </dgm:pt>
    <dgm:pt modelId="{4BAB120F-7307-437E-9342-3F1CBFA73ED3}" type="sibTrans" cxnId="{0BF20DF0-9074-447F-9208-70E1944088EA}">
      <dgm:prSet/>
      <dgm:spPr/>
      <dgm:t>
        <a:bodyPr/>
        <a:lstStyle/>
        <a:p>
          <a:endParaRPr lang="en-IN"/>
        </a:p>
      </dgm:t>
    </dgm:pt>
    <dgm:pt modelId="{31C012EC-E8AA-4B0D-B3BC-ABA02FF42A25}">
      <dgm:prSet custT="1"/>
      <dgm:spPr/>
      <dgm:t>
        <a:bodyPr/>
        <a:lstStyle/>
        <a:p>
          <a:r>
            <a:rPr lang="en-IN" sz="1200" b="1" dirty="0"/>
            <a:t>Inadequate Handling of AI Inputs/Outputs</a:t>
          </a:r>
          <a:r>
            <a:rPr lang="en-IN" sz="1200" dirty="0"/>
            <a:t> </a:t>
          </a:r>
          <a:r>
            <a:rPr lang="en-IN" sz="1100" dirty="0"/>
            <a:t>- Struggles to analyze complex AI inputs like images or natural language. Unable to evaluate the safety of AI-generated content.</a:t>
          </a:r>
        </a:p>
      </dgm:t>
    </dgm:pt>
    <dgm:pt modelId="{49308B4C-014E-4FB2-968B-9C4B2FCE1066}" type="parTrans" cxnId="{799D07F0-9B9D-4C7B-B150-A941051E3EE4}">
      <dgm:prSet/>
      <dgm:spPr/>
      <dgm:t>
        <a:bodyPr/>
        <a:lstStyle/>
        <a:p>
          <a:endParaRPr lang="en-IN"/>
        </a:p>
      </dgm:t>
    </dgm:pt>
    <dgm:pt modelId="{7C1E0510-BE1F-4760-A53D-6BAAA96A5434}" type="sibTrans" cxnId="{799D07F0-9B9D-4C7B-B150-A941051E3EE4}">
      <dgm:prSet/>
      <dgm:spPr/>
      <dgm:t>
        <a:bodyPr/>
        <a:lstStyle/>
        <a:p>
          <a:endParaRPr lang="en-IN"/>
        </a:p>
      </dgm:t>
    </dgm:pt>
    <dgm:pt modelId="{1A0B268E-2CD1-4DC8-B8F7-0B511C55897F}">
      <dgm:prSet/>
      <dgm:spPr/>
      <dgm:t>
        <a:bodyPr/>
        <a:lstStyle/>
        <a:p>
          <a:endParaRPr lang="en-IN" sz="900"/>
        </a:p>
      </dgm:t>
    </dgm:pt>
    <dgm:pt modelId="{0704CFBE-2CCC-41A1-8EA9-878FE45C456D}" type="parTrans" cxnId="{21FC381E-DE25-4490-9045-BF9DC658E8B9}">
      <dgm:prSet/>
      <dgm:spPr/>
      <dgm:t>
        <a:bodyPr/>
        <a:lstStyle/>
        <a:p>
          <a:endParaRPr lang="en-IN"/>
        </a:p>
      </dgm:t>
    </dgm:pt>
    <dgm:pt modelId="{9AB49C83-12FE-4749-B60C-EC121BE04D42}" type="sibTrans" cxnId="{21FC381E-DE25-4490-9045-BF9DC658E8B9}">
      <dgm:prSet/>
      <dgm:spPr/>
      <dgm:t>
        <a:bodyPr/>
        <a:lstStyle/>
        <a:p>
          <a:endParaRPr lang="en-IN"/>
        </a:p>
      </dgm:t>
    </dgm:pt>
    <dgm:pt modelId="{BF54E7D6-E783-48FE-92E9-60660015A18D}">
      <dgm:prSet custT="1"/>
      <dgm:spPr/>
      <dgm:t>
        <a:bodyPr/>
        <a:lstStyle/>
        <a:p>
          <a:r>
            <a:rPr lang="en-IN" sz="1200" b="1" dirty="0"/>
            <a:t>Lack of Adaptive Learning in Security</a:t>
          </a:r>
          <a:r>
            <a:rPr lang="en-IN" sz="1200" dirty="0"/>
            <a:t> </a:t>
          </a:r>
          <a:r>
            <a:rPr lang="en-IN" sz="1100" dirty="0"/>
            <a:t>- Most security tools don't use AI to improve their own performance. Unable to anticipate new threats based on observed patterns.</a:t>
          </a:r>
        </a:p>
      </dgm:t>
    </dgm:pt>
    <dgm:pt modelId="{E495E047-0734-4634-A441-2B6A8C8FFF33}" type="parTrans" cxnId="{5ED17EA3-C741-4811-BDEB-4EC4C22D3BAA}">
      <dgm:prSet/>
      <dgm:spPr/>
      <dgm:t>
        <a:bodyPr/>
        <a:lstStyle/>
        <a:p>
          <a:endParaRPr lang="en-IN"/>
        </a:p>
      </dgm:t>
    </dgm:pt>
    <dgm:pt modelId="{4AE0FEB5-6351-449D-9D66-44A154D9FC5E}" type="sibTrans" cxnId="{5ED17EA3-C741-4811-BDEB-4EC4C22D3BAA}">
      <dgm:prSet/>
      <dgm:spPr/>
      <dgm:t>
        <a:bodyPr/>
        <a:lstStyle/>
        <a:p>
          <a:endParaRPr lang="en-IN"/>
        </a:p>
      </dgm:t>
    </dgm:pt>
    <dgm:pt modelId="{3FB97809-AEA8-429F-A035-05B08E6520B3}">
      <dgm:prSet/>
      <dgm:spPr/>
      <dgm:t>
        <a:bodyPr/>
        <a:lstStyle/>
        <a:p>
          <a:endParaRPr lang="en-IN" sz="900"/>
        </a:p>
      </dgm:t>
    </dgm:pt>
    <dgm:pt modelId="{42051512-9DB7-4F08-9FF9-E5F7DB6FF7DC}" type="parTrans" cxnId="{B63010C4-755D-4CDE-9797-C04081AABD85}">
      <dgm:prSet/>
      <dgm:spPr/>
      <dgm:t>
        <a:bodyPr/>
        <a:lstStyle/>
        <a:p>
          <a:endParaRPr lang="en-IN"/>
        </a:p>
      </dgm:t>
    </dgm:pt>
    <dgm:pt modelId="{A794F0F1-5CD1-4907-90B6-8C906C99E1EF}" type="sibTrans" cxnId="{B63010C4-755D-4CDE-9797-C04081AABD85}">
      <dgm:prSet/>
      <dgm:spPr/>
      <dgm:t>
        <a:bodyPr/>
        <a:lstStyle/>
        <a:p>
          <a:endParaRPr lang="en-IN"/>
        </a:p>
      </dgm:t>
    </dgm:pt>
    <dgm:pt modelId="{BD02F806-58DB-4845-8EA2-335C7A437916}">
      <dgm:prSet custT="1"/>
      <dgm:spPr/>
      <dgm:t>
        <a:bodyPr/>
        <a:lstStyle/>
        <a:p>
          <a:r>
            <a:rPr lang="en-IN" sz="1200" b="1" dirty="0"/>
            <a:t>Insufficient Protection Against Data Poisoning</a:t>
          </a:r>
          <a:r>
            <a:rPr lang="en-IN" sz="1200" dirty="0"/>
            <a:t> </a:t>
          </a:r>
          <a:r>
            <a:rPr lang="en-IN" sz="1100" dirty="0"/>
            <a:t>- Traditional security focuses on data integrity, not subtle manipulations. It Struggles to detect malicious data that influences AI learning.</a:t>
          </a:r>
        </a:p>
      </dgm:t>
    </dgm:pt>
    <dgm:pt modelId="{792A1592-1D92-41C2-8D4E-772088B8EBB1}" type="parTrans" cxnId="{1D95F384-B446-45B1-8450-2481AF0B8149}">
      <dgm:prSet/>
      <dgm:spPr/>
      <dgm:t>
        <a:bodyPr/>
        <a:lstStyle/>
        <a:p>
          <a:endParaRPr lang="en-IN"/>
        </a:p>
      </dgm:t>
    </dgm:pt>
    <dgm:pt modelId="{061D37D9-39CD-4FBE-ABAE-FACAF74E976D}" type="sibTrans" cxnId="{1D95F384-B446-45B1-8450-2481AF0B8149}">
      <dgm:prSet/>
      <dgm:spPr/>
      <dgm:t>
        <a:bodyPr/>
        <a:lstStyle/>
        <a:p>
          <a:endParaRPr lang="en-IN"/>
        </a:p>
      </dgm:t>
    </dgm:pt>
    <dgm:pt modelId="{710BFE0D-AB54-42ED-BD7C-9FFD7AC8ED9B}">
      <dgm:prSet/>
      <dgm:spPr/>
      <dgm:t>
        <a:bodyPr/>
        <a:lstStyle/>
        <a:p>
          <a:endParaRPr lang="en-IN" sz="900"/>
        </a:p>
      </dgm:t>
    </dgm:pt>
    <dgm:pt modelId="{3078EA06-1FE9-46E6-BA35-0B8E06E1E1E1}" type="parTrans" cxnId="{0E76F482-8423-4EE0-B61A-E41E27457D7F}">
      <dgm:prSet/>
      <dgm:spPr/>
      <dgm:t>
        <a:bodyPr/>
        <a:lstStyle/>
        <a:p>
          <a:endParaRPr lang="en-IN"/>
        </a:p>
      </dgm:t>
    </dgm:pt>
    <dgm:pt modelId="{2CF1A33F-4DB4-43AB-BB07-3CBC6A1443E9}" type="sibTrans" cxnId="{0E76F482-8423-4EE0-B61A-E41E27457D7F}">
      <dgm:prSet/>
      <dgm:spPr/>
      <dgm:t>
        <a:bodyPr/>
        <a:lstStyle/>
        <a:p>
          <a:endParaRPr lang="en-IN"/>
        </a:p>
      </dgm:t>
    </dgm:pt>
    <dgm:pt modelId="{C27C3FC7-8E4A-48CD-97D0-C9A2FC92D67C}">
      <dgm:prSet custT="1"/>
      <dgm:spPr/>
      <dgm:t>
        <a:bodyPr/>
        <a:lstStyle/>
        <a:p>
          <a:r>
            <a:rPr lang="en-IN" sz="1200" b="1" dirty="0"/>
            <a:t>Lack of Standardization in AI Security</a:t>
          </a:r>
          <a:r>
            <a:rPr lang="en-IN" sz="1200" dirty="0"/>
            <a:t> </a:t>
          </a:r>
          <a:r>
            <a:rPr lang="en-IN" sz="1100" dirty="0"/>
            <a:t>-No widely accepted standards for AI security best practices. Example: Varied security measures across different AI platforms create vulnerabilities</a:t>
          </a:r>
        </a:p>
      </dgm:t>
    </dgm:pt>
    <dgm:pt modelId="{6A3E57D1-7C19-43C0-8352-2827C6A66AD4}" type="parTrans" cxnId="{47AFD345-6C94-47A6-BEC9-88087327C877}">
      <dgm:prSet/>
      <dgm:spPr/>
      <dgm:t>
        <a:bodyPr/>
        <a:lstStyle/>
        <a:p>
          <a:endParaRPr lang="en-IN"/>
        </a:p>
      </dgm:t>
    </dgm:pt>
    <dgm:pt modelId="{B74BCED6-6054-40AE-AB47-391D0BB02046}" type="sibTrans" cxnId="{47AFD345-6C94-47A6-BEC9-88087327C877}">
      <dgm:prSet/>
      <dgm:spPr/>
      <dgm:t>
        <a:bodyPr/>
        <a:lstStyle/>
        <a:p>
          <a:endParaRPr lang="en-IN"/>
        </a:p>
      </dgm:t>
    </dgm:pt>
    <dgm:pt modelId="{6AAB239C-8F00-4DF4-A65D-2A988757805A}" type="pres">
      <dgm:prSet presAssocID="{6DDE0FF7-BAF6-4D7C-AE45-F832140B5A38}" presName="compositeShape" presStyleCnt="0">
        <dgm:presLayoutVars>
          <dgm:chMax val="7"/>
          <dgm:dir/>
          <dgm:resizeHandles val="exact"/>
        </dgm:presLayoutVars>
      </dgm:prSet>
      <dgm:spPr/>
    </dgm:pt>
    <dgm:pt modelId="{6424A84F-E841-4E64-B582-6900A03A7FDC}" type="pres">
      <dgm:prSet presAssocID="{1D90E309-F893-48F3-A2B1-FA16D4F5BD7C}" presName="circ1" presStyleLbl="vennNode1" presStyleIdx="0" presStyleCnt="5"/>
      <dgm:spPr/>
    </dgm:pt>
    <dgm:pt modelId="{0FB8BDCB-CBA6-43E1-A0F5-CBD4AD27F6CF}" type="pres">
      <dgm:prSet presAssocID="{1D90E309-F893-48F3-A2B1-FA16D4F5BD7C}" presName="circ1Tx" presStyleLbl="revTx" presStyleIdx="0" presStyleCnt="0">
        <dgm:presLayoutVars>
          <dgm:chMax val="0"/>
          <dgm:chPref val="0"/>
          <dgm:bulletEnabled val="1"/>
        </dgm:presLayoutVars>
      </dgm:prSet>
      <dgm:spPr/>
    </dgm:pt>
    <dgm:pt modelId="{B20EC779-7786-4018-99A8-51136C769665}" type="pres">
      <dgm:prSet presAssocID="{31C012EC-E8AA-4B0D-B3BC-ABA02FF42A25}" presName="circ2" presStyleLbl="vennNode1" presStyleIdx="1" presStyleCnt="5"/>
      <dgm:spPr/>
    </dgm:pt>
    <dgm:pt modelId="{6857494C-5814-4821-B35D-9D205FAADD3D}" type="pres">
      <dgm:prSet presAssocID="{31C012EC-E8AA-4B0D-B3BC-ABA02FF42A25}" presName="circ2Tx" presStyleLbl="revTx" presStyleIdx="0" presStyleCnt="0">
        <dgm:presLayoutVars>
          <dgm:chMax val="0"/>
          <dgm:chPref val="0"/>
          <dgm:bulletEnabled val="1"/>
        </dgm:presLayoutVars>
      </dgm:prSet>
      <dgm:spPr/>
    </dgm:pt>
    <dgm:pt modelId="{3AD20DA7-6AD1-4118-A8A7-286CF45F1D64}" type="pres">
      <dgm:prSet presAssocID="{BF54E7D6-E783-48FE-92E9-60660015A18D}" presName="circ3" presStyleLbl="vennNode1" presStyleIdx="2" presStyleCnt="5"/>
      <dgm:spPr/>
    </dgm:pt>
    <dgm:pt modelId="{B95F60DD-8023-4091-944F-D8A81CFDC80B}" type="pres">
      <dgm:prSet presAssocID="{BF54E7D6-E783-48FE-92E9-60660015A18D}" presName="circ3Tx" presStyleLbl="revTx" presStyleIdx="0" presStyleCnt="0">
        <dgm:presLayoutVars>
          <dgm:chMax val="0"/>
          <dgm:chPref val="0"/>
          <dgm:bulletEnabled val="1"/>
        </dgm:presLayoutVars>
      </dgm:prSet>
      <dgm:spPr/>
    </dgm:pt>
    <dgm:pt modelId="{F87A1926-F09C-47AE-A9B4-9BBE6FAF0FB2}" type="pres">
      <dgm:prSet presAssocID="{BD02F806-58DB-4845-8EA2-335C7A437916}" presName="circ4" presStyleLbl="vennNode1" presStyleIdx="3" presStyleCnt="5"/>
      <dgm:spPr/>
    </dgm:pt>
    <dgm:pt modelId="{D6A59294-E225-4049-B768-7B84868B79A3}" type="pres">
      <dgm:prSet presAssocID="{BD02F806-58DB-4845-8EA2-335C7A437916}" presName="circ4Tx" presStyleLbl="revTx" presStyleIdx="0" presStyleCnt="0">
        <dgm:presLayoutVars>
          <dgm:chMax val="0"/>
          <dgm:chPref val="0"/>
          <dgm:bulletEnabled val="1"/>
        </dgm:presLayoutVars>
      </dgm:prSet>
      <dgm:spPr/>
    </dgm:pt>
    <dgm:pt modelId="{29ED15ED-E8BC-4024-B68F-A70F69D12D7E}" type="pres">
      <dgm:prSet presAssocID="{C27C3FC7-8E4A-48CD-97D0-C9A2FC92D67C}" presName="circ5" presStyleLbl="vennNode1" presStyleIdx="4" presStyleCnt="5"/>
      <dgm:spPr/>
    </dgm:pt>
    <dgm:pt modelId="{9B1711CC-2E09-494A-ADB5-1C5BE71DC538}" type="pres">
      <dgm:prSet presAssocID="{C27C3FC7-8E4A-48CD-97D0-C9A2FC92D67C}" presName="circ5Tx" presStyleLbl="revTx" presStyleIdx="0" presStyleCnt="0">
        <dgm:presLayoutVars>
          <dgm:chMax val="0"/>
          <dgm:chPref val="0"/>
          <dgm:bulletEnabled val="1"/>
        </dgm:presLayoutVars>
      </dgm:prSet>
      <dgm:spPr/>
    </dgm:pt>
  </dgm:ptLst>
  <dgm:cxnLst>
    <dgm:cxn modelId="{21FC381E-DE25-4490-9045-BF9DC658E8B9}" srcId="{31C012EC-E8AA-4B0D-B3BC-ABA02FF42A25}" destId="{1A0B268E-2CD1-4DC8-B8F7-0B511C55897F}" srcOrd="0" destOrd="0" parTransId="{0704CFBE-2CCC-41A1-8EA9-878FE45C456D}" sibTransId="{9AB49C83-12FE-4749-B60C-EC121BE04D42}"/>
    <dgm:cxn modelId="{0ED0E131-FA18-47E8-B5EC-4BC34A10A4CA}" type="presOf" srcId="{BF54E7D6-E783-48FE-92E9-60660015A18D}" destId="{B95F60DD-8023-4091-944F-D8A81CFDC80B}" srcOrd="0" destOrd="0" presId="urn:microsoft.com/office/officeart/2005/8/layout/venn1"/>
    <dgm:cxn modelId="{9A579841-C2D8-4896-AB4D-4A3FBEF10BE4}" type="presOf" srcId="{1A0B268E-2CD1-4DC8-B8F7-0B511C55897F}" destId="{6857494C-5814-4821-B35D-9D205FAADD3D}" srcOrd="0" destOrd="1" presId="urn:microsoft.com/office/officeart/2005/8/layout/venn1"/>
    <dgm:cxn modelId="{47AFD345-6C94-47A6-BEC9-88087327C877}" srcId="{6DDE0FF7-BAF6-4D7C-AE45-F832140B5A38}" destId="{C27C3FC7-8E4A-48CD-97D0-C9A2FC92D67C}" srcOrd="4" destOrd="0" parTransId="{6A3E57D1-7C19-43C0-8352-2827C6A66AD4}" sibTransId="{B74BCED6-6054-40AE-AB47-391D0BB02046}"/>
    <dgm:cxn modelId="{412F9647-6B34-40BD-BB71-B2A4AE89C5E0}" type="presOf" srcId="{31C012EC-E8AA-4B0D-B3BC-ABA02FF42A25}" destId="{6857494C-5814-4821-B35D-9D205FAADD3D}" srcOrd="0" destOrd="0" presId="urn:microsoft.com/office/officeart/2005/8/layout/venn1"/>
    <dgm:cxn modelId="{DCA2B170-7CE1-4D80-8B65-96DDD9570275}" type="presOf" srcId="{710BFE0D-AB54-42ED-BD7C-9FFD7AC8ED9B}" destId="{D6A59294-E225-4049-B768-7B84868B79A3}" srcOrd="0" destOrd="1" presId="urn:microsoft.com/office/officeart/2005/8/layout/venn1"/>
    <dgm:cxn modelId="{46FCD875-DA3C-4C62-8C54-C5E33DF2CC77}" type="presOf" srcId="{4F414C06-7C42-4FC3-8DA4-20A0B88314B4}" destId="{0FB8BDCB-CBA6-43E1-A0F5-CBD4AD27F6CF}" srcOrd="0" destOrd="1" presId="urn:microsoft.com/office/officeart/2005/8/layout/venn1"/>
    <dgm:cxn modelId="{6EBAF07E-D78A-4B2F-BD5C-8EF3C7366765}" type="presOf" srcId="{1D90E309-F893-48F3-A2B1-FA16D4F5BD7C}" destId="{0FB8BDCB-CBA6-43E1-A0F5-CBD4AD27F6CF}" srcOrd="0" destOrd="0" presId="urn:microsoft.com/office/officeart/2005/8/layout/venn1"/>
    <dgm:cxn modelId="{0E76F482-8423-4EE0-B61A-E41E27457D7F}" srcId="{BD02F806-58DB-4845-8EA2-335C7A437916}" destId="{710BFE0D-AB54-42ED-BD7C-9FFD7AC8ED9B}" srcOrd="0" destOrd="0" parTransId="{3078EA06-1FE9-46E6-BA35-0B8E06E1E1E1}" sibTransId="{2CF1A33F-4DB4-43AB-BB07-3CBC6A1443E9}"/>
    <dgm:cxn modelId="{1D95F384-B446-45B1-8450-2481AF0B8149}" srcId="{6DDE0FF7-BAF6-4D7C-AE45-F832140B5A38}" destId="{BD02F806-58DB-4845-8EA2-335C7A437916}" srcOrd="3" destOrd="0" parTransId="{792A1592-1D92-41C2-8D4E-772088B8EBB1}" sibTransId="{061D37D9-39CD-4FBE-ABAE-FACAF74E976D}"/>
    <dgm:cxn modelId="{B73AA597-7E9D-4E6D-B7E1-3024A2C49644}" srcId="{6DDE0FF7-BAF6-4D7C-AE45-F832140B5A38}" destId="{1D90E309-F893-48F3-A2B1-FA16D4F5BD7C}" srcOrd="0" destOrd="0" parTransId="{A4F41067-A0E2-4151-A016-DD39B7AB50D4}" sibTransId="{1EFF2016-BB04-482E-A391-32CEA33155A0}"/>
    <dgm:cxn modelId="{5ED17EA3-C741-4811-BDEB-4EC4C22D3BAA}" srcId="{6DDE0FF7-BAF6-4D7C-AE45-F832140B5A38}" destId="{BF54E7D6-E783-48FE-92E9-60660015A18D}" srcOrd="2" destOrd="0" parTransId="{E495E047-0734-4634-A441-2B6A8C8FFF33}" sibTransId="{4AE0FEB5-6351-449D-9D66-44A154D9FC5E}"/>
    <dgm:cxn modelId="{1E0AA9A8-FE83-4340-B41D-17B754B6131C}" type="presOf" srcId="{C27C3FC7-8E4A-48CD-97D0-C9A2FC92D67C}" destId="{9B1711CC-2E09-494A-ADB5-1C5BE71DC538}" srcOrd="0" destOrd="0" presId="urn:microsoft.com/office/officeart/2005/8/layout/venn1"/>
    <dgm:cxn modelId="{462615AF-5240-45B5-92A6-2732C66ADD9B}" type="presOf" srcId="{BD02F806-58DB-4845-8EA2-335C7A437916}" destId="{D6A59294-E225-4049-B768-7B84868B79A3}" srcOrd="0" destOrd="0" presId="urn:microsoft.com/office/officeart/2005/8/layout/venn1"/>
    <dgm:cxn modelId="{251439C2-EF98-42C1-BBE7-D0DC7153D1B8}" type="presOf" srcId="{6DDE0FF7-BAF6-4D7C-AE45-F832140B5A38}" destId="{6AAB239C-8F00-4DF4-A65D-2A988757805A}" srcOrd="0" destOrd="0" presId="urn:microsoft.com/office/officeart/2005/8/layout/venn1"/>
    <dgm:cxn modelId="{B63010C4-755D-4CDE-9797-C04081AABD85}" srcId="{BF54E7D6-E783-48FE-92E9-60660015A18D}" destId="{3FB97809-AEA8-429F-A035-05B08E6520B3}" srcOrd="0" destOrd="0" parTransId="{42051512-9DB7-4F08-9FF9-E5F7DB6FF7DC}" sibTransId="{A794F0F1-5CD1-4907-90B6-8C906C99E1EF}"/>
    <dgm:cxn modelId="{07274FD6-8241-40BC-84C0-A069EC1C1EB8}" type="presOf" srcId="{3FB97809-AEA8-429F-A035-05B08E6520B3}" destId="{B95F60DD-8023-4091-944F-D8A81CFDC80B}" srcOrd="0" destOrd="1" presId="urn:microsoft.com/office/officeart/2005/8/layout/venn1"/>
    <dgm:cxn modelId="{799D07F0-9B9D-4C7B-B150-A941051E3EE4}" srcId="{6DDE0FF7-BAF6-4D7C-AE45-F832140B5A38}" destId="{31C012EC-E8AA-4B0D-B3BC-ABA02FF42A25}" srcOrd="1" destOrd="0" parTransId="{49308B4C-014E-4FB2-968B-9C4B2FCE1066}" sibTransId="{7C1E0510-BE1F-4760-A53D-6BAAA96A5434}"/>
    <dgm:cxn modelId="{0BF20DF0-9074-447F-9208-70E1944088EA}" srcId="{1D90E309-F893-48F3-A2B1-FA16D4F5BD7C}" destId="{4F414C06-7C42-4FC3-8DA4-20A0B88314B4}" srcOrd="0" destOrd="0" parTransId="{56D390E3-B8F4-4933-A7DA-1F29A55F8DE8}" sibTransId="{4BAB120F-7307-437E-9342-3F1CBFA73ED3}"/>
    <dgm:cxn modelId="{C3362E5A-48AC-4FC5-98AD-ED1359CB0C55}" type="presParOf" srcId="{6AAB239C-8F00-4DF4-A65D-2A988757805A}" destId="{6424A84F-E841-4E64-B582-6900A03A7FDC}" srcOrd="0" destOrd="0" presId="urn:microsoft.com/office/officeart/2005/8/layout/venn1"/>
    <dgm:cxn modelId="{2C152E5B-3819-4AE6-9415-BDC0C2E88C77}" type="presParOf" srcId="{6AAB239C-8F00-4DF4-A65D-2A988757805A}" destId="{0FB8BDCB-CBA6-43E1-A0F5-CBD4AD27F6CF}" srcOrd="1" destOrd="0" presId="urn:microsoft.com/office/officeart/2005/8/layout/venn1"/>
    <dgm:cxn modelId="{7B40B395-4C9F-4981-B654-8F6536270F55}" type="presParOf" srcId="{6AAB239C-8F00-4DF4-A65D-2A988757805A}" destId="{B20EC779-7786-4018-99A8-51136C769665}" srcOrd="2" destOrd="0" presId="urn:microsoft.com/office/officeart/2005/8/layout/venn1"/>
    <dgm:cxn modelId="{2E7EDBAE-01B8-4691-BDEB-ABB043A42976}" type="presParOf" srcId="{6AAB239C-8F00-4DF4-A65D-2A988757805A}" destId="{6857494C-5814-4821-B35D-9D205FAADD3D}" srcOrd="3" destOrd="0" presId="urn:microsoft.com/office/officeart/2005/8/layout/venn1"/>
    <dgm:cxn modelId="{7430FD0D-C250-4588-A102-0A7D4ABCBC4D}" type="presParOf" srcId="{6AAB239C-8F00-4DF4-A65D-2A988757805A}" destId="{3AD20DA7-6AD1-4118-A8A7-286CF45F1D64}" srcOrd="4" destOrd="0" presId="urn:microsoft.com/office/officeart/2005/8/layout/venn1"/>
    <dgm:cxn modelId="{ACCB4503-2C79-404E-851B-4DB04ED9EAF8}" type="presParOf" srcId="{6AAB239C-8F00-4DF4-A65D-2A988757805A}" destId="{B95F60DD-8023-4091-944F-D8A81CFDC80B}" srcOrd="5" destOrd="0" presId="urn:microsoft.com/office/officeart/2005/8/layout/venn1"/>
    <dgm:cxn modelId="{49929BA0-519F-4217-B370-B0D14DCC157F}" type="presParOf" srcId="{6AAB239C-8F00-4DF4-A65D-2A988757805A}" destId="{F87A1926-F09C-47AE-A9B4-9BBE6FAF0FB2}" srcOrd="6" destOrd="0" presId="urn:microsoft.com/office/officeart/2005/8/layout/venn1"/>
    <dgm:cxn modelId="{E43B8E74-2DF8-4E90-AC56-82F4E9731C2E}" type="presParOf" srcId="{6AAB239C-8F00-4DF4-A65D-2A988757805A}" destId="{D6A59294-E225-4049-B768-7B84868B79A3}" srcOrd="7" destOrd="0" presId="urn:microsoft.com/office/officeart/2005/8/layout/venn1"/>
    <dgm:cxn modelId="{896BA9F1-DFD1-41CE-804F-7AC4E771E6A9}" type="presParOf" srcId="{6AAB239C-8F00-4DF4-A65D-2A988757805A}" destId="{29ED15ED-E8BC-4024-B68F-A70F69D12D7E}" srcOrd="8" destOrd="0" presId="urn:microsoft.com/office/officeart/2005/8/layout/venn1"/>
    <dgm:cxn modelId="{23C87639-4937-4C16-9C49-7D03B5A6AFE9}" type="presParOf" srcId="{6AAB239C-8F00-4DF4-A65D-2A988757805A}" destId="{9B1711CC-2E09-494A-ADB5-1C5BE71DC538}" srcOrd="9"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6EBA53-7112-42CD-B256-ECF99B59B048}"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IN"/>
        </a:p>
      </dgm:t>
    </dgm:pt>
    <dgm:pt modelId="{549917D0-36A0-445B-8582-4F84F1AE705D}">
      <dgm:prSet phldrT="[Text]" custT="1"/>
      <dgm:spPr/>
      <dgm:t>
        <a:bodyPr/>
        <a:lstStyle/>
        <a:p>
          <a:r>
            <a:rPr lang="en-IN" sz="1600" dirty="0"/>
            <a:t>Anomaly Detection</a:t>
          </a:r>
        </a:p>
      </dgm:t>
    </dgm:pt>
    <dgm:pt modelId="{B3F903EC-1561-45AC-8DE1-D56AA6A6EA86}" type="parTrans" cxnId="{C12A83D8-D59D-4B5C-96BE-FC111DDDE4D2}">
      <dgm:prSet/>
      <dgm:spPr/>
      <dgm:t>
        <a:bodyPr/>
        <a:lstStyle/>
        <a:p>
          <a:endParaRPr lang="en-IN" sz="1600"/>
        </a:p>
      </dgm:t>
    </dgm:pt>
    <dgm:pt modelId="{7249BCF2-F6B9-433A-9F16-26BC70DCECAC}" type="sibTrans" cxnId="{C12A83D8-D59D-4B5C-96BE-FC111DDDE4D2}">
      <dgm:prSet custT="1"/>
      <dgm:spPr/>
      <dgm:t>
        <a:bodyPr/>
        <a:lstStyle/>
        <a:p>
          <a:endParaRPr lang="en-IN" sz="1600"/>
        </a:p>
      </dgm:t>
    </dgm:pt>
    <dgm:pt modelId="{68F35698-4C07-4DA4-B4EF-7A6BB44E44BB}">
      <dgm:prSet phldrT="[Text]" custT="1"/>
      <dgm:spPr/>
      <dgm:t>
        <a:bodyPr/>
        <a:lstStyle/>
        <a:p>
          <a:r>
            <a:rPr lang="en-IN" sz="1600" dirty="0"/>
            <a:t>Access Control</a:t>
          </a:r>
        </a:p>
      </dgm:t>
    </dgm:pt>
    <dgm:pt modelId="{BABD170A-387B-46FF-8FE0-FE9B1AB8B8BA}" type="parTrans" cxnId="{8BB19505-A1B7-4CDF-90B3-C2F78AE00D74}">
      <dgm:prSet/>
      <dgm:spPr/>
      <dgm:t>
        <a:bodyPr/>
        <a:lstStyle/>
        <a:p>
          <a:endParaRPr lang="en-IN" sz="1600"/>
        </a:p>
      </dgm:t>
    </dgm:pt>
    <dgm:pt modelId="{36014A39-40FB-4A59-8AA4-1774FD45907B}" type="sibTrans" cxnId="{8BB19505-A1B7-4CDF-90B3-C2F78AE00D74}">
      <dgm:prSet custT="1"/>
      <dgm:spPr/>
      <dgm:t>
        <a:bodyPr/>
        <a:lstStyle/>
        <a:p>
          <a:endParaRPr lang="en-IN" sz="1600" dirty="0"/>
        </a:p>
      </dgm:t>
    </dgm:pt>
    <dgm:pt modelId="{1CEBD970-64FB-4474-B4C5-4D81F0A9A73C}">
      <dgm:prSet phldrT="[Text]" custT="1"/>
      <dgm:spPr/>
      <dgm:t>
        <a:bodyPr/>
        <a:lstStyle/>
        <a:p>
          <a:r>
            <a:rPr lang="en-IN" sz="1600" dirty="0"/>
            <a:t>Threat Intelligence</a:t>
          </a:r>
        </a:p>
      </dgm:t>
    </dgm:pt>
    <dgm:pt modelId="{0122C0BB-F4CD-4028-B30D-BA902F85CCFD}" type="parTrans" cxnId="{70EDD243-F645-49F9-81D2-0BF663E7A5D2}">
      <dgm:prSet/>
      <dgm:spPr/>
      <dgm:t>
        <a:bodyPr/>
        <a:lstStyle/>
        <a:p>
          <a:endParaRPr lang="en-IN" sz="1600"/>
        </a:p>
      </dgm:t>
    </dgm:pt>
    <dgm:pt modelId="{37E77AB3-1DD6-44DA-80C8-D8B789BB0A23}" type="sibTrans" cxnId="{70EDD243-F645-49F9-81D2-0BF663E7A5D2}">
      <dgm:prSet custT="1"/>
      <dgm:spPr/>
      <dgm:t>
        <a:bodyPr/>
        <a:lstStyle/>
        <a:p>
          <a:endParaRPr lang="en-IN" sz="1600"/>
        </a:p>
      </dgm:t>
    </dgm:pt>
    <dgm:pt modelId="{9BCAE367-A199-48A5-BC19-AFDE18B5B666}">
      <dgm:prSet phldrT="[Text]" custT="1"/>
      <dgm:spPr/>
      <dgm:t>
        <a:bodyPr/>
        <a:lstStyle/>
        <a:p>
          <a:r>
            <a:rPr lang="en-IN" sz="1600" dirty="0"/>
            <a:t>Intrusion Prevention</a:t>
          </a:r>
        </a:p>
      </dgm:t>
    </dgm:pt>
    <dgm:pt modelId="{94533DB1-3C97-4F19-AFA2-C9DADE3B1EA1}" type="parTrans" cxnId="{E13AE71D-F22D-472A-AA6C-532C90B2AB11}">
      <dgm:prSet/>
      <dgm:spPr/>
      <dgm:t>
        <a:bodyPr/>
        <a:lstStyle/>
        <a:p>
          <a:endParaRPr lang="en-IN" sz="1600"/>
        </a:p>
      </dgm:t>
    </dgm:pt>
    <dgm:pt modelId="{021B73D5-0286-4EEA-ACAC-8D6774D70612}" type="sibTrans" cxnId="{E13AE71D-F22D-472A-AA6C-532C90B2AB11}">
      <dgm:prSet custT="1"/>
      <dgm:spPr/>
      <dgm:t>
        <a:bodyPr/>
        <a:lstStyle/>
        <a:p>
          <a:endParaRPr lang="en-IN" sz="1600"/>
        </a:p>
      </dgm:t>
    </dgm:pt>
    <dgm:pt modelId="{80477F9F-85F0-432E-AB13-6167FAD78878}">
      <dgm:prSet phldrT="[Text]" custT="1"/>
      <dgm:spPr/>
      <dgm:t>
        <a:bodyPr/>
        <a:lstStyle/>
        <a:p>
          <a:r>
            <a:rPr lang="en-IN" sz="1600" dirty="0"/>
            <a:t>Privacy Preservation</a:t>
          </a:r>
        </a:p>
      </dgm:t>
    </dgm:pt>
    <dgm:pt modelId="{F11E63FF-28DC-41F2-82ED-A49FF201AC6D}" type="parTrans" cxnId="{277A2E26-F8B8-4DF6-A2E4-F9A14467B42A}">
      <dgm:prSet/>
      <dgm:spPr/>
      <dgm:t>
        <a:bodyPr/>
        <a:lstStyle/>
        <a:p>
          <a:endParaRPr lang="en-IN" sz="1600"/>
        </a:p>
      </dgm:t>
    </dgm:pt>
    <dgm:pt modelId="{8072321D-EA61-4477-A25F-010409E766E5}" type="sibTrans" cxnId="{277A2E26-F8B8-4DF6-A2E4-F9A14467B42A}">
      <dgm:prSet/>
      <dgm:spPr/>
      <dgm:t>
        <a:bodyPr/>
        <a:lstStyle/>
        <a:p>
          <a:endParaRPr lang="en-IN" sz="1600"/>
        </a:p>
      </dgm:t>
    </dgm:pt>
    <dgm:pt modelId="{0D8D764B-FEC0-48B1-8926-8F01BF536D2F}" type="pres">
      <dgm:prSet presAssocID="{8D6EBA53-7112-42CD-B256-ECF99B59B048}" presName="diagram" presStyleCnt="0">
        <dgm:presLayoutVars>
          <dgm:dir/>
          <dgm:resizeHandles val="exact"/>
        </dgm:presLayoutVars>
      </dgm:prSet>
      <dgm:spPr/>
    </dgm:pt>
    <dgm:pt modelId="{134CD137-530C-44B7-92B3-13D14BDB3E71}" type="pres">
      <dgm:prSet presAssocID="{549917D0-36A0-445B-8582-4F84F1AE705D}" presName="node" presStyleLbl="node1" presStyleIdx="0" presStyleCnt="5" custLinFactNeighborY="69000">
        <dgm:presLayoutVars>
          <dgm:bulletEnabled val="1"/>
        </dgm:presLayoutVars>
      </dgm:prSet>
      <dgm:spPr/>
    </dgm:pt>
    <dgm:pt modelId="{7F195360-7E2D-4C57-AD71-CDF05437C204}" type="pres">
      <dgm:prSet presAssocID="{7249BCF2-F6B9-433A-9F16-26BC70DCECAC}" presName="sibTrans" presStyleLbl="sibTrans2D1" presStyleIdx="0" presStyleCnt="4"/>
      <dgm:spPr/>
    </dgm:pt>
    <dgm:pt modelId="{9ACBED7E-FB5D-459B-9AEA-8982E1BDA626}" type="pres">
      <dgm:prSet presAssocID="{7249BCF2-F6B9-433A-9F16-26BC70DCECAC}" presName="connectorText" presStyleLbl="sibTrans2D1" presStyleIdx="0" presStyleCnt="4"/>
      <dgm:spPr/>
    </dgm:pt>
    <dgm:pt modelId="{BC99676D-5EFC-4B3D-934D-78C34AF1C712}" type="pres">
      <dgm:prSet presAssocID="{68F35698-4C07-4DA4-B4EF-7A6BB44E44BB}" presName="node" presStyleLbl="node1" presStyleIdx="1" presStyleCnt="5" custLinFactNeighborX="8587" custLinFactNeighborY="53863">
        <dgm:presLayoutVars>
          <dgm:bulletEnabled val="1"/>
        </dgm:presLayoutVars>
      </dgm:prSet>
      <dgm:spPr/>
    </dgm:pt>
    <dgm:pt modelId="{3550CBD2-9CCF-4EBE-8A68-9C3F862F7B49}" type="pres">
      <dgm:prSet presAssocID="{36014A39-40FB-4A59-8AA4-1774FD45907B}" presName="sibTrans" presStyleLbl="sibTrans2D1" presStyleIdx="1" presStyleCnt="4" custScaleX="115594" custScaleY="85508"/>
      <dgm:spPr/>
    </dgm:pt>
    <dgm:pt modelId="{34DA83E9-E40D-4015-BBBE-4D7EA4383757}" type="pres">
      <dgm:prSet presAssocID="{36014A39-40FB-4A59-8AA4-1774FD45907B}" presName="connectorText" presStyleLbl="sibTrans2D1" presStyleIdx="1" presStyleCnt="4"/>
      <dgm:spPr/>
    </dgm:pt>
    <dgm:pt modelId="{3A4F8A2D-363C-468A-AFE5-45868762217F}" type="pres">
      <dgm:prSet presAssocID="{1CEBD970-64FB-4474-B4C5-4D81F0A9A73C}" presName="node" presStyleLbl="node1" presStyleIdx="2" presStyleCnt="5" custLinFactNeighborX="8592" custLinFactNeighborY="39448">
        <dgm:presLayoutVars>
          <dgm:bulletEnabled val="1"/>
        </dgm:presLayoutVars>
      </dgm:prSet>
      <dgm:spPr/>
    </dgm:pt>
    <dgm:pt modelId="{6986EEB5-5D29-492F-A0FB-D91365C7FA8E}" type="pres">
      <dgm:prSet presAssocID="{37E77AB3-1DD6-44DA-80C8-D8B789BB0A23}" presName="sibTrans" presStyleLbl="sibTrans2D1" presStyleIdx="2" presStyleCnt="4" custAng="21295240" custLinFactNeighborX="-12511" custLinFactNeighborY="19698"/>
      <dgm:spPr/>
    </dgm:pt>
    <dgm:pt modelId="{B13A17CE-9EA1-4FC1-9891-8542A0706A59}" type="pres">
      <dgm:prSet presAssocID="{37E77AB3-1DD6-44DA-80C8-D8B789BB0A23}" presName="connectorText" presStyleLbl="sibTrans2D1" presStyleIdx="2" presStyleCnt="4"/>
      <dgm:spPr/>
    </dgm:pt>
    <dgm:pt modelId="{0C4A7D80-34D3-4A08-8261-A92498B34D53}" type="pres">
      <dgm:prSet presAssocID="{9BCAE367-A199-48A5-BC19-AFDE18B5B666}" presName="node" presStyleLbl="node1" presStyleIdx="3" presStyleCnt="5" custLinFactNeighborX="881" custLinFactNeighborY="31501">
        <dgm:presLayoutVars>
          <dgm:bulletEnabled val="1"/>
        </dgm:presLayoutVars>
      </dgm:prSet>
      <dgm:spPr/>
    </dgm:pt>
    <dgm:pt modelId="{1647E69B-D0DC-467E-BD95-36EB397BCD15}" type="pres">
      <dgm:prSet presAssocID="{021B73D5-0286-4EEA-ACAC-8D6774D70612}" presName="sibTrans" presStyleLbl="sibTrans2D1" presStyleIdx="3" presStyleCnt="4" custAng="13256" custScaleX="156085"/>
      <dgm:spPr/>
    </dgm:pt>
    <dgm:pt modelId="{93AA7341-75CF-4EB4-AA57-B0C97B32C586}" type="pres">
      <dgm:prSet presAssocID="{021B73D5-0286-4EEA-ACAC-8D6774D70612}" presName="connectorText" presStyleLbl="sibTrans2D1" presStyleIdx="3" presStyleCnt="4"/>
      <dgm:spPr/>
    </dgm:pt>
    <dgm:pt modelId="{2B426E63-06E0-4CC5-9668-429183749801}" type="pres">
      <dgm:prSet presAssocID="{80477F9F-85F0-432E-AB13-6167FAD78878}" presName="node" presStyleLbl="node1" presStyleIdx="4" presStyleCnt="5" custScaleX="116021" custLinFactNeighborX="-542" custLinFactNeighborY="7038">
        <dgm:presLayoutVars>
          <dgm:bulletEnabled val="1"/>
        </dgm:presLayoutVars>
      </dgm:prSet>
      <dgm:spPr/>
    </dgm:pt>
  </dgm:ptLst>
  <dgm:cxnLst>
    <dgm:cxn modelId="{E479CD01-B3B8-4274-9829-E54BFBD61904}" type="presOf" srcId="{021B73D5-0286-4EEA-ACAC-8D6774D70612}" destId="{93AA7341-75CF-4EB4-AA57-B0C97B32C586}" srcOrd="1" destOrd="0" presId="urn:microsoft.com/office/officeart/2005/8/layout/process5"/>
    <dgm:cxn modelId="{8BB19505-A1B7-4CDF-90B3-C2F78AE00D74}" srcId="{8D6EBA53-7112-42CD-B256-ECF99B59B048}" destId="{68F35698-4C07-4DA4-B4EF-7A6BB44E44BB}" srcOrd="1" destOrd="0" parTransId="{BABD170A-387B-46FF-8FE0-FE9B1AB8B8BA}" sibTransId="{36014A39-40FB-4A59-8AA4-1774FD45907B}"/>
    <dgm:cxn modelId="{1E404509-313A-4CA9-9169-9905B642A877}" type="presOf" srcId="{37E77AB3-1DD6-44DA-80C8-D8B789BB0A23}" destId="{6986EEB5-5D29-492F-A0FB-D91365C7FA8E}" srcOrd="0" destOrd="0" presId="urn:microsoft.com/office/officeart/2005/8/layout/process5"/>
    <dgm:cxn modelId="{CAE63315-C068-49F9-AF34-148A45182F01}" type="presOf" srcId="{9BCAE367-A199-48A5-BC19-AFDE18B5B666}" destId="{0C4A7D80-34D3-4A08-8261-A92498B34D53}" srcOrd="0" destOrd="0" presId="urn:microsoft.com/office/officeart/2005/8/layout/process5"/>
    <dgm:cxn modelId="{E13AE71D-F22D-472A-AA6C-532C90B2AB11}" srcId="{8D6EBA53-7112-42CD-B256-ECF99B59B048}" destId="{9BCAE367-A199-48A5-BC19-AFDE18B5B666}" srcOrd="3" destOrd="0" parTransId="{94533DB1-3C97-4F19-AFA2-C9DADE3B1EA1}" sibTransId="{021B73D5-0286-4EEA-ACAC-8D6774D70612}"/>
    <dgm:cxn modelId="{277A2E26-F8B8-4DF6-A2E4-F9A14467B42A}" srcId="{8D6EBA53-7112-42CD-B256-ECF99B59B048}" destId="{80477F9F-85F0-432E-AB13-6167FAD78878}" srcOrd="4" destOrd="0" parTransId="{F11E63FF-28DC-41F2-82ED-A49FF201AC6D}" sibTransId="{8072321D-EA61-4477-A25F-010409E766E5}"/>
    <dgm:cxn modelId="{3B1B122B-FDB1-4463-B1C6-0B4294D971BE}" type="presOf" srcId="{021B73D5-0286-4EEA-ACAC-8D6774D70612}" destId="{1647E69B-D0DC-467E-BD95-36EB397BCD15}" srcOrd="0" destOrd="0" presId="urn:microsoft.com/office/officeart/2005/8/layout/process5"/>
    <dgm:cxn modelId="{55BF573C-D4BB-458B-BFD7-9D19040798F0}" type="presOf" srcId="{1CEBD970-64FB-4474-B4C5-4D81F0A9A73C}" destId="{3A4F8A2D-363C-468A-AFE5-45868762217F}" srcOrd="0" destOrd="0" presId="urn:microsoft.com/office/officeart/2005/8/layout/process5"/>
    <dgm:cxn modelId="{70EDD243-F645-49F9-81D2-0BF663E7A5D2}" srcId="{8D6EBA53-7112-42CD-B256-ECF99B59B048}" destId="{1CEBD970-64FB-4474-B4C5-4D81F0A9A73C}" srcOrd="2" destOrd="0" parTransId="{0122C0BB-F4CD-4028-B30D-BA902F85CCFD}" sibTransId="{37E77AB3-1DD6-44DA-80C8-D8B789BB0A23}"/>
    <dgm:cxn modelId="{4C46B083-C71F-487B-B249-3940A62DB2E4}" type="presOf" srcId="{80477F9F-85F0-432E-AB13-6167FAD78878}" destId="{2B426E63-06E0-4CC5-9668-429183749801}" srcOrd="0" destOrd="0" presId="urn:microsoft.com/office/officeart/2005/8/layout/process5"/>
    <dgm:cxn modelId="{7C47D98A-430B-4E9C-86A2-1C7BE3E92143}" type="presOf" srcId="{8D6EBA53-7112-42CD-B256-ECF99B59B048}" destId="{0D8D764B-FEC0-48B1-8926-8F01BF536D2F}" srcOrd="0" destOrd="0" presId="urn:microsoft.com/office/officeart/2005/8/layout/process5"/>
    <dgm:cxn modelId="{657FFE92-868D-448C-8143-2AAACD1E7C29}" type="presOf" srcId="{7249BCF2-F6B9-433A-9F16-26BC70DCECAC}" destId="{9ACBED7E-FB5D-459B-9AEA-8982E1BDA626}" srcOrd="1" destOrd="0" presId="urn:microsoft.com/office/officeart/2005/8/layout/process5"/>
    <dgm:cxn modelId="{86643FAE-B2B6-4106-860D-974634A193CC}" type="presOf" srcId="{549917D0-36A0-445B-8582-4F84F1AE705D}" destId="{134CD137-530C-44B7-92B3-13D14BDB3E71}" srcOrd="0" destOrd="0" presId="urn:microsoft.com/office/officeart/2005/8/layout/process5"/>
    <dgm:cxn modelId="{84FF38B8-E3BA-4260-94D9-B3C403F8EB24}" type="presOf" srcId="{7249BCF2-F6B9-433A-9F16-26BC70DCECAC}" destId="{7F195360-7E2D-4C57-AD71-CDF05437C204}" srcOrd="0" destOrd="0" presId="urn:microsoft.com/office/officeart/2005/8/layout/process5"/>
    <dgm:cxn modelId="{C12A83D8-D59D-4B5C-96BE-FC111DDDE4D2}" srcId="{8D6EBA53-7112-42CD-B256-ECF99B59B048}" destId="{549917D0-36A0-445B-8582-4F84F1AE705D}" srcOrd="0" destOrd="0" parTransId="{B3F903EC-1561-45AC-8DE1-D56AA6A6EA86}" sibTransId="{7249BCF2-F6B9-433A-9F16-26BC70DCECAC}"/>
    <dgm:cxn modelId="{95FAAFDC-2FC1-4273-AA4B-4AD250AFC67D}" type="presOf" srcId="{68F35698-4C07-4DA4-B4EF-7A6BB44E44BB}" destId="{BC99676D-5EFC-4B3D-934D-78C34AF1C712}" srcOrd="0" destOrd="0" presId="urn:microsoft.com/office/officeart/2005/8/layout/process5"/>
    <dgm:cxn modelId="{0340A2E5-E465-472D-8063-B6B14EDB1A63}" type="presOf" srcId="{36014A39-40FB-4A59-8AA4-1774FD45907B}" destId="{34DA83E9-E40D-4015-BBBE-4D7EA4383757}" srcOrd="1" destOrd="0" presId="urn:microsoft.com/office/officeart/2005/8/layout/process5"/>
    <dgm:cxn modelId="{F591EEE5-EE67-4853-A406-A3FD920C240F}" type="presOf" srcId="{37E77AB3-1DD6-44DA-80C8-D8B789BB0A23}" destId="{B13A17CE-9EA1-4FC1-9891-8542A0706A59}" srcOrd="1" destOrd="0" presId="urn:microsoft.com/office/officeart/2005/8/layout/process5"/>
    <dgm:cxn modelId="{8D11CEEB-0E47-4025-91F9-022773D51613}" type="presOf" srcId="{36014A39-40FB-4A59-8AA4-1774FD45907B}" destId="{3550CBD2-9CCF-4EBE-8A68-9C3F862F7B49}" srcOrd="0" destOrd="0" presId="urn:microsoft.com/office/officeart/2005/8/layout/process5"/>
    <dgm:cxn modelId="{E5001018-925E-4E40-BACB-1E5BCFE9865E}" type="presParOf" srcId="{0D8D764B-FEC0-48B1-8926-8F01BF536D2F}" destId="{134CD137-530C-44B7-92B3-13D14BDB3E71}" srcOrd="0" destOrd="0" presId="urn:microsoft.com/office/officeart/2005/8/layout/process5"/>
    <dgm:cxn modelId="{F3E97ECF-9F34-483A-9B1B-50D3AA31C31A}" type="presParOf" srcId="{0D8D764B-FEC0-48B1-8926-8F01BF536D2F}" destId="{7F195360-7E2D-4C57-AD71-CDF05437C204}" srcOrd="1" destOrd="0" presId="urn:microsoft.com/office/officeart/2005/8/layout/process5"/>
    <dgm:cxn modelId="{7F5425DC-5FAA-42DE-BBAC-B986ACE6926E}" type="presParOf" srcId="{7F195360-7E2D-4C57-AD71-CDF05437C204}" destId="{9ACBED7E-FB5D-459B-9AEA-8982E1BDA626}" srcOrd="0" destOrd="0" presId="urn:microsoft.com/office/officeart/2005/8/layout/process5"/>
    <dgm:cxn modelId="{3BB831B1-4116-4BD3-B1C0-AC6BEE078AC6}" type="presParOf" srcId="{0D8D764B-FEC0-48B1-8926-8F01BF536D2F}" destId="{BC99676D-5EFC-4B3D-934D-78C34AF1C712}" srcOrd="2" destOrd="0" presId="urn:microsoft.com/office/officeart/2005/8/layout/process5"/>
    <dgm:cxn modelId="{D722BA73-74EE-4E60-9D1A-BB8AAF3EFC6B}" type="presParOf" srcId="{0D8D764B-FEC0-48B1-8926-8F01BF536D2F}" destId="{3550CBD2-9CCF-4EBE-8A68-9C3F862F7B49}" srcOrd="3" destOrd="0" presId="urn:microsoft.com/office/officeart/2005/8/layout/process5"/>
    <dgm:cxn modelId="{6BC00DE0-2B0D-4E79-B2ED-BFDDD895CA3C}" type="presParOf" srcId="{3550CBD2-9CCF-4EBE-8A68-9C3F862F7B49}" destId="{34DA83E9-E40D-4015-BBBE-4D7EA4383757}" srcOrd="0" destOrd="0" presId="urn:microsoft.com/office/officeart/2005/8/layout/process5"/>
    <dgm:cxn modelId="{71C17D89-D663-4EA2-8975-67A80EEDF3B5}" type="presParOf" srcId="{0D8D764B-FEC0-48B1-8926-8F01BF536D2F}" destId="{3A4F8A2D-363C-468A-AFE5-45868762217F}" srcOrd="4" destOrd="0" presId="urn:microsoft.com/office/officeart/2005/8/layout/process5"/>
    <dgm:cxn modelId="{3EE22B72-1F63-4207-A6D3-2EBDA1165830}" type="presParOf" srcId="{0D8D764B-FEC0-48B1-8926-8F01BF536D2F}" destId="{6986EEB5-5D29-492F-A0FB-D91365C7FA8E}" srcOrd="5" destOrd="0" presId="urn:microsoft.com/office/officeart/2005/8/layout/process5"/>
    <dgm:cxn modelId="{D97DE36E-36ED-44FB-9AF1-31A50D2C9902}" type="presParOf" srcId="{6986EEB5-5D29-492F-A0FB-D91365C7FA8E}" destId="{B13A17CE-9EA1-4FC1-9891-8542A0706A59}" srcOrd="0" destOrd="0" presId="urn:microsoft.com/office/officeart/2005/8/layout/process5"/>
    <dgm:cxn modelId="{78F113FF-D723-4350-9606-B5AE0C7F5AF0}" type="presParOf" srcId="{0D8D764B-FEC0-48B1-8926-8F01BF536D2F}" destId="{0C4A7D80-34D3-4A08-8261-A92498B34D53}" srcOrd="6" destOrd="0" presId="urn:microsoft.com/office/officeart/2005/8/layout/process5"/>
    <dgm:cxn modelId="{09E9329B-9360-45F4-B13E-467480FA9268}" type="presParOf" srcId="{0D8D764B-FEC0-48B1-8926-8F01BF536D2F}" destId="{1647E69B-D0DC-467E-BD95-36EB397BCD15}" srcOrd="7" destOrd="0" presId="urn:microsoft.com/office/officeart/2005/8/layout/process5"/>
    <dgm:cxn modelId="{D08EECD5-54D9-438A-B0C5-4159E1A50020}" type="presParOf" srcId="{1647E69B-D0DC-467E-BD95-36EB397BCD15}" destId="{93AA7341-75CF-4EB4-AA57-B0C97B32C586}" srcOrd="0" destOrd="0" presId="urn:microsoft.com/office/officeart/2005/8/layout/process5"/>
    <dgm:cxn modelId="{4C2DE36C-4C21-4E00-AA58-7114B60978FB}" type="presParOf" srcId="{0D8D764B-FEC0-48B1-8926-8F01BF536D2F}" destId="{2B426E63-06E0-4CC5-9668-429183749801}"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1C7F33-9428-4A87-809E-75FEFC025B37}"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IN"/>
        </a:p>
      </dgm:t>
    </dgm:pt>
    <dgm:pt modelId="{7F6FA408-F894-4926-B4B6-6697E82EF522}">
      <dgm:prSet custT="1"/>
      <dgm:spPr>
        <a:blipFill rotWithShape="0">
          <a:blip xmlns:r="http://schemas.openxmlformats.org/officeDocument/2006/relationships" r:embed="rId1"/>
          <a:srcRect/>
          <a:stretch>
            <a:fillRect/>
          </a:stretch>
        </a:blipFill>
      </dgm:spPr>
      <dgm:t>
        <a:bodyPr/>
        <a:lstStyle/>
        <a:p>
          <a:br>
            <a:rPr lang="en-IN" sz="1200" b="1" dirty="0">
              <a:latin typeface="Inter" panose="020B0604020202020204"/>
            </a:rPr>
          </a:br>
          <a:br>
            <a:rPr lang="en-IN" sz="1200" b="1" dirty="0">
              <a:latin typeface="Inter" panose="020B0604020202020204"/>
            </a:rPr>
          </a:br>
          <a:br>
            <a:rPr lang="en-IN" sz="1200" b="1" dirty="0">
              <a:latin typeface="Inter" panose="020B0604020202020204"/>
            </a:rPr>
          </a:br>
          <a:br>
            <a:rPr lang="en-IN" sz="1200" b="1" dirty="0">
              <a:latin typeface="Inter" panose="020B0604020202020204"/>
            </a:rPr>
          </a:br>
          <a:br>
            <a:rPr lang="en-IN" sz="1200" b="1" dirty="0">
              <a:latin typeface="Inter" panose="020B0604020202020204"/>
            </a:rPr>
          </a:br>
          <a:br>
            <a:rPr lang="en-IN" sz="1200" b="1" dirty="0">
              <a:latin typeface="Inter" panose="020B0604020202020204"/>
            </a:rPr>
          </a:br>
          <a:br>
            <a:rPr lang="en-IN" sz="1200" b="1" dirty="0">
              <a:latin typeface="Inter" panose="020B0604020202020204"/>
            </a:rPr>
          </a:br>
          <a:r>
            <a:rPr lang="en-IN" sz="1200" b="1" dirty="0">
              <a:latin typeface="Inter" panose="020B0604020202020204"/>
            </a:rPr>
            <a:t>Endpoint security</a:t>
          </a:r>
          <a:endParaRPr lang="en-IN" sz="1200" dirty="0">
            <a:latin typeface="Inter" panose="020B0604020202020204"/>
          </a:endParaRPr>
        </a:p>
      </dgm:t>
    </dgm:pt>
    <dgm:pt modelId="{65961D80-BC99-4663-B6B7-F2290E7E75DB}" type="parTrans" cxnId="{BC837067-58E4-4A86-B56D-7EBFF48A067E}">
      <dgm:prSet/>
      <dgm:spPr/>
      <dgm:t>
        <a:bodyPr/>
        <a:lstStyle/>
        <a:p>
          <a:endParaRPr lang="en-IN"/>
        </a:p>
      </dgm:t>
    </dgm:pt>
    <dgm:pt modelId="{006D541D-26C1-4656-BE6A-5528964F8E68}" type="sibTrans" cxnId="{BC837067-58E4-4A86-B56D-7EBFF48A067E}">
      <dgm:prSet/>
      <dgm:spPr/>
      <dgm:t>
        <a:bodyPr/>
        <a:lstStyle/>
        <a:p>
          <a:endParaRPr lang="en-IN"/>
        </a:p>
      </dgm:t>
    </dgm:pt>
    <dgm:pt modelId="{805A580C-F8DB-4405-8AAD-37152EF1DA5C}">
      <dgm:prSet custT="1"/>
      <dgm:spPr>
        <a:blipFill rotWithShape="0">
          <a:blip xmlns:r="http://schemas.openxmlformats.org/officeDocument/2006/relationships" r:embed="rId2"/>
          <a:srcRect/>
          <a:stretch>
            <a:fillRect l="-45000" r="-45000"/>
          </a:stretch>
        </a:blipFill>
      </dgm:spPr>
      <dgm:t>
        <a:bodyPr/>
        <a:lstStyle/>
        <a:p>
          <a:endParaRPr lang="en-IN" sz="1200" b="1" dirty="0">
            <a:solidFill>
              <a:schemeClr val="bg1"/>
            </a:solidFill>
            <a:latin typeface="Inter" panose="020B0604020202020204"/>
          </a:endParaRPr>
        </a:p>
        <a:p>
          <a:br>
            <a:rPr lang="en-IN" sz="1200" b="1" dirty="0">
              <a:solidFill>
                <a:schemeClr val="bg1"/>
              </a:solidFill>
              <a:latin typeface="Inter" panose="020B0604020202020204"/>
            </a:rPr>
          </a:br>
          <a:br>
            <a:rPr lang="en-IN" sz="1200" b="1" dirty="0">
              <a:solidFill>
                <a:schemeClr val="bg1"/>
              </a:solidFill>
              <a:latin typeface="Inter" panose="020B0604020202020204"/>
            </a:rPr>
          </a:br>
          <a:br>
            <a:rPr lang="en-IN" sz="1200" b="1" dirty="0">
              <a:solidFill>
                <a:schemeClr val="bg1"/>
              </a:solidFill>
              <a:latin typeface="Inter" panose="020B0604020202020204"/>
            </a:rPr>
          </a:br>
          <a:endParaRPr lang="en-IN" sz="1200" b="1" dirty="0">
            <a:solidFill>
              <a:schemeClr val="bg1"/>
            </a:solidFill>
            <a:latin typeface="Inter" panose="020B0604020202020204"/>
          </a:endParaRPr>
        </a:p>
        <a:p>
          <a:r>
            <a:rPr lang="en-IN" sz="1200" b="1" dirty="0">
              <a:solidFill>
                <a:schemeClr val="bg1"/>
              </a:solidFill>
              <a:latin typeface="Inter" panose="020B0604020202020204"/>
            </a:rPr>
            <a:t>Cloud security</a:t>
          </a:r>
          <a:endParaRPr lang="en-IN" sz="1200" dirty="0">
            <a:solidFill>
              <a:schemeClr val="bg1"/>
            </a:solidFill>
            <a:latin typeface="Inter" panose="020B0604020202020204"/>
          </a:endParaRPr>
        </a:p>
      </dgm:t>
    </dgm:pt>
    <dgm:pt modelId="{244EFC39-13A9-49F9-91DA-75A9AF447E08}" type="parTrans" cxnId="{A669B44F-CF95-4BC8-8DD2-9BA655D55C0E}">
      <dgm:prSet/>
      <dgm:spPr/>
      <dgm:t>
        <a:bodyPr/>
        <a:lstStyle/>
        <a:p>
          <a:endParaRPr lang="en-IN"/>
        </a:p>
      </dgm:t>
    </dgm:pt>
    <dgm:pt modelId="{C8553A25-0F8A-4A12-B2CA-E4D4FD2CBEFA}" type="sibTrans" cxnId="{A669B44F-CF95-4BC8-8DD2-9BA655D55C0E}">
      <dgm:prSet/>
      <dgm:spPr/>
      <dgm:t>
        <a:bodyPr/>
        <a:lstStyle/>
        <a:p>
          <a:endParaRPr lang="en-IN"/>
        </a:p>
      </dgm:t>
    </dgm:pt>
    <dgm:pt modelId="{C6C588B5-36B5-48F1-98A9-53FE4C3CBBCE}">
      <dgm:prSet custT="1"/>
      <dgm:spPr>
        <a:blipFill rotWithShape="0">
          <a:blip xmlns:r="http://schemas.openxmlformats.org/officeDocument/2006/relationships" r:embed="rId3"/>
          <a:srcRect/>
          <a:stretch>
            <a:fillRect l="-17000" r="-17000"/>
          </a:stretch>
        </a:blipFill>
      </dgm:spPr>
      <dgm:t>
        <a:bodyPr/>
        <a:lstStyle/>
        <a:p>
          <a:endParaRPr lang="en-IN" sz="1200" b="1" dirty="0">
            <a:latin typeface="Inter" panose="020B0604020202020204"/>
          </a:endParaRPr>
        </a:p>
        <a:p>
          <a:endParaRPr lang="en-IN" sz="1200" b="1" dirty="0">
            <a:latin typeface="Inter" panose="020B0604020202020204"/>
          </a:endParaRPr>
        </a:p>
        <a:p>
          <a:endParaRPr lang="en-IN" sz="1200" b="1" dirty="0">
            <a:latin typeface="Inter" panose="020B0604020202020204"/>
          </a:endParaRPr>
        </a:p>
        <a:p>
          <a:endParaRPr lang="en-IN" sz="1200" b="1" dirty="0">
            <a:latin typeface="Inter" panose="020B0604020202020204"/>
          </a:endParaRPr>
        </a:p>
        <a:p>
          <a:endParaRPr lang="en-IN" sz="1200" b="1" dirty="0">
            <a:latin typeface="Inter" panose="020B0604020202020204"/>
          </a:endParaRPr>
        </a:p>
        <a:p>
          <a:r>
            <a:rPr lang="en-IN" sz="1200" b="1" dirty="0">
              <a:latin typeface="Inter" panose="020B0604020202020204"/>
            </a:rPr>
            <a:t>Advanced threat hunting</a:t>
          </a:r>
          <a:endParaRPr lang="en-IN" sz="1200" dirty="0">
            <a:latin typeface="Inter" panose="020B0604020202020204"/>
          </a:endParaRPr>
        </a:p>
      </dgm:t>
    </dgm:pt>
    <dgm:pt modelId="{FED509F1-D9C1-4B64-8FF7-5D992A832566}" type="parTrans" cxnId="{AB9F1F69-02A0-43D0-9DC8-D84761A37403}">
      <dgm:prSet/>
      <dgm:spPr/>
      <dgm:t>
        <a:bodyPr/>
        <a:lstStyle/>
        <a:p>
          <a:endParaRPr lang="en-IN"/>
        </a:p>
      </dgm:t>
    </dgm:pt>
    <dgm:pt modelId="{DB7CB855-3065-47EE-AD03-0611EDDB6E5D}" type="sibTrans" cxnId="{AB9F1F69-02A0-43D0-9DC8-D84761A37403}">
      <dgm:prSet/>
      <dgm:spPr/>
      <dgm:t>
        <a:bodyPr/>
        <a:lstStyle/>
        <a:p>
          <a:endParaRPr lang="en-IN"/>
        </a:p>
      </dgm:t>
    </dgm:pt>
    <dgm:pt modelId="{BFA07F53-676F-45D6-9D16-54DD677ABC6E}">
      <dgm:prSet custT="1"/>
      <dgm:spPr>
        <a:blipFill rotWithShape="0">
          <a:blip xmlns:r="http://schemas.openxmlformats.org/officeDocument/2006/relationships" r:embed="rId4"/>
          <a:srcRect/>
          <a:stretch>
            <a:fillRect l="-2000" r="-2000"/>
          </a:stretch>
        </a:blipFill>
      </dgm:spPr>
      <dgm:t>
        <a:bodyPr/>
        <a:lstStyle/>
        <a:p>
          <a:br>
            <a:rPr lang="en-IN" sz="1200" b="1" dirty="0">
              <a:latin typeface="Inter" panose="020B0604020202020204"/>
            </a:rPr>
          </a:br>
          <a:br>
            <a:rPr lang="en-IN" sz="1200" b="1" dirty="0">
              <a:latin typeface="Inter" panose="020B0604020202020204"/>
            </a:rPr>
          </a:br>
          <a:br>
            <a:rPr lang="en-IN" sz="1200" b="1" dirty="0">
              <a:latin typeface="Inter" panose="020B0604020202020204"/>
            </a:rPr>
          </a:br>
          <a:br>
            <a:rPr lang="en-IN" sz="1200" b="1" dirty="0">
              <a:latin typeface="Inter" panose="020B0604020202020204"/>
            </a:rPr>
          </a:br>
          <a:br>
            <a:rPr lang="en-IN" sz="1200" b="1" dirty="0">
              <a:latin typeface="Inter" panose="020B0604020202020204"/>
            </a:rPr>
          </a:br>
          <a:br>
            <a:rPr lang="en-IN" sz="1200" b="1" dirty="0">
              <a:latin typeface="Inter" panose="020B0604020202020204"/>
            </a:rPr>
          </a:br>
          <a:r>
            <a:rPr lang="en-IN" sz="1200" b="1" dirty="0">
              <a:latin typeface="Inter" panose="020B0604020202020204"/>
            </a:rPr>
            <a:t>Vulnerability management</a:t>
          </a:r>
          <a:endParaRPr lang="en-IN" sz="1200" dirty="0">
            <a:latin typeface="Inter" panose="020B0604020202020204"/>
          </a:endParaRPr>
        </a:p>
      </dgm:t>
    </dgm:pt>
    <dgm:pt modelId="{499020B7-6F32-4B96-B64F-2B11FF960A02}" type="parTrans" cxnId="{0B4DDC7F-7E8D-499A-8083-AE4807D1BF29}">
      <dgm:prSet/>
      <dgm:spPr/>
      <dgm:t>
        <a:bodyPr/>
        <a:lstStyle/>
        <a:p>
          <a:endParaRPr lang="en-IN"/>
        </a:p>
      </dgm:t>
    </dgm:pt>
    <dgm:pt modelId="{9F0CABD4-74E0-426B-BB65-FAEA591A65B9}" type="sibTrans" cxnId="{0B4DDC7F-7E8D-499A-8083-AE4807D1BF29}">
      <dgm:prSet/>
      <dgm:spPr/>
      <dgm:t>
        <a:bodyPr/>
        <a:lstStyle/>
        <a:p>
          <a:endParaRPr lang="en-IN"/>
        </a:p>
      </dgm:t>
    </dgm:pt>
    <dgm:pt modelId="{F5B20B2B-760E-4394-A9BD-046CAFB93BA5}" type="pres">
      <dgm:prSet presAssocID="{FC1C7F33-9428-4A87-809E-75FEFC025B37}" presName="composite" presStyleCnt="0">
        <dgm:presLayoutVars>
          <dgm:chMax val="5"/>
          <dgm:dir/>
          <dgm:animLvl val="ctr"/>
          <dgm:resizeHandles val="exact"/>
        </dgm:presLayoutVars>
      </dgm:prSet>
      <dgm:spPr/>
    </dgm:pt>
    <dgm:pt modelId="{BA988312-1A3E-4EFC-81C7-FCF028C13F5C}" type="pres">
      <dgm:prSet presAssocID="{FC1C7F33-9428-4A87-809E-75FEFC025B37}" presName="cycle" presStyleCnt="0"/>
      <dgm:spPr/>
    </dgm:pt>
    <dgm:pt modelId="{1F05F87B-7A62-490F-A356-8B680FD82B59}" type="pres">
      <dgm:prSet presAssocID="{FC1C7F33-9428-4A87-809E-75FEFC025B37}" presName="centerShape" presStyleCnt="0"/>
      <dgm:spPr/>
    </dgm:pt>
    <dgm:pt modelId="{24E808EE-A027-47E8-B564-D858C10DE865}" type="pres">
      <dgm:prSet presAssocID="{FC1C7F33-9428-4A87-809E-75FEFC025B37}" presName="connSite" presStyleLbl="node1" presStyleIdx="0" presStyleCnt="5"/>
      <dgm:spPr/>
    </dgm:pt>
    <dgm:pt modelId="{7AB27A31-2F75-42F8-B5FA-FF65CB2438AC}" type="pres">
      <dgm:prSet presAssocID="{FC1C7F33-9428-4A87-809E-75FEFC025B37}" presName="visible" presStyleLbl="node1" presStyleIdx="0" presStyleCnt="5" custLinFactNeighborX="-15333" custLinFactNeighborY="5377"/>
      <dgm:spPr>
        <a:blipFill>
          <a:blip xmlns:r="http://schemas.openxmlformats.org/officeDocument/2006/relationships" r:embed="rId5">
            <a:extLst>
              <a:ext uri="{28A0092B-C50C-407E-A947-70E740481C1C}">
                <a14:useLocalDpi xmlns:a14="http://schemas.microsoft.com/office/drawing/2010/main" val="0"/>
              </a:ext>
            </a:extLst>
          </a:blip>
          <a:srcRect/>
          <a:stretch>
            <a:fillRect t="-12000" b="-12000"/>
          </a:stretch>
        </a:blipFill>
      </dgm:spPr>
    </dgm:pt>
    <dgm:pt modelId="{0F5AFC97-66D1-4ABB-85DD-440ADE897551}" type="pres">
      <dgm:prSet presAssocID="{65961D80-BC99-4663-B6B7-F2290E7E75DB}" presName="Name25" presStyleLbl="parChTrans1D1" presStyleIdx="0" presStyleCnt="4"/>
      <dgm:spPr/>
    </dgm:pt>
    <dgm:pt modelId="{317A8D4B-FA27-4EE7-B833-7D38DAEEE5B7}" type="pres">
      <dgm:prSet presAssocID="{7F6FA408-F894-4926-B4B6-6697E82EF522}" presName="node" presStyleCnt="0"/>
      <dgm:spPr/>
    </dgm:pt>
    <dgm:pt modelId="{7F1B8B0D-37DA-4322-8BD8-57F46B7C2160}" type="pres">
      <dgm:prSet presAssocID="{7F6FA408-F894-4926-B4B6-6697E82EF522}" presName="parentNode" presStyleLbl="node1" presStyleIdx="1" presStyleCnt="5" custScaleX="133586" custScaleY="152278" custLinFactNeighborX="21234" custLinFactNeighborY="13922">
        <dgm:presLayoutVars>
          <dgm:chMax val="1"/>
          <dgm:bulletEnabled val="1"/>
        </dgm:presLayoutVars>
      </dgm:prSet>
      <dgm:spPr/>
    </dgm:pt>
    <dgm:pt modelId="{DAB7A8DE-765B-4CCC-9AAF-5A56AB2237C4}" type="pres">
      <dgm:prSet presAssocID="{7F6FA408-F894-4926-B4B6-6697E82EF522}" presName="childNode" presStyleLbl="revTx" presStyleIdx="0" presStyleCnt="0">
        <dgm:presLayoutVars>
          <dgm:bulletEnabled val="1"/>
        </dgm:presLayoutVars>
      </dgm:prSet>
      <dgm:spPr/>
    </dgm:pt>
    <dgm:pt modelId="{87ED6E1E-C068-43E5-A41E-A15077DDA35A}" type="pres">
      <dgm:prSet presAssocID="{244EFC39-13A9-49F9-91DA-75A9AF447E08}" presName="Name25" presStyleLbl="parChTrans1D1" presStyleIdx="1" presStyleCnt="4"/>
      <dgm:spPr/>
    </dgm:pt>
    <dgm:pt modelId="{B38E956F-D9F3-40C7-B483-2F1937FF55ED}" type="pres">
      <dgm:prSet presAssocID="{805A580C-F8DB-4405-8AAD-37152EF1DA5C}" presName="node" presStyleCnt="0"/>
      <dgm:spPr/>
    </dgm:pt>
    <dgm:pt modelId="{FB74C35C-2783-4DDC-B0D4-C7E5474789D9}" type="pres">
      <dgm:prSet presAssocID="{805A580C-F8DB-4405-8AAD-37152EF1DA5C}" presName="parentNode" presStyleLbl="node1" presStyleIdx="2" presStyleCnt="5" custScaleX="144913" custScaleY="130535" custLinFactX="39826" custLinFactNeighborX="100000" custLinFactNeighborY="-38745">
        <dgm:presLayoutVars>
          <dgm:chMax val="1"/>
          <dgm:bulletEnabled val="1"/>
        </dgm:presLayoutVars>
      </dgm:prSet>
      <dgm:spPr/>
    </dgm:pt>
    <dgm:pt modelId="{C033CDA9-2AFE-4279-B2D3-A6B24153F74C}" type="pres">
      <dgm:prSet presAssocID="{805A580C-F8DB-4405-8AAD-37152EF1DA5C}" presName="childNode" presStyleLbl="revTx" presStyleIdx="0" presStyleCnt="0">
        <dgm:presLayoutVars>
          <dgm:bulletEnabled val="1"/>
        </dgm:presLayoutVars>
      </dgm:prSet>
      <dgm:spPr/>
    </dgm:pt>
    <dgm:pt modelId="{3BEFDA3E-8C18-452E-9BAD-AC79F3E44449}" type="pres">
      <dgm:prSet presAssocID="{FED509F1-D9C1-4B64-8FF7-5D992A832566}" presName="Name25" presStyleLbl="parChTrans1D1" presStyleIdx="2" presStyleCnt="4"/>
      <dgm:spPr/>
    </dgm:pt>
    <dgm:pt modelId="{4B432CA1-6594-4357-86BF-D80B4412A866}" type="pres">
      <dgm:prSet presAssocID="{C6C588B5-36B5-48F1-98A9-53FE4C3CBBCE}" presName="node" presStyleCnt="0"/>
      <dgm:spPr/>
    </dgm:pt>
    <dgm:pt modelId="{78083C74-CDB4-4FFF-9E39-18EA2D30C0B6}" type="pres">
      <dgm:prSet presAssocID="{C6C588B5-36B5-48F1-98A9-53FE4C3CBBCE}" presName="parentNode" presStyleLbl="node1" presStyleIdx="3" presStyleCnt="5" custScaleX="155629" custScaleY="145847" custLinFactX="50611" custLinFactNeighborX="100000" custLinFactNeighborY="-17827">
        <dgm:presLayoutVars>
          <dgm:chMax val="1"/>
          <dgm:bulletEnabled val="1"/>
        </dgm:presLayoutVars>
      </dgm:prSet>
      <dgm:spPr/>
    </dgm:pt>
    <dgm:pt modelId="{884B6537-E2D5-4CC4-80C2-4A1EC7ED4952}" type="pres">
      <dgm:prSet presAssocID="{C6C588B5-36B5-48F1-98A9-53FE4C3CBBCE}" presName="childNode" presStyleLbl="revTx" presStyleIdx="0" presStyleCnt="0">
        <dgm:presLayoutVars>
          <dgm:bulletEnabled val="1"/>
        </dgm:presLayoutVars>
      </dgm:prSet>
      <dgm:spPr/>
    </dgm:pt>
    <dgm:pt modelId="{6B901407-723D-43B3-AD21-78C13B951E1F}" type="pres">
      <dgm:prSet presAssocID="{499020B7-6F32-4B96-B64F-2B11FF960A02}" presName="Name25" presStyleLbl="parChTrans1D1" presStyleIdx="3" presStyleCnt="4"/>
      <dgm:spPr/>
    </dgm:pt>
    <dgm:pt modelId="{0278A216-14A7-4D5E-8EEE-2C44ADBF5247}" type="pres">
      <dgm:prSet presAssocID="{BFA07F53-676F-45D6-9D16-54DD677ABC6E}" presName="node" presStyleCnt="0"/>
      <dgm:spPr/>
    </dgm:pt>
    <dgm:pt modelId="{6CBABD3A-1AF4-424B-BC3A-32DE2928E8E9}" type="pres">
      <dgm:prSet presAssocID="{BFA07F53-676F-45D6-9D16-54DD677ABC6E}" presName="parentNode" presStyleLbl="node1" presStyleIdx="4" presStyleCnt="5" custScaleX="137087" custScaleY="132145" custLinFactX="50575" custLinFactNeighborX="100000" custLinFactNeighborY="-184">
        <dgm:presLayoutVars>
          <dgm:chMax val="1"/>
          <dgm:bulletEnabled val="1"/>
        </dgm:presLayoutVars>
      </dgm:prSet>
      <dgm:spPr/>
    </dgm:pt>
    <dgm:pt modelId="{0348A879-6E80-4C66-B16D-B7F44981314D}" type="pres">
      <dgm:prSet presAssocID="{BFA07F53-676F-45D6-9D16-54DD677ABC6E}" presName="childNode" presStyleLbl="revTx" presStyleIdx="0" presStyleCnt="0">
        <dgm:presLayoutVars>
          <dgm:bulletEnabled val="1"/>
        </dgm:presLayoutVars>
      </dgm:prSet>
      <dgm:spPr/>
    </dgm:pt>
  </dgm:ptLst>
  <dgm:cxnLst>
    <dgm:cxn modelId="{07A6EC0B-1776-4A29-9AE3-891613DE1CD2}" type="presOf" srcId="{244EFC39-13A9-49F9-91DA-75A9AF447E08}" destId="{87ED6E1E-C068-43E5-A41E-A15077DDA35A}" srcOrd="0" destOrd="0" presId="urn:microsoft.com/office/officeart/2005/8/layout/radial2"/>
    <dgm:cxn modelId="{FB8DB426-D172-41EE-B358-AD8A12D24A6B}" type="presOf" srcId="{BFA07F53-676F-45D6-9D16-54DD677ABC6E}" destId="{6CBABD3A-1AF4-424B-BC3A-32DE2928E8E9}" srcOrd="0" destOrd="0" presId="urn:microsoft.com/office/officeart/2005/8/layout/radial2"/>
    <dgm:cxn modelId="{E72AC02E-F295-4028-97BA-A2DBAB618897}" type="presOf" srcId="{7F6FA408-F894-4926-B4B6-6697E82EF522}" destId="{7F1B8B0D-37DA-4322-8BD8-57F46B7C2160}" srcOrd="0" destOrd="0" presId="urn:microsoft.com/office/officeart/2005/8/layout/radial2"/>
    <dgm:cxn modelId="{BC837067-58E4-4A86-B56D-7EBFF48A067E}" srcId="{FC1C7F33-9428-4A87-809E-75FEFC025B37}" destId="{7F6FA408-F894-4926-B4B6-6697E82EF522}" srcOrd="0" destOrd="0" parTransId="{65961D80-BC99-4663-B6B7-F2290E7E75DB}" sibTransId="{006D541D-26C1-4656-BE6A-5528964F8E68}"/>
    <dgm:cxn modelId="{AB9F1F69-02A0-43D0-9DC8-D84761A37403}" srcId="{FC1C7F33-9428-4A87-809E-75FEFC025B37}" destId="{C6C588B5-36B5-48F1-98A9-53FE4C3CBBCE}" srcOrd="2" destOrd="0" parTransId="{FED509F1-D9C1-4B64-8FF7-5D992A832566}" sibTransId="{DB7CB855-3065-47EE-AD03-0611EDDB6E5D}"/>
    <dgm:cxn modelId="{A669B44F-CF95-4BC8-8DD2-9BA655D55C0E}" srcId="{FC1C7F33-9428-4A87-809E-75FEFC025B37}" destId="{805A580C-F8DB-4405-8AAD-37152EF1DA5C}" srcOrd="1" destOrd="0" parTransId="{244EFC39-13A9-49F9-91DA-75A9AF447E08}" sibTransId="{C8553A25-0F8A-4A12-B2CA-E4D4FD2CBEFA}"/>
    <dgm:cxn modelId="{1034815A-4008-4880-942E-CACC4352DB10}" type="presOf" srcId="{FC1C7F33-9428-4A87-809E-75FEFC025B37}" destId="{F5B20B2B-760E-4394-A9BD-046CAFB93BA5}" srcOrd="0" destOrd="0" presId="urn:microsoft.com/office/officeart/2005/8/layout/radial2"/>
    <dgm:cxn modelId="{6344337D-A100-4115-B159-7E4EB3AC153A}" type="presOf" srcId="{805A580C-F8DB-4405-8AAD-37152EF1DA5C}" destId="{FB74C35C-2783-4DDC-B0D4-C7E5474789D9}" srcOrd="0" destOrd="0" presId="urn:microsoft.com/office/officeart/2005/8/layout/radial2"/>
    <dgm:cxn modelId="{0B4DDC7F-7E8D-499A-8083-AE4807D1BF29}" srcId="{FC1C7F33-9428-4A87-809E-75FEFC025B37}" destId="{BFA07F53-676F-45D6-9D16-54DD677ABC6E}" srcOrd="3" destOrd="0" parTransId="{499020B7-6F32-4B96-B64F-2B11FF960A02}" sibTransId="{9F0CABD4-74E0-426B-BB65-FAEA591A65B9}"/>
    <dgm:cxn modelId="{45318992-7ACF-4302-8A18-668CC8F0086E}" type="presOf" srcId="{FED509F1-D9C1-4B64-8FF7-5D992A832566}" destId="{3BEFDA3E-8C18-452E-9BAD-AC79F3E44449}" srcOrd="0" destOrd="0" presId="urn:microsoft.com/office/officeart/2005/8/layout/radial2"/>
    <dgm:cxn modelId="{202C06A4-D509-4E92-BC70-0E8093ED8292}" type="presOf" srcId="{65961D80-BC99-4663-B6B7-F2290E7E75DB}" destId="{0F5AFC97-66D1-4ABB-85DD-440ADE897551}" srcOrd="0" destOrd="0" presId="urn:microsoft.com/office/officeart/2005/8/layout/radial2"/>
    <dgm:cxn modelId="{F7C86FD0-5CF0-4414-889C-8E6157544522}" type="presOf" srcId="{499020B7-6F32-4B96-B64F-2B11FF960A02}" destId="{6B901407-723D-43B3-AD21-78C13B951E1F}" srcOrd="0" destOrd="0" presId="urn:microsoft.com/office/officeart/2005/8/layout/radial2"/>
    <dgm:cxn modelId="{3977DFE0-7E40-4D07-AB2D-9C59B3C2E2CE}" type="presOf" srcId="{C6C588B5-36B5-48F1-98A9-53FE4C3CBBCE}" destId="{78083C74-CDB4-4FFF-9E39-18EA2D30C0B6}" srcOrd="0" destOrd="0" presId="urn:microsoft.com/office/officeart/2005/8/layout/radial2"/>
    <dgm:cxn modelId="{7D286A70-B86B-4BF9-A27E-494565DBFE9E}" type="presParOf" srcId="{F5B20B2B-760E-4394-A9BD-046CAFB93BA5}" destId="{BA988312-1A3E-4EFC-81C7-FCF028C13F5C}" srcOrd="0" destOrd="0" presId="urn:microsoft.com/office/officeart/2005/8/layout/radial2"/>
    <dgm:cxn modelId="{C5A14F96-E1D0-4631-9021-F293D807596A}" type="presParOf" srcId="{BA988312-1A3E-4EFC-81C7-FCF028C13F5C}" destId="{1F05F87B-7A62-490F-A356-8B680FD82B59}" srcOrd="0" destOrd="0" presId="urn:microsoft.com/office/officeart/2005/8/layout/radial2"/>
    <dgm:cxn modelId="{2983E95C-3DC2-4F4A-91C5-E20D79EAAAE6}" type="presParOf" srcId="{1F05F87B-7A62-490F-A356-8B680FD82B59}" destId="{24E808EE-A027-47E8-B564-D858C10DE865}" srcOrd="0" destOrd="0" presId="urn:microsoft.com/office/officeart/2005/8/layout/radial2"/>
    <dgm:cxn modelId="{001EA834-C238-400D-9DC4-728C6CF713C1}" type="presParOf" srcId="{1F05F87B-7A62-490F-A356-8B680FD82B59}" destId="{7AB27A31-2F75-42F8-B5FA-FF65CB2438AC}" srcOrd="1" destOrd="0" presId="urn:microsoft.com/office/officeart/2005/8/layout/radial2"/>
    <dgm:cxn modelId="{86846D2F-504B-4851-9780-D9727F691E69}" type="presParOf" srcId="{BA988312-1A3E-4EFC-81C7-FCF028C13F5C}" destId="{0F5AFC97-66D1-4ABB-85DD-440ADE897551}" srcOrd="1" destOrd="0" presId="urn:microsoft.com/office/officeart/2005/8/layout/radial2"/>
    <dgm:cxn modelId="{A33F9101-AE9B-4AA5-A1D9-D6D8145FE43D}" type="presParOf" srcId="{BA988312-1A3E-4EFC-81C7-FCF028C13F5C}" destId="{317A8D4B-FA27-4EE7-B833-7D38DAEEE5B7}" srcOrd="2" destOrd="0" presId="urn:microsoft.com/office/officeart/2005/8/layout/radial2"/>
    <dgm:cxn modelId="{C2EA9789-1748-4A9E-8499-03483BFFDFD4}" type="presParOf" srcId="{317A8D4B-FA27-4EE7-B833-7D38DAEEE5B7}" destId="{7F1B8B0D-37DA-4322-8BD8-57F46B7C2160}" srcOrd="0" destOrd="0" presId="urn:microsoft.com/office/officeart/2005/8/layout/radial2"/>
    <dgm:cxn modelId="{CA8F63C2-8D2A-4C43-BD43-869ADE9156AF}" type="presParOf" srcId="{317A8D4B-FA27-4EE7-B833-7D38DAEEE5B7}" destId="{DAB7A8DE-765B-4CCC-9AAF-5A56AB2237C4}" srcOrd="1" destOrd="0" presId="urn:microsoft.com/office/officeart/2005/8/layout/radial2"/>
    <dgm:cxn modelId="{09559EC8-D28F-41C8-B8C0-5D9F70250E66}" type="presParOf" srcId="{BA988312-1A3E-4EFC-81C7-FCF028C13F5C}" destId="{87ED6E1E-C068-43E5-A41E-A15077DDA35A}" srcOrd="3" destOrd="0" presId="urn:microsoft.com/office/officeart/2005/8/layout/radial2"/>
    <dgm:cxn modelId="{8167227C-8636-446F-8247-6A2487912894}" type="presParOf" srcId="{BA988312-1A3E-4EFC-81C7-FCF028C13F5C}" destId="{B38E956F-D9F3-40C7-B483-2F1937FF55ED}" srcOrd="4" destOrd="0" presId="urn:microsoft.com/office/officeart/2005/8/layout/radial2"/>
    <dgm:cxn modelId="{15A324ED-5691-49BB-858B-6CDCD6053AD6}" type="presParOf" srcId="{B38E956F-D9F3-40C7-B483-2F1937FF55ED}" destId="{FB74C35C-2783-4DDC-B0D4-C7E5474789D9}" srcOrd="0" destOrd="0" presId="urn:microsoft.com/office/officeart/2005/8/layout/radial2"/>
    <dgm:cxn modelId="{8ABA6C39-6E6B-4302-BA9B-C26EA6609962}" type="presParOf" srcId="{B38E956F-D9F3-40C7-B483-2F1937FF55ED}" destId="{C033CDA9-2AFE-4279-B2D3-A6B24153F74C}" srcOrd="1" destOrd="0" presId="urn:microsoft.com/office/officeart/2005/8/layout/radial2"/>
    <dgm:cxn modelId="{492EC615-4AA9-4F6D-BA65-6472EDB96468}" type="presParOf" srcId="{BA988312-1A3E-4EFC-81C7-FCF028C13F5C}" destId="{3BEFDA3E-8C18-452E-9BAD-AC79F3E44449}" srcOrd="5" destOrd="0" presId="urn:microsoft.com/office/officeart/2005/8/layout/radial2"/>
    <dgm:cxn modelId="{1EF80956-B579-42B8-AEB3-67A62566FCEE}" type="presParOf" srcId="{BA988312-1A3E-4EFC-81C7-FCF028C13F5C}" destId="{4B432CA1-6594-4357-86BF-D80B4412A866}" srcOrd="6" destOrd="0" presId="urn:microsoft.com/office/officeart/2005/8/layout/radial2"/>
    <dgm:cxn modelId="{7CEC4DBF-C7B1-4491-BCD7-E9B68D02009B}" type="presParOf" srcId="{4B432CA1-6594-4357-86BF-D80B4412A866}" destId="{78083C74-CDB4-4FFF-9E39-18EA2D30C0B6}" srcOrd="0" destOrd="0" presId="urn:microsoft.com/office/officeart/2005/8/layout/radial2"/>
    <dgm:cxn modelId="{94906C8A-0408-42D8-A01A-13641398107B}" type="presParOf" srcId="{4B432CA1-6594-4357-86BF-D80B4412A866}" destId="{884B6537-E2D5-4CC4-80C2-4A1EC7ED4952}" srcOrd="1" destOrd="0" presId="urn:microsoft.com/office/officeart/2005/8/layout/radial2"/>
    <dgm:cxn modelId="{913CA9FD-2FCA-4959-9E84-FFCD8780EDD4}" type="presParOf" srcId="{BA988312-1A3E-4EFC-81C7-FCF028C13F5C}" destId="{6B901407-723D-43B3-AD21-78C13B951E1F}" srcOrd="7" destOrd="0" presId="urn:microsoft.com/office/officeart/2005/8/layout/radial2"/>
    <dgm:cxn modelId="{0B6CF717-2FDE-46A9-8A8B-EA688BCCF2FA}" type="presParOf" srcId="{BA988312-1A3E-4EFC-81C7-FCF028C13F5C}" destId="{0278A216-14A7-4D5E-8EEE-2C44ADBF5247}" srcOrd="8" destOrd="0" presId="urn:microsoft.com/office/officeart/2005/8/layout/radial2"/>
    <dgm:cxn modelId="{AE48B5EB-7703-469F-80B4-1C73BC9F4361}" type="presParOf" srcId="{0278A216-14A7-4D5E-8EEE-2C44ADBF5247}" destId="{6CBABD3A-1AF4-424B-BC3A-32DE2928E8E9}" srcOrd="0" destOrd="0" presId="urn:microsoft.com/office/officeart/2005/8/layout/radial2"/>
    <dgm:cxn modelId="{7325B981-BE01-460F-A7FB-B6692AE3C806}" type="presParOf" srcId="{0278A216-14A7-4D5E-8EEE-2C44ADBF5247}" destId="{0348A879-6E80-4C66-B16D-B7F44981314D}"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C24E375-F534-406F-966C-09E455CFFD5C}" type="doc">
      <dgm:prSet loTypeId="urn:microsoft.com/office/officeart/2005/8/layout/hList6" loCatId="list" qsTypeId="urn:microsoft.com/office/officeart/2005/8/quickstyle/simple1" qsCatId="simple" csTypeId="urn:microsoft.com/office/officeart/2005/8/colors/accent1_4" csCatId="accent1"/>
      <dgm:spPr/>
      <dgm:t>
        <a:bodyPr/>
        <a:lstStyle/>
        <a:p>
          <a:endParaRPr lang="en-IN"/>
        </a:p>
      </dgm:t>
    </dgm:pt>
    <dgm:pt modelId="{F4738B0C-235E-4C7C-A1A0-796F686B41F0}">
      <dgm:prSet/>
      <dgm:spPr/>
      <dgm:t>
        <a:bodyPr/>
        <a:lstStyle/>
        <a:p>
          <a:r>
            <a:rPr lang="en-IN" b="1" dirty="0"/>
            <a:t>Endpoint security</a:t>
          </a:r>
          <a:endParaRPr lang="en-IN" dirty="0"/>
        </a:p>
      </dgm:t>
    </dgm:pt>
    <dgm:pt modelId="{D46A07D5-42F5-4E6B-A4A7-8FCE7F5FCC19}" type="parTrans" cxnId="{5027E6A8-D5D8-4EBD-AA4D-C392312C4092}">
      <dgm:prSet/>
      <dgm:spPr/>
      <dgm:t>
        <a:bodyPr/>
        <a:lstStyle/>
        <a:p>
          <a:endParaRPr lang="en-IN"/>
        </a:p>
      </dgm:t>
    </dgm:pt>
    <dgm:pt modelId="{8D03528F-83C8-4D61-B534-ED0114E8C866}" type="sibTrans" cxnId="{5027E6A8-D5D8-4EBD-AA4D-C392312C4092}">
      <dgm:prSet/>
      <dgm:spPr/>
      <dgm:t>
        <a:bodyPr/>
        <a:lstStyle/>
        <a:p>
          <a:endParaRPr lang="en-IN"/>
        </a:p>
      </dgm:t>
    </dgm:pt>
    <dgm:pt modelId="{34107AE3-F9BB-4335-8907-3A551BE340DE}">
      <dgm:prSet/>
      <dgm:spPr/>
      <dgm:t>
        <a:bodyPr/>
        <a:lstStyle/>
        <a:p>
          <a:r>
            <a:rPr lang="en-IN" b="1"/>
            <a:t>Cloud security</a:t>
          </a:r>
          <a:endParaRPr lang="en-IN"/>
        </a:p>
      </dgm:t>
    </dgm:pt>
    <dgm:pt modelId="{23901B40-3357-4A27-BB3E-32E54A4FEF2C}" type="parTrans" cxnId="{8D915852-7067-4FB7-97D5-2DFCC242E9DC}">
      <dgm:prSet/>
      <dgm:spPr/>
      <dgm:t>
        <a:bodyPr/>
        <a:lstStyle/>
        <a:p>
          <a:endParaRPr lang="en-IN"/>
        </a:p>
      </dgm:t>
    </dgm:pt>
    <dgm:pt modelId="{E31A5E7A-CAD1-4758-8CCE-3862CEBB251E}" type="sibTrans" cxnId="{8D915852-7067-4FB7-97D5-2DFCC242E9DC}">
      <dgm:prSet/>
      <dgm:spPr/>
      <dgm:t>
        <a:bodyPr/>
        <a:lstStyle/>
        <a:p>
          <a:endParaRPr lang="en-IN"/>
        </a:p>
      </dgm:t>
    </dgm:pt>
    <dgm:pt modelId="{8F0DBB63-6821-49B0-B08D-AB3644F10666}">
      <dgm:prSet/>
      <dgm:spPr/>
      <dgm:t>
        <a:bodyPr/>
        <a:lstStyle/>
        <a:p>
          <a:r>
            <a:rPr lang="en-IN" b="1"/>
            <a:t>Advanced threat hunting</a:t>
          </a:r>
          <a:endParaRPr lang="en-IN"/>
        </a:p>
      </dgm:t>
    </dgm:pt>
    <dgm:pt modelId="{8700467C-2DEE-47FF-9AAE-C7F9069A6382}" type="parTrans" cxnId="{9BAD0436-4303-4BF5-9F32-DBD92682786E}">
      <dgm:prSet/>
      <dgm:spPr/>
      <dgm:t>
        <a:bodyPr/>
        <a:lstStyle/>
        <a:p>
          <a:endParaRPr lang="en-IN"/>
        </a:p>
      </dgm:t>
    </dgm:pt>
    <dgm:pt modelId="{33BC6CE1-35AD-4FCC-8996-DF71EBEA57BE}" type="sibTrans" cxnId="{9BAD0436-4303-4BF5-9F32-DBD92682786E}">
      <dgm:prSet/>
      <dgm:spPr/>
      <dgm:t>
        <a:bodyPr/>
        <a:lstStyle/>
        <a:p>
          <a:endParaRPr lang="en-IN"/>
        </a:p>
      </dgm:t>
    </dgm:pt>
    <dgm:pt modelId="{0CDB446E-D720-4AC8-BAE2-CF1A5AB3A55A}">
      <dgm:prSet/>
      <dgm:spPr/>
      <dgm:t>
        <a:bodyPr/>
        <a:lstStyle/>
        <a:p>
          <a:r>
            <a:rPr lang="en-IN" b="1"/>
            <a:t>Vulnerability management</a:t>
          </a:r>
          <a:endParaRPr lang="en-IN"/>
        </a:p>
      </dgm:t>
    </dgm:pt>
    <dgm:pt modelId="{69666CD6-D10A-4BEB-8AEF-E7A293A2DD47}" type="parTrans" cxnId="{8B84360C-1A6E-4B27-8313-E40B7ADD4708}">
      <dgm:prSet/>
      <dgm:spPr/>
      <dgm:t>
        <a:bodyPr/>
        <a:lstStyle/>
        <a:p>
          <a:endParaRPr lang="en-IN"/>
        </a:p>
      </dgm:t>
    </dgm:pt>
    <dgm:pt modelId="{E894BFFF-1813-40AB-BD59-61CFFA08D700}" type="sibTrans" cxnId="{8B84360C-1A6E-4B27-8313-E40B7ADD4708}">
      <dgm:prSet/>
      <dgm:spPr/>
      <dgm:t>
        <a:bodyPr/>
        <a:lstStyle/>
        <a:p>
          <a:endParaRPr lang="en-IN"/>
        </a:p>
      </dgm:t>
    </dgm:pt>
    <dgm:pt modelId="{A24834FF-7577-441A-9586-E0BFD7001B88}" type="pres">
      <dgm:prSet presAssocID="{FC24E375-F534-406F-966C-09E455CFFD5C}" presName="Name0" presStyleCnt="0">
        <dgm:presLayoutVars>
          <dgm:dir/>
          <dgm:resizeHandles val="exact"/>
        </dgm:presLayoutVars>
      </dgm:prSet>
      <dgm:spPr/>
    </dgm:pt>
    <dgm:pt modelId="{E0C04802-18EA-4CC4-8EF0-E513F99A8C69}" type="pres">
      <dgm:prSet presAssocID="{F4738B0C-235E-4C7C-A1A0-796F686B41F0}" presName="node" presStyleLbl="node1" presStyleIdx="0" presStyleCnt="4">
        <dgm:presLayoutVars>
          <dgm:bulletEnabled val="1"/>
        </dgm:presLayoutVars>
      </dgm:prSet>
      <dgm:spPr/>
    </dgm:pt>
    <dgm:pt modelId="{08CE8985-95A5-4FD8-A0CC-57AB1DE1E9DF}" type="pres">
      <dgm:prSet presAssocID="{8D03528F-83C8-4D61-B534-ED0114E8C866}" presName="sibTrans" presStyleCnt="0"/>
      <dgm:spPr/>
    </dgm:pt>
    <dgm:pt modelId="{26AB533E-8236-4F82-8970-9A4BA5DE7363}" type="pres">
      <dgm:prSet presAssocID="{34107AE3-F9BB-4335-8907-3A551BE340DE}" presName="node" presStyleLbl="node1" presStyleIdx="1" presStyleCnt="4">
        <dgm:presLayoutVars>
          <dgm:bulletEnabled val="1"/>
        </dgm:presLayoutVars>
      </dgm:prSet>
      <dgm:spPr/>
    </dgm:pt>
    <dgm:pt modelId="{EAC46B2F-2201-47F4-85F3-94CD2E428532}" type="pres">
      <dgm:prSet presAssocID="{E31A5E7A-CAD1-4758-8CCE-3862CEBB251E}" presName="sibTrans" presStyleCnt="0"/>
      <dgm:spPr/>
    </dgm:pt>
    <dgm:pt modelId="{EE8808A9-D13C-46D4-9A01-B1282C0DE6DF}" type="pres">
      <dgm:prSet presAssocID="{8F0DBB63-6821-49B0-B08D-AB3644F10666}" presName="node" presStyleLbl="node1" presStyleIdx="2" presStyleCnt="4">
        <dgm:presLayoutVars>
          <dgm:bulletEnabled val="1"/>
        </dgm:presLayoutVars>
      </dgm:prSet>
      <dgm:spPr/>
    </dgm:pt>
    <dgm:pt modelId="{8B963E43-8374-4D7C-AFC8-FC5B33762715}" type="pres">
      <dgm:prSet presAssocID="{33BC6CE1-35AD-4FCC-8996-DF71EBEA57BE}" presName="sibTrans" presStyleCnt="0"/>
      <dgm:spPr/>
    </dgm:pt>
    <dgm:pt modelId="{C65039F9-7CA3-46F6-B127-E7C859FFCA1C}" type="pres">
      <dgm:prSet presAssocID="{0CDB446E-D720-4AC8-BAE2-CF1A5AB3A55A}" presName="node" presStyleLbl="node1" presStyleIdx="3" presStyleCnt="4">
        <dgm:presLayoutVars>
          <dgm:bulletEnabled val="1"/>
        </dgm:presLayoutVars>
      </dgm:prSet>
      <dgm:spPr/>
    </dgm:pt>
  </dgm:ptLst>
  <dgm:cxnLst>
    <dgm:cxn modelId="{8B84360C-1A6E-4B27-8313-E40B7ADD4708}" srcId="{FC24E375-F534-406F-966C-09E455CFFD5C}" destId="{0CDB446E-D720-4AC8-BAE2-CF1A5AB3A55A}" srcOrd="3" destOrd="0" parTransId="{69666CD6-D10A-4BEB-8AEF-E7A293A2DD47}" sibTransId="{E894BFFF-1813-40AB-BD59-61CFFA08D700}"/>
    <dgm:cxn modelId="{56E24F0E-3C03-4850-B603-4A9338150AEC}" type="presOf" srcId="{34107AE3-F9BB-4335-8907-3A551BE340DE}" destId="{26AB533E-8236-4F82-8970-9A4BA5DE7363}" srcOrd="0" destOrd="0" presId="urn:microsoft.com/office/officeart/2005/8/layout/hList6"/>
    <dgm:cxn modelId="{3EB6291B-20B4-4E35-9DB0-3AE41EA7E2C7}" type="presOf" srcId="{0CDB446E-D720-4AC8-BAE2-CF1A5AB3A55A}" destId="{C65039F9-7CA3-46F6-B127-E7C859FFCA1C}" srcOrd="0" destOrd="0" presId="urn:microsoft.com/office/officeart/2005/8/layout/hList6"/>
    <dgm:cxn modelId="{EA10DF1C-CC5E-4B40-9C88-BF7D1D0D27F6}" type="presOf" srcId="{FC24E375-F534-406F-966C-09E455CFFD5C}" destId="{A24834FF-7577-441A-9586-E0BFD7001B88}" srcOrd="0" destOrd="0" presId="urn:microsoft.com/office/officeart/2005/8/layout/hList6"/>
    <dgm:cxn modelId="{EAFFF120-655E-49AB-9A24-ADA2CA00F6A0}" type="presOf" srcId="{F4738B0C-235E-4C7C-A1A0-796F686B41F0}" destId="{E0C04802-18EA-4CC4-8EF0-E513F99A8C69}" srcOrd="0" destOrd="0" presId="urn:microsoft.com/office/officeart/2005/8/layout/hList6"/>
    <dgm:cxn modelId="{9BAD0436-4303-4BF5-9F32-DBD92682786E}" srcId="{FC24E375-F534-406F-966C-09E455CFFD5C}" destId="{8F0DBB63-6821-49B0-B08D-AB3644F10666}" srcOrd="2" destOrd="0" parTransId="{8700467C-2DEE-47FF-9AAE-C7F9069A6382}" sibTransId="{33BC6CE1-35AD-4FCC-8996-DF71EBEA57BE}"/>
    <dgm:cxn modelId="{8D915852-7067-4FB7-97D5-2DFCC242E9DC}" srcId="{FC24E375-F534-406F-966C-09E455CFFD5C}" destId="{34107AE3-F9BB-4335-8907-3A551BE340DE}" srcOrd="1" destOrd="0" parTransId="{23901B40-3357-4A27-BB3E-32E54A4FEF2C}" sibTransId="{E31A5E7A-CAD1-4758-8CCE-3862CEBB251E}"/>
    <dgm:cxn modelId="{C1D21AA3-10D5-4CA6-B4A8-4A62F1E09873}" type="presOf" srcId="{8F0DBB63-6821-49B0-B08D-AB3644F10666}" destId="{EE8808A9-D13C-46D4-9A01-B1282C0DE6DF}" srcOrd="0" destOrd="0" presId="urn:microsoft.com/office/officeart/2005/8/layout/hList6"/>
    <dgm:cxn modelId="{5027E6A8-D5D8-4EBD-AA4D-C392312C4092}" srcId="{FC24E375-F534-406F-966C-09E455CFFD5C}" destId="{F4738B0C-235E-4C7C-A1A0-796F686B41F0}" srcOrd="0" destOrd="0" parTransId="{D46A07D5-42F5-4E6B-A4A7-8FCE7F5FCC19}" sibTransId="{8D03528F-83C8-4D61-B534-ED0114E8C866}"/>
    <dgm:cxn modelId="{A8B708D6-A7BE-4C88-A9EC-E7A5CDFB6FA5}" type="presParOf" srcId="{A24834FF-7577-441A-9586-E0BFD7001B88}" destId="{E0C04802-18EA-4CC4-8EF0-E513F99A8C69}" srcOrd="0" destOrd="0" presId="urn:microsoft.com/office/officeart/2005/8/layout/hList6"/>
    <dgm:cxn modelId="{CC4E19A7-E587-4AD8-A19C-FD9F46A290AA}" type="presParOf" srcId="{A24834FF-7577-441A-9586-E0BFD7001B88}" destId="{08CE8985-95A5-4FD8-A0CC-57AB1DE1E9DF}" srcOrd="1" destOrd="0" presId="urn:microsoft.com/office/officeart/2005/8/layout/hList6"/>
    <dgm:cxn modelId="{1BC27219-CF7A-4CC3-8471-CE1739019CA6}" type="presParOf" srcId="{A24834FF-7577-441A-9586-E0BFD7001B88}" destId="{26AB533E-8236-4F82-8970-9A4BA5DE7363}" srcOrd="2" destOrd="0" presId="urn:microsoft.com/office/officeart/2005/8/layout/hList6"/>
    <dgm:cxn modelId="{20716CBA-69DB-4A6B-BDBE-88B2945FD336}" type="presParOf" srcId="{A24834FF-7577-441A-9586-E0BFD7001B88}" destId="{EAC46B2F-2201-47F4-85F3-94CD2E428532}" srcOrd="3" destOrd="0" presId="urn:microsoft.com/office/officeart/2005/8/layout/hList6"/>
    <dgm:cxn modelId="{0CBEA143-1D5D-49F2-B952-11A5E855DB36}" type="presParOf" srcId="{A24834FF-7577-441A-9586-E0BFD7001B88}" destId="{EE8808A9-D13C-46D4-9A01-B1282C0DE6DF}" srcOrd="4" destOrd="0" presId="urn:microsoft.com/office/officeart/2005/8/layout/hList6"/>
    <dgm:cxn modelId="{388EF87E-FA03-487E-9060-E103ABD89F97}" type="presParOf" srcId="{A24834FF-7577-441A-9586-E0BFD7001B88}" destId="{8B963E43-8374-4D7C-AFC8-FC5B33762715}" srcOrd="5" destOrd="0" presId="urn:microsoft.com/office/officeart/2005/8/layout/hList6"/>
    <dgm:cxn modelId="{D22BD393-3FAB-48E7-99ED-4AAB7506CE48}" type="presParOf" srcId="{A24834FF-7577-441A-9586-E0BFD7001B88}" destId="{C65039F9-7CA3-46F6-B127-E7C859FFCA1C}"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74F54D-D635-412C-837F-E2D25E96C178}" type="doc">
      <dgm:prSet loTypeId="urn:microsoft.com/office/officeart/2008/layout/VerticalCurvedList" loCatId="list" qsTypeId="urn:microsoft.com/office/officeart/2005/8/quickstyle/3d1" qsCatId="3D" csTypeId="urn:microsoft.com/office/officeart/2005/8/colors/colorful5" csCatId="colorful"/>
      <dgm:spPr/>
      <dgm:t>
        <a:bodyPr/>
        <a:lstStyle/>
        <a:p>
          <a:endParaRPr lang="en-IN"/>
        </a:p>
      </dgm:t>
    </dgm:pt>
    <dgm:pt modelId="{E76AFB71-B0FC-4FD1-8BAF-C43DA514C63A}">
      <dgm:prSet custT="1"/>
      <dgm:spPr/>
      <dgm:t>
        <a:bodyPr/>
        <a:lstStyle/>
        <a:p>
          <a:r>
            <a:rPr lang="en-IN" sz="1600" dirty="0"/>
            <a:t>Implementing formal data governance processes</a:t>
          </a:r>
        </a:p>
      </dgm:t>
    </dgm:pt>
    <dgm:pt modelId="{4EFBB6D3-2315-4A94-8CFF-6F647CED3B72}" type="parTrans" cxnId="{5FBD349B-6BD9-4E6E-B247-F02ACE38F103}">
      <dgm:prSet/>
      <dgm:spPr/>
      <dgm:t>
        <a:bodyPr/>
        <a:lstStyle/>
        <a:p>
          <a:endParaRPr lang="en-IN"/>
        </a:p>
      </dgm:t>
    </dgm:pt>
    <dgm:pt modelId="{87EF013D-1FA8-4DBE-881D-8849F99E5FFE}" type="sibTrans" cxnId="{5FBD349B-6BD9-4E6E-B247-F02ACE38F103}">
      <dgm:prSet/>
      <dgm:spPr/>
      <dgm:t>
        <a:bodyPr/>
        <a:lstStyle/>
        <a:p>
          <a:endParaRPr lang="en-IN"/>
        </a:p>
      </dgm:t>
    </dgm:pt>
    <dgm:pt modelId="{DE9ED609-44E7-4423-AB3B-53A25936FC9E}">
      <dgm:prSet custT="1"/>
      <dgm:spPr/>
      <dgm:t>
        <a:bodyPr/>
        <a:lstStyle/>
        <a:p>
          <a:r>
            <a:rPr lang="en-IN" sz="1600" dirty="0"/>
            <a:t>Prioritizing ethics and transparency</a:t>
          </a:r>
        </a:p>
      </dgm:t>
    </dgm:pt>
    <dgm:pt modelId="{099FFC01-1A5C-4BD7-A9CA-3CEBB8C7A404}" type="parTrans" cxnId="{09A236F1-89B3-4B63-AD33-033DCFE82669}">
      <dgm:prSet/>
      <dgm:spPr/>
      <dgm:t>
        <a:bodyPr/>
        <a:lstStyle/>
        <a:p>
          <a:endParaRPr lang="en-IN"/>
        </a:p>
      </dgm:t>
    </dgm:pt>
    <dgm:pt modelId="{793C5BDE-7A35-48AA-999C-ED805825E4FA}" type="sibTrans" cxnId="{09A236F1-89B3-4B63-AD33-033DCFE82669}">
      <dgm:prSet/>
      <dgm:spPr/>
      <dgm:t>
        <a:bodyPr/>
        <a:lstStyle/>
        <a:p>
          <a:endParaRPr lang="en-IN"/>
        </a:p>
      </dgm:t>
    </dgm:pt>
    <dgm:pt modelId="{285FBE50-6092-4BCC-9815-6D04207A1DE2}">
      <dgm:prSet custT="1"/>
      <dgm:spPr/>
      <dgm:t>
        <a:bodyPr/>
        <a:lstStyle/>
        <a:p>
          <a:r>
            <a:rPr lang="en-IN" sz="1600" dirty="0"/>
            <a:t>Applying security controls to AI systems</a:t>
          </a:r>
        </a:p>
      </dgm:t>
    </dgm:pt>
    <dgm:pt modelId="{78BD6FB5-AB89-4B57-91B5-42FE5446A590}" type="parTrans" cxnId="{593A70C6-AABF-40AD-8740-7DD685E6E56C}">
      <dgm:prSet/>
      <dgm:spPr/>
      <dgm:t>
        <a:bodyPr/>
        <a:lstStyle/>
        <a:p>
          <a:endParaRPr lang="en-IN"/>
        </a:p>
      </dgm:t>
    </dgm:pt>
    <dgm:pt modelId="{4CC7EFA6-92AF-4BC8-A22A-2D06A30882A8}" type="sibTrans" cxnId="{593A70C6-AABF-40AD-8740-7DD685E6E56C}">
      <dgm:prSet/>
      <dgm:spPr/>
      <dgm:t>
        <a:bodyPr/>
        <a:lstStyle/>
        <a:p>
          <a:endParaRPr lang="en-IN"/>
        </a:p>
      </dgm:t>
    </dgm:pt>
    <dgm:pt modelId="{9541E9F9-04C4-4AB6-9612-073F91F646F0}">
      <dgm:prSet custT="1"/>
      <dgm:spPr/>
      <dgm:t>
        <a:bodyPr/>
        <a:lstStyle/>
        <a:p>
          <a:r>
            <a:rPr lang="en-IN" sz="1600" dirty="0"/>
            <a:t>Regular monitoring and evaluation</a:t>
          </a:r>
        </a:p>
      </dgm:t>
    </dgm:pt>
    <dgm:pt modelId="{90C0F4C7-103F-46B6-9E45-0BEAB508BFFD}" type="parTrans" cxnId="{1D5B4E2A-1D30-44D7-80D1-FC58DDE6A684}">
      <dgm:prSet/>
      <dgm:spPr/>
      <dgm:t>
        <a:bodyPr/>
        <a:lstStyle/>
        <a:p>
          <a:endParaRPr lang="en-IN"/>
        </a:p>
      </dgm:t>
    </dgm:pt>
    <dgm:pt modelId="{58B47846-2EB1-44F7-A5C9-0D7301D75602}" type="sibTrans" cxnId="{1D5B4E2A-1D30-44D7-80D1-FC58DDE6A684}">
      <dgm:prSet/>
      <dgm:spPr/>
      <dgm:t>
        <a:bodyPr/>
        <a:lstStyle/>
        <a:p>
          <a:endParaRPr lang="en-IN"/>
        </a:p>
      </dgm:t>
    </dgm:pt>
    <dgm:pt modelId="{4B114320-DC5A-4175-A2A6-432676E805EE}" type="pres">
      <dgm:prSet presAssocID="{4C74F54D-D635-412C-837F-E2D25E96C178}" presName="Name0" presStyleCnt="0">
        <dgm:presLayoutVars>
          <dgm:chMax val="7"/>
          <dgm:chPref val="7"/>
          <dgm:dir/>
        </dgm:presLayoutVars>
      </dgm:prSet>
      <dgm:spPr/>
    </dgm:pt>
    <dgm:pt modelId="{57A89E76-8481-4E30-83B8-B4F4A6F7E46C}" type="pres">
      <dgm:prSet presAssocID="{4C74F54D-D635-412C-837F-E2D25E96C178}" presName="Name1" presStyleCnt="0"/>
      <dgm:spPr/>
    </dgm:pt>
    <dgm:pt modelId="{3A88E22D-07E8-46ED-8A84-1F35C32AA75B}" type="pres">
      <dgm:prSet presAssocID="{4C74F54D-D635-412C-837F-E2D25E96C178}" presName="cycle" presStyleCnt="0"/>
      <dgm:spPr/>
    </dgm:pt>
    <dgm:pt modelId="{66FE98D1-DCD8-4065-B207-ECC3DE133689}" type="pres">
      <dgm:prSet presAssocID="{4C74F54D-D635-412C-837F-E2D25E96C178}" presName="srcNode" presStyleLbl="node1" presStyleIdx="0" presStyleCnt="4"/>
      <dgm:spPr/>
    </dgm:pt>
    <dgm:pt modelId="{18949F79-82C1-420C-AC21-E550A9289EB3}" type="pres">
      <dgm:prSet presAssocID="{4C74F54D-D635-412C-837F-E2D25E96C178}" presName="conn" presStyleLbl="parChTrans1D2" presStyleIdx="0" presStyleCnt="1"/>
      <dgm:spPr/>
    </dgm:pt>
    <dgm:pt modelId="{81C2E724-1065-412E-B557-96058CFD5D26}" type="pres">
      <dgm:prSet presAssocID="{4C74F54D-D635-412C-837F-E2D25E96C178}" presName="extraNode" presStyleLbl="node1" presStyleIdx="0" presStyleCnt="4"/>
      <dgm:spPr/>
    </dgm:pt>
    <dgm:pt modelId="{A5C97F6F-2264-4462-8AAE-472343A59446}" type="pres">
      <dgm:prSet presAssocID="{4C74F54D-D635-412C-837F-E2D25E96C178}" presName="dstNode" presStyleLbl="node1" presStyleIdx="0" presStyleCnt="4"/>
      <dgm:spPr/>
    </dgm:pt>
    <dgm:pt modelId="{A736AAA1-D4D2-419C-BA0B-E0677302DC6C}" type="pres">
      <dgm:prSet presAssocID="{E76AFB71-B0FC-4FD1-8BAF-C43DA514C63A}" presName="text_1" presStyleLbl="node1" presStyleIdx="0" presStyleCnt="4">
        <dgm:presLayoutVars>
          <dgm:bulletEnabled val="1"/>
        </dgm:presLayoutVars>
      </dgm:prSet>
      <dgm:spPr/>
    </dgm:pt>
    <dgm:pt modelId="{1D9CBAA4-B1C5-4FDE-907B-ECAB13555DB7}" type="pres">
      <dgm:prSet presAssocID="{E76AFB71-B0FC-4FD1-8BAF-C43DA514C63A}" presName="accent_1" presStyleCnt="0"/>
      <dgm:spPr/>
    </dgm:pt>
    <dgm:pt modelId="{211CAB8D-943E-4567-9AF2-3D445C4635E4}" type="pres">
      <dgm:prSet presAssocID="{E76AFB71-B0FC-4FD1-8BAF-C43DA514C63A}" presName="accentRepeatNode" presStyleLbl="solidFgAcc1" presStyleIdx="0" presStyleCnt="4"/>
      <dgm:spPr/>
    </dgm:pt>
    <dgm:pt modelId="{72652EF9-7F39-4F2E-BE60-02F6E77D8B5B}" type="pres">
      <dgm:prSet presAssocID="{DE9ED609-44E7-4423-AB3B-53A25936FC9E}" presName="text_2" presStyleLbl="node1" presStyleIdx="1" presStyleCnt="4">
        <dgm:presLayoutVars>
          <dgm:bulletEnabled val="1"/>
        </dgm:presLayoutVars>
      </dgm:prSet>
      <dgm:spPr/>
    </dgm:pt>
    <dgm:pt modelId="{4C208BCB-67AB-486B-BBAF-BFE883305FA3}" type="pres">
      <dgm:prSet presAssocID="{DE9ED609-44E7-4423-AB3B-53A25936FC9E}" presName="accent_2" presStyleCnt="0"/>
      <dgm:spPr/>
    </dgm:pt>
    <dgm:pt modelId="{4186771F-7C2B-493C-B629-CE9BFF7BD8E3}" type="pres">
      <dgm:prSet presAssocID="{DE9ED609-44E7-4423-AB3B-53A25936FC9E}" presName="accentRepeatNode" presStyleLbl="solidFgAcc1" presStyleIdx="1" presStyleCnt="4"/>
      <dgm:spPr/>
    </dgm:pt>
    <dgm:pt modelId="{0A673626-4C3B-4C02-8497-94DBB5E88855}" type="pres">
      <dgm:prSet presAssocID="{285FBE50-6092-4BCC-9815-6D04207A1DE2}" presName="text_3" presStyleLbl="node1" presStyleIdx="2" presStyleCnt="4">
        <dgm:presLayoutVars>
          <dgm:bulletEnabled val="1"/>
        </dgm:presLayoutVars>
      </dgm:prSet>
      <dgm:spPr/>
    </dgm:pt>
    <dgm:pt modelId="{ED56E213-B3DA-4FEB-A4FF-81F605D9BA2F}" type="pres">
      <dgm:prSet presAssocID="{285FBE50-6092-4BCC-9815-6D04207A1DE2}" presName="accent_3" presStyleCnt="0"/>
      <dgm:spPr/>
    </dgm:pt>
    <dgm:pt modelId="{51C47A3C-BA86-4BFF-A952-994D149DB3E6}" type="pres">
      <dgm:prSet presAssocID="{285FBE50-6092-4BCC-9815-6D04207A1DE2}" presName="accentRepeatNode" presStyleLbl="solidFgAcc1" presStyleIdx="2" presStyleCnt="4"/>
      <dgm:spPr/>
    </dgm:pt>
    <dgm:pt modelId="{E4240AEA-EF9E-4062-B195-1EC96A8DCA4C}" type="pres">
      <dgm:prSet presAssocID="{9541E9F9-04C4-4AB6-9612-073F91F646F0}" presName="text_4" presStyleLbl="node1" presStyleIdx="3" presStyleCnt="4">
        <dgm:presLayoutVars>
          <dgm:bulletEnabled val="1"/>
        </dgm:presLayoutVars>
      </dgm:prSet>
      <dgm:spPr/>
    </dgm:pt>
    <dgm:pt modelId="{96E87B47-ED98-45C7-885B-4C0C44CA075A}" type="pres">
      <dgm:prSet presAssocID="{9541E9F9-04C4-4AB6-9612-073F91F646F0}" presName="accent_4" presStyleCnt="0"/>
      <dgm:spPr/>
    </dgm:pt>
    <dgm:pt modelId="{6EC76493-44B3-4BAA-8FBA-EE24037DC26D}" type="pres">
      <dgm:prSet presAssocID="{9541E9F9-04C4-4AB6-9612-073F91F646F0}" presName="accentRepeatNode" presStyleLbl="solidFgAcc1" presStyleIdx="3" presStyleCnt="4"/>
      <dgm:spPr/>
    </dgm:pt>
  </dgm:ptLst>
  <dgm:cxnLst>
    <dgm:cxn modelId="{1D5B4E2A-1D30-44D7-80D1-FC58DDE6A684}" srcId="{4C74F54D-D635-412C-837F-E2D25E96C178}" destId="{9541E9F9-04C4-4AB6-9612-073F91F646F0}" srcOrd="3" destOrd="0" parTransId="{90C0F4C7-103F-46B6-9E45-0BEAB508BFFD}" sibTransId="{58B47846-2EB1-44F7-A5C9-0D7301D75602}"/>
    <dgm:cxn modelId="{7FA23B65-CE44-4B4E-BEB4-5D94B0A92F3F}" type="presOf" srcId="{285FBE50-6092-4BCC-9815-6D04207A1DE2}" destId="{0A673626-4C3B-4C02-8497-94DBB5E88855}" srcOrd="0" destOrd="0" presId="urn:microsoft.com/office/officeart/2008/layout/VerticalCurvedList"/>
    <dgm:cxn modelId="{D8972E80-B430-43CA-AE54-DEC5EBFAD627}" type="presOf" srcId="{87EF013D-1FA8-4DBE-881D-8849F99E5FFE}" destId="{18949F79-82C1-420C-AC21-E550A9289EB3}" srcOrd="0" destOrd="0" presId="urn:microsoft.com/office/officeart/2008/layout/VerticalCurvedList"/>
    <dgm:cxn modelId="{F06E4396-9F45-446D-9C37-081B60A3B7CE}" type="presOf" srcId="{4C74F54D-D635-412C-837F-E2D25E96C178}" destId="{4B114320-DC5A-4175-A2A6-432676E805EE}" srcOrd="0" destOrd="0" presId="urn:microsoft.com/office/officeart/2008/layout/VerticalCurvedList"/>
    <dgm:cxn modelId="{5FBD349B-6BD9-4E6E-B247-F02ACE38F103}" srcId="{4C74F54D-D635-412C-837F-E2D25E96C178}" destId="{E76AFB71-B0FC-4FD1-8BAF-C43DA514C63A}" srcOrd="0" destOrd="0" parTransId="{4EFBB6D3-2315-4A94-8CFF-6F647CED3B72}" sibTransId="{87EF013D-1FA8-4DBE-881D-8849F99E5FFE}"/>
    <dgm:cxn modelId="{A7EB3BAD-D848-439F-ADD2-091CD2664621}" type="presOf" srcId="{9541E9F9-04C4-4AB6-9612-073F91F646F0}" destId="{E4240AEA-EF9E-4062-B195-1EC96A8DCA4C}" srcOrd="0" destOrd="0" presId="urn:microsoft.com/office/officeart/2008/layout/VerticalCurvedList"/>
    <dgm:cxn modelId="{593A70C6-AABF-40AD-8740-7DD685E6E56C}" srcId="{4C74F54D-D635-412C-837F-E2D25E96C178}" destId="{285FBE50-6092-4BCC-9815-6D04207A1DE2}" srcOrd="2" destOrd="0" parTransId="{78BD6FB5-AB89-4B57-91B5-42FE5446A590}" sibTransId="{4CC7EFA6-92AF-4BC8-A22A-2D06A30882A8}"/>
    <dgm:cxn modelId="{E8B083DC-16B1-4EF6-9BE1-57E181CF54E8}" type="presOf" srcId="{E76AFB71-B0FC-4FD1-8BAF-C43DA514C63A}" destId="{A736AAA1-D4D2-419C-BA0B-E0677302DC6C}" srcOrd="0" destOrd="0" presId="urn:microsoft.com/office/officeart/2008/layout/VerticalCurvedList"/>
    <dgm:cxn modelId="{637AB9E3-A86D-4B89-894F-2430199DD9BE}" type="presOf" srcId="{DE9ED609-44E7-4423-AB3B-53A25936FC9E}" destId="{72652EF9-7F39-4F2E-BE60-02F6E77D8B5B}" srcOrd="0" destOrd="0" presId="urn:microsoft.com/office/officeart/2008/layout/VerticalCurvedList"/>
    <dgm:cxn modelId="{09A236F1-89B3-4B63-AD33-033DCFE82669}" srcId="{4C74F54D-D635-412C-837F-E2D25E96C178}" destId="{DE9ED609-44E7-4423-AB3B-53A25936FC9E}" srcOrd="1" destOrd="0" parTransId="{099FFC01-1A5C-4BD7-A9CA-3CEBB8C7A404}" sibTransId="{793C5BDE-7A35-48AA-999C-ED805825E4FA}"/>
    <dgm:cxn modelId="{C88BD92A-F8C4-4BC1-BF9F-15B827068E9F}" type="presParOf" srcId="{4B114320-DC5A-4175-A2A6-432676E805EE}" destId="{57A89E76-8481-4E30-83B8-B4F4A6F7E46C}" srcOrd="0" destOrd="0" presId="urn:microsoft.com/office/officeart/2008/layout/VerticalCurvedList"/>
    <dgm:cxn modelId="{8C087AAC-A30A-43D1-8917-28A2406A34DF}" type="presParOf" srcId="{57A89E76-8481-4E30-83B8-B4F4A6F7E46C}" destId="{3A88E22D-07E8-46ED-8A84-1F35C32AA75B}" srcOrd="0" destOrd="0" presId="urn:microsoft.com/office/officeart/2008/layout/VerticalCurvedList"/>
    <dgm:cxn modelId="{766C5CC8-ADD2-40DD-9AC4-30E50B4C0294}" type="presParOf" srcId="{3A88E22D-07E8-46ED-8A84-1F35C32AA75B}" destId="{66FE98D1-DCD8-4065-B207-ECC3DE133689}" srcOrd="0" destOrd="0" presId="urn:microsoft.com/office/officeart/2008/layout/VerticalCurvedList"/>
    <dgm:cxn modelId="{F76DA57F-1919-40BE-8844-BBC34E86D6F0}" type="presParOf" srcId="{3A88E22D-07E8-46ED-8A84-1F35C32AA75B}" destId="{18949F79-82C1-420C-AC21-E550A9289EB3}" srcOrd="1" destOrd="0" presId="urn:microsoft.com/office/officeart/2008/layout/VerticalCurvedList"/>
    <dgm:cxn modelId="{574A5086-8AC7-4D8E-8588-A56104B19857}" type="presParOf" srcId="{3A88E22D-07E8-46ED-8A84-1F35C32AA75B}" destId="{81C2E724-1065-412E-B557-96058CFD5D26}" srcOrd="2" destOrd="0" presId="urn:microsoft.com/office/officeart/2008/layout/VerticalCurvedList"/>
    <dgm:cxn modelId="{CF2B0D11-881C-4AAF-887E-3CC53882CBCF}" type="presParOf" srcId="{3A88E22D-07E8-46ED-8A84-1F35C32AA75B}" destId="{A5C97F6F-2264-4462-8AAE-472343A59446}" srcOrd="3" destOrd="0" presId="urn:microsoft.com/office/officeart/2008/layout/VerticalCurvedList"/>
    <dgm:cxn modelId="{63EC491A-4A37-4DF1-8149-AFEB5D786379}" type="presParOf" srcId="{57A89E76-8481-4E30-83B8-B4F4A6F7E46C}" destId="{A736AAA1-D4D2-419C-BA0B-E0677302DC6C}" srcOrd="1" destOrd="0" presId="urn:microsoft.com/office/officeart/2008/layout/VerticalCurvedList"/>
    <dgm:cxn modelId="{3DFF12AD-2AF6-45E2-AB07-B50EAF594021}" type="presParOf" srcId="{57A89E76-8481-4E30-83B8-B4F4A6F7E46C}" destId="{1D9CBAA4-B1C5-4FDE-907B-ECAB13555DB7}" srcOrd="2" destOrd="0" presId="urn:microsoft.com/office/officeart/2008/layout/VerticalCurvedList"/>
    <dgm:cxn modelId="{EDA572BE-36C7-422D-8DDC-495B0C0811E2}" type="presParOf" srcId="{1D9CBAA4-B1C5-4FDE-907B-ECAB13555DB7}" destId="{211CAB8D-943E-4567-9AF2-3D445C4635E4}" srcOrd="0" destOrd="0" presId="urn:microsoft.com/office/officeart/2008/layout/VerticalCurvedList"/>
    <dgm:cxn modelId="{D4E55211-A782-4DA1-8159-02E24B8B2260}" type="presParOf" srcId="{57A89E76-8481-4E30-83B8-B4F4A6F7E46C}" destId="{72652EF9-7F39-4F2E-BE60-02F6E77D8B5B}" srcOrd="3" destOrd="0" presId="urn:microsoft.com/office/officeart/2008/layout/VerticalCurvedList"/>
    <dgm:cxn modelId="{A85FCF67-3C47-44E5-B3C7-2C1E5991DA2C}" type="presParOf" srcId="{57A89E76-8481-4E30-83B8-B4F4A6F7E46C}" destId="{4C208BCB-67AB-486B-BBAF-BFE883305FA3}" srcOrd="4" destOrd="0" presId="urn:microsoft.com/office/officeart/2008/layout/VerticalCurvedList"/>
    <dgm:cxn modelId="{72098EA4-CBE9-47C9-B030-BB15CBC112CB}" type="presParOf" srcId="{4C208BCB-67AB-486B-BBAF-BFE883305FA3}" destId="{4186771F-7C2B-493C-B629-CE9BFF7BD8E3}" srcOrd="0" destOrd="0" presId="urn:microsoft.com/office/officeart/2008/layout/VerticalCurvedList"/>
    <dgm:cxn modelId="{B325F199-3BD3-462F-B3DC-D0FFF46D06AC}" type="presParOf" srcId="{57A89E76-8481-4E30-83B8-B4F4A6F7E46C}" destId="{0A673626-4C3B-4C02-8497-94DBB5E88855}" srcOrd="5" destOrd="0" presId="urn:microsoft.com/office/officeart/2008/layout/VerticalCurvedList"/>
    <dgm:cxn modelId="{CE75D6F9-9CFB-41E9-A8A4-A87E434A4B0C}" type="presParOf" srcId="{57A89E76-8481-4E30-83B8-B4F4A6F7E46C}" destId="{ED56E213-B3DA-4FEB-A4FF-81F605D9BA2F}" srcOrd="6" destOrd="0" presId="urn:microsoft.com/office/officeart/2008/layout/VerticalCurvedList"/>
    <dgm:cxn modelId="{32A5A440-6713-4D14-9CF7-53EEDC32C3B4}" type="presParOf" srcId="{ED56E213-B3DA-4FEB-A4FF-81F605D9BA2F}" destId="{51C47A3C-BA86-4BFF-A952-994D149DB3E6}" srcOrd="0" destOrd="0" presId="urn:microsoft.com/office/officeart/2008/layout/VerticalCurvedList"/>
    <dgm:cxn modelId="{C76FCCAC-AFB8-489E-BF27-7A3B050BC8E2}" type="presParOf" srcId="{57A89E76-8481-4E30-83B8-B4F4A6F7E46C}" destId="{E4240AEA-EF9E-4062-B195-1EC96A8DCA4C}" srcOrd="7" destOrd="0" presId="urn:microsoft.com/office/officeart/2008/layout/VerticalCurvedList"/>
    <dgm:cxn modelId="{336D15AC-DCDF-46BC-9CC0-147383271A3C}" type="presParOf" srcId="{57A89E76-8481-4E30-83B8-B4F4A6F7E46C}" destId="{96E87B47-ED98-45C7-885B-4C0C44CA075A}" srcOrd="8" destOrd="0" presId="urn:microsoft.com/office/officeart/2008/layout/VerticalCurvedList"/>
    <dgm:cxn modelId="{F9B7E27D-1A07-4E22-B634-9E18C66300F9}" type="presParOf" srcId="{96E87B47-ED98-45C7-885B-4C0C44CA075A}" destId="{6EC76493-44B3-4BAA-8FBA-EE24037DC26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8E9E3-5D4F-4D89-855C-8E6453F31CF0}">
      <dsp:nvSpPr>
        <dsp:cNvPr id="0" name=""/>
        <dsp:cNvSpPr/>
      </dsp:nvSpPr>
      <dsp:spPr>
        <a:xfrm>
          <a:off x="788669" y="0"/>
          <a:ext cx="8938260"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5F4057-840B-4006-911E-CE5609D81E51}">
      <dsp:nvSpPr>
        <dsp:cNvPr id="0" name=""/>
        <dsp:cNvSpPr/>
      </dsp:nvSpPr>
      <dsp:spPr>
        <a:xfrm>
          <a:off x="11296" y="1305401"/>
          <a:ext cx="3384708"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t>AI has brought significant advancements to many fields, from healthcare, finance, transportation and entertainment. However, these benefits come with serious security risks as well. </a:t>
          </a:r>
        </a:p>
      </dsp:txBody>
      <dsp:txXfrm>
        <a:off x="96262" y="1390367"/>
        <a:ext cx="3214776" cy="1570603"/>
      </dsp:txXfrm>
    </dsp:sp>
    <dsp:sp modelId="{3B5AD69A-74DD-499A-B3E0-55351720B98F}">
      <dsp:nvSpPr>
        <dsp:cNvPr id="0" name=""/>
        <dsp:cNvSpPr/>
      </dsp:nvSpPr>
      <dsp:spPr>
        <a:xfrm>
          <a:off x="3565445" y="1305401"/>
          <a:ext cx="3384708"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t>AI systems can be targeted by hackers who might manipulate them to make wrong decisions, leading to harmful consequences. </a:t>
          </a:r>
        </a:p>
      </dsp:txBody>
      <dsp:txXfrm>
        <a:off x="3650411" y="1390367"/>
        <a:ext cx="3214776" cy="1570603"/>
      </dsp:txXfrm>
    </dsp:sp>
    <dsp:sp modelId="{1BAFD498-059C-493E-94D6-E80330CCEB0D}">
      <dsp:nvSpPr>
        <dsp:cNvPr id="0" name=""/>
        <dsp:cNvSpPr/>
      </dsp:nvSpPr>
      <dsp:spPr>
        <a:xfrm>
          <a:off x="7119595" y="1305401"/>
          <a:ext cx="3384708"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a:t>For example</a:t>
          </a:r>
          <a:r>
            <a:rPr lang="en-IN" sz="1500" kern="1200"/>
            <a:t>, if an AI in a self-driving car is hacked, it could cause accidents. AI can also be used to create fake content, like deepfake videos, which can be used to spread misinformation or harm someone's reputation. </a:t>
          </a:r>
        </a:p>
      </dsp:txBody>
      <dsp:txXfrm>
        <a:off x="7204561" y="1390367"/>
        <a:ext cx="3214776" cy="15706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4A84F-E841-4E64-B582-6900A03A7FDC}">
      <dsp:nvSpPr>
        <dsp:cNvPr id="0" name=""/>
        <dsp:cNvSpPr/>
      </dsp:nvSpPr>
      <dsp:spPr>
        <a:xfrm>
          <a:off x="4029938" y="1451827"/>
          <a:ext cx="1782945" cy="178294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0FB8BDCB-CBA6-43E1-A0F5-CBD4AD27F6CF}">
      <dsp:nvSpPr>
        <dsp:cNvPr id="0" name=""/>
        <dsp:cNvSpPr/>
      </dsp:nvSpPr>
      <dsp:spPr>
        <a:xfrm>
          <a:off x="3887302" y="0"/>
          <a:ext cx="2068216" cy="11971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533400">
            <a:lnSpc>
              <a:spcPct val="90000"/>
            </a:lnSpc>
            <a:spcBef>
              <a:spcPct val="0"/>
            </a:spcBef>
            <a:spcAft>
              <a:spcPct val="35000"/>
            </a:spcAft>
            <a:buNone/>
          </a:pPr>
          <a:r>
            <a:rPr lang="en-IN" sz="1200" b="1" kern="1200" dirty="0"/>
            <a:t>Limited Visibility into AI Internals</a:t>
          </a:r>
          <a:r>
            <a:rPr lang="en-IN" sz="1200" kern="1200" dirty="0"/>
            <a:t>- </a:t>
          </a:r>
          <a:r>
            <a:rPr lang="en-IN" sz="1100" kern="1200" dirty="0"/>
            <a:t>Traditional security mechanisms operate at the network or system level. Lack of insight into AI model internals and data processing.</a:t>
          </a:r>
        </a:p>
        <a:p>
          <a:pPr marL="57150" lvl="1" indent="-57150" algn="l" defTabSz="400050">
            <a:lnSpc>
              <a:spcPct val="90000"/>
            </a:lnSpc>
            <a:spcBef>
              <a:spcPct val="0"/>
            </a:spcBef>
            <a:spcAft>
              <a:spcPct val="15000"/>
            </a:spcAft>
            <a:buChar char="•"/>
          </a:pPr>
          <a:endParaRPr lang="en-IN" sz="900" kern="1200"/>
        </a:p>
      </dsp:txBody>
      <dsp:txXfrm>
        <a:off x="3887302" y="0"/>
        <a:ext cx="2068216" cy="1197120"/>
      </dsp:txXfrm>
    </dsp:sp>
    <dsp:sp modelId="{B20EC779-7786-4018-99A8-51136C769665}">
      <dsp:nvSpPr>
        <dsp:cNvPr id="0" name=""/>
        <dsp:cNvSpPr/>
      </dsp:nvSpPr>
      <dsp:spPr>
        <a:xfrm>
          <a:off x="4708170" y="1944429"/>
          <a:ext cx="1782945" cy="178294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6857494C-5814-4821-B35D-9D205FAADD3D}">
      <dsp:nvSpPr>
        <dsp:cNvPr id="0" name=""/>
        <dsp:cNvSpPr/>
      </dsp:nvSpPr>
      <dsp:spPr>
        <a:xfrm>
          <a:off x="6633038" y="1579180"/>
          <a:ext cx="1854263" cy="12990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533400">
            <a:lnSpc>
              <a:spcPct val="90000"/>
            </a:lnSpc>
            <a:spcBef>
              <a:spcPct val="0"/>
            </a:spcBef>
            <a:spcAft>
              <a:spcPct val="35000"/>
            </a:spcAft>
            <a:buNone/>
          </a:pPr>
          <a:r>
            <a:rPr lang="en-IN" sz="1200" b="1" kern="1200" dirty="0"/>
            <a:t>Inadequate Handling of AI Inputs/Outputs</a:t>
          </a:r>
          <a:r>
            <a:rPr lang="en-IN" sz="1200" kern="1200" dirty="0"/>
            <a:t> </a:t>
          </a:r>
          <a:r>
            <a:rPr lang="en-IN" sz="1100" kern="1200" dirty="0"/>
            <a:t>- Struggles to analyze complex AI inputs like images or natural language. Unable to evaluate the safety of AI-generated content.</a:t>
          </a:r>
        </a:p>
        <a:p>
          <a:pPr marL="57150" lvl="1" indent="-57150" algn="l" defTabSz="400050">
            <a:lnSpc>
              <a:spcPct val="90000"/>
            </a:lnSpc>
            <a:spcBef>
              <a:spcPct val="0"/>
            </a:spcBef>
            <a:spcAft>
              <a:spcPct val="15000"/>
            </a:spcAft>
            <a:buChar char="•"/>
          </a:pPr>
          <a:endParaRPr lang="en-IN" sz="900" kern="1200"/>
        </a:p>
      </dsp:txBody>
      <dsp:txXfrm>
        <a:off x="6633038" y="1579180"/>
        <a:ext cx="1854263" cy="1299003"/>
      </dsp:txXfrm>
    </dsp:sp>
    <dsp:sp modelId="{3AD20DA7-6AD1-4118-A8A7-286CF45F1D64}">
      <dsp:nvSpPr>
        <dsp:cNvPr id="0" name=""/>
        <dsp:cNvSpPr/>
      </dsp:nvSpPr>
      <dsp:spPr>
        <a:xfrm>
          <a:off x="4449287" y="2742170"/>
          <a:ext cx="1782945" cy="178294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B95F60DD-8023-4091-944F-D8A81CFDC80B}">
      <dsp:nvSpPr>
        <dsp:cNvPr id="0" name=""/>
        <dsp:cNvSpPr/>
      </dsp:nvSpPr>
      <dsp:spPr>
        <a:xfrm>
          <a:off x="6347767" y="3795126"/>
          <a:ext cx="1854263" cy="12990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533400">
            <a:lnSpc>
              <a:spcPct val="90000"/>
            </a:lnSpc>
            <a:spcBef>
              <a:spcPct val="0"/>
            </a:spcBef>
            <a:spcAft>
              <a:spcPct val="35000"/>
            </a:spcAft>
            <a:buNone/>
          </a:pPr>
          <a:r>
            <a:rPr lang="en-IN" sz="1200" b="1" kern="1200" dirty="0"/>
            <a:t>Lack of Adaptive Learning in Security</a:t>
          </a:r>
          <a:r>
            <a:rPr lang="en-IN" sz="1200" kern="1200" dirty="0"/>
            <a:t> </a:t>
          </a:r>
          <a:r>
            <a:rPr lang="en-IN" sz="1100" kern="1200" dirty="0"/>
            <a:t>- Most security tools don't use AI to improve their own performance. Unable to anticipate new threats based on observed patterns.</a:t>
          </a:r>
        </a:p>
        <a:p>
          <a:pPr marL="57150" lvl="1" indent="-57150" algn="l" defTabSz="400050">
            <a:lnSpc>
              <a:spcPct val="90000"/>
            </a:lnSpc>
            <a:spcBef>
              <a:spcPct val="0"/>
            </a:spcBef>
            <a:spcAft>
              <a:spcPct val="15000"/>
            </a:spcAft>
            <a:buChar char="•"/>
          </a:pPr>
          <a:endParaRPr lang="en-IN" sz="900" kern="1200"/>
        </a:p>
      </dsp:txBody>
      <dsp:txXfrm>
        <a:off x="6347767" y="3795126"/>
        <a:ext cx="1854263" cy="1299003"/>
      </dsp:txXfrm>
    </dsp:sp>
    <dsp:sp modelId="{F87A1926-F09C-47AE-A9B4-9BBE6FAF0FB2}">
      <dsp:nvSpPr>
        <dsp:cNvPr id="0" name=""/>
        <dsp:cNvSpPr/>
      </dsp:nvSpPr>
      <dsp:spPr>
        <a:xfrm>
          <a:off x="3610589" y="2742170"/>
          <a:ext cx="1782945" cy="178294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D6A59294-E225-4049-B768-7B84868B79A3}">
      <dsp:nvSpPr>
        <dsp:cNvPr id="0" name=""/>
        <dsp:cNvSpPr/>
      </dsp:nvSpPr>
      <dsp:spPr>
        <a:xfrm>
          <a:off x="1640791" y="3795126"/>
          <a:ext cx="1854263" cy="12990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533400">
            <a:lnSpc>
              <a:spcPct val="90000"/>
            </a:lnSpc>
            <a:spcBef>
              <a:spcPct val="0"/>
            </a:spcBef>
            <a:spcAft>
              <a:spcPct val="35000"/>
            </a:spcAft>
            <a:buNone/>
          </a:pPr>
          <a:r>
            <a:rPr lang="en-IN" sz="1200" b="1" kern="1200" dirty="0"/>
            <a:t>Insufficient Protection Against Data Poisoning</a:t>
          </a:r>
          <a:r>
            <a:rPr lang="en-IN" sz="1200" kern="1200" dirty="0"/>
            <a:t> </a:t>
          </a:r>
          <a:r>
            <a:rPr lang="en-IN" sz="1100" kern="1200" dirty="0"/>
            <a:t>- Traditional security focuses on data integrity, not subtle manipulations. It Struggles to detect malicious data that influences AI learning.</a:t>
          </a:r>
        </a:p>
        <a:p>
          <a:pPr marL="57150" lvl="1" indent="-57150" algn="l" defTabSz="400050">
            <a:lnSpc>
              <a:spcPct val="90000"/>
            </a:lnSpc>
            <a:spcBef>
              <a:spcPct val="0"/>
            </a:spcBef>
            <a:spcAft>
              <a:spcPct val="15000"/>
            </a:spcAft>
            <a:buChar char="•"/>
          </a:pPr>
          <a:endParaRPr lang="en-IN" sz="900" kern="1200"/>
        </a:p>
      </dsp:txBody>
      <dsp:txXfrm>
        <a:off x="1640791" y="3795126"/>
        <a:ext cx="1854263" cy="1299003"/>
      </dsp:txXfrm>
    </dsp:sp>
    <dsp:sp modelId="{29ED15ED-E8BC-4024-B68F-A70F69D12D7E}">
      <dsp:nvSpPr>
        <dsp:cNvPr id="0" name=""/>
        <dsp:cNvSpPr/>
      </dsp:nvSpPr>
      <dsp:spPr>
        <a:xfrm>
          <a:off x="3351705" y="1944429"/>
          <a:ext cx="1782945" cy="178294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9B1711CC-2E09-494A-ADB5-1C5BE71DC538}">
      <dsp:nvSpPr>
        <dsp:cNvPr id="0" name=""/>
        <dsp:cNvSpPr/>
      </dsp:nvSpPr>
      <dsp:spPr>
        <a:xfrm>
          <a:off x="1355520" y="1579180"/>
          <a:ext cx="1854263" cy="12990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IN" sz="1200" b="1" kern="1200" dirty="0"/>
            <a:t>Lack of Standardization in AI Security</a:t>
          </a:r>
          <a:r>
            <a:rPr lang="en-IN" sz="1200" kern="1200" dirty="0"/>
            <a:t> </a:t>
          </a:r>
          <a:r>
            <a:rPr lang="en-IN" sz="1100" kern="1200" dirty="0"/>
            <a:t>-No widely accepted standards for AI security best practices. Example: Varied security measures across different AI platforms create vulnerabilities</a:t>
          </a:r>
        </a:p>
      </dsp:txBody>
      <dsp:txXfrm>
        <a:off x="1355520" y="1579180"/>
        <a:ext cx="1854263" cy="12990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4CD137-530C-44B7-92B3-13D14BDB3E71}">
      <dsp:nvSpPr>
        <dsp:cNvPr id="0" name=""/>
        <dsp:cNvSpPr/>
      </dsp:nvSpPr>
      <dsp:spPr>
        <a:xfrm>
          <a:off x="319192" y="532605"/>
          <a:ext cx="1285133" cy="771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Anomaly Detection</a:t>
          </a:r>
        </a:p>
      </dsp:txBody>
      <dsp:txXfrm>
        <a:off x="341776" y="555189"/>
        <a:ext cx="1239965" cy="725911"/>
      </dsp:txXfrm>
    </dsp:sp>
    <dsp:sp modelId="{7F195360-7E2D-4C57-AD71-CDF05437C204}">
      <dsp:nvSpPr>
        <dsp:cNvPr id="0" name=""/>
        <dsp:cNvSpPr/>
      </dsp:nvSpPr>
      <dsp:spPr>
        <a:xfrm rot="21390133">
          <a:off x="1741386" y="701002"/>
          <a:ext cx="331553" cy="318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1741475" y="767661"/>
        <a:ext cx="235939" cy="191228"/>
      </dsp:txXfrm>
    </dsp:sp>
    <dsp:sp modelId="{BC99676D-5EFC-4B3D-934D-78C34AF1C712}">
      <dsp:nvSpPr>
        <dsp:cNvPr id="0" name=""/>
        <dsp:cNvSpPr/>
      </dsp:nvSpPr>
      <dsp:spPr>
        <a:xfrm>
          <a:off x="2228733" y="415887"/>
          <a:ext cx="1285133" cy="771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Access Control</a:t>
          </a:r>
        </a:p>
      </dsp:txBody>
      <dsp:txXfrm>
        <a:off x="2251317" y="438471"/>
        <a:ext cx="1239965" cy="725911"/>
      </dsp:txXfrm>
    </dsp:sp>
    <dsp:sp modelId="{3550CBD2-9CCF-4EBE-8A68-9C3F862F7B49}">
      <dsp:nvSpPr>
        <dsp:cNvPr id="0" name=""/>
        <dsp:cNvSpPr/>
      </dsp:nvSpPr>
      <dsp:spPr>
        <a:xfrm rot="5399812">
          <a:off x="2747913" y="1246112"/>
          <a:ext cx="246837" cy="2725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dirty="0"/>
        </a:p>
      </dsp:txBody>
      <dsp:txXfrm rot="-5400000">
        <a:off x="2789571" y="1258957"/>
        <a:ext cx="163515" cy="172786"/>
      </dsp:txXfrm>
    </dsp:sp>
    <dsp:sp modelId="{3A4F8A2D-363C-468A-AFE5-45868762217F}">
      <dsp:nvSpPr>
        <dsp:cNvPr id="0" name=""/>
        <dsp:cNvSpPr/>
      </dsp:nvSpPr>
      <dsp:spPr>
        <a:xfrm>
          <a:off x="2228797" y="1589869"/>
          <a:ext cx="1285133" cy="771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Threat Intelligence</a:t>
          </a:r>
        </a:p>
      </dsp:txBody>
      <dsp:txXfrm>
        <a:off x="2251381" y="1612453"/>
        <a:ext cx="1239965" cy="725911"/>
      </dsp:txXfrm>
    </dsp:sp>
    <dsp:sp modelId="{6986EEB5-5D29-492F-A0FB-D91365C7FA8E}">
      <dsp:nvSpPr>
        <dsp:cNvPr id="0" name=""/>
        <dsp:cNvSpPr/>
      </dsp:nvSpPr>
      <dsp:spPr>
        <a:xfrm rot="10606174">
          <a:off x="1728172" y="1848490"/>
          <a:ext cx="325138" cy="318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rot="10800000">
        <a:off x="1823710" y="1909538"/>
        <a:ext cx="229524" cy="191228"/>
      </dsp:txXfrm>
    </dsp:sp>
    <dsp:sp modelId="{0C4A7D80-34D3-4A08-8261-A92498B34D53}">
      <dsp:nvSpPr>
        <dsp:cNvPr id="0" name=""/>
        <dsp:cNvSpPr/>
      </dsp:nvSpPr>
      <dsp:spPr>
        <a:xfrm>
          <a:off x="330514" y="1528591"/>
          <a:ext cx="1285133" cy="771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Intrusion Prevention</a:t>
          </a:r>
        </a:p>
      </dsp:txBody>
      <dsp:txXfrm>
        <a:off x="353098" y="1551175"/>
        <a:ext cx="1239965" cy="725911"/>
      </dsp:txXfrm>
    </dsp:sp>
    <dsp:sp modelId="{1647E69B-D0DC-467E-BD95-36EB397BCD15}">
      <dsp:nvSpPr>
        <dsp:cNvPr id="0" name=""/>
        <dsp:cNvSpPr/>
      </dsp:nvSpPr>
      <dsp:spPr>
        <a:xfrm rot="5134777">
          <a:off x="902321" y="2272096"/>
          <a:ext cx="225516" cy="318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rot="-5400000">
        <a:off x="916858" y="2318794"/>
        <a:ext cx="191228" cy="157861"/>
      </dsp:txXfrm>
    </dsp:sp>
    <dsp:sp modelId="{2B426E63-06E0-4CC5-9668-429183749801}">
      <dsp:nvSpPr>
        <dsp:cNvPr id="0" name=""/>
        <dsp:cNvSpPr/>
      </dsp:nvSpPr>
      <dsp:spPr>
        <a:xfrm>
          <a:off x="312227" y="2571387"/>
          <a:ext cx="1491024" cy="7710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Privacy Preservation</a:t>
          </a:r>
        </a:p>
      </dsp:txBody>
      <dsp:txXfrm>
        <a:off x="334811" y="2593971"/>
        <a:ext cx="1445856" cy="7259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901407-723D-43B3-AD21-78C13B951E1F}">
      <dsp:nvSpPr>
        <dsp:cNvPr id="0" name=""/>
        <dsp:cNvSpPr/>
      </dsp:nvSpPr>
      <dsp:spPr>
        <a:xfrm rot="2160467">
          <a:off x="3591736" y="3683146"/>
          <a:ext cx="1840850" cy="34980"/>
        </a:xfrm>
        <a:custGeom>
          <a:avLst/>
          <a:gdLst/>
          <a:ahLst/>
          <a:cxnLst/>
          <a:rect l="0" t="0" r="0" b="0"/>
          <a:pathLst>
            <a:path>
              <a:moveTo>
                <a:pt x="0" y="17490"/>
              </a:moveTo>
              <a:lnTo>
                <a:pt x="1840850" y="174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EFDA3E-8C18-452E-9BAD-AC79F3E44449}">
      <dsp:nvSpPr>
        <dsp:cNvPr id="0" name=""/>
        <dsp:cNvSpPr/>
      </dsp:nvSpPr>
      <dsp:spPr>
        <a:xfrm rot="522780">
          <a:off x="3756198" y="2905215"/>
          <a:ext cx="1975026" cy="34980"/>
        </a:xfrm>
        <a:custGeom>
          <a:avLst/>
          <a:gdLst/>
          <a:ahLst/>
          <a:cxnLst/>
          <a:rect l="0" t="0" r="0" b="0"/>
          <a:pathLst>
            <a:path>
              <a:moveTo>
                <a:pt x="0" y="17490"/>
              </a:moveTo>
              <a:lnTo>
                <a:pt x="1975026" y="174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ED6E1E-C068-43E5-A41E-A15077DDA35A}">
      <dsp:nvSpPr>
        <dsp:cNvPr id="0" name=""/>
        <dsp:cNvSpPr/>
      </dsp:nvSpPr>
      <dsp:spPr>
        <a:xfrm rot="20442195">
          <a:off x="3709556" y="2075055"/>
          <a:ext cx="2066172" cy="34980"/>
        </a:xfrm>
        <a:custGeom>
          <a:avLst/>
          <a:gdLst/>
          <a:ahLst/>
          <a:cxnLst/>
          <a:rect l="0" t="0" r="0" b="0"/>
          <a:pathLst>
            <a:path>
              <a:moveTo>
                <a:pt x="0" y="17490"/>
              </a:moveTo>
              <a:lnTo>
                <a:pt x="2066172" y="174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5AFC97-66D1-4ABB-85DD-440ADE897551}">
      <dsp:nvSpPr>
        <dsp:cNvPr id="0" name=""/>
        <dsp:cNvSpPr/>
      </dsp:nvSpPr>
      <dsp:spPr>
        <a:xfrm rot="18293762">
          <a:off x="3430612" y="1723331"/>
          <a:ext cx="622411" cy="34980"/>
        </a:xfrm>
        <a:custGeom>
          <a:avLst/>
          <a:gdLst/>
          <a:ahLst/>
          <a:cxnLst/>
          <a:rect l="0" t="0" r="0" b="0"/>
          <a:pathLst>
            <a:path>
              <a:moveTo>
                <a:pt x="0" y="17490"/>
              </a:moveTo>
              <a:lnTo>
                <a:pt x="622411" y="174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B27A31-2F75-42F8-B5FA-FF65CB2438AC}">
      <dsp:nvSpPr>
        <dsp:cNvPr id="0" name=""/>
        <dsp:cNvSpPr/>
      </dsp:nvSpPr>
      <dsp:spPr>
        <a:xfrm>
          <a:off x="1836093" y="1810818"/>
          <a:ext cx="1925091" cy="192509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1B8B0D-37DA-4322-8BD8-57F46B7C2160}">
      <dsp:nvSpPr>
        <dsp:cNvPr id="0" name=""/>
        <dsp:cNvSpPr/>
      </dsp:nvSpPr>
      <dsp:spPr>
        <a:xfrm>
          <a:off x="3628504" y="-82246"/>
          <a:ext cx="1542991" cy="1758894"/>
        </a:xfrm>
        <a:prstGeom prst="ellipse">
          <a:avLst/>
        </a:prstGeom>
        <a:blipFill rotWithShape="0">
          <a:blip xmlns:r="http://schemas.openxmlformats.org/officeDocument/2006/relationships" r:embed="rId2"/>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br>
            <a:rPr lang="en-IN" sz="1200" b="1" kern="1200" dirty="0">
              <a:latin typeface="Inter" panose="020B0604020202020204"/>
            </a:rPr>
          </a:br>
          <a:br>
            <a:rPr lang="en-IN" sz="1200" b="1" kern="1200" dirty="0">
              <a:latin typeface="Inter" panose="020B0604020202020204"/>
            </a:rPr>
          </a:br>
          <a:br>
            <a:rPr lang="en-IN" sz="1200" b="1" kern="1200" dirty="0">
              <a:latin typeface="Inter" panose="020B0604020202020204"/>
            </a:rPr>
          </a:br>
          <a:br>
            <a:rPr lang="en-IN" sz="1200" b="1" kern="1200" dirty="0">
              <a:latin typeface="Inter" panose="020B0604020202020204"/>
            </a:rPr>
          </a:br>
          <a:br>
            <a:rPr lang="en-IN" sz="1200" b="1" kern="1200" dirty="0">
              <a:latin typeface="Inter" panose="020B0604020202020204"/>
            </a:rPr>
          </a:br>
          <a:br>
            <a:rPr lang="en-IN" sz="1200" b="1" kern="1200" dirty="0">
              <a:latin typeface="Inter" panose="020B0604020202020204"/>
            </a:rPr>
          </a:br>
          <a:br>
            <a:rPr lang="en-IN" sz="1200" b="1" kern="1200" dirty="0">
              <a:latin typeface="Inter" panose="020B0604020202020204"/>
            </a:rPr>
          </a:br>
          <a:r>
            <a:rPr lang="en-IN" sz="1200" b="1" kern="1200" dirty="0">
              <a:latin typeface="Inter" panose="020B0604020202020204"/>
            </a:rPr>
            <a:t>Endpoint security</a:t>
          </a:r>
          <a:endParaRPr lang="en-IN" sz="1200" kern="1200" dirty="0">
            <a:latin typeface="Inter" panose="020B0604020202020204"/>
          </a:endParaRPr>
        </a:p>
      </dsp:txBody>
      <dsp:txXfrm>
        <a:off x="3854470" y="175338"/>
        <a:ext cx="1091059" cy="1243726"/>
      </dsp:txXfrm>
    </dsp:sp>
    <dsp:sp modelId="{FB74C35C-2783-4DDC-B0D4-C7E5474789D9}">
      <dsp:nvSpPr>
        <dsp:cNvPr id="0" name=""/>
        <dsp:cNvSpPr/>
      </dsp:nvSpPr>
      <dsp:spPr>
        <a:xfrm>
          <a:off x="5660833" y="724153"/>
          <a:ext cx="1673824" cy="1507750"/>
        </a:xfrm>
        <a:prstGeom prst="ellipse">
          <a:avLst/>
        </a:prstGeom>
        <a:blipFill rotWithShape="0">
          <a:blip xmlns:r="http://schemas.openxmlformats.org/officeDocument/2006/relationships" r:embed="rId3"/>
          <a:srcRect/>
          <a:stretch>
            <a:fillRect l="-45000" r="-4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IN" sz="1200" b="1" kern="1200" dirty="0">
            <a:solidFill>
              <a:schemeClr val="bg1"/>
            </a:solidFill>
            <a:latin typeface="Inter" panose="020B0604020202020204"/>
          </a:endParaRPr>
        </a:p>
        <a:p>
          <a:pPr marL="0" lvl="0" indent="0" algn="ctr" defTabSz="533400">
            <a:lnSpc>
              <a:spcPct val="90000"/>
            </a:lnSpc>
            <a:spcBef>
              <a:spcPct val="0"/>
            </a:spcBef>
            <a:spcAft>
              <a:spcPct val="35000"/>
            </a:spcAft>
            <a:buNone/>
          </a:pPr>
          <a:br>
            <a:rPr lang="en-IN" sz="1200" b="1" kern="1200" dirty="0">
              <a:solidFill>
                <a:schemeClr val="bg1"/>
              </a:solidFill>
              <a:latin typeface="Inter" panose="020B0604020202020204"/>
            </a:rPr>
          </a:br>
          <a:br>
            <a:rPr lang="en-IN" sz="1200" b="1" kern="1200" dirty="0">
              <a:solidFill>
                <a:schemeClr val="bg1"/>
              </a:solidFill>
              <a:latin typeface="Inter" panose="020B0604020202020204"/>
            </a:rPr>
          </a:br>
          <a:br>
            <a:rPr lang="en-IN" sz="1200" b="1" kern="1200" dirty="0">
              <a:solidFill>
                <a:schemeClr val="bg1"/>
              </a:solidFill>
              <a:latin typeface="Inter" panose="020B0604020202020204"/>
            </a:rPr>
          </a:br>
          <a:endParaRPr lang="en-IN" sz="1200" b="1" kern="1200" dirty="0">
            <a:solidFill>
              <a:schemeClr val="bg1"/>
            </a:solidFill>
            <a:latin typeface="Inter" panose="020B0604020202020204"/>
          </a:endParaRPr>
        </a:p>
        <a:p>
          <a:pPr marL="0" lvl="0" indent="0" algn="ctr" defTabSz="533400">
            <a:lnSpc>
              <a:spcPct val="90000"/>
            </a:lnSpc>
            <a:spcBef>
              <a:spcPct val="0"/>
            </a:spcBef>
            <a:spcAft>
              <a:spcPct val="35000"/>
            </a:spcAft>
            <a:buNone/>
          </a:pPr>
          <a:r>
            <a:rPr lang="en-IN" sz="1200" b="1" kern="1200" dirty="0">
              <a:solidFill>
                <a:schemeClr val="bg1"/>
              </a:solidFill>
              <a:latin typeface="Inter" panose="020B0604020202020204"/>
            </a:rPr>
            <a:t>Cloud security</a:t>
          </a:r>
          <a:endParaRPr lang="en-IN" sz="1200" kern="1200" dirty="0">
            <a:solidFill>
              <a:schemeClr val="bg1"/>
            </a:solidFill>
            <a:latin typeface="Inter" panose="020B0604020202020204"/>
          </a:endParaRPr>
        </a:p>
      </dsp:txBody>
      <dsp:txXfrm>
        <a:off x="5905959" y="944958"/>
        <a:ext cx="1183572" cy="1066140"/>
      </dsp:txXfrm>
    </dsp:sp>
    <dsp:sp modelId="{78083C74-CDB4-4FFF-9E39-18EA2D30C0B6}">
      <dsp:nvSpPr>
        <dsp:cNvPr id="0" name=""/>
        <dsp:cNvSpPr/>
      </dsp:nvSpPr>
      <dsp:spPr>
        <a:xfrm>
          <a:off x="5708046" y="2365931"/>
          <a:ext cx="1797600" cy="1684613"/>
        </a:xfrm>
        <a:prstGeom prst="ellipse">
          <a:avLst/>
        </a:prstGeom>
        <a:blipFill rotWithShape="0">
          <a:blip xmlns:r="http://schemas.openxmlformats.org/officeDocument/2006/relationships" r:embed="rId4"/>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lang="en-IN" sz="1200" b="1" kern="1200" dirty="0">
            <a:latin typeface="Inter" panose="020B0604020202020204"/>
          </a:endParaRPr>
        </a:p>
        <a:p>
          <a:pPr marL="0" lvl="0" indent="0" algn="ctr" defTabSz="533400">
            <a:lnSpc>
              <a:spcPct val="90000"/>
            </a:lnSpc>
            <a:spcBef>
              <a:spcPct val="0"/>
            </a:spcBef>
            <a:spcAft>
              <a:spcPct val="35000"/>
            </a:spcAft>
            <a:buNone/>
          </a:pPr>
          <a:endParaRPr lang="en-IN" sz="1200" b="1" kern="1200" dirty="0">
            <a:latin typeface="Inter" panose="020B0604020202020204"/>
          </a:endParaRPr>
        </a:p>
        <a:p>
          <a:pPr marL="0" lvl="0" indent="0" algn="ctr" defTabSz="533400">
            <a:lnSpc>
              <a:spcPct val="90000"/>
            </a:lnSpc>
            <a:spcBef>
              <a:spcPct val="0"/>
            </a:spcBef>
            <a:spcAft>
              <a:spcPct val="35000"/>
            </a:spcAft>
            <a:buNone/>
          </a:pPr>
          <a:endParaRPr lang="en-IN" sz="1200" b="1" kern="1200" dirty="0">
            <a:latin typeface="Inter" panose="020B0604020202020204"/>
          </a:endParaRPr>
        </a:p>
        <a:p>
          <a:pPr marL="0" lvl="0" indent="0" algn="ctr" defTabSz="533400">
            <a:lnSpc>
              <a:spcPct val="90000"/>
            </a:lnSpc>
            <a:spcBef>
              <a:spcPct val="0"/>
            </a:spcBef>
            <a:spcAft>
              <a:spcPct val="35000"/>
            </a:spcAft>
            <a:buNone/>
          </a:pPr>
          <a:endParaRPr lang="en-IN" sz="1200" b="1" kern="1200" dirty="0">
            <a:latin typeface="Inter" panose="020B0604020202020204"/>
          </a:endParaRPr>
        </a:p>
        <a:p>
          <a:pPr marL="0" lvl="0" indent="0" algn="ctr" defTabSz="533400">
            <a:lnSpc>
              <a:spcPct val="90000"/>
            </a:lnSpc>
            <a:spcBef>
              <a:spcPct val="0"/>
            </a:spcBef>
            <a:spcAft>
              <a:spcPct val="35000"/>
            </a:spcAft>
            <a:buNone/>
          </a:pPr>
          <a:endParaRPr lang="en-IN" sz="1200" b="1" kern="1200" dirty="0">
            <a:latin typeface="Inter" panose="020B0604020202020204"/>
          </a:endParaRPr>
        </a:p>
        <a:p>
          <a:pPr marL="0" lvl="0" indent="0" algn="ctr" defTabSz="533400">
            <a:lnSpc>
              <a:spcPct val="90000"/>
            </a:lnSpc>
            <a:spcBef>
              <a:spcPct val="0"/>
            </a:spcBef>
            <a:spcAft>
              <a:spcPct val="35000"/>
            </a:spcAft>
            <a:buNone/>
          </a:pPr>
          <a:r>
            <a:rPr lang="en-IN" sz="1200" b="1" kern="1200" dirty="0">
              <a:latin typeface="Inter" panose="020B0604020202020204"/>
            </a:rPr>
            <a:t>Advanced threat hunting</a:t>
          </a:r>
          <a:endParaRPr lang="en-IN" sz="1200" kern="1200" dirty="0">
            <a:latin typeface="Inter" panose="020B0604020202020204"/>
          </a:endParaRPr>
        </a:p>
      </dsp:txBody>
      <dsp:txXfrm>
        <a:off x="5971298" y="2612637"/>
        <a:ext cx="1271096" cy="1191201"/>
      </dsp:txXfrm>
    </dsp:sp>
    <dsp:sp modelId="{6CBABD3A-1AF4-424B-BC3A-32DE2928E8E9}">
      <dsp:nvSpPr>
        <dsp:cNvPr id="0" name=""/>
        <dsp:cNvSpPr/>
      </dsp:nvSpPr>
      <dsp:spPr>
        <a:xfrm>
          <a:off x="5097189" y="3938011"/>
          <a:ext cx="1583430" cy="1526347"/>
        </a:xfrm>
        <a:prstGeom prst="ellipse">
          <a:avLst/>
        </a:prstGeom>
        <a:blipFill rotWithShape="0">
          <a:blip xmlns:r="http://schemas.openxmlformats.org/officeDocument/2006/relationships" r:embed="rId5"/>
          <a:srcRect/>
          <a:stretch>
            <a:fillRect l="-2000" r="-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br>
            <a:rPr lang="en-IN" sz="1200" b="1" kern="1200" dirty="0">
              <a:latin typeface="Inter" panose="020B0604020202020204"/>
            </a:rPr>
          </a:br>
          <a:br>
            <a:rPr lang="en-IN" sz="1200" b="1" kern="1200" dirty="0">
              <a:latin typeface="Inter" panose="020B0604020202020204"/>
            </a:rPr>
          </a:br>
          <a:br>
            <a:rPr lang="en-IN" sz="1200" b="1" kern="1200" dirty="0">
              <a:latin typeface="Inter" panose="020B0604020202020204"/>
            </a:rPr>
          </a:br>
          <a:br>
            <a:rPr lang="en-IN" sz="1200" b="1" kern="1200" dirty="0">
              <a:latin typeface="Inter" panose="020B0604020202020204"/>
            </a:rPr>
          </a:br>
          <a:br>
            <a:rPr lang="en-IN" sz="1200" b="1" kern="1200" dirty="0">
              <a:latin typeface="Inter" panose="020B0604020202020204"/>
            </a:rPr>
          </a:br>
          <a:br>
            <a:rPr lang="en-IN" sz="1200" b="1" kern="1200" dirty="0">
              <a:latin typeface="Inter" panose="020B0604020202020204"/>
            </a:rPr>
          </a:br>
          <a:r>
            <a:rPr lang="en-IN" sz="1200" b="1" kern="1200" dirty="0">
              <a:latin typeface="Inter" panose="020B0604020202020204"/>
            </a:rPr>
            <a:t>Vulnerability management</a:t>
          </a:r>
          <a:endParaRPr lang="en-IN" sz="1200" kern="1200" dirty="0">
            <a:latin typeface="Inter" panose="020B0604020202020204"/>
          </a:endParaRPr>
        </a:p>
      </dsp:txBody>
      <dsp:txXfrm>
        <a:off x="5329077" y="4161539"/>
        <a:ext cx="1119654" cy="10792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04802-18EA-4CC4-8EF0-E513F99A8C69}">
      <dsp:nvSpPr>
        <dsp:cNvPr id="0" name=""/>
        <dsp:cNvSpPr/>
      </dsp:nvSpPr>
      <dsp:spPr>
        <a:xfrm rot="16200000">
          <a:off x="-1155850" y="1157953"/>
          <a:ext cx="4379977" cy="2064069"/>
        </a:xfrm>
        <a:prstGeom prst="flowChartManualOperation">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0" tIns="0" rIns="157184" bIns="0" numCol="1" spcCol="1270" anchor="ctr" anchorCtr="0">
          <a:noAutofit/>
        </a:bodyPr>
        <a:lstStyle/>
        <a:p>
          <a:pPr marL="0" lvl="0" indent="0" algn="ctr" defTabSz="1111250">
            <a:lnSpc>
              <a:spcPct val="90000"/>
            </a:lnSpc>
            <a:spcBef>
              <a:spcPct val="0"/>
            </a:spcBef>
            <a:spcAft>
              <a:spcPct val="35000"/>
            </a:spcAft>
            <a:buNone/>
          </a:pPr>
          <a:r>
            <a:rPr lang="en-IN" sz="2500" b="1" kern="1200" dirty="0"/>
            <a:t>Endpoint security</a:t>
          </a:r>
          <a:endParaRPr lang="en-IN" sz="2500" kern="1200" dirty="0"/>
        </a:p>
      </dsp:txBody>
      <dsp:txXfrm rot="5400000">
        <a:off x="2104" y="875994"/>
        <a:ext cx="2064069" cy="2627987"/>
      </dsp:txXfrm>
    </dsp:sp>
    <dsp:sp modelId="{26AB533E-8236-4F82-8970-9A4BA5DE7363}">
      <dsp:nvSpPr>
        <dsp:cNvPr id="0" name=""/>
        <dsp:cNvSpPr/>
      </dsp:nvSpPr>
      <dsp:spPr>
        <a:xfrm rot="16200000">
          <a:off x="1063024" y="1157953"/>
          <a:ext cx="4379977" cy="2064069"/>
        </a:xfrm>
        <a:prstGeom prst="flowChartManualOperation">
          <a:avLst/>
        </a:prstGeom>
        <a:solidFill>
          <a:schemeClr val="accent1">
            <a:shade val="50000"/>
            <a:hueOff val="201247"/>
            <a:satOff val="-4901"/>
            <a:lumOff val="214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0" tIns="0" rIns="157184" bIns="0" numCol="1" spcCol="1270" anchor="ctr" anchorCtr="0">
          <a:noAutofit/>
        </a:bodyPr>
        <a:lstStyle/>
        <a:p>
          <a:pPr marL="0" lvl="0" indent="0" algn="ctr" defTabSz="1111250">
            <a:lnSpc>
              <a:spcPct val="90000"/>
            </a:lnSpc>
            <a:spcBef>
              <a:spcPct val="0"/>
            </a:spcBef>
            <a:spcAft>
              <a:spcPct val="35000"/>
            </a:spcAft>
            <a:buNone/>
          </a:pPr>
          <a:r>
            <a:rPr lang="en-IN" sz="2500" b="1" kern="1200"/>
            <a:t>Cloud security</a:t>
          </a:r>
          <a:endParaRPr lang="en-IN" sz="2500" kern="1200"/>
        </a:p>
      </dsp:txBody>
      <dsp:txXfrm rot="5400000">
        <a:off x="2220978" y="875994"/>
        <a:ext cx="2064069" cy="2627987"/>
      </dsp:txXfrm>
    </dsp:sp>
    <dsp:sp modelId="{EE8808A9-D13C-46D4-9A01-B1282C0DE6DF}">
      <dsp:nvSpPr>
        <dsp:cNvPr id="0" name=""/>
        <dsp:cNvSpPr/>
      </dsp:nvSpPr>
      <dsp:spPr>
        <a:xfrm rot="16200000">
          <a:off x="3281898" y="1157953"/>
          <a:ext cx="4379977" cy="2064069"/>
        </a:xfrm>
        <a:prstGeom prst="flowChartManualOperation">
          <a:avLst/>
        </a:prstGeom>
        <a:solidFill>
          <a:schemeClr val="accent1">
            <a:shade val="50000"/>
            <a:hueOff val="402493"/>
            <a:satOff val="-9802"/>
            <a:lumOff val="428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0" tIns="0" rIns="157184" bIns="0" numCol="1" spcCol="1270" anchor="ctr" anchorCtr="0">
          <a:noAutofit/>
        </a:bodyPr>
        <a:lstStyle/>
        <a:p>
          <a:pPr marL="0" lvl="0" indent="0" algn="ctr" defTabSz="1111250">
            <a:lnSpc>
              <a:spcPct val="90000"/>
            </a:lnSpc>
            <a:spcBef>
              <a:spcPct val="0"/>
            </a:spcBef>
            <a:spcAft>
              <a:spcPct val="35000"/>
            </a:spcAft>
            <a:buNone/>
          </a:pPr>
          <a:r>
            <a:rPr lang="en-IN" sz="2500" b="1" kern="1200"/>
            <a:t>Advanced threat hunting</a:t>
          </a:r>
          <a:endParaRPr lang="en-IN" sz="2500" kern="1200"/>
        </a:p>
      </dsp:txBody>
      <dsp:txXfrm rot="5400000">
        <a:off x="4439852" y="875994"/>
        <a:ext cx="2064069" cy="2627987"/>
      </dsp:txXfrm>
    </dsp:sp>
    <dsp:sp modelId="{C65039F9-7CA3-46F6-B127-E7C859FFCA1C}">
      <dsp:nvSpPr>
        <dsp:cNvPr id="0" name=""/>
        <dsp:cNvSpPr/>
      </dsp:nvSpPr>
      <dsp:spPr>
        <a:xfrm rot="16200000">
          <a:off x="5500773" y="1157953"/>
          <a:ext cx="4379977" cy="2064069"/>
        </a:xfrm>
        <a:prstGeom prst="flowChartManualOperation">
          <a:avLst/>
        </a:prstGeom>
        <a:solidFill>
          <a:schemeClr val="accent1">
            <a:shade val="50000"/>
            <a:hueOff val="201247"/>
            <a:satOff val="-4901"/>
            <a:lumOff val="214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0" tIns="0" rIns="157184" bIns="0" numCol="1" spcCol="1270" anchor="ctr" anchorCtr="0">
          <a:noAutofit/>
        </a:bodyPr>
        <a:lstStyle/>
        <a:p>
          <a:pPr marL="0" lvl="0" indent="0" algn="ctr" defTabSz="1111250">
            <a:lnSpc>
              <a:spcPct val="90000"/>
            </a:lnSpc>
            <a:spcBef>
              <a:spcPct val="0"/>
            </a:spcBef>
            <a:spcAft>
              <a:spcPct val="35000"/>
            </a:spcAft>
            <a:buNone/>
          </a:pPr>
          <a:r>
            <a:rPr lang="en-IN" sz="2500" b="1" kern="1200"/>
            <a:t>Vulnerability management</a:t>
          </a:r>
          <a:endParaRPr lang="en-IN" sz="2500" kern="1200"/>
        </a:p>
      </dsp:txBody>
      <dsp:txXfrm rot="5400000">
        <a:off x="6658727" y="875994"/>
        <a:ext cx="2064069" cy="26279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949F79-82C1-420C-AC21-E550A9289EB3}">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6">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736AAA1-D4D2-419C-BA0B-E0677302DC6C}">
      <dsp:nvSpPr>
        <dsp:cNvPr id="0" name=""/>
        <dsp:cNvSpPr/>
      </dsp:nvSpPr>
      <dsp:spPr>
        <a:xfrm>
          <a:off x="492024" y="334530"/>
          <a:ext cx="9963850" cy="669409"/>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1344" tIns="40640" rIns="40640" bIns="40640" numCol="1" spcCol="1270" anchor="ctr" anchorCtr="0">
          <a:noAutofit/>
        </a:bodyPr>
        <a:lstStyle/>
        <a:p>
          <a:pPr marL="0" lvl="0" indent="0" algn="l" defTabSz="711200">
            <a:lnSpc>
              <a:spcPct val="90000"/>
            </a:lnSpc>
            <a:spcBef>
              <a:spcPct val="0"/>
            </a:spcBef>
            <a:spcAft>
              <a:spcPct val="35000"/>
            </a:spcAft>
            <a:buNone/>
          </a:pPr>
          <a:r>
            <a:rPr lang="en-IN" sz="1600" kern="1200" dirty="0"/>
            <a:t>Implementing formal data governance processes</a:t>
          </a:r>
        </a:p>
      </dsp:txBody>
      <dsp:txXfrm>
        <a:off x="492024" y="334530"/>
        <a:ext cx="9963850" cy="669409"/>
      </dsp:txXfrm>
    </dsp:sp>
    <dsp:sp modelId="{211CAB8D-943E-4567-9AF2-3D445C4635E4}">
      <dsp:nvSpPr>
        <dsp:cNvPr id="0" name=""/>
        <dsp:cNvSpPr/>
      </dsp:nvSpPr>
      <dsp:spPr>
        <a:xfrm>
          <a:off x="73643" y="250854"/>
          <a:ext cx="836762" cy="83676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2652EF9-7F39-4F2E-BE60-02F6E77D8B5B}">
      <dsp:nvSpPr>
        <dsp:cNvPr id="0" name=""/>
        <dsp:cNvSpPr/>
      </dsp:nvSpPr>
      <dsp:spPr>
        <a:xfrm>
          <a:off x="875812" y="1338819"/>
          <a:ext cx="9580062" cy="669409"/>
        </a:xfrm>
        <a:prstGeom prst="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1344" tIns="40640" rIns="40640" bIns="40640" numCol="1" spcCol="1270" anchor="ctr" anchorCtr="0">
          <a:noAutofit/>
        </a:bodyPr>
        <a:lstStyle/>
        <a:p>
          <a:pPr marL="0" lvl="0" indent="0" algn="l" defTabSz="711200">
            <a:lnSpc>
              <a:spcPct val="90000"/>
            </a:lnSpc>
            <a:spcBef>
              <a:spcPct val="0"/>
            </a:spcBef>
            <a:spcAft>
              <a:spcPct val="35000"/>
            </a:spcAft>
            <a:buNone/>
          </a:pPr>
          <a:r>
            <a:rPr lang="en-IN" sz="1600" kern="1200" dirty="0"/>
            <a:t>Prioritizing ethics and transparency</a:t>
          </a:r>
        </a:p>
      </dsp:txBody>
      <dsp:txXfrm>
        <a:off x="875812" y="1338819"/>
        <a:ext cx="9580062" cy="669409"/>
      </dsp:txXfrm>
    </dsp:sp>
    <dsp:sp modelId="{4186771F-7C2B-493C-B629-CE9BFF7BD8E3}">
      <dsp:nvSpPr>
        <dsp:cNvPr id="0" name=""/>
        <dsp:cNvSpPr/>
      </dsp:nvSpPr>
      <dsp:spPr>
        <a:xfrm>
          <a:off x="457431" y="1255143"/>
          <a:ext cx="836762" cy="836762"/>
        </a:xfrm>
        <a:prstGeom prst="ellipse">
          <a:avLst/>
        </a:prstGeom>
        <a:solidFill>
          <a:schemeClr val="lt1">
            <a:hueOff val="0"/>
            <a:satOff val="0"/>
            <a:lumOff val="0"/>
            <a:alphaOff val="0"/>
          </a:schemeClr>
        </a:solidFill>
        <a:ln w="6350" cap="flat" cmpd="sng" algn="ctr">
          <a:solidFill>
            <a:schemeClr val="accent5">
              <a:hueOff val="-2252848"/>
              <a:satOff val="-5806"/>
              <a:lumOff val="-3922"/>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A673626-4C3B-4C02-8497-94DBB5E88855}">
      <dsp:nvSpPr>
        <dsp:cNvPr id="0" name=""/>
        <dsp:cNvSpPr/>
      </dsp:nvSpPr>
      <dsp:spPr>
        <a:xfrm>
          <a:off x="875812" y="2343108"/>
          <a:ext cx="9580062" cy="669409"/>
        </a:xfrm>
        <a:prstGeom prst="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1344" tIns="40640" rIns="40640" bIns="40640" numCol="1" spcCol="1270" anchor="ctr" anchorCtr="0">
          <a:noAutofit/>
        </a:bodyPr>
        <a:lstStyle/>
        <a:p>
          <a:pPr marL="0" lvl="0" indent="0" algn="l" defTabSz="711200">
            <a:lnSpc>
              <a:spcPct val="90000"/>
            </a:lnSpc>
            <a:spcBef>
              <a:spcPct val="0"/>
            </a:spcBef>
            <a:spcAft>
              <a:spcPct val="35000"/>
            </a:spcAft>
            <a:buNone/>
          </a:pPr>
          <a:r>
            <a:rPr lang="en-IN" sz="1600" kern="1200" dirty="0"/>
            <a:t>Applying security controls to AI systems</a:t>
          </a:r>
        </a:p>
      </dsp:txBody>
      <dsp:txXfrm>
        <a:off x="875812" y="2343108"/>
        <a:ext cx="9580062" cy="669409"/>
      </dsp:txXfrm>
    </dsp:sp>
    <dsp:sp modelId="{51C47A3C-BA86-4BFF-A952-994D149DB3E6}">
      <dsp:nvSpPr>
        <dsp:cNvPr id="0" name=""/>
        <dsp:cNvSpPr/>
      </dsp:nvSpPr>
      <dsp:spPr>
        <a:xfrm>
          <a:off x="457431" y="2259432"/>
          <a:ext cx="836762" cy="836762"/>
        </a:xfrm>
        <a:prstGeom prst="ellipse">
          <a:avLst/>
        </a:prstGeom>
        <a:solidFill>
          <a:schemeClr val="lt1">
            <a:hueOff val="0"/>
            <a:satOff val="0"/>
            <a:lumOff val="0"/>
            <a:alphaOff val="0"/>
          </a:schemeClr>
        </a:solidFill>
        <a:ln w="6350" cap="flat" cmpd="sng" algn="ctr">
          <a:solidFill>
            <a:schemeClr val="accent5">
              <a:hueOff val="-4505695"/>
              <a:satOff val="-11613"/>
              <a:lumOff val="-7843"/>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4240AEA-EF9E-4062-B195-1EC96A8DCA4C}">
      <dsp:nvSpPr>
        <dsp:cNvPr id="0" name=""/>
        <dsp:cNvSpPr/>
      </dsp:nvSpPr>
      <dsp:spPr>
        <a:xfrm>
          <a:off x="492024" y="3347397"/>
          <a:ext cx="9963850" cy="669409"/>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1344" tIns="40640" rIns="40640" bIns="40640" numCol="1" spcCol="1270" anchor="ctr" anchorCtr="0">
          <a:noAutofit/>
        </a:bodyPr>
        <a:lstStyle/>
        <a:p>
          <a:pPr marL="0" lvl="0" indent="0" algn="l" defTabSz="711200">
            <a:lnSpc>
              <a:spcPct val="90000"/>
            </a:lnSpc>
            <a:spcBef>
              <a:spcPct val="0"/>
            </a:spcBef>
            <a:spcAft>
              <a:spcPct val="35000"/>
            </a:spcAft>
            <a:buNone/>
          </a:pPr>
          <a:r>
            <a:rPr lang="en-IN" sz="1600" kern="1200" dirty="0"/>
            <a:t>Regular monitoring and evaluation</a:t>
          </a:r>
        </a:p>
      </dsp:txBody>
      <dsp:txXfrm>
        <a:off x="492024" y="3347397"/>
        <a:ext cx="9963850" cy="669409"/>
      </dsp:txXfrm>
    </dsp:sp>
    <dsp:sp modelId="{6EC76493-44B3-4BAA-8FBA-EE24037DC26D}">
      <dsp:nvSpPr>
        <dsp:cNvPr id="0" name=""/>
        <dsp:cNvSpPr/>
      </dsp:nvSpPr>
      <dsp:spPr>
        <a:xfrm>
          <a:off x="73643" y="3263721"/>
          <a:ext cx="836762" cy="836762"/>
        </a:xfrm>
        <a:prstGeom prst="ellipse">
          <a:avLst/>
        </a:prstGeom>
        <a:solidFill>
          <a:schemeClr val="lt1">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D9E367-62E0-4A49-9695-54762DE207AA}" type="datetimeFigureOut">
              <a:rPr lang="en-IN" smtClean="0"/>
              <a:t>27-09-2024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EFC948-EB99-4D30-ADE3-F6A430B51320}" type="slidenum">
              <a:rPr lang="en-IN" smtClean="0"/>
              <a:t>‹#›</a:t>
            </a:fld>
            <a:endParaRPr lang="en-IN"/>
          </a:p>
        </p:txBody>
      </p:sp>
    </p:spTree>
    <p:extLst>
      <p:ext uri="{BB962C8B-B14F-4D97-AF65-F5344CB8AC3E}">
        <p14:creationId xmlns:p14="http://schemas.microsoft.com/office/powerpoint/2010/main" val="2327380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8e2940991_0_1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8e2940991_0_1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f8e2940991_0_1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f8e2940991_0_1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2f8e2940991_0_1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2f8e2940991_0_1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8742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A6C8F-0E95-68DD-C407-FD94F903E1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323DB7-9EE1-E7B7-0A6F-B93C54D0C9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DE68F5-CEBE-BB70-7C60-F1A39E7A4DE0}"/>
              </a:ext>
            </a:extLst>
          </p:cNvPr>
          <p:cNvSpPr>
            <a:spLocks noGrp="1"/>
          </p:cNvSpPr>
          <p:nvPr>
            <p:ph type="dt" sz="half" idx="10"/>
          </p:nvPr>
        </p:nvSpPr>
        <p:spPr/>
        <p:txBody>
          <a:bodyPr/>
          <a:lstStyle/>
          <a:p>
            <a:fld id="{CE4E4BB5-357E-468B-9E0B-38E80A2FC579}" type="datetimeFigureOut">
              <a:rPr lang="en-IN" smtClean="0"/>
              <a:t>27-09-2024</a:t>
            </a:fld>
            <a:endParaRPr lang="en-IN"/>
          </a:p>
        </p:txBody>
      </p:sp>
      <p:sp>
        <p:nvSpPr>
          <p:cNvPr id="5" name="Footer Placeholder 4">
            <a:extLst>
              <a:ext uri="{FF2B5EF4-FFF2-40B4-BE49-F238E27FC236}">
                <a16:creationId xmlns:a16="http://schemas.microsoft.com/office/drawing/2014/main" id="{03F24DD6-F0F0-44B5-C84E-B303291988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F0ADE6-4F55-3CCD-9089-5C6AA3C69566}"/>
              </a:ext>
            </a:extLst>
          </p:cNvPr>
          <p:cNvSpPr>
            <a:spLocks noGrp="1"/>
          </p:cNvSpPr>
          <p:nvPr>
            <p:ph type="sldNum" sz="quarter" idx="12"/>
          </p:nvPr>
        </p:nvSpPr>
        <p:spPr/>
        <p:txBody>
          <a:bodyPr/>
          <a:lstStyle/>
          <a:p>
            <a:fld id="{5E267B9C-F23A-4908-BC6C-DB2B93062836}" type="slidenum">
              <a:rPr lang="en-IN" smtClean="0"/>
              <a:t>‹#›</a:t>
            </a:fld>
            <a:endParaRPr lang="en-IN"/>
          </a:p>
        </p:txBody>
      </p:sp>
    </p:spTree>
    <p:extLst>
      <p:ext uri="{BB962C8B-B14F-4D97-AF65-F5344CB8AC3E}">
        <p14:creationId xmlns:p14="http://schemas.microsoft.com/office/powerpoint/2010/main" val="2905813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1196-BD2E-8C73-D221-15F5D9673A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D0D8BB-8D26-9F11-CCF3-503FB715DA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F97BD4-7A9E-B0BB-4CC2-695F9CA73D69}"/>
              </a:ext>
            </a:extLst>
          </p:cNvPr>
          <p:cNvSpPr>
            <a:spLocks noGrp="1"/>
          </p:cNvSpPr>
          <p:nvPr>
            <p:ph type="dt" sz="half" idx="10"/>
          </p:nvPr>
        </p:nvSpPr>
        <p:spPr/>
        <p:txBody>
          <a:bodyPr/>
          <a:lstStyle/>
          <a:p>
            <a:fld id="{CE4E4BB5-357E-468B-9E0B-38E80A2FC579}" type="datetimeFigureOut">
              <a:rPr lang="en-IN" smtClean="0"/>
              <a:t>27-09-2024</a:t>
            </a:fld>
            <a:endParaRPr lang="en-IN"/>
          </a:p>
        </p:txBody>
      </p:sp>
      <p:sp>
        <p:nvSpPr>
          <p:cNvPr id="5" name="Footer Placeholder 4">
            <a:extLst>
              <a:ext uri="{FF2B5EF4-FFF2-40B4-BE49-F238E27FC236}">
                <a16:creationId xmlns:a16="http://schemas.microsoft.com/office/drawing/2014/main" id="{1CABD368-5501-7BE1-3333-00FF77FA94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D8D793-673B-23F2-10FA-EA9178F72EFC}"/>
              </a:ext>
            </a:extLst>
          </p:cNvPr>
          <p:cNvSpPr>
            <a:spLocks noGrp="1"/>
          </p:cNvSpPr>
          <p:nvPr>
            <p:ph type="sldNum" sz="quarter" idx="12"/>
          </p:nvPr>
        </p:nvSpPr>
        <p:spPr/>
        <p:txBody>
          <a:bodyPr/>
          <a:lstStyle/>
          <a:p>
            <a:fld id="{5E267B9C-F23A-4908-BC6C-DB2B93062836}" type="slidenum">
              <a:rPr lang="en-IN" smtClean="0"/>
              <a:t>‹#›</a:t>
            </a:fld>
            <a:endParaRPr lang="en-IN"/>
          </a:p>
        </p:txBody>
      </p:sp>
    </p:spTree>
    <p:extLst>
      <p:ext uri="{BB962C8B-B14F-4D97-AF65-F5344CB8AC3E}">
        <p14:creationId xmlns:p14="http://schemas.microsoft.com/office/powerpoint/2010/main" val="2306880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9B19C4-6C06-3677-DDBA-A87ADB43F7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31529A-C651-52E7-8F05-0804CEA9F1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CD779A-6A9D-2A9B-F30C-46411CB68360}"/>
              </a:ext>
            </a:extLst>
          </p:cNvPr>
          <p:cNvSpPr>
            <a:spLocks noGrp="1"/>
          </p:cNvSpPr>
          <p:nvPr>
            <p:ph type="dt" sz="half" idx="10"/>
          </p:nvPr>
        </p:nvSpPr>
        <p:spPr/>
        <p:txBody>
          <a:bodyPr/>
          <a:lstStyle/>
          <a:p>
            <a:fld id="{CE4E4BB5-357E-468B-9E0B-38E80A2FC579}" type="datetimeFigureOut">
              <a:rPr lang="en-IN" smtClean="0"/>
              <a:t>27-09-2024</a:t>
            </a:fld>
            <a:endParaRPr lang="en-IN"/>
          </a:p>
        </p:txBody>
      </p:sp>
      <p:sp>
        <p:nvSpPr>
          <p:cNvPr id="5" name="Footer Placeholder 4">
            <a:extLst>
              <a:ext uri="{FF2B5EF4-FFF2-40B4-BE49-F238E27FC236}">
                <a16:creationId xmlns:a16="http://schemas.microsoft.com/office/drawing/2014/main" id="{BC6B3D70-B6C1-09BA-8BCC-D153823A77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7DA0E-4F44-AECA-4C5F-FD4FD88D83E4}"/>
              </a:ext>
            </a:extLst>
          </p:cNvPr>
          <p:cNvSpPr>
            <a:spLocks noGrp="1"/>
          </p:cNvSpPr>
          <p:nvPr>
            <p:ph type="sldNum" sz="quarter" idx="12"/>
          </p:nvPr>
        </p:nvSpPr>
        <p:spPr/>
        <p:txBody>
          <a:bodyPr/>
          <a:lstStyle/>
          <a:p>
            <a:fld id="{5E267B9C-F23A-4908-BC6C-DB2B93062836}" type="slidenum">
              <a:rPr lang="en-IN" smtClean="0"/>
              <a:t>‹#›</a:t>
            </a:fld>
            <a:endParaRPr lang="en-IN"/>
          </a:p>
        </p:txBody>
      </p:sp>
    </p:spTree>
    <p:extLst>
      <p:ext uri="{BB962C8B-B14F-4D97-AF65-F5344CB8AC3E}">
        <p14:creationId xmlns:p14="http://schemas.microsoft.com/office/powerpoint/2010/main" val="1048338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ubtitle and body">
  <p:cSld name="Title, subtitle and body">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92000" y="487600"/>
            <a:ext cx="112080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92000" y="1815200"/>
            <a:ext cx="11208000" cy="4555200"/>
          </a:xfrm>
          <a:prstGeom prst="rect">
            <a:avLst/>
          </a:prstGeom>
        </p:spPr>
        <p:txBody>
          <a:bodyPr spcFirstLastPara="1" wrap="square" lIns="91425" tIns="91425" rIns="91425" bIns="91425" anchor="t" anchorCtr="0">
            <a:normAutofit/>
          </a:bodyPr>
          <a:lstStyle>
            <a:lvl1pPr marL="609585" lvl="0" indent="-440256">
              <a:spcBef>
                <a:spcPts val="0"/>
              </a:spcBef>
              <a:spcAft>
                <a:spcPts val="0"/>
              </a:spcAft>
              <a:buSzPts val="1600"/>
              <a:buChar char="●"/>
              <a:defRPr sz="2133"/>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53" name="Google Shape;53;p1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54" name="Google Shape;54;p13"/>
          <p:cNvSpPr txBox="1">
            <a:spLocks noGrp="1"/>
          </p:cNvSpPr>
          <p:nvPr>
            <p:ph type="subTitle" idx="2"/>
          </p:nvPr>
        </p:nvSpPr>
        <p:spPr>
          <a:xfrm>
            <a:off x="499267" y="1143467"/>
            <a:ext cx="11208000" cy="568800"/>
          </a:xfrm>
          <a:prstGeom prst="rect">
            <a:avLst/>
          </a:prstGeom>
        </p:spPr>
        <p:txBody>
          <a:bodyPr spcFirstLastPara="1" wrap="square" lIns="91425" tIns="91425" rIns="91425" bIns="91425" anchor="t" anchorCtr="0">
            <a:noAutofit/>
          </a:bodyPr>
          <a:lstStyle>
            <a:lvl1pPr lvl="0">
              <a:spcBef>
                <a:spcPts val="0"/>
              </a:spcBef>
              <a:spcAft>
                <a:spcPts val="0"/>
              </a:spcAft>
              <a:buClr>
                <a:srgbClr val="000000"/>
              </a:buClr>
              <a:buSzPts val="1600"/>
              <a:buFont typeface="Inter SemiBold"/>
              <a:buNone/>
              <a:defRPr sz="2133">
                <a:solidFill>
                  <a:srgbClr val="000000"/>
                </a:solidFill>
                <a:latin typeface="Inter SemiBold"/>
                <a:ea typeface="Inter SemiBold"/>
                <a:cs typeface="Inter SemiBold"/>
                <a:sym typeface="Inter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309628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94157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BA51B-6750-F017-53C8-FCC23F87ED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0EA60B-7FBA-A2E5-8D1D-E89A2E7F28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A4408F-FA78-D10A-A8C2-2C9D2FB39146}"/>
              </a:ext>
            </a:extLst>
          </p:cNvPr>
          <p:cNvSpPr>
            <a:spLocks noGrp="1"/>
          </p:cNvSpPr>
          <p:nvPr>
            <p:ph type="dt" sz="half" idx="10"/>
          </p:nvPr>
        </p:nvSpPr>
        <p:spPr/>
        <p:txBody>
          <a:bodyPr/>
          <a:lstStyle/>
          <a:p>
            <a:fld id="{CE4E4BB5-357E-468B-9E0B-38E80A2FC579}" type="datetimeFigureOut">
              <a:rPr lang="en-IN" smtClean="0"/>
              <a:t>27-09-2024</a:t>
            </a:fld>
            <a:endParaRPr lang="en-IN"/>
          </a:p>
        </p:txBody>
      </p:sp>
      <p:sp>
        <p:nvSpPr>
          <p:cNvPr id="5" name="Footer Placeholder 4">
            <a:extLst>
              <a:ext uri="{FF2B5EF4-FFF2-40B4-BE49-F238E27FC236}">
                <a16:creationId xmlns:a16="http://schemas.microsoft.com/office/drawing/2014/main" id="{84C7F862-F0E2-1EA4-02C4-910471E76E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F36B24-28C1-E351-49BE-312AA0AA1F58}"/>
              </a:ext>
            </a:extLst>
          </p:cNvPr>
          <p:cNvSpPr>
            <a:spLocks noGrp="1"/>
          </p:cNvSpPr>
          <p:nvPr>
            <p:ph type="sldNum" sz="quarter" idx="12"/>
          </p:nvPr>
        </p:nvSpPr>
        <p:spPr/>
        <p:txBody>
          <a:bodyPr/>
          <a:lstStyle/>
          <a:p>
            <a:fld id="{5E267B9C-F23A-4908-BC6C-DB2B93062836}" type="slidenum">
              <a:rPr lang="en-IN" smtClean="0"/>
              <a:t>‹#›</a:t>
            </a:fld>
            <a:endParaRPr lang="en-IN"/>
          </a:p>
        </p:txBody>
      </p:sp>
    </p:spTree>
    <p:extLst>
      <p:ext uri="{BB962C8B-B14F-4D97-AF65-F5344CB8AC3E}">
        <p14:creationId xmlns:p14="http://schemas.microsoft.com/office/powerpoint/2010/main" val="3824833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C58B9-1A90-2FC0-5C7F-ED83B92CBF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7AA89F-FE30-16BE-947E-B6A8668E7E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FFD11F-BECC-0EE7-C3F8-2D401104E7D3}"/>
              </a:ext>
            </a:extLst>
          </p:cNvPr>
          <p:cNvSpPr>
            <a:spLocks noGrp="1"/>
          </p:cNvSpPr>
          <p:nvPr>
            <p:ph type="dt" sz="half" idx="10"/>
          </p:nvPr>
        </p:nvSpPr>
        <p:spPr/>
        <p:txBody>
          <a:bodyPr/>
          <a:lstStyle/>
          <a:p>
            <a:fld id="{CE4E4BB5-357E-468B-9E0B-38E80A2FC579}" type="datetimeFigureOut">
              <a:rPr lang="en-IN" smtClean="0"/>
              <a:t>27-09-2024</a:t>
            </a:fld>
            <a:endParaRPr lang="en-IN"/>
          </a:p>
        </p:txBody>
      </p:sp>
      <p:sp>
        <p:nvSpPr>
          <p:cNvPr id="5" name="Footer Placeholder 4">
            <a:extLst>
              <a:ext uri="{FF2B5EF4-FFF2-40B4-BE49-F238E27FC236}">
                <a16:creationId xmlns:a16="http://schemas.microsoft.com/office/drawing/2014/main" id="{8177CC0B-8C81-03D7-A62B-CF65138EF1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198A4D-53F8-474F-9A01-9495CB235AEC}"/>
              </a:ext>
            </a:extLst>
          </p:cNvPr>
          <p:cNvSpPr>
            <a:spLocks noGrp="1"/>
          </p:cNvSpPr>
          <p:nvPr>
            <p:ph type="sldNum" sz="quarter" idx="12"/>
          </p:nvPr>
        </p:nvSpPr>
        <p:spPr/>
        <p:txBody>
          <a:bodyPr/>
          <a:lstStyle/>
          <a:p>
            <a:fld id="{5E267B9C-F23A-4908-BC6C-DB2B93062836}" type="slidenum">
              <a:rPr lang="en-IN" smtClean="0"/>
              <a:t>‹#›</a:t>
            </a:fld>
            <a:endParaRPr lang="en-IN"/>
          </a:p>
        </p:txBody>
      </p:sp>
    </p:spTree>
    <p:extLst>
      <p:ext uri="{BB962C8B-B14F-4D97-AF65-F5344CB8AC3E}">
        <p14:creationId xmlns:p14="http://schemas.microsoft.com/office/powerpoint/2010/main" val="3594567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58F1-9F7B-F859-59AA-6241957177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44F0EF-7C5F-36F6-18A9-8C86CE04EB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59E06C-9BAE-EFBC-D548-8F07477444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E02360-CAEF-7BCD-4022-B99CDD061661}"/>
              </a:ext>
            </a:extLst>
          </p:cNvPr>
          <p:cNvSpPr>
            <a:spLocks noGrp="1"/>
          </p:cNvSpPr>
          <p:nvPr>
            <p:ph type="dt" sz="half" idx="10"/>
          </p:nvPr>
        </p:nvSpPr>
        <p:spPr/>
        <p:txBody>
          <a:bodyPr/>
          <a:lstStyle/>
          <a:p>
            <a:fld id="{CE4E4BB5-357E-468B-9E0B-38E80A2FC579}" type="datetimeFigureOut">
              <a:rPr lang="en-IN" smtClean="0"/>
              <a:t>27-09-2024</a:t>
            </a:fld>
            <a:endParaRPr lang="en-IN"/>
          </a:p>
        </p:txBody>
      </p:sp>
      <p:sp>
        <p:nvSpPr>
          <p:cNvPr id="6" name="Footer Placeholder 5">
            <a:extLst>
              <a:ext uri="{FF2B5EF4-FFF2-40B4-BE49-F238E27FC236}">
                <a16:creationId xmlns:a16="http://schemas.microsoft.com/office/drawing/2014/main" id="{C4C1B546-A9B9-D56B-E88B-A2777B0510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5D4EC8-F163-2BB7-296C-8331AAF0F7C4}"/>
              </a:ext>
            </a:extLst>
          </p:cNvPr>
          <p:cNvSpPr>
            <a:spLocks noGrp="1"/>
          </p:cNvSpPr>
          <p:nvPr>
            <p:ph type="sldNum" sz="quarter" idx="12"/>
          </p:nvPr>
        </p:nvSpPr>
        <p:spPr/>
        <p:txBody>
          <a:bodyPr/>
          <a:lstStyle/>
          <a:p>
            <a:fld id="{5E267B9C-F23A-4908-BC6C-DB2B93062836}" type="slidenum">
              <a:rPr lang="en-IN" smtClean="0"/>
              <a:t>‹#›</a:t>
            </a:fld>
            <a:endParaRPr lang="en-IN"/>
          </a:p>
        </p:txBody>
      </p:sp>
    </p:spTree>
    <p:extLst>
      <p:ext uri="{BB962C8B-B14F-4D97-AF65-F5344CB8AC3E}">
        <p14:creationId xmlns:p14="http://schemas.microsoft.com/office/powerpoint/2010/main" val="1283548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48628-1B56-65C3-786E-D55BAA9EC5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BF8FEC-62A8-B749-9918-6DB79A2E1B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8C2B44-ED2D-FE35-7EE7-40E65381DE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5BFB10-A79F-77E1-4599-22B06AC81E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24E9F7-B7E5-3E6B-B29D-C4FDF8B543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83E8DC-BE8E-97B5-D1C2-E3A22371BE5C}"/>
              </a:ext>
            </a:extLst>
          </p:cNvPr>
          <p:cNvSpPr>
            <a:spLocks noGrp="1"/>
          </p:cNvSpPr>
          <p:nvPr>
            <p:ph type="dt" sz="half" idx="10"/>
          </p:nvPr>
        </p:nvSpPr>
        <p:spPr/>
        <p:txBody>
          <a:bodyPr/>
          <a:lstStyle/>
          <a:p>
            <a:fld id="{CE4E4BB5-357E-468B-9E0B-38E80A2FC579}" type="datetimeFigureOut">
              <a:rPr lang="en-IN" smtClean="0"/>
              <a:t>27-09-2024</a:t>
            </a:fld>
            <a:endParaRPr lang="en-IN"/>
          </a:p>
        </p:txBody>
      </p:sp>
      <p:sp>
        <p:nvSpPr>
          <p:cNvPr id="8" name="Footer Placeholder 7">
            <a:extLst>
              <a:ext uri="{FF2B5EF4-FFF2-40B4-BE49-F238E27FC236}">
                <a16:creationId xmlns:a16="http://schemas.microsoft.com/office/drawing/2014/main" id="{AA63ABD3-7A10-5563-D552-FE8753427C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3C3C213-EFF8-1B44-39F7-4EA505B927E6}"/>
              </a:ext>
            </a:extLst>
          </p:cNvPr>
          <p:cNvSpPr>
            <a:spLocks noGrp="1"/>
          </p:cNvSpPr>
          <p:nvPr>
            <p:ph type="sldNum" sz="quarter" idx="12"/>
          </p:nvPr>
        </p:nvSpPr>
        <p:spPr/>
        <p:txBody>
          <a:bodyPr/>
          <a:lstStyle/>
          <a:p>
            <a:fld id="{5E267B9C-F23A-4908-BC6C-DB2B93062836}" type="slidenum">
              <a:rPr lang="en-IN" smtClean="0"/>
              <a:t>‹#›</a:t>
            </a:fld>
            <a:endParaRPr lang="en-IN"/>
          </a:p>
        </p:txBody>
      </p:sp>
    </p:spTree>
    <p:extLst>
      <p:ext uri="{BB962C8B-B14F-4D97-AF65-F5344CB8AC3E}">
        <p14:creationId xmlns:p14="http://schemas.microsoft.com/office/powerpoint/2010/main" val="4283536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49F07-2C55-36CC-9D5E-73C6749398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20988A5-F974-C12D-3636-606EE7A7360B}"/>
              </a:ext>
            </a:extLst>
          </p:cNvPr>
          <p:cNvSpPr>
            <a:spLocks noGrp="1"/>
          </p:cNvSpPr>
          <p:nvPr>
            <p:ph type="dt" sz="half" idx="10"/>
          </p:nvPr>
        </p:nvSpPr>
        <p:spPr/>
        <p:txBody>
          <a:bodyPr/>
          <a:lstStyle/>
          <a:p>
            <a:fld id="{CE4E4BB5-357E-468B-9E0B-38E80A2FC579}" type="datetimeFigureOut">
              <a:rPr lang="en-IN" smtClean="0"/>
              <a:t>27-09-2024</a:t>
            </a:fld>
            <a:endParaRPr lang="en-IN"/>
          </a:p>
        </p:txBody>
      </p:sp>
      <p:sp>
        <p:nvSpPr>
          <p:cNvPr id="4" name="Footer Placeholder 3">
            <a:extLst>
              <a:ext uri="{FF2B5EF4-FFF2-40B4-BE49-F238E27FC236}">
                <a16:creationId xmlns:a16="http://schemas.microsoft.com/office/drawing/2014/main" id="{91A3E70F-F3E8-FE62-C198-B8F0CFEDBF7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2C4D756-5C5F-5CF9-79A0-769CA60CC2DA}"/>
              </a:ext>
            </a:extLst>
          </p:cNvPr>
          <p:cNvSpPr>
            <a:spLocks noGrp="1"/>
          </p:cNvSpPr>
          <p:nvPr>
            <p:ph type="sldNum" sz="quarter" idx="12"/>
          </p:nvPr>
        </p:nvSpPr>
        <p:spPr/>
        <p:txBody>
          <a:bodyPr/>
          <a:lstStyle/>
          <a:p>
            <a:fld id="{5E267B9C-F23A-4908-BC6C-DB2B93062836}" type="slidenum">
              <a:rPr lang="en-IN" smtClean="0"/>
              <a:t>‹#›</a:t>
            </a:fld>
            <a:endParaRPr lang="en-IN"/>
          </a:p>
        </p:txBody>
      </p:sp>
    </p:spTree>
    <p:extLst>
      <p:ext uri="{BB962C8B-B14F-4D97-AF65-F5344CB8AC3E}">
        <p14:creationId xmlns:p14="http://schemas.microsoft.com/office/powerpoint/2010/main" val="1280997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25057F-6970-3E6F-9B93-9621D95379B9}"/>
              </a:ext>
            </a:extLst>
          </p:cNvPr>
          <p:cNvSpPr>
            <a:spLocks noGrp="1"/>
          </p:cNvSpPr>
          <p:nvPr>
            <p:ph type="dt" sz="half" idx="10"/>
          </p:nvPr>
        </p:nvSpPr>
        <p:spPr/>
        <p:txBody>
          <a:bodyPr/>
          <a:lstStyle/>
          <a:p>
            <a:fld id="{CE4E4BB5-357E-468B-9E0B-38E80A2FC579}" type="datetimeFigureOut">
              <a:rPr lang="en-IN" smtClean="0"/>
              <a:t>27-09-2024</a:t>
            </a:fld>
            <a:endParaRPr lang="en-IN"/>
          </a:p>
        </p:txBody>
      </p:sp>
      <p:sp>
        <p:nvSpPr>
          <p:cNvPr id="3" name="Footer Placeholder 2">
            <a:extLst>
              <a:ext uri="{FF2B5EF4-FFF2-40B4-BE49-F238E27FC236}">
                <a16:creationId xmlns:a16="http://schemas.microsoft.com/office/drawing/2014/main" id="{6C50CA48-FDB1-6D42-0974-A0C192AEF3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654AB8-B963-5BF8-2C8C-C007460F1014}"/>
              </a:ext>
            </a:extLst>
          </p:cNvPr>
          <p:cNvSpPr>
            <a:spLocks noGrp="1"/>
          </p:cNvSpPr>
          <p:nvPr>
            <p:ph type="sldNum" sz="quarter" idx="12"/>
          </p:nvPr>
        </p:nvSpPr>
        <p:spPr/>
        <p:txBody>
          <a:bodyPr/>
          <a:lstStyle/>
          <a:p>
            <a:fld id="{5E267B9C-F23A-4908-BC6C-DB2B93062836}" type="slidenum">
              <a:rPr lang="en-IN" smtClean="0"/>
              <a:t>‹#›</a:t>
            </a:fld>
            <a:endParaRPr lang="en-IN"/>
          </a:p>
        </p:txBody>
      </p:sp>
    </p:spTree>
    <p:extLst>
      <p:ext uri="{BB962C8B-B14F-4D97-AF65-F5344CB8AC3E}">
        <p14:creationId xmlns:p14="http://schemas.microsoft.com/office/powerpoint/2010/main" val="4037410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02A0D-AD26-ECE4-0B67-4326AEEC2C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DE9723-06E4-8852-627F-9D040F8E6D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F75A18-B2F5-1F57-4278-5F8FE4F98D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0C08CE-DA93-BAA7-8000-7AB0AF034AFB}"/>
              </a:ext>
            </a:extLst>
          </p:cNvPr>
          <p:cNvSpPr>
            <a:spLocks noGrp="1"/>
          </p:cNvSpPr>
          <p:nvPr>
            <p:ph type="dt" sz="half" idx="10"/>
          </p:nvPr>
        </p:nvSpPr>
        <p:spPr/>
        <p:txBody>
          <a:bodyPr/>
          <a:lstStyle/>
          <a:p>
            <a:fld id="{CE4E4BB5-357E-468B-9E0B-38E80A2FC579}" type="datetimeFigureOut">
              <a:rPr lang="en-IN" smtClean="0"/>
              <a:t>27-09-2024</a:t>
            </a:fld>
            <a:endParaRPr lang="en-IN"/>
          </a:p>
        </p:txBody>
      </p:sp>
      <p:sp>
        <p:nvSpPr>
          <p:cNvPr id="6" name="Footer Placeholder 5">
            <a:extLst>
              <a:ext uri="{FF2B5EF4-FFF2-40B4-BE49-F238E27FC236}">
                <a16:creationId xmlns:a16="http://schemas.microsoft.com/office/drawing/2014/main" id="{2579BE1F-9FF5-0B9B-7065-2CB8B5052F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33704B-5777-BEC9-4CB1-43205177CF3D}"/>
              </a:ext>
            </a:extLst>
          </p:cNvPr>
          <p:cNvSpPr>
            <a:spLocks noGrp="1"/>
          </p:cNvSpPr>
          <p:nvPr>
            <p:ph type="sldNum" sz="quarter" idx="12"/>
          </p:nvPr>
        </p:nvSpPr>
        <p:spPr/>
        <p:txBody>
          <a:bodyPr/>
          <a:lstStyle/>
          <a:p>
            <a:fld id="{5E267B9C-F23A-4908-BC6C-DB2B93062836}" type="slidenum">
              <a:rPr lang="en-IN" smtClean="0"/>
              <a:t>‹#›</a:t>
            </a:fld>
            <a:endParaRPr lang="en-IN"/>
          </a:p>
        </p:txBody>
      </p:sp>
    </p:spTree>
    <p:extLst>
      <p:ext uri="{BB962C8B-B14F-4D97-AF65-F5344CB8AC3E}">
        <p14:creationId xmlns:p14="http://schemas.microsoft.com/office/powerpoint/2010/main" val="2130491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938AC-2C6C-6B30-7353-4E88A95658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4B0746B-35BC-61A6-F362-221EE8898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DD82F1-2B00-1503-4C82-F477E5E14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450EB7-02CB-594F-2764-4832921CF545}"/>
              </a:ext>
            </a:extLst>
          </p:cNvPr>
          <p:cNvSpPr>
            <a:spLocks noGrp="1"/>
          </p:cNvSpPr>
          <p:nvPr>
            <p:ph type="dt" sz="half" idx="10"/>
          </p:nvPr>
        </p:nvSpPr>
        <p:spPr/>
        <p:txBody>
          <a:bodyPr/>
          <a:lstStyle/>
          <a:p>
            <a:fld id="{CE4E4BB5-357E-468B-9E0B-38E80A2FC579}" type="datetimeFigureOut">
              <a:rPr lang="en-IN" smtClean="0"/>
              <a:t>27-09-2024</a:t>
            </a:fld>
            <a:endParaRPr lang="en-IN"/>
          </a:p>
        </p:txBody>
      </p:sp>
      <p:sp>
        <p:nvSpPr>
          <p:cNvPr id="6" name="Footer Placeholder 5">
            <a:extLst>
              <a:ext uri="{FF2B5EF4-FFF2-40B4-BE49-F238E27FC236}">
                <a16:creationId xmlns:a16="http://schemas.microsoft.com/office/drawing/2014/main" id="{337FBB72-9641-D4E7-5AD5-259A460A00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B75855-6470-E821-27B7-11521CBE0D36}"/>
              </a:ext>
            </a:extLst>
          </p:cNvPr>
          <p:cNvSpPr>
            <a:spLocks noGrp="1"/>
          </p:cNvSpPr>
          <p:nvPr>
            <p:ph type="sldNum" sz="quarter" idx="12"/>
          </p:nvPr>
        </p:nvSpPr>
        <p:spPr/>
        <p:txBody>
          <a:bodyPr/>
          <a:lstStyle/>
          <a:p>
            <a:fld id="{5E267B9C-F23A-4908-BC6C-DB2B93062836}" type="slidenum">
              <a:rPr lang="en-IN" smtClean="0"/>
              <a:t>‹#›</a:t>
            </a:fld>
            <a:endParaRPr lang="en-IN"/>
          </a:p>
        </p:txBody>
      </p:sp>
    </p:spTree>
    <p:extLst>
      <p:ext uri="{BB962C8B-B14F-4D97-AF65-F5344CB8AC3E}">
        <p14:creationId xmlns:p14="http://schemas.microsoft.com/office/powerpoint/2010/main" val="1936571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A2D2CE-94C6-7673-9819-49C0422F11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2C62CD-E130-94AF-9322-90D33046AA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B816CE-CDF5-271B-CFE0-446D63149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4E4BB5-357E-468B-9E0B-38E80A2FC579}" type="datetimeFigureOut">
              <a:rPr lang="en-IN" smtClean="0"/>
              <a:t>27-09-2024</a:t>
            </a:fld>
            <a:endParaRPr lang="en-IN"/>
          </a:p>
        </p:txBody>
      </p:sp>
      <p:sp>
        <p:nvSpPr>
          <p:cNvPr id="5" name="Footer Placeholder 4">
            <a:extLst>
              <a:ext uri="{FF2B5EF4-FFF2-40B4-BE49-F238E27FC236}">
                <a16:creationId xmlns:a16="http://schemas.microsoft.com/office/drawing/2014/main" id="{D7269DF7-BB46-C9FB-6F1C-14187205E2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116FD3-389B-1CA0-A6EA-301E12FB4A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267B9C-F23A-4908-BC6C-DB2B93062836}" type="slidenum">
              <a:rPr lang="en-IN" smtClean="0"/>
              <a:t>‹#›</a:t>
            </a:fld>
            <a:endParaRPr lang="en-IN"/>
          </a:p>
        </p:txBody>
      </p:sp>
    </p:spTree>
    <p:extLst>
      <p:ext uri="{BB962C8B-B14F-4D97-AF65-F5344CB8AC3E}">
        <p14:creationId xmlns:p14="http://schemas.microsoft.com/office/powerpoint/2010/main" val="2614611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415600" y="2867800"/>
            <a:ext cx="11360800" cy="1122400"/>
          </a:xfrm>
          <a:prstGeom prst="rect">
            <a:avLst/>
          </a:prstGeom>
        </p:spPr>
        <p:txBody>
          <a:bodyPr spcFirstLastPara="1" vert="horz" wrap="square" lIns="121900" tIns="121900" rIns="121900" bIns="121900" rtlCol="0" anchor="ctr" anchorCtr="0">
            <a:normAutofit/>
          </a:bodyPr>
          <a:lstStyle/>
          <a:p>
            <a:pPr>
              <a:lnSpc>
                <a:spcPct val="107000"/>
              </a:lnSpc>
              <a:spcAft>
                <a:spcPts val="1067"/>
              </a:spcAft>
            </a:pPr>
            <a:r>
              <a:rPr lang="en-IN" sz="2400" b="1" kern="100" dirty="0">
                <a:latin typeface="Calibri" panose="020F0502020204030204" pitchFamily="34" charset="0"/>
                <a:ea typeface="Calibri" panose="020F0502020204030204" pitchFamily="34" charset="0"/>
                <a:cs typeface="Times New Roman" panose="02020603050405020304" pitchFamily="18" charset="0"/>
              </a:rPr>
              <a:t>Synthetic Sentries</a:t>
            </a:r>
            <a:r>
              <a:rPr lang="en-IN" sz="2400" kern="100" dirty="0">
                <a:latin typeface="Calibri" panose="020F0502020204030204" pitchFamily="34" charset="0"/>
                <a:ea typeface="Calibri" panose="020F0502020204030204" pitchFamily="34" charset="0"/>
                <a:cs typeface="Times New Roman" panose="02020603050405020304" pitchFamily="18" charset="0"/>
              </a:rPr>
              <a:t>: Safeguarding AI with Next Generation Security Mechanisms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0">
            <a:extLst>
              <a:ext uri="{FF2B5EF4-FFF2-40B4-BE49-F238E27FC236}">
                <a16:creationId xmlns:a16="http://schemas.microsoft.com/office/drawing/2014/main" id="{36CC6210-88B0-4BD5-2A92-30C28B11CDAD}"/>
              </a:ext>
            </a:extLst>
          </p:cNvPr>
          <p:cNvGraphicFramePr>
            <a:graphicFrameLocks noGrp="1"/>
          </p:cNvGraphicFramePr>
          <p:nvPr>
            <p:extLst>
              <p:ext uri="{D42A27DB-BD31-4B8C-83A1-F6EECF244321}">
                <p14:modId xmlns:p14="http://schemas.microsoft.com/office/powerpoint/2010/main" val="2730047834"/>
              </p:ext>
            </p:extLst>
          </p:nvPr>
        </p:nvGraphicFramePr>
        <p:xfrm>
          <a:off x="1170039" y="398287"/>
          <a:ext cx="10145661" cy="6440551"/>
        </p:xfrm>
        <a:graphic>
          <a:graphicData uri="http://schemas.openxmlformats.org/drawingml/2006/table">
            <a:tbl>
              <a:tblPr firstRow="1" firstCol="1" bandRow="1">
                <a:tableStyleId>{5C22544A-7EE6-4342-B048-85BDC9FD1C3A}</a:tableStyleId>
              </a:tblPr>
              <a:tblGrid>
                <a:gridCol w="713213">
                  <a:extLst>
                    <a:ext uri="{9D8B030D-6E8A-4147-A177-3AD203B41FA5}">
                      <a16:colId xmlns:a16="http://schemas.microsoft.com/office/drawing/2014/main" val="1305668801"/>
                    </a:ext>
                  </a:extLst>
                </a:gridCol>
                <a:gridCol w="2279502">
                  <a:extLst>
                    <a:ext uri="{9D8B030D-6E8A-4147-A177-3AD203B41FA5}">
                      <a16:colId xmlns:a16="http://schemas.microsoft.com/office/drawing/2014/main" val="4106133824"/>
                    </a:ext>
                  </a:extLst>
                </a:gridCol>
                <a:gridCol w="3159359">
                  <a:extLst>
                    <a:ext uri="{9D8B030D-6E8A-4147-A177-3AD203B41FA5}">
                      <a16:colId xmlns:a16="http://schemas.microsoft.com/office/drawing/2014/main" val="3755650330"/>
                    </a:ext>
                  </a:extLst>
                </a:gridCol>
                <a:gridCol w="3993587">
                  <a:extLst>
                    <a:ext uri="{9D8B030D-6E8A-4147-A177-3AD203B41FA5}">
                      <a16:colId xmlns:a16="http://schemas.microsoft.com/office/drawing/2014/main" val="581180432"/>
                    </a:ext>
                  </a:extLst>
                </a:gridCol>
              </a:tblGrid>
              <a:tr h="454436">
                <a:tc>
                  <a:txBody>
                    <a:bodyPr/>
                    <a:lstStyle/>
                    <a:p>
                      <a:pPr algn="ctr">
                        <a:lnSpc>
                          <a:spcPct val="107000"/>
                        </a:lnSpc>
                        <a:spcAft>
                          <a:spcPts val="800"/>
                        </a:spcAft>
                      </a:pPr>
                      <a:r>
                        <a:rPr lang="en-IN" sz="1200" kern="100" dirty="0">
                          <a:effectLst/>
                        </a:rPr>
                        <a:t> </a:t>
                      </a:r>
                    </a:p>
                    <a:p>
                      <a:pPr algn="ctr">
                        <a:lnSpc>
                          <a:spcPct val="107000"/>
                        </a:lnSpc>
                        <a:spcAft>
                          <a:spcPts val="800"/>
                        </a:spcAft>
                      </a:pPr>
                      <a:r>
                        <a:rPr lang="en-IN" sz="1200" kern="100" dirty="0">
                          <a:effectLst/>
                        </a:rPr>
                        <a:t>S. No</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tc>
                <a:tc>
                  <a:txBody>
                    <a:bodyPr/>
                    <a:lstStyle/>
                    <a:p>
                      <a:pPr algn="l">
                        <a:lnSpc>
                          <a:spcPct val="107000"/>
                        </a:lnSpc>
                        <a:spcAft>
                          <a:spcPts val="800"/>
                        </a:spcAft>
                      </a:pPr>
                      <a:r>
                        <a:rPr lang="en-IN" sz="1200" kern="100" dirty="0">
                          <a:effectLst/>
                        </a:rPr>
                        <a:t> </a:t>
                      </a:r>
                    </a:p>
                    <a:p>
                      <a:pPr algn="l">
                        <a:lnSpc>
                          <a:spcPct val="107000"/>
                        </a:lnSpc>
                        <a:spcAft>
                          <a:spcPts val="800"/>
                        </a:spcAft>
                      </a:pPr>
                      <a:r>
                        <a:rPr lang="en-IN" sz="1200" kern="100" dirty="0">
                          <a:effectLst/>
                        </a:rPr>
                        <a:t>Aspect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200" kern="100" dirty="0">
                          <a:effectLst/>
                        </a:rPr>
                        <a:t> </a:t>
                      </a:r>
                    </a:p>
                    <a:p>
                      <a:pPr algn="l">
                        <a:lnSpc>
                          <a:spcPct val="107000"/>
                        </a:lnSpc>
                        <a:spcAft>
                          <a:spcPts val="800"/>
                        </a:spcAft>
                      </a:pPr>
                      <a:r>
                        <a:rPr lang="en-IN" sz="1200" kern="100" dirty="0">
                          <a:effectLst/>
                        </a:rPr>
                        <a:t>Synthetic Sentries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200" kern="100">
                          <a:effectLst/>
                        </a:rPr>
                        <a:t> </a:t>
                      </a:r>
                    </a:p>
                    <a:p>
                      <a:pPr algn="l">
                        <a:lnSpc>
                          <a:spcPct val="107000"/>
                        </a:lnSpc>
                        <a:spcAft>
                          <a:spcPts val="800"/>
                        </a:spcAft>
                      </a:pPr>
                      <a:r>
                        <a:rPr lang="en-IN" sz="1200" kern="100">
                          <a:effectLst/>
                        </a:rPr>
                        <a:t>Traditional Security</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extLst>
                  <a:ext uri="{0D108BD9-81ED-4DB2-BD59-A6C34878D82A}">
                    <a16:rowId xmlns:a16="http://schemas.microsoft.com/office/drawing/2014/main" val="3696251761"/>
                  </a:ext>
                </a:extLst>
              </a:tr>
              <a:tr h="733365">
                <a:tc>
                  <a:txBody>
                    <a:bodyPr/>
                    <a:lstStyle/>
                    <a:p>
                      <a:pPr algn="ctr">
                        <a:lnSpc>
                          <a:spcPct val="107000"/>
                        </a:lnSpc>
                        <a:spcAft>
                          <a:spcPts val="800"/>
                        </a:spcAft>
                      </a:pPr>
                      <a:r>
                        <a:rPr lang="en-IN" sz="1200" kern="100" dirty="0">
                          <a:effectLst/>
                        </a:rPr>
                        <a:t> </a:t>
                      </a:r>
                    </a:p>
                    <a:p>
                      <a:pPr algn="ctr">
                        <a:lnSpc>
                          <a:spcPct val="107000"/>
                        </a:lnSpc>
                        <a:spcAft>
                          <a:spcPts val="800"/>
                        </a:spcAft>
                      </a:pPr>
                      <a:r>
                        <a:rPr lang="en-IN" sz="1200" kern="100" dirty="0">
                          <a:effectLst/>
                        </a:rPr>
                        <a:t> </a:t>
                      </a:r>
                    </a:p>
                    <a:p>
                      <a:pPr algn="ctr">
                        <a:lnSpc>
                          <a:spcPct val="107000"/>
                        </a:lnSpc>
                        <a:spcAft>
                          <a:spcPts val="800"/>
                        </a:spcAft>
                      </a:pPr>
                      <a:r>
                        <a:rPr lang="en-IN" sz="1200" kern="100" dirty="0">
                          <a:effectLst/>
                        </a:rPr>
                        <a:t>1</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tc>
                <a:tc>
                  <a:txBody>
                    <a:bodyPr/>
                    <a:lstStyle/>
                    <a:p>
                      <a:pPr algn="l">
                        <a:lnSpc>
                          <a:spcPct val="107000"/>
                        </a:lnSpc>
                        <a:spcAft>
                          <a:spcPts val="800"/>
                        </a:spcAft>
                      </a:pPr>
                      <a:r>
                        <a:rPr lang="en-IN" sz="1000" kern="100" dirty="0">
                          <a:effectLst/>
                        </a:rPr>
                        <a:t>AI-Specific vs. General Cybersecurity</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000" kern="100" dirty="0">
                          <a:effectLst/>
                        </a:rPr>
                        <a:t>- Designed specifically for AI system vulnerabilities</a:t>
                      </a:r>
                      <a:br>
                        <a:rPr lang="en-IN" sz="1000" kern="100" dirty="0">
                          <a:effectLst/>
                        </a:rPr>
                      </a:br>
                      <a:r>
                        <a:rPr lang="en-IN" sz="1000" kern="100" dirty="0">
                          <a:effectLst/>
                        </a:rPr>
                        <a:t>- Understands the unique ways AI can be attacked or misused</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000" kern="100">
                          <a:effectLst/>
                        </a:rPr>
                        <a:t>- Focuses on general cybersecurity threats</a:t>
                      </a:r>
                      <a:br>
                        <a:rPr lang="en-IN" sz="1000" kern="100">
                          <a:effectLst/>
                        </a:rPr>
                      </a:br>
                      <a:r>
                        <a:rPr lang="en-IN" sz="1000" kern="100">
                          <a:effectLst/>
                        </a:rPr>
                        <a:t>- May not recognize AI-specific issues like model manipulation</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extLst>
                  <a:ext uri="{0D108BD9-81ED-4DB2-BD59-A6C34878D82A}">
                    <a16:rowId xmlns:a16="http://schemas.microsoft.com/office/drawing/2014/main" val="2291922623"/>
                  </a:ext>
                </a:extLst>
              </a:tr>
              <a:tr h="733365">
                <a:tc>
                  <a:txBody>
                    <a:bodyPr/>
                    <a:lstStyle/>
                    <a:p>
                      <a:pPr algn="ctr">
                        <a:lnSpc>
                          <a:spcPct val="107000"/>
                        </a:lnSpc>
                        <a:spcAft>
                          <a:spcPts val="800"/>
                        </a:spcAft>
                      </a:pPr>
                      <a:r>
                        <a:rPr lang="en-IN" sz="1200" kern="100" dirty="0">
                          <a:effectLst/>
                        </a:rPr>
                        <a:t> </a:t>
                      </a:r>
                    </a:p>
                    <a:p>
                      <a:pPr algn="ctr">
                        <a:lnSpc>
                          <a:spcPct val="107000"/>
                        </a:lnSpc>
                        <a:spcAft>
                          <a:spcPts val="800"/>
                        </a:spcAft>
                      </a:pPr>
                      <a:r>
                        <a:rPr lang="en-IN" sz="1200" kern="100" dirty="0">
                          <a:effectLst/>
                        </a:rPr>
                        <a:t> </a:t>
                      </a:r>
                    </a:p>
                    <a:p>
                      <a:pPr algn="ctr">
                        <a:lnSpc>
                          <a:spcPct val="107000"/>
                        </a:lnSpc>
                        <a:spcAft>
                          <a:spcPts val="800"/>
                        </a:spcAft>
                      </a:pPr>
                      <a:r>
                        <a:rPr lang="en-IN" sz="1200" kern="100" dirty="0">
                          <a:effectLst/>
                        </a:rPr>
                        <a:t>2</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tc>
                <a:tc>
                  <a:txBody>
                    <a:bodyPr/>
                    <a:lstStyle/>
                    <a:p>
                      <a:pPr algn="l">
                        <a:lnSpc>
                          <a:spcPct val="107000"/>
                        </a:lnSpc>
                        <a:spcAft>
                          <a:spcPts val="800"/>
                        </a:spcAft>
                      </a:pPr>
                      <a:r>
                        <a:rPr lang="en-IN" sz="1000" kern="100">
                          <a:effectLst/>
                        </a:rPr>
                        <a:t>Adaptive Learning</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000" kern="100" dirty="0">
                          <a:effectLst/>
                        </a:rPr>
                        <a:t>- Continuously learns and adapts to new AI behaviours and threats</a:t>
                      </a:r>
                      <a:br>
                        <a:rPr lang="en-IN" sz="1000" kern="100" dirty="0">
                          <a:effectLst/>
                        </a:rPr>
                      </a:br>
                      <a:r>
                        <a:rPr lang="en-IN" sz="1000" kern="100" dirty="0">
                          <a:effectLst/>
                        </a:rPr>
                        <a:t>- Uses AI to improve its own security measures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000" kern="100" dirty="0">
                          <a:effectLst/>
                        </a:rPr>
                        <a:t>- Often relies on predefined rules and signatures</a:t>
                      </a:r>
                      <a:br>
                        <a:rPr lang="en-IN" sz="1000" kern="100" dirty="0">
                          <a:effectLst/>
                        </a:rPr>
                      </a:br>
                      <a:r>
                        <a:rPr lang="en-IN" sz="1000" kern="100" dirty="0">
                          <a:effectLst/>
                        </a:rPr>
                        <a:t>- May require manual updates to address new threats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extLst>
                  <a:ext uri="{0D108BD9-81ED-4DB2-BD59-A6C34878D82A}">
                    <a16:rowId xmlns:a16="http://schemas.microsoft.com/office/drawing/2014/main" val="4190754846"/>
                  </a:ext>
                </a:extLst>
              </a:tr>
              <a:tr h="1012294">
                <a:tc>
                  <a:txBody>
                    <a:bodyPr/>
                    <a:lstStyle/>
                    <a:p>
                      <a:pPr algn="ctr">
                        <a:lnSpc>
                          <a:spcPct val="107000"/>
                        </a:lnSpc>
                        <a:spcAft>
                          <a:spcPts val="800"/>
                        </a:spcAft>
                      </a:pPr>
                      <a:r>
                        <a:rPr lang="en-IN" sz="1200" kern="100" dirty="0">
                          <a:effectLst/>
                        </a:rPr>
                        <a:t> </a:t>
                      </a:r>
                    </a:p>
                    <a:p>
                      <a:pPr algn="ctr">
                        <a:lnSpc>
                          <a:spcPct val="107000"/>
                        </a:lnSpc>
                        <a:spcAft>
                          <a:spcPts val="800"/>
                        </a:spcAft>
                      </a:pPr>
                      <a:r>
                        <a:rPr lang="en-IN" sz="1200" kern="100" dirty="0">
                          <a:effectLst/>
                        </a:rPr>
                        <a:t> </a:t>
                      </a:r>
                    </a:p>
                    <a:p>
                      <a:pPr algn="ctr">
                        <a:lnSpc>
                          <a:spcPct val="107000"/>
                        </a:lnSpc>
                        <a:spcAft>
                          <a:spcPts val="800"/>
                        </a:spcAft>
                      </a:pPr>
                      <a:r>
                        <a:rPr lang="en-IN" sz="1200" kern="100" dirty="0">
                          <a:effectLst/>
                        </a:rPr>
                        <a:t>3</a:t>
                      </a:r>
                    </a:p>
                    <a:p>
                      <a:pPr algn="ctr">
                        <a:lnSpc>
                          <a:spcPct val="107000"/>
                        </a:lnSpc>
                        <a:spcAft>
                          <a:spcPts val="800"/>
                        </a:spcAft>
                      </a:pPr>
                      <a:r>
                        <a:rPr lang="en-IN" sz="1200" kern="100" dirty="0">
                          <a:effectLst/>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tc>
                <a:tc>
                  <a:txBody>
                    <a:bodyPr/>
                    <a:lstStyle/>
                    <a:p>
                      <a:pPr algn="l">
                        <a:lnSpc>
                          <a:spcPct val="107000"/>
                        </a:lnSpc>
                        <a:spcAft>
                          <a:spcPts val="800"/>
                        </a:spcAft>
                      </a:pPr>
                      <a:r>
                        <a:rPr lang="en-IN" sz="1000" kern="100">
                          <a:effectLst/>
                        </a:rPr>
                        <a:t>Integration with AI Systems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000" kern="100">
                          <a:effectLst/>
                        </a:rPr>
                        <a:t>- Deeply integrated into the AI system it protects</a:t>
                      </a:r>
                      <a:br>
                        <a:rPr lang="en-IN" sz="1000" kern="100">
                          <a:effectLst/>
                        </a:rPr>
                      </a:br>
                      <a:r>
                        <a:rPr lang="en-IN" sz="1000" kern="100">
                          <a:effectLst/>
                        </a:rPr>
                        <a:t>- Can monitor internal AI processes and data flows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000" kern="100" dirty="0">
                          <a:effectLst/>
                        </a:rPr>
                        <a:t>- Usually operates as an external layer</a:t>
                      </a:r>
                      <a:br>
                        <a:rPr lang="en-IN" sz="1000" kern="100" dirty="0">
                          <a:effectLst/>
                        </a:rPr>
                      </a:br>
                      <a:r>
                        <a:rPr lang="en-IN" sz="1000" kern="100" dirty="0">
                          <a:effectLst/>
                        </a:rPr>
                        <a:t>- Limited visibility into AI's internal operations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extLst>
                  <a:ext uri="{0D108BD9-81ED-4DB2-BD59-A6C34878D82A}">
                    <a16:rowId xmlns:a16="http://schemas.microsoft.com/office/drawing/2014/main" val="2399071215"/>
                  </a:ext>
                </a:extLst>
              </a:tr>
              <a:tr h="733365">
                <a:tc>
                  <a:txBody>
                    <a:bodyPr/>
                    <a:lstStyle/>
                    <a:p>
                      <a:pPr algn="ctr">
                        <a:lnSpc>
                          <a:spcPct val="107000"/>
                        </a:lnSpc>
                        <a:spcAft>
                          <a:spcPts val="800"/>
                        </a:spcAft>
                      </a:pPr>
                      <a:r>
                        <a:rPr lang="en-IN" sz="1200" kern="100" dirty="0">
                          <a:effectLst/>
                        </a:rPr>
                        <a:t> </a:t>
                      </a:r>
                    </a:p>
                    <a:p>
                      <a:pPr algn="ctr">
                        <a:lnSpc>
                          <a:spcPct val="107000"/>
                        </a:lnSpc>
                        <a:spcAft>
                          <a:spcPts val="800"/>
                        </a:spcAft>
                      </a:pPr>
                      <a:r>
                        <a:rPr lang="en-IN" sz="1200" kern="100" dirty="0">
                          <a:effectLst/>
                        </a:rPr>
                        <a:t> </a:t>
                      </a:r>
                    </a:p>
                    <a:p>
                      <a:pPr algn="ctr">
                        <a:lnSpc>
                          <a:spcPct val="107000"/>
                        </a:lnSpc>
                        <a:spcAft>
                          <a:spcPts val="800"/>
                        </a:spcAft>
                      </a:pPr>
                      <a:r>
                        <a:rPr lang="en-IN" sz="1200" kern="100" dirty="0">
                          <a:effectLst/>
                        </a:rPr>
                        <a:t>   4</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tc>
                <a:tc>
                  <a:txBody>
                    <a:bodyPr/>
                    <a:lstStyle/>
                    <a:p>
                      <a:pPr algn="l">
                        <a:lnSpc>
                          <a:spcPct val="107000"/>
                        </a:lnSpc>
                        <a:spcAft>
                          <a:spcPts val="800"/>
                        </a:spcAft>
                      </a:pPr>
                      <a:r>
                        <a:rPr lang="en-IN" sz="1000" kern="100">
                          <a:effectLst/>
                        </a:rPr>
                        <a:t>Handling of AI Inputs and Outputs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000" kern="100">
                          <a:effectLst/>
                        </a:rPr>
                        <a:t>- Can understand and analyse complex AI inputs (e.g., prompts, images)</a:t>
                      </a:r>
                      <a:br>
                        <a:rPr lang="en-IN" sz="1000" kern="100">
                          <a:effectLst/>
                        </a:rPr>
                      </a:br>
                      <a:r>
                        <a:rPr lang="en-IN" sz="1000" kern="100">
                          <a:effectLst/>
                        </a:rPr>
                        <a:t>- Monitors AI outputs for unexpected or harmful content</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000" kern="100" dirty="0">
                          <a:effectLst/>
                        </a:rPr>
                        <a:t>- May struggle with AI-specific inputs and outputs</a:t>
                      </a:r>
                      <a:br>
                        <a:rPr lang="en-IN" sz="1000" kern="100" dirty="0">
                          <a:effectLst/>
                        </a:rPr>
                      </a:br>
                      <a:r>
                        <a:rPr lang="en-IN" sz="1000" kern="100" dirty="0">
                          <a:effectLst/>
                        </a:rPr>
                        <a:t>- Often focuses on network traffic and file systems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extLst>
                  <a:ext uri="{0D108BD9-81ED-4DB2-BD59-A6C34878D82A}">
                    <a16:rowId xmlns:a16="http://schemas.microsoft.com/office/drawing/2014/main" val="2698351699"/>
                  </a:ext>
                </a:extLst>
              </a:tr>
              <a:tr h="733365">
                <a:tc>
                  <a:txBody>
                    <a:bodyPr/>
                    <a:lstStyle/>
                    <a:p>
                      <a:pPr algn="ctr">
                        <a:lnSpc>
                          <a:spcPct val="107000"/>
                        </a:lnSpc>
                        <a:spcAft>
                          <a:spcPts val="800"/>
                        </a:spcAft>
                      </a:pPr>
                      <a:r>
                        <a:rPr lang="en-IN" sz="1200" kern="100" dirty="0">
                          <a:effectLst/>
                        </a:rPr>
                        <a:t> </a:t>
                      </a:r>
                    </a:p>
                    <a:p>
                      <a:pPr algn="ctr">
                        <a:lnSpc>
                          <a:spcPct val="107000"/>
                        </a:lnSpc>
                        <a:spcAft>
                          <a:spcPts val="800"/>
                        </a:spcAft>
                      </a:pPr>
                      <a:r>
                        <a:rPr lang="en-IN" sz="1200" kern="100" dirty="0">
                          <a:effectLst/>
                        </a:rPr>
                        <a:t> </a:t>
                      </a:r>
                    </a:p>
                    <a:p>
                      <a:pPr algn="ctr">
                        <a:lnSpc>
                          <a:spcPct val="107000"/>
                        </a:lnSpc>
                        <a:spcAft>
                          <a:spcPts val="800"/>
                        </a:spcAft>
                      </a:pPr>
                      <a:r>
                        <a:rPr lang="en-IN" sz="1200" kern="100" dirty="0">
                          <a:effectLst/>
                        </a:rPr>
                        <a:t>   5</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tc>
                <a:tc>
                  <a:txBody>
                    <a:bodyPr/>
                    <a:lstStyle/>
                    <a:p>
                      <a:pPr algn="l">
                        <a:lnSpc>
                          <a:spcPct val="107000"/>
                        </a:lnSpc>
                        <a:spcAft>
                          <a:spcPts val="800"/>
                        </a:spcAft>
                      </a:pPr>
                      <a:r>
                        <a:rPr lang="en-IN" sz="1000" kern="100">
                          <a:effectLst/>
                        </a:rPr>
                        <a:t>Privacy Preservation</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000" kern="100">
                          <a:effectLst/>
                        </a:rPr>
                        <a:t>- Includes specialized techniques for AI data privacy (e.g., federated learning)</a:t>
                      </a:r>
                      <a:br>
                        <a:rPr lang="en-IN" sz="1000" kern="100">
                          <a:effectLst/>
                        </a:rPr>
                      </a:br>
                      <a:r>
                        <a:rPr lang="en-IN" sz="1000" kern="100">
                          <a:effectLst/>
                        </a:rPr>
                        <a:t>- Can protect data while still allowing AI to learn from it</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000" kern="100" dirty="0">
                          <a:effectLst/>
                        </a:rPr>
                        <a:t>- Typically focuses on data encryption and access control</a:t>
                      </a:r>
                      <a:br>
                        <a:rPr lang="en-IN" sz="1000" kern="100" dirty="0">
                          <a:effectLst/>
                        </a:rPr>
                      </a:br>
                      <a:r>
                        <a:rPr lang="en-IN" sz="1000" kern="100" dirty="0">
                          <a:effectLst/>
                        </a:rPr>
                        <a:t>- May not support advanced AI privacy needs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extLst>
                  <a:ext uri="{0D108BD9-81ED-4DB2-BD59-A6C34878D82A}">
                    <a16:rowId xmlns:a16="http://schemas.microsoft.com/office/drawing/2014/main" val="3381256006"/>
                  </a:ext>
                </a:extLst>
              </a:tr>
              <a:tr h="454436">
                <a:tc>
                  <a:txBody>
                    <a:bodyPr/>
                    <a:lstStyle/>
                    <a:p>
                      <a:pPr algn="ctr">
                        <a:lnSpc>
                          <a:spcPct val="107000"/>
                        </a:lnSpc>
                        <a:spcAft>
                          <a:spcPts val="800"/>
                        </a:spcAft>
                      </a:pPr>
                      <a:r>
                        <a:rPr lang="en-IN" sz="1200" kern="100" dirty="0">
                          <a:effectLst/>
                        </a:rPr>
                        <a:t> </a:t>
                      </a:r>
                    </a:p>
                    <a:p>
                      <a:pPr algn="ctr">
                        <a:lnSpc>
                          <a:spcPct val="107000"/>
                        </a:lnSpc>
                        <a:spcAft>
                          <a:spcPts val="800"/>
                        </a:spcAft>
                      </a:pPr>
                      <a:r>
                        <a:rPr lang="en-IN" sz="1200" kern="100" dirty="0">
                          <a:effectLst/>
                        </a:rPr>
                        <a:t>   6</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tc>
                <a:tc>
                  <a:txBody>
                    <a:bodyPr/>
                    <a:lstStyle/>
                    <a:p>
                      <a:pPr algn="l">
                        <a:lnSpc>
                          <a:spcPct val="107000"/>
                        </a:lnSpc>
                        <a:spcAft>
                          <a:spcPts val="800"/>
                        </a:spcAft>
                      </a:pPr>
                      <a:r>
                        <a:rPr lang="en-IN" sz="1000" kern="100">
                          <a:effectLst/>
                        </a:rPr>
                        <a:t>Proactive Threat Detection</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000" kern="100">
                          <a:effectLst/>
                        </a:rPr>
                        <a:t>- Uses predictive models to anticipate potential AI attacks</a:t>
                      </a:r>
                      <a:br>
                        <a:rPr lang="en-IN" sz="1000" kern="100">
                          <a:effectLst/>
                        </a:rPr>
                      </a:br>
                      <a:r>
                        <a:rPr lang="en-IN" sz="1000" kern="100">
                          <a:effectLst/>
                        </a:rPr>
                        <a:t>- Can simulate attacks to test AI system resilience</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000" kern="100" dirty="0">
                          <a:effectLst/>
                        </a:rPr>
                        <a:t>- Often reactive, responding to known threats</a:t>
                      </a:r>
                      <a:br>
                        <a:rPr lang="en-IN" sz="1000" kern="100" dirty="0">
                          <a:effectLst/>
                        </a:rPr>
                      </a:br>
                      <a:r>
                        <a:rPr lang="en-IN" sz="1000" kern="100" dirty="0">
                          <a:effectLst/>
                        </a:rPr>
                        <a:t>- May not predict AI-specific attack patterns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extLst>
                  <a:ext uri="{0D108BD9-81ED-4DB2-BD59-A6C34878D82A}">
                    <a16:rowId xmlns:a16="http://schemas.microsoft.com/office/drawing/2014/main" val="303361918"/>
                  </a:ext>
                </a:extLst>
              </a:tr>
              <a:tr h="454436">
                <a:tc>
                  <a:txBody>
                    <a:bodyPr/>
                    <a:lstStyle/>
                    <a:p>
                      <a:pPr algn="ctr">
                        <a:lnSpc>
                          <a:spcPct val="107000"/>
                        </a:lnSpc>
                        <a:spcAft>
                          <a:spcPts val="800"/>
                        </a:spcAft>
                      </a:pPr>
                      <a:r>
                        <a:rPr lang="en-IN" sz="1200" kern="100" dirty="0">
                          <a:effectLst/>
                        </a:rPr>
                        <a:t> </a:t>
                      </a:r>
                    </a:p>
                    <a:p>
                      <a:pPr algn="ctr">
                        <a:lnSpc>
                          <a:spcPct val="107000"/>
                        </a:lnSpc>
                        <a:spcAft>
                          <a:spcPts val="800"/>
                        </a:spcAft>
                      </a:pPr>
                      <a:r>
                        <a:rPr lang="en-IN" sz="1200" kern="100" dirty="0">
                          <a:effectLst/>
                        </a:rPr>
                        <a:t>   7</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tc>
                <a:tc>
                  <a:txBody>
                    <a:bodyPr/>
                    <a:lstStyle/>
                    <a:p>
                      <a:pPr algn="l">
                        <a:lnSpc>
                          <a:spcPct val="107000"/>
                        </a:lnSpc>
                        <a:spcAft>
                          <a:spcPts val="800"/>
                        </a:spcAft>
                      </a:pPr>
                      <a:r>
                        <a:rPr lang="en-IN" sz="1000" kern="100">
                          <a:effectLst/>
                        </a:rPr>
                        <a:t>Handling of Model Dynamics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000" kern="100">
                          <a:effectLst/>
                        </a:rPr>
                        <a:t>- Adapts to changes in AI model behaviour over time</a:t>
                      </a:r>
                      <a:br>
                        <a:rPr lang="en-IN" sz="1000" kern="100">
                          <a:effectLst/>
                        </a:rPr>
                      </a:br>
                      <a:r>
                        <a:rPr lang="en-IN" sz="1000" kern="100">
                          <a:effectLst/>
                        </a:rPr>
                        <a:t>- Can secure AI systems that learn and evolve</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000" kern="100" dirty="0">
                          <a:effectLst/>
                        </a:rPr>
                        <a:t>- Typically assumes static system behaviour</a:t>
                      </a:r>
                      <a:br>
                        <a:rPr lang="en-IN" sz="1000" kern="100" dirty="0">
                          <a:effectLst/>
                        </a:rPr>
                      </a:br>
                      <a:r>
                        <a:rPr lang="en-IN" sz="1000" kern="100" dirty="0">
                          <a:effectLst/>
                        </a:rPr>
                        <a:t>- May flag normal AI learning as suspicious activity</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extLst>
                  <a:ext uri="{0D108BD9-81ED-4DB2-BD59-A6C34878D82A}">
                    <a16:rowId xmlns:a16="http://schemas.microsoft.com/office/drawing/2014/main" val="1880147163"/>
                  </a:ext>
                </a:extLst>
              </a:tr>
              <a:tr h="733365">
                <a:tc>
                  <a:txBody>
                    <a:bodyPr/>
                    <a:lstStyle/>
                    <a:p>
                      <a:pPr algn="ctr">
                        <a:lnSpc>
                          <a:spcPct val="107000"/>
                        </a:lnSpc>
                        <a:spcAft>
                          <a:spcPts val="800"/>
                        </a:spcAft>
                      </a:pPr>
                      <a:r>
                        <a:rPr lang="en-IN" sz="1200" kern="100">
                          <a:effectLst/>
                        </a:rPr>
                        <a:t> </a:t>
                      </a:r>
                    </a:p>
                    <a:p>
                      <a:pPr algn="ctr">
                        <a:lnSpc>
                          <a:spcPct val="107000"/>
                        </a:lnSpc>
                        <a:spcAft>
                          <a:spcPts val="800"/>
                        </a:spcAft>
                      </a:pPr>
                      <a:r>
                        <a:rPr lang="en-IN" sz="1200" kern="100">
                          <a:effectLst/>
                        </a:rPr>
                        <a:t> </a:t>
                      </a:r>
                    </a:p>
                    <a:p>
                      <a:pPr algn="ctr">
                        <a:lnSpc>
                          <a:spcPct val="107000"/>
                        </a:lnSpc>
                        <a:spcAft>
                          <a:spcPts val="800"/>
                        </a:spcAft>
                      </a:pPr>
                      <a:r>
                        <a:rPr lang="en-IN" sz="1200" kern="100">
                          <a:effectLst/>
                        </a:rPr>
                        <a:t>8</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tc>
                <a:tc>
                  <a:txBody>
                    <a:bodyPr/>
                    <a:lstStyle/>
                    <a:p>
                      <a:pPr algn="l">
                        <a:lnSpc>
                          <a:spcPct val="107000"/>
                        </a:lnSpc>
                        <a:spcAft>
                          <a:spcPts val="800"/>
                        </a:spcAft>
                      </a:pPr>
                      <a:endParaRPr lang="en-IN" sz="1000" kern="100" dirty="0">
                        <a:effectLst/>
                      </a:endParaRPr>
                    </a:p>
                    <a:p>
                      <a:pPr algn="l">
                        <a:lnSpc>
                          <a:spcPct val="107000"/>
                        </a:lnSpc>
                        <a:spcAft>
                          <a:spcPts val="800"/>
                        </a:spcAft>
                      </a:pPr>
                      <a:endParaRPr lang="en-IN" sz="1000" kern="100" dirty="0">
                        <a:effectLst/>
                      </a:endParaRPr>
                    </a:p>
                    <a:p>
                      <a:pPr algn="l">
                        <a:lnSpc>
                          <a:spcPct val="107000"/>
                        </a:lnSpc>
                        <a:spcAft>
                          <a:spcPts val="800"/>
                        </a:spcAft>
                      </a:pPr>
                      <a:r>
                        <a:rPr lang="en-IN" sz="1000" kern="100" dirty="0">
                          <a:effectLst/>
                        </a:rPr>
                        <a:t>Ethical AI Considerations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000" kern="100">
                          <a:effectLst/>
                        </a:rPr>
                        <a:t>- Can monitor for biased or unfair AI outputs</a:t>
                      </a:r>
                      <a:br>
                        <a:rPr lang="en-IN" sz="1000" kern="100">
                          <a:effectLst/>
                        </a:rPr>
                      </a:br>
                      <a:r>
                        <a:rPr lang="en-IN" sz="1000" kern="100">
                          <a:effectLst/>
                        </a:rPr>
                        <a:t>- Helps ensure responsible AI use</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tc>
                  <a:txBody>
                    <a:bodyPr/>
                    <a:lstStyle/>
                    <a:p>
                      <a:pPr algn="l">
                        <a:lnSpc>
                          <a:spcPct val="107000"/>
                        </a:lnSpc>
                        <a:spcAft>
                          <a:spcPts val="800"/>
                        </a:spcAft>
                      </a:pPr>
                      <a:r>
                        <a:rPr lang="en-IN" sz="1000" kern="100" dirty="0">
                          <a:effectLst/>
                        </a:rPr>
                        <a:t>- Typically, doesn't address ethical AI concerns</a:t>
                      </a:r>
                      <a:br>
                        <a:rPr lang="en-IN" sz="1000" kern="100" dirty="0">
                          <a:effectLst/>
                        </a:rPr>
                      </a:br>
                      <a:r>
                        <a:rPr lang="en-IN" sz="1000" kern="100" dirty="0">
                          <a:effectLst/>
                        </a:rPr>
                        <a:t>- Focuses solely on technical security aspects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62" marR="43162" marT="0" marB="0" anchor="ctr"/>
                </a:tc>
                <a:extLst>
                  <a:ext uri="{0D108BD9-81ED-4DB2-BD59-A6C34878D82A}">
                    <a16:rowId xmlns:a16="http://schemas.microsoft.com/office/drawing/2014/main" val="2617602780"/>
                  </a:ext>
                </a:extLst>
              </a:tr>
            </a:tbl>
          </a:graphicData>
        </a:graphic>
      </p:graphicFrame>
      <p:sp>
        <p:nvSpPr>
          <p:cNvPr id="22" name="Title 1">
            <a:extLst>
              <a:ext uri="{FF2B5EF4-FFF2-40B4-BE49-F238E27FC236}">
                <a16:creationId xmlns:a16="http://schemas.microsoft.com/office/drawing/2014/main" id="{A9FFB853-DFD2-C6C5-A6E4-73FBD043461F}"/>
              </a:ext>
            </a:extLst>
          </p:cNvPr>
          <p:cNvSpPr>
            <a:spLocks noGrp="1"/>
          </p:cNvSpPr>
          <p:nvPr>
            <p:ph type="title"/>
          </p:nvPr>
        </p:nvSpPr>
        <p:spPr>
          <a:xfrm>
            <a:off x="876300" y="0"/>
            <a:ext cx="10515600" cy="423289"/>
          </a:xfrm>
        </p:spPr>
        <p:txBody>
          <a:bodyPr>
            <a:normAutofit/>
          </a:bodyPr>
          <a:lstStyle/>
          <a:p>
            <a:pPr marL="285750" marR="0" lvl="0" indent="-285750" algn="l" rtl="0">
              <a:lnSpc>
                <a:spcPct val="115000"/>
              </a:lnSpc>
              <a:spcBef>
                <a:spcPts val="0"/>
              </a:spcBef>
              <a:spcAft>
                <a:spcPts val="1200"/>
              </a:spcAft>
              <a:buFont typeface="Wingdings" panose="05000000000000000000" pitchFamily="2" charset="2"/>
              <a:buChar char="Ø"/>
            </a:pPr>
            <a:r>
              <a:rPr lang="en-IN" sz="1600" b="1" kern="1200" dirty="0">
                <a:solidFill>
                  <a:schemeClr val="tx1"/>
                </a:solidFill>
                <a:effectLst/>
                <a:latin typeface="+mn-lt"/>
                <a:ea typeface="+mn-ea"/>
                <a:cs typeface="+mn-cs"/>
              </a:rPr>
              <a:t>Synthetic Sentries Vs Traditional Security</a:t>
            </a:r>
            <a:endParaRPr lang="en-IN" sz="1600" b="1" dirty="0">
              <a:solidFill>
                <a:schemeClr val="dk1"/>
              </a:solidFill>
              <a:latin typeface="Inter"/>
              <a:ea typeface="Inter"/>
              <a:cs typeface="Inter"/>
              <a:sym typeface="Inter"/>
            </a:endParaRPr>
          </a:p>
        </p:txBody>
      </p:sp>
    </p:spTree>
    <p:extLst>
      <p:ext uri="{BB962C8B-B14F-4D97-AF65-F5344CB8AC3E}">
        <p14:creationId xmlns:p14="http://schemas.microsoft.com/office/powerpoint/2010/main" val="2252296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6FC9-962A-33AB-3D58-72679E81F27C}"/>
              </a:ext>
            </a:extLst>
          </p:cNvPr>
          <p:cNvSpPr>
            <a:spLocks noGrp="1"/>
          </p:cNvSpPr>
          <p:nvPr>
            <p:ph type="title"/>
          </p:nvPr>
        </p:nvSpPr>
        <p:spPr>
          <a:xfrm>
            <a:off x="555396" y="157736"/>
            <a:ext cx="10515600" cy="1114883"/>
          </a:xfrm>
        </p:spPr>
        <p:txBody>
          <a:bodyPr>
            <a:normAutofit/>
          </a:bodyPr>
          <a:lstStyle/>
          <a:p>
            <a:pPr marL="285750" marR="0" lvl="0" indent="-285750" algn="l" rtl="0">
              <a:lnSpc>
                <a:spcPct val="115000"/>
              </a:lnSpc>
              <a:spcBef>
                <a:spcPts val="0"/>
              </a:spcBef>
              <a:spcAft>
                <a:spcPts val="1200"/>
              </a:spcAft>
              <a:buFont typeface="Wingdings" panose="05000000000000000000" pitchFamily="2" charset="2"/>
              <a:buChar char="Ø"/>
            </a:pPr>
            <a:r>
              <a:rPr lang="en-IN" sz="2800" kern="1200" dirty="0">
                <a:solidFill>
                  <a:schemeClr val="tx1"/>
                </a:solidFill>
                <a:effectLst/>
                <a:latin typeface="+mn-lt"/>
                <a:ea typeface="+mn-ea"/>
                <a:cs typeface="+mn-cs"/>
              </a:rPr>
              <a:t>AI security use cases</a:t>
            </a:r>
            <a:endParaRPr lang="en-IN" sz="2400" dirty="0">
              <a:solidFill>
                <a:schemeClr val="dk1"/>
              </a:solidFill>
              <a:latin typeface="Inter"/>
              <a:ea typeface="Inter"/>
              <a:cs typeface="Inter"/>
              <a:sym typeface="Inter"/>
            </a:endParaRPr>
          </a:p>
        </p:txBody>
      </p:sp>
      <p:graphicFrame>
        <p:nvGraphicFramePr>
          <p:cNvPr id="9" name="Diagram 8">
            <a:extLst>
              <a:ext uri="{FF2B5EF4-FFF2-40B4-BE49-F238E27FC236}">
                <a16:creationId xmlns:a16="http://schemas.microsoft.com/office/drawing/2014/main" id="{E12B7160-FA75-CAB4-B413-885B59822F94}"/>
              </a:ext>
            </a:extLst>
          </p:cNvPr>
          <p:cNvGraphicFramePr/>
          <p:nvPr/>
        </p:nvGraphicFramePr>
        <p:xfrm>
          <a:off x="1164997" y="1063068"/>
          <a:ext cx="9905999" cy="5223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2100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6FC9-962A-33AB-3D58-72679E81F27C}"/>
              </a:ext>
            </a:extLst>
          </p:cNvPr>
          <p:cNvSpPr>
            <a:spLocks noGrp="1"/>
          </p:cNvSpPr>
          <p:nvPr>
            <p:ph type="title"/>
          </p:nvPr>
        </p:nvSpPr>
        <p:spPr>
          <a:xfrm>
            <a:off x="555396" y="157736"/>
            <a:ext cx="10515600" cy="1114883"/>
          </a:xfrm>
        </p:spPr>
        <p:txBody>
          <a:bodyPr>
            <a:normAutofit/>
          </a:bodyPr>
          <a:lstStyle/>
          <a:p>
            <a:pPr marL="285750" marR="0" lvl="0" indent="-285750" algn="l" rtl="0">
              <a:lnSpc>
                <a:spcPct val="115000"/>
              </a:lnSpc>
              <a:spcBef>
                <a:spcPts val="0"/>
              </a:spcBef>
              <a:spcAft>
                <a:spcPts val="1200"/>
              </a:spcAft>
              <a:buFont typeface="Wingdings" panose="05000000000000000000" pitchFamily="2" charset="2"/>
              <a:buChar char="Ø"/>
            </a:pPr>
            <a:r>
              <a:rPr lang="en-IN" sz="2800" kern="1200" dirty="0">
                <a:solidFill>
                  <a:schemeClr val="tx1"/>
                </a:solidFill>
                <a:effectLst/>
                <a:latin typeface="+mn-lt"/>
                <a:ea typeface="+mn-ea"/>
                <a:cs typeface="+mn-cs"/>
              </a:rPr>
              <a:t>AI security use cases</a:t>
            </a:r>
            <a:endParaRPr lang="en-IN" sz="2400" dirty="0">
              <a:solidFill>
                <a:schemeClr val="dk1"/>
              </a:solidFill>
              <a:latin typeface="Inter"/>
              <a:ea typeface="Inter"/>
              <a:cs typeface="Inter"/>
              <a:sym typeface="Inter"/>
            </a:endParaRPr>
          </a:p>
        </p:txBody>
      </p:sp>
      <p:sp>
        <p:nvSpPr>
          <p:cNvPr id="4" name="TextBox 3">
            <a:extLst>
              <a:ext uri="{FF2B5EF4-FFF2-40B4-BE49-F238E27FC236}">
                <a16:creationId xmlns:a16="http://schemas.microsoft.com/office/drawing/2014/main" id="{C4819215-5845-DBF6-6DFE-0210872D847D}"/>
              </a:ext>
            </a:extLst>
          </p:cNvPr>
          <p:cNvSpPr txBox="1"/>
          <p:nvPr/>
        </p:nvSpPr>
        <p:spPr>
          <a:xfrm>
            <a:off x="838200" y="1065229"/>
            <a:ext cx="10709635" cy="3567195"/>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Applications of AI are diverse and continually evolving as AI tools become more advanced and accessible</a:t>
            </a:r>
            <a:r>
              <a:rPr lang="en-IN" kern="100" dirty="0">
                <a:latin typeface="Calibri" panose="020F0502020204030204" pitchFamily="34" charset="0"/>
                <a:ea typeface="Calibri" panose="020F0502020204030204" pitchFamily="34" charset="0"/>
                <a:cs typeface="Times New Roman" panose="02020603050405020304" pitchFamily="18" charset="0"/>
              </a:rPr>
              <a: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he most common use cases of AI security are</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9" name="Diagram 18">
            <a:extLst>
              <a:ext uri="{FF2B5EF4-FFF2-40B4-BE49-F238E27FC236}">
                <a16:creationId xmlns:a16="http://schemas.microsoft.com/office/drawing/2014/main" id="{4D3AF72F-8227-50CF-0F7F-E21AB02B0EEA}"/>
              </a:ext>
            </a:extLst>
          </p:cNvPr>
          <p:cNvGraphicFramePr/>
          <p:nvPr/>
        </p:nvGraphicFramePr>
        <p:xfrm>
          <a:off x="1260246" y="2180112"/>
          <a:ext cx="8724900" cy="4379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0826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279E-DBAB-C864-8685-31B626B4D5CB}"/>
              </a:ext>
            </a:extLst>
          </p:cNvPr>
          <p:cNvSpPr>
            <a:spLocks noGrp="1"/>
          </p:cNvSpPr>
          <p:nvPr>
            <p:ph type="title"/>
          </p:nvPr>
        </p:nvSpPr>
        <p:spPr/>
        <p:txBody>
          <a:bodyPr/>
          <a:lstStyle/>
          <a:p>
            <a:r>
              <a:rPr lang="en-IN" sz="4400" kern="1200" dirty="0">
                <a:solidFill>
                  <a:schemeClr val="tx1"/>
                </a:solidFill>
                <a:effectLst/>
                <a:latin typeface="+mn-lt"/>
                <a:ea typeface="+mn-ea"/>
                <a:cs typeface="+mn-cs"/>
              </a:rPr>
              <a:t>AI security Best Practices</a:t>
            </a:r>
            <a:endParaRPr lang="en-IN" dirty="0"/>
          </a:p>
        </p:txBody>
      </p:sp>
      <p:sp>
        <p:nvSpPr>
          <p:cNvPr id="5" name="TextBox 4">
            <a:extLst>
              <a:ext uri="{FF2B5EF4-FFF2-40B4-BE49-F238E27FC236}">
                <a16:creationId xmlns:a16="http://schemas.microsoft.com/office/drawing/2014/main" id="{ACC1C85B-A03B-5E25-DB42-E88A57045AB1}"/>
              </a:ext>
            </a:extLst>
          </p:cNvPr>
          <p:cNvSpPr txBox="1"/>
          <p:nvPr/>
        </p:nvSpPr>
        <p:spPr>
          <a:xfrm>
            <a:off x="1014167" y="1592462"/>
            <a:ext cx="9528142" cy="671915"/>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To balance AI’s security risks and benefits, organizations should craft explicit AI security strategies that outline how stakeholders should develop, implement and manage AI systems.</a:t>
            </a:r>
          </a:p>
        </p:txBody>
      </p:sp>
      <p:graphicFrame>
        <p:nvGraphicFramePr>
          <p:cNvPr id="16" name="Content Placeholder 15">
            <a:extLst>
              <a:ext uri="{FF2B5EF4-FFF2-40B4-BE49-F238E27FC236}">
                <a16:creationId xmlns:a16="http://schemas.microsoft.com/office/drawing/2014/main" id="{DC6D4C50-8F91-42EB-6A92-9A4866B46263}"/>
              </a:ext>
            </a:extLst>
          </p:cNvPr>
          <p:cNvGraphicFramePr>
            <a:graphicFrameLocks noGrp="1"/>
          </p:cNvGraphicFramePr>
          <p:nvPr>
            <p:ph idx="1"/>
            <p:extLst>
              <p:ext uri="{D42A27DB-BD31-4B8C-83A1-F6EECF244321}">
                <p14:modId xmlns:p14="http://schemas.microsoft.com/office/powerpoint/2010/main" val="3171436414"/>
              </p:ext>
            </p:extLst>
          </p:nvPr>
        </p:nvGraphicFramePr>
        <p:xfrm>
          <a:off x="838200" y="241795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5215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6FC9-962A-33AB-3D58-72679E81F27C}"/>
              </a:ext>
            </a:extLst>
          </p:cNvPr>
          <p:cNvSpPr>
            <a:spLocks noGrp="1"/>
          </p:cNvSpPr>
          <p:nvPr>
            <p:ph type="title"/>
          </p:nvPr>
        </p:nvSpPr>
        <p:spPr>
          <a:xfrm>
            <a:off x="1148598" y="3016029"/>
            <a:ext cx="10502245" cy="825942"/>
          </a:xfrm>
        </p:spPr>
        <p:txBody>
          <a:bodyPr>
            <a:normAutofit/>
          </a:bodyPr>
          <a:lstStyle/>
          <a:p>
            <a:pPr marR="0" lvl="0" algn="l" defTabSz="914400" rtl="0" eaLnBrk="1" latinLnBrk="0" hangingPunct="1">
              <a:lnSpc>
                <a:spcPct val="115000"/>
              </a:lnSpc>
              <a:spcBef>
                <a:spcPts val="0"/>
              </a:spcBef>
              <a:spcAft>
                <a:spcPts val="1200"/>
              </a:spcAft>
              <a:buClr>
                <a:schemeClr val="dk1"/>
              </a:buClr>
              <a:buSzPts val="1100"/>
            </a:pPr>
            <a:r>
              <a:rPr lang="en-US" sz="2800" kern="1200" dirty="0">
                <a:solidFill>
                  <a:schemeClr val="tx1"/>
                </a:solidFill>
                <a:effectLst/>
                <a:latin typeface="+mn-lt"/>
                <a:ea typeface="+mn-ea"/>
                <a:cs typeface="+mn-cs"/>
              </a:rPr>
              <a:t>Q &amp; A</a:t>
            </a:r>
            <a:endParaRPr lang="en-US" sz="2800" kern="1200" dirty="0">
              <a:solidFill>
                <a:schemeClr val="tx1"/>
              </a:solidFill>
              <a:effectLst/>
              <a:latin typeface="+mn-lt"/>
              <a:ea typeface="+mn-ea"/>
              <a:cs typeface="+mn-cs"/>
              <a:sym typeface="Inter"/>
            </a:endParaRPr>
          </a:p>
        </p:txBody>
      </p:sp>
    </p:spTree>
    <p:extLst>
      <p:ext uri="{BB962C8B-B14F-4D97-AF65-F5344CB8AC3E}">
        <p14:creationId xmlns:p14="http://schemas.microsoft.com/office/powerpoint/2010/main" val="3407653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92000" y="487600"/>
            <a:ext cx="11208000" cy="763600"/>
          </a:xfrm>
          <a:prstGeom prst="rect">
            <a:avLst/>
          </a:prstGeom>
        </p:spPr>
        <p:txBody>
          <a:bodyPr spcFirstLastPara="1" vert="horz" wrap="square" lIns="121900" tIns="121900" rIns="121900" bIns="121900" rtlCol="0" anchor="t" anchorCtr="0">
            <a:normAutofit fontScale="90000"/>
          </a:bodyPr>
          <a:lstStyle/>
          <a:p>
            <a:r>
              <a:rPr lang="en"/>
              <a:t>Agenda</a:t>
            </a:r>
            <a:endParaRPr/>
          </a:p>
        </p:txBody>
      </p:sp>
      <p:graphicFrame>
        <p:nvGraphicFramePr>
          <p:cNvPr id="76" name="Google Shape;76;p17"/>
          <p:cNvGraphicFramePr/>
          <p:nvPr>
            <p:extLst>
              <p:ext uri="{D42A27DB-BD31-4B8C-83A1-F6EECF244321}">
                <p14:modId xmlns:p14="http://schemas.microsoft.com/office/powerpoint/2010/main" val="3138645682"/>
              </p:ext>
            </p:extLst>
          </p:nvPr>
        </p:nvGraphicFramePr>
        <p:xfrm>
          <a:off x="640669" y="1571625"/>
          <a:ext cx="6985612" cy="4532873"/>
        </p:xfrm>
        <a:graphic>
          <a:graphicData uri="http://schemas.openxmlformats.org/drawingml/2006/table">
            <a:tbl>
              <a:tblPr>
                <a:noFill/>
              </a:tblPr>
              <a:tblGrid>
                <a:gridCol w="6496411">
                  <a:extLst>
                    <a:ext uri="{9D8B030D-6E8A-4147-A177-3AD203B41FA5}">
                      <a16:colId xmlns:a16="http://schemas.microsoft.com/office/drawing/2014/main" val="20000"/>
                    </a:ext>
                  </a:extLst>
                </a:gridCol>
                <a:gridCol w="489201">
                  <a:extLst>
                    <a:ext uri="{9D8B030D-6E8A-4147-A177-3AD203B41FA5}">
                      <a16:colId xmlns:a16="http://schemas.microsoft.com/office/drawing/2014/main" val="20001"/>
                    </a:ext>
                  </a:extLst>
                </a:gridCol>
              </a:tblGrid>
              <a:tr h="453660">
                <a:tc>
                  <a:txBody>
                    <a:bodyPr/>
                    <a:lstStyle/>
                    <a:p>
                      <a:pPr marL="285750" marR="0" lvl="0" indent="-285750" algn="l" rtl="0">
                        <a:lnSpc>
                          <a:spcPct val="115000"/>
                        </a:lnSpc>
                        <a:spcBef>
                          <a:spcPts val="0"/>
                        </a:spcBef>
                        <a:spcAft>
                          <a:spcPts val="1200"/>
                        </a:spcAft>
                        <a:buFont typeface="Wingdings" panose="05000000000000000000" pitchFamily="2" charset="2"/>
                        <a:buChar char="Ø"/>
                      </a:pPr>
                      <a:r>
                        <a:rPr lang="en-IN" sz="1800" kern="1200" dirty="0">
                          <a:solidFill>
                            <a:schemeClr val="tx1"/>
                          </a:solidFill>
                          <a:effectLst/>
                          <a:latin typeface="Inter" panose="020B0604020202020204"/>
                          <a:ea typeface="+mn-ea"/>
                          <a:cs typeface="+mn-cs"/>
                        </a:rPr>
                        <a:t>Rise of AI and its security implications</a:t>
                      </a:r>
                      <a:endParaRPr sz="1800" dirty="0">
                        <a:solidFill>
                          <a:schemeClr val="dk1"/>
                        </a:solidFill>
                        <a:latin typeface="Inter"/>
                        <a:ea typeface="Inter"/>
                        <a:cs typeface="Inter"/>
                        <a:sym typeface="Inter"/>
                      </a:endParaRPr>
                    </a:p>
                  </a:txBody>
                  <a:tcPr marL="0" marR="1219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556271"/>
                      </a:solidFill>
                      <a:prstDash val="dot"/>
                      <a:round/>
                      <a:headEnd type="none" w="sm" len="sm"/>
                      <a:tailEnd type="none" w="sm" len="sm"/>
                    </a:lnB>
                  </a:tcPr>
                </a:tc>
                <a:tc>
                  <a:txBody>
                    <a:bodyPr/>
                    <a:lstStyle/>
                    <a:p>
                      <a:pPr marL="0" marR="0" lvl="0" indent="0" algn="l" rtl="0">
                        <a:lnSpc>
                          <a:spcPct val="115000"/>
                        </a:lnSpc>
                        <a:spcBef>
                          <a:spcPts val="0"/>
                        </a:spcBef>
                        <a:spcAft>
                          <a:spcPts val="1200"/>
                        </a:spcAft>
                        <a:buNone/>
                      </a:pPr>
                      <a:endParaRPr sz="1600">
                        <a:solidFill>
                          <a:srgbClr val="434343"/>
                        </a:solidFill>
                        <a:latin typeface="Inter"/>
                        <a:ea typeface="Inter"/>
                        <a:cs typeface="Inter"/>
                        <a:sym typeface="Inter"/>
                      </a:endParaRPr>
                    </a:p>
                  </a:txBody>
                  <a:tcPr marL="0" marR="1219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556271"/>
                      </a:solidFill>
                      <a:prstDash val="dot"/>
                      <a:round/>
                      <a:headEnd type="none" w="sm" len="sm"/>
                      <a:tailEnd type="none" w="sm" len="sm"/>
                    </a:lnB>
                  </a:tcPr>
                </a:tc>
                <a:extLst>
                  <a:ext uri="{0D108BD9-81ED-4DB2-BD59-A6C34878D82A}">
                    <a16:rowId xmlns:a16="http://schemas.microsoft.com/office/drawing/2014/main" val="10000"/>
                  </a:ext>
                </a:extLst>
              </a:tr>
              <a:tr h="620691">
                <a:tc>
                  <a:txBody>
                    <a:bodyPr/>
                    <a:lstStyle/>
                    <a:p>
                      <a:pPr marL="285750" marR="0" lvl="0" indent="-285750" algn="l" rtl="0">
                        <a:lnSpc>
                          <a:spcPct val="115000"/>
                        </a:lnSpc>
                        <a:spcBef>
                          <a:spcPts val="0"/>
                        </a:spcBef>
                        <a:spcAft>
                          <a:spcPts val="1200"/>
                        </a:spcAft>
                        <a:buFont typeface="Wingdings" panose="05000000000000000000" pitchFamily="2" charset="2"/>
                        <a:buChar char="Ø"/>
                      </a:pPr>
                      <a:r>
                        <a:rPr lang="en-IN" sz="1800" kern="1200" dirty="0">
                          <a:solidFill>
                            <a:schemeClr val="tx1"/>
                          </a:solidFill>
                          <a:effectLst/>
                          <a:latin typeface="Inter" panose="020B0604020202020204"/>
                          <a:ea typeface="+mn-ea"/>
                          <a:cs typeface="+mn-cs"/>
                        </a:rPr>
                        <a:t>Potential vulnerabilities and security risks of AI</a:t>
                      </a:r>
                      <a:endParaRPr sz="1800" dirty="0">
                        <a:solidFill>
                          <a:schemeClr val="dk1"/>
                        </a:solidFill>
                        <a:latin typeface="Inter"/>
                        <a:ea typeface="Inter"/>
                        <a:cs typeface="Inter"/>
                        <a:sym typeface="Inter"/>
                      </a:endParaRPr>
                    </a:p>
                  </a:txBody>
                  <a:tcPr marL="0" marR="1219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rgbClr val="556271"/>
                      </a:solidFill>
                      <a:prstDash val="dot"/>
                      <a:round/>
                      <a:headEnd type="none" w="sm" len="sm"/>
                      <a:tailEnd type="none" w="sm" len="sm"/>
                    </a:lnB>
                  </a:tcPr>
                </a:tc>
                <a:tc>
                  <a:txBody>
                    <a:bodyPr/>
                    <a:lstStyle/>
                    <a:p>
                      <a:pPr marL="0" marR="0" lvl="0" indent="0" algn="l" rtl="0">
                        <a:lnSpc>
                          <a:spcPct val="115000"/>
                        </a:lnSpc>
                        <a:spcBef>
                          <a:spcPts val="0"/>
                        </a:spcBef>
                        <a:spcAft>
                          <a:spcPts val="1200"/>
                        </a:spcAft>
                        <a:buNone/>
                      </a:pPr>
                      <a:endParaRPr sz="1600">
                        <a:latin typeface="Inter"/>
                        <a:ea typeface="Inter"/>
                        <a:cs typeface="Inter"/>
                        <a:sym typeface="Inter"/>
                      </a:endParaRPr>
                    </a:p>
                  </a:txBody>
                  <a:tcPr marL="0" marR="1219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rgbClr val="556271"/>
                      </a:solidFill>
                      <a:prstDash val="dot"/>
                      <a:round/>
                      <a:headEnd type="none" w="sm" len="sm"/>
                      <a:tailEnd type="none" w="sm" len="sm"/>
                    </a:lnB>
                  </a:tcPr>
                </a:tc>
                <a:extLst>
                  <a:ext uri="{0D108BD9-81ED-4DB2-BD59-A6C34878D82A}">
                    <a16:rowId xmlns:a16="http://schemas.microsoft.com/office/drawing/2014/main" val="10001"/>
                  </a:ext>
                </a:extLst>
              </a:tr>
              <a:tr h="620691">
                <a:tc>
                  <a:txBody>
                    <a:bodyPr/>
                    <a:lstStyle/>
                    <a:p>
                      <a:pPr marL="285750" marR="0" lvl="0" indent="-285750" algn="l" defTabSz="914400" rtl="0" eaLnBrk="1" latinLnBrk="0" hangingPunct="1">
                        <a:lnSpc>
                          <a:spcPct val="115000"/>
                        </a:lnSpc>
                        <a:spcBef>
                          <a:spcPts val="0"/>
                        </a:spcBef>
                        <a:spcAft>
                          <a:spcPts val="1200"/>
                        </a:spcAft>
                        <a:buClr>
                          <a:schemeClr val="dk1"/>
                        </a:buClr>
                        <a:buSzPct val="100000"/>
                        <a:buFont typeface="Wingdings" panose="05000000000000000000" pitchFamily="2" charset="2"/>
                        <a:buChar char="Ø"/>
                      </a:pPr>
                      <a:r>
                        <a:rPr lang="en-IN" sz="1800" kern="1200" dirty="0">
                          <a:solidFill>
                            <a:schemeClr val="tx1"/>
                          </a:solidFill>
                          <a:effectLst/>
                          <a:latin typeface="Inter" panose="020B0604020202020204"/>
                          <a:ea typeface="+mn-ea"/>
                          <a:cs typeface="+mn-cs"/>
                        </a:rPr>
                        <a:t>Statistics on AI-related security incidents and their impacts</a:t>
                      </a:r>
                      <a:endParaRPr sz="1800" kern="1200" dirty="0">
                        <a:solidFill>
                          <a:schemeClr val="tx1"/>
                        </a:solidFill>
                        <a:effectLst/>
                        <a:latin typeface="Inter" panose="020B0604020202020204"/>
                        <a:ea typeface="+mn-ea"/>
                        <a:cs typeface="+mn-cs"/>
                        <a:sym typeface="Inter"/>
                      </a:endParaRPr>
                    </a:p>
                  </a:txBody>
                  <a:tcPr marL="0" marR="1219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rgbClr val="556271"/>
                      </a:solidFill>
                      <a:prstDash val="dot"/>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endParaRPr sz="1600" dirty="0">
                        <a:latin typeface="Inter"/>
                        <a:ea typeface="Inter"/>
                        <a:cs typeface="Inter"/>
                        <a:sym typeface="Inter"/>
                      </a:endParaRPr>
                    </a:p>
                  </a:txBody>
                  <a:tcPr marL="0" marR="1219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rgbClr val="556271"/>
                      </a:solidFill>
                      <a:prstDash val="dot"/>
                      <a:round/>
                      <a:headEnd type="none" w="sm" len="sm"/>
                      <a:tailEnd type="none" w="sm" len="sm"/>
                    </a:lnB>
                  </a:tcPr>
                </a:tc>
                <a:extLst>
                  <a:ext uri="{0D108BD9-81ED-4DB2-BD59-A6C34878D82A}">
                    <a16:rowId xmlns:a16="http://schemas.microsoft.com/office/drawing/2014/main" val="10002"/>
                  </a:ext>
                </a:extLst>
              </a:tr>
              <a:tr h="620691">
                <a:tc>
                  <a:txBody>
                    <a:bodyPr/>
                    <a:lstStyle/>
                    <a:p>
                      <a:pPr marL="285750" lvl="0" indent="-285750" algn="l" rtl="0">
                        <a:lnSpc>
                          <a:spcPct val="115000"/>
                        </a:lnSpc>
                        <a:spcBef>
                          <a:spcPts val="0"/>
                        </a:spcBef>
                        <a:spcAft>
                          <a:spcPts val="1200"/>
                        </a:spcAft>
                        <a:buClr>
                          <a:schemeClr val="dk1"/>
                        </a:buClr>
                        <a:buSzPct val="100000"/>
                        <a:buFont typeface="Wingdings" panose="05000000000000000000" pitchFamily="2" charset="2"/>
                        <a:buChar char="Ø"/>
                      </a:pPr>
                      <a:r>
                        <a:rPr lang="en-IN" sz="1800" kern="1200" dirty="0">
                          <a:solidFill>
                            <a:schemeClr val="tx1"/>
                          </a:solidFill>
                          <a:effectLst/>
                          <a:latin typeface="Inter" panose="020B0604020202020204"/>
                          <a:ea typeface="+mn-ea"/>
                          <a:cs typeface="+mn-cs"/>
                        </a:rPr>
                        <a:t>Overview of Synthetic Sentries architecture and its components</a:t>
                      </a:r>
                      <a:endParaRPr sz="1800" dirty="0">
                        <a:solidFill>
                          <a:schemeClr val="dk1"/>
                        </a:solidFill>
                        <a:latin typeface="Inter"/>
                        <a:ea typeface="Inter"/>
                        <a:cs typeface="Inter"/>
                        <a:sym typeface="Inter"/>
                      </a:endParaRPr>
                    </a:p>
                  </a:txBody>
                  <a:tcPr marL="0" marR="1219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rgbClr val="556271"/>
                      </a:solidFill>
                      <a:prstDash val="dot"/>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endParaRPr sz="1600">
                        <a:latin typeface="Inter"/>
                        <a:ea typeface="Inter"/>
                        <a:cs typeface="Inter"/>
                        <a:sym typeface="Inter"/>
                      </a:endParaRPr>
                    </a:p>
                  </a:txBody>
                  <a:tcPr marL="0" marR="1219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rgbClr val="556271"/>
                      </a:solidFill>
                      <a:prstDash val="dot"/>
                      <a:round/>
                      <a:headEnd type="none" w="sm" len="sm"/>
                      <a:tailEnd type="none" w="sm" len="sm"/>
                    </a:lnB>
                  </a:tcPr>
                </a:tc>
                <a:extLst>
                  <a:ext uri="{0D108BD9-81ED-4DB2-BD59-A6C34878D82A}">
                    <a16:rowId xmlns:a16="http://schemas.microsoft.com/office/drawing/2014/main" val="10003"/>
                  </a:ext>
                </a:extLst>
              </a:tr>
              <a:tr h="620691">
                <a:tc>
                  <a:txBody>
                    <a:bodyPr/>
                    <a:lstStyle/>
                    <a:p>
                      <a:pPr marL="285750" lvl="0" indent="-285750" algn="l" rtl="0">
                        <a:lnSpc>
                          <a:spcPct val="115000"/>
                        </a:lnSpc>
                        <a:spcBef>
                          <a:spcPts val="0"/>
                        </a:spcBef>
                        <a:spcAft>
                          <a:spcPts val="1200"/>
                        </a:spcAft>
                        <a:buClr>
                          <a:schemeClr val="dk1"/>
                        </a:buClr>
                        <a:buSzPct val="100000"/>
                        <a:buFont typeface="Wingdings" panose="05000000000000000000" pitchFamily="2" charset="2"/>
                        <a:buChar char="Ø"/>
                      </a:pPr>
                      <a:r>
                        <a:rPr lang="en-IN" sz="1800" kern="1200" dirty="0">
                          <a:solidFill>
                            <a:schemeClr val="tx1"/>
                          </a:solidFill>
                          <a:effectLst/>
                          <a:latin typeface="Inter" panose="020B0604020202020204"/>
                          <a:ea typeface="+mn-ea"/>
                          <a:cs typeface="+mn-cs"/>
                        </a:rPr>
                        <a:t>How Synthetic Sentries Differ from Traditional Security Measures</a:t>
                      </a:r>
                      <a:endParaRPr sz="1800" dirty="0">
                        <a:solidFill>
                          <a:schemeClr val="dk1"/>
                        </a:solidFill>
                        <a:latin typeface="Inter"/>
                        <a:ea typeface="Inter"/>
                        <a:cs typeface="Inter"/>
                        <a:sym typeface="Inter"/>
                      </a:endParaRPr>
                    </a:p>
                  </a:txBody>
                  <a:tcPr marL="0" marR="1219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rgbClr val="556271"/>
                      </a:solidFill>
                      <a:prstDash val="dot"/>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endParaRPr sz="1600">
                        <a:latin typeface="Inter"/>
                        <a:ea typeface="Inter"/>
                        <a:cs typeface="Inter"/>
                        <a:sym typeface="Inter"/>
                      </a:endParaRPr>
                    </a:p>
                  </a:txBody>
                  <a:tcPr marL="0" marR="1219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rgbClr val="556271"/>
                      </a:solidFill>
                      <a:prstDash val="dot"/>
                      <a:round/>
                      <a:headEnd type="none" w="sm" len="sm"/>
                      <a:tailEnd type="none" w="sm" len="sm"/>
                    </a:lnB>
                  </a:tcPr>
                </a:tc>
                <a:extLst>
                  <a:ext uri="{0D108BD9-81ED-4DB2-BD59-A6C34878D82A}">
                    <a16:rowId xmlns:a16="http://schemas.microsoft.com/office/drawing/2014/main" val="10004"/>
                  </a:ext>
                </a:extLst>
              </a:tr>
              <a:tr h="620691">
                <a:tc>
                  <a:txBody>
                    <a:bodyPr/>
                    <a:lstStyle/>
                    <a:p>
                      <a:pPr marL="285750" marR="0" lvl="0" indent="-285750" algn="l" rtl="0">
                        <a:lnSpc>
                          <a:spcPct val="115000"/>
                        </a:lnSpc>
                        <a:spcBef>
                          <a:spcPts val="0"/>
                        </a:spcBef>
                        <a:spcAft>
                          <a:spcPts val="1200"/>
                        </a:spcAft>
                        <a:buFont typeface="Wingdings" panose="05000000000000000000" pitchFamily="2" charset="2"/>
                        <a:buChar char="Ø"/>
                      </a:pPr>
                      <a:r>
                        <a:rPr lang="en-IN" sz="1800" kern="1200" dirty="0">
                          <a:solidFill>
                            <a:schemeClr val="tx1"/>
                          </a:solidFill>
                          <a:effectLst/>
                          <a:latin typeface="Inter" panose="020B0604020202020204"/>
                          <a:ea typeface="+mn-ea"/>
                          <a:cs typeface="+mn-cs"/>
                        </a:rPr>
                        <a:t>AI security use cases</a:t>
                      </a:r>
                      <a:endParaRPr sz="1800" dirty="0">
                        <a:solidFill>
                          <a:schemeClr val="dk1"/>
                        </a:solidFill>
                        <a:latin typeface="Inter"/>
                        <a:ea typeface="Inter"/>
                        <a:cs typeface="Inter"/>
                        <a:sym typeface="Inter"/>
                      </a:endParaRPr>
                    </a:p>
                  </a:txBody>
                  <a:tcPr marL="0" marR="1219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chemeClr val="accent1"/>
                      </a:solidFill>
                      <a:prstDash val="dot"/>
                      <a:round/>
                      <a:headEnd type="none" w="sm" len="sm"/>
                      <a:tailEnd type="none" w="sm" len="sm"/>
                    </a:lnB>
                  </a:tcPr>
                </a:tc>
                <a:tc>
                  <a:txBody>
                    <a:bodyPr/>
                    <a:lstStyle/>
                    <a:p>
                      <a:pPr marL="0" marR="0" lvl="0" indent="0" algn="l" rtl="0">
                        <a:lnSpc>
                          <a:spcPct val="115000"/>
                        </a:lnSpc>
                        <a:spcBef>
                          <a:spcPts val="0"/>
                        </a:spcBef>
                        <a:spcAft>
                          <a:spcPts val="1200"/>
                        </a:spcAft>
                        <a:buNone/>
                      </a:pPr>
                      <a:endParaRPr sz="1600">
                        <a:solidFill>
                          <a:srgbClr val="434343"/>
                        </a:solidFill>
                        <a:latin typeface="Inter"/>
                        <a:ea typeface="Inter"/>
                        <a:cs typeface="Inter"/>
                        <a:sym typeface="Inter"/>
                      </a:endParaRPr>
                    </a:p>
                  </a:txBody>
                  <a:tcPr marL="0" marR="1219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chemeClr val="accent1"/>
                      </a:solidFill>
                      <a:prstDash val="dot"/>
                      <a:round/>
                      <a:headEnd type="none" w="sm" len="sm"/>
                      <a:tailEnd type="none" w="sm" len="sm"/>
                    </a:lnB>
                  </a:tcPr>
                </a:tc>
                <a:extLst>
                  <a:ext uri="{0D108BD9-81ED-4DB2-BD59-A6C34878D82A}">
                    <a16:rowId xmlns:a16="http://schemas.microsoft.com/office/drawing/2014/main" val="10005"/>
                  </a:ext>
                </a:extLst>
              </a:tr>
              <a:tr h="355067">
                <a:tc>
                  <a:txBody>
                    <a:bodyPr/>
                    <a:lstStyle/>
                    <a:p>
                      <a:pPr marL="285750" marR="0" lvl="0" indent="-285750" algn="l" rtl="0">
                        <a:lnSpc>
                          <a:spcPct val="115000"/>
                        </a:lnSpc>
                        <a:spcBef>
                          <a:spcPts val="0"/>
                        </a:spcBef>
                        <a:spcAft>
                          <a:spcPts val="1200"/>
                        </a:spcAft>
                        <a:buFont typeface="Wingdings" panose="05000000000000000000" pitchFamily="2" charset="2"/>
                        <a:buChar char="Ø"/>
                      </a:pPr>
                      <a:r>
                        <a:rPr lang="en-IN" sz="1800" kern="1200" dirty="0">
                          <a:solidFill>
                            <a:schemeClr val="tx1"/>
                          </a:solidFill>
                          <a:effectLst/>
                          <a:latin typeface="Inter" panose="020B0604020202020204"/>
                          <a:ea typeface="+mn-ea"/>
                          <a:cs typeface="+mn-cs"/>
                        </a:rPr>
                        <a:t>AI Security best practices</a:t>
                      </a:r>
                    </a:p>
                  </a:txBody>
                  <a:tcPr marL="0" marR="1219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dot"/>
                      <a:round/>
                      <a:headEnd type="none" w="sm" len="sm"/>
                      <a:tailEnd type="none" w="sm" len="sm"/>
                    </a:lnT>
                    <a:lnB w="9525" cap="flat" cmpd="sng">
                      <a:solidFill>
                        <a:schemeClr val="accent1"/>
                      </a:solidFill>
                      <a:prstDash val="dot"/>
                      <a:round/>
                      <a:headEnd type="none" w="sm" len="sm"/>
                      <a:tailEnd type="none" w="sm" len="sm"/>
                    </a:lnB>
                  </a:tcPr>
                </a:tc>
                <a:tc>
                  <a:txBody>
                    <a:bodyPr/>
                    <a:lstStyle/>
                    <a:p>
                      <a:pPr marL="0" marR="0" lvl="0" indent="0" algn="l" rtl="0">
                        <a:lnSpc>
                          <a:spcPct val="115000"/>
                        </a:lnSpc>
                        <a:spcBef>
                          <a:spcPts val="0"/>
                        </a:spcBef>
                        <a:spcAft>
                          <a:spcPts val="1200"/>
                        </a:spcAft>
                        <a:buNone/>
                      </a:pPr>
                      <a:endParaRPr sz="1600">
                        <a:solidFill>
                          <a:srgbClr val="434343"/>
                        </a:solidFill>
                        <a:latin typeface="Inter"/>
                        <a:ea typeface="Inter"/>
                        <a:cs typeface="Inter"/>
                        <a:sym typeface="Inter"/>
                      </a:endParaRPr>
                    </a:p>
                  </a:txBody>
                  <a:tcPr marL="0" marR="1219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dot"/>
                      <a:round/>
                      <a:headEnd type="none" w="sm" len="sm"/>
                      <a:tailEnd type="none" w="sm" len="sm"/>
                    </a:lnT>
                    <a:lnB w="9525" cap="flat" cmpd="sng">
                      <a:solidFill>
                        <a:schemeClr val="accent1"/>
                      </a:solidFill>
                      <a:prstDash val="dot"/>
                      <a:round/>
                      <a:headEnd type="none" w="sm" len="sm"/>
                      <a:tailEnd type="none" w="sm" len="sm"/>
                    </a:lnB>
                  </a:tcPr>
                </a:tc>
                <a:extLst>
                  <a:ext uri="{0D108BD9-81ED-4DB2-BD59-A6C34878D82A}">
                    <a16:rowId xmlns:a16="http://schemas.microsoft.com/office/drawing/2014/main" val="10006"/>
                  </a:ext>
                </a:extLst>
              </a:tr>
              <a:tr h="620691">
                <a:tc>
                  <a:txBody>
                    <a:bodyPr/>
                    <a:lstStyle/>
                    <a:p>
                      <a:pPr marL="285750" lvl="0" indent="-285750" algn="l" rtl="0">
                        <a:lnSpc>
                          <a:spcPct val="115000"/>
                        </a:lnSpc>
                        <a:spcBef>
                          <a:spcPts val="0"/>
                        </a:spcBef>
                        <a:spcAft>
                          <a:spcPts val="1200"/>
                        </a:spcAft>
                        <a:buFont typeface="Wingdings" panose="05000000000000000000" pitchFamily="2" charset="2"/>
                        <a:buChar char="Ø"/>
                      </a:pPr>
                      <a:r>
                        <a:rPr lang="en" sz="1800" dirty="0">
                          <a:solidFill>
                            <a:schemeClr val="dk1"/>
                          </a:solidFill>
                          <a:latin typeface="Inter"/>
                          <a:ea typeface="Inter"/>
                          <a:cs typeface="Inter"/>
                          <a:sym typeface="Inter"/>
                        </a:rPr>
                        <a:t>Q&amp;A</a:t>
                      </a:r>
                      <a:endParaRPr sz="1800" dirty="0">
                        <a:solidFill>
                          <a:schemeClr val="dk1"/>
                        </a:solidFill>
                        <a:latin typeface="Inter"/>
                        <a:ea typeface="Inter"/>
                        <a:cs typeface="Inter"/>
                        <a:sym typeface="Inter"/>
                      </a:endParaRPr>
                    </a:p>
                  </a:txBody>
                  <a:tcPr marL="0" marR="1219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dot"/>
                      <a:round/>
                      <a:headEnd type="none" w="sm" len="sm"/>
                      <a:tailEnd type="none" w="sm" len="sm"/>
                    </a:lnT>
                    <a:lnB w="9525" cap="flat" cmpd="sng">
                      <a:solidFill>
                        <a:schemeClr val="accent1"/>
                      </a:solidFill>
                      <a:prstDash val="dot"/>
                      <a:round/>
                      <a:headEnd type="none" w="sm" len="sm"/>
                      <a:tailEnd type="none" w="sm" len="sm"/>
                    </a:lnB>
                  </a:tcPr>
                </a:tc>
                <a:tc>
                  <a:txBody>
                    <a:bodyPr/>
                    <a:lstStyle/>
                    <a:p>
                      <a:pPr marL="0" marR="0" lvl="0" indent="0" algn="l" rtl="0">
                        <a:lnSpc>
                          <a:spcPct val="115000"/>
                        </a:lnSpc>
                        <a:spcBef>
                          <a:spcPts val="0"/>
                        </a:spcBef>
                        <a:spcAft>
                          <a:spcPts val="1200"/>
                        </a:spcAft>
                        <a:buNone/>
                      </a:pPr>
                      <a:endParaRPr sz="1600" dirty="0">
                        <a:solidFill>
                          <a:srgbClr val="434343"/>
                        </a:solidFill>
                        <a:latin typeface="Inter"/>
                        <a:ea typeface="Inter"/>
                        <a:cs typeface="Inter"/>
                        <a:sym typeface="Inter"/>
                      </a:endParaRPr>
                    </a:p>
                  </a:txBody>
                  <a:tcPr marL="0" marR="12190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dot"/>
                      <a:round/>
                      <a:headEnd type="none" w="sm" len="sm"/>
                      <a:tailEnd type="none" w="sm" len="sm"/>
                    </a:lnT>
                    <a:lnB w="9525" cap="flat" cmpd="sng">
                      <a:solidFill>
                        <a:schemeClr val="accent1"/>
                      </a:solidFill>
                      <a:prstDash val="dot"/>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6FC9-962A-33AB-3D58-72679E81F27C}"/>
              </a:ext>
            </a:extLst>
          </p:cNvPr>
          <p:cNvSpPr>
            <a:spLocks noGrp="1"/>
          </p:cNvSpPr>
          <p:nvPr>
            <p:ph type="title"/>
          </p:nvPr>
        </p:nvSpPr>
        <p:spPr>
          <a:xfrm>
            <a:off x="838200" y="365125"/>
            <a:ext cx="10515600" cy="739775"/>
          </a:xfrm>
        </p:spPr>
        <p:txBody>
          <a:bodyPr>
            <a:normAutofit/>
          </a:bodyPr>
          <a:lstStyle/>
          <a:p>
            <a:r>
              <a:rPr lang="en-IN" sz="2800" kern="100" dirty="0">
                <a:latin typeface="Calibri" panose="020F0502020204030204" pitchFamily="34" charset="0"/>
                <a:ea typeface="Calibri" panose="020F0502020204030204" pitchFamily="34" charset="0"/>
                <a:cs typeface="Times New Roman" panose="02020603050405020304" pitchFamily="18" charset="0"/>
              </a:rPr>
              <a:t>R</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ise of </a:t>
            </a:r>
            <a:r>
              <a:rPr lang="en-IN" sz="2800" kern="100" dirty="0">
                <a:latin typeface="Calibri" panose="020F0502020204030204" pitchFamily="34" charset="0"/>
                <a:ea typeface="Calibri" panose="020F0502020204030204" pitchFamily="34" charset="0"/>
                <a:cs typeface="Times New Roman" panose="02020603050405020304" pitchFamily="18" charset="0"/>
              </a:rPr>
              <a:t>Artificial</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Intelligence(AI)</a:t>
            </a:r>
            <a:r>
              <a:rPr lang="en-IN" sz="2800" dirty="0">
                <a:latin typeface="Inter" panose="020B0604020202020204"/>
              </a:rPr>
              <a:t> and its security implications</a:t>
            </a:r>
            <a:endParaRPr lang="en-IN" sz="2800" dirty="0"/>
          </a:p>
        </p:txBody>
      </p:sp>
      <p:graphicFrame>
        <p:nvGraphicFramePr>
          <p:cNvPr id="4" name="Content Placeholder 3">
            <a:extLst>
              <a:ext uri="{FF2B5EF4-FFF2-40B4-BE49-F238E27FC236}">
                <a16:creationId xmlns:a16="http://schemas.microsoft.com/office/drawing/2014/main" id="{91D756BA-14F6-7D8A-2C02-AD66A7333B6A}"/>
              </a:ext>
            </a:extLst>
          </p:cNvPr>
          <p:cNvGraphicFramePr>
            <a:graphicFrameLocks noGrp="1"/>
          </p:cNvGraphicFramePr>
          <p:nvPr>
            <p:ph idx="1"/>
            <p:extLst>
              <p:ext uri="{D42A27DB-BD31-4B8C-83A1-F6EECF244321}">
                <p14:modId xmlns:p14="http://schemas.microsoft.com/office/powerpoint/2010/main" val="84371044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5730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7C53D2-9405-4504-1728-C60E790D80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817" y="1445015"/>
            <a:ext cx="2209992" cy="952583"/>
          </a:xfrm>
          <a:prstGeom prst="rect">
            <a:avLst/>
          </a:prstGeom>
        </p:spPr>
      </p:pic>
      <p:pic>
        <p:nvPicPr>
          <p:cNvPr id="6" name="Picture 5">
            <a:extLst>
              <a:ext uri="{FF2B5EF4-FFF2-40B4-BE49-F238E27FC236}">
                <a16:creationId xmlns:a16="http://schemas.microsoft.com/office/drawing/2014/main" id="{7F302CA2-C339-A0E7-DBB3-7DC1434A4F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1576" y="2580619"/>
            <a:ext cx="3314987" cy="3276884"/>
          </a:xfrm>
          <a:prstGeom prst="rect">
            <a:avLst/>
          </a:prstGeom>
        </p:spPr>
      </p:pic>
      <p:pic>
        <p:nvPicPr>
          <p:cNvPr id="8" name="Picture 7">
            <a:extLst>
              <a:ext uri="{FF2B5EF4-FFF2-40B4-BE49-F238E27FC236}">
                <a16:creationId xmlns:a16="http://schemas.microsoft.com/office/drawing/2014/main" id="{869D31CA-7A23-C7D8-3795-BD9C48EA67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1287" y="4746937"/>
            <a:ext cx="2202371" cy="983065"/>
          </a:xfrm>
          <a:prstGeom prst="rect">
            <a:avLst/>
          </a:prstGeom>
        </p:spPr>
      </p:pic>
      <p:pic>
        <p:nvPicPr>
          <p:cNvPr id="10" name="Picture 9">
            <a:extLst>
              <a:ext uri="{FF2B5EF4-FFF2-40B4-BE49-F238E27FC236}">
                <a16:creationId xmlns:a16="http://schemas.microsoft.com/office/drawing/2014/main" id="{95E3C28C-4542-7BB1-18F7-9F98A9F932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691" y="2915619"/>
            <a:ext cx="2217612" cy="1196444"/>
          </a:xfrm>
          <a:prstGeom prst="rect">
            <a:avLst/>
          </a:prstGeom>
        </p:spPr>
      </p:pic>
      <p:pic>
        <p:nvPicPr>
          <p:cNvPr id="12" name="Picture 11">
            <a:extLst>
              <a:ext uri="{FF2B5EF4-FFF2-40B4-BE49-F238E27FC236}">
                <a16:creationId xmlns:a16="http://schemas.microsoft.com/office/drawing/2014/main" id="{DF0A0FB2-4564-7980-0B06-0B4603B4A2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27400" y="869655"/>
            <a:ext cx="2232853" cy="1051651"/>
          </a:xfrm>
          <a:prstGeom prst="rect">
            <a:avLst/>
          </a:prstGeom>
        </p:spPr>
      </p:pic>
      <p:pic>
        <p:nvPicPr>
          <p:cNvPr id="14" name="Picture 13">
            <a:extLst>
              <a:ext uri="{FF2B5EF4-FFF2-40B4-BE49-F238E27FC236}">
                <a16:creationId xmlns:a16="http://schemas.microsoft.com/office/drawing/2014/main" id="{BD1680FE-6929-ECC3-B659-44E9EC7604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95844" y="1576336"/>
            <a:ext cx="2293819" cy="944962"/>
          </a:xfrm>
          <a:prstGeom prst="rect">
            <a:avLst/>
          </a:prstGeom>
        </p:spPr>
      </p:pic>
      <p:pic>
        <p:nvPicPr>
          <p:cNvPr id="16" name="Picture 15">
            <a:extLst>
              <a:ext uri="{FF2B5EF4-FFF2-40B4-BE49-F238E27FC236}">
                <a16:creationId xmlns:a16="http://schemas.microsoft.com/office/drawing/2014/main" id="{9A4FB919-D6E0-F366-DFF4-0ACB6D8C74D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35153" y="2988015"/>
            <a:ext cx="2331922" cy="1051651"/>
          </a:xfrm>
          <a:prstGeom prst="rect">
            <a:avLst/>
          </a:prstGeom>
        </p:spPr>
      </p:pic>
      <p:pic>
        <p:nvPicPr>
          <p:cNvPr id="18" name="Picture 17">
            <a:extLst>
              <a:ext uri="{FF2B5EF4-FFF2-40B4-BE49-F238E27FC236}">
                <a16:creationId xmlns:a16="http://schemas.microsoft.com/office/drawing/2014/main" id="{0ADD9B36-0823-5983-3CBC-85A87760980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63773" y="4746937"/>
            <a:ext cx="2103302" cy="830652"/>
          </a:xfrm>
          <a:prstGeom prst="rect">
            <a:avLst/>
          </a:prstGeom>
        </p:spPr>
      </p:pic>
      <p:sp>
        <p:nvSpPr>
          <p:cNvPr id="20" name="TextBox 19">
            <a:extLst>
              <a:ext uri="{FF2B5EF4-FFF2-40B4-BE49-F238E27FC236}">
                <a16:creationId xmlns:a16="http://schemas.microsoft.com/office/drawing/2014/main" id="{CF31006D-FC3B-4B31-D8F7-1DC823C67B2E}"/>
              </a:ext>
            </a:extLst>
          </p:cNvPr>
          <p:cNvSpPr txBox="1"/>
          <p:nvPr/>
        </p:nvSpPr>
        <p:spPr>
          <a:xfrm>
            <a:off x="658935" y="410031"/>
            <a:ext cx="5255755" cy="400110"/>
          </a:xfrm>
          <a:prstGeom prst="rect">
            <a:avLst/>
          </a:prstGeom>
          <a:noFill/>
          <a:effectLst>
            <a:outerShdw blurRad="50800" dist="38100" dir="10800000" algn="r" rotWithShape="0">
              <a:prstClr val="black">
                <a:alpha val="40000"/>
              </a:prstClr>
            </a:outerShdw>
          </a:effectLst>
        </p:spPr>
        <p:txBody>
          <a:bodyPr wrap="square">
            <a:spAutoFit/>
          </a:bodyPr>
          <a:lstStyle/>
          <a:p>
            <a:r>
              <a:rPr lang="en-IN" sz="2000" dirty="0">
                <a:effectLst/>
                <a:latin typeface="Calibri" panose="020F0502020204030204" pitchFamily="34" charset="0"/>
                <a:ea typeface="Calibri" panose="020F0502020204030204" pitchFamily="34" charset="0"/>
                <a:cs typeface="Times New Roman" panose="02020603050405020304" pitchFamily="18" charset="0"/>
              </a:rPr>
              <a:t>Potential vulnerabilities and security risks of AI</a:t>
            </a:r>
            <a:endParaRPr lang="en-IN" sz="2000" dirty="0"/>
          </a:p>
        </p:txBody>
      </p:sp>
    </p:spTree>
    <p:extLst>
      <p:ext uri="{BB962C8B-B14F-4D97-AF65-F5344CB8AC3E}">
        <p14:creationId xmlns:p14="http://schemas.microsoft.com/office/powerpoint/2010/main" val="14932375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9"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0-#ppt_w/2"/>
                                          </p:val>
                                        </p:tav>
                                        <p:tav tm="100000">
                                          <p:val>
                                            <p:strVal val="#ppt_x"/>
                                          </p:val>
                                        </p:tav>
                                      </p:tavLst>
                                    </p:anim>
                                    <p:anim calcmode="lin" valueType="num">
                                      <p:cBhvr additive="base">
                                        <p:cTn id="30"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3"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1+#ppt_w/2"/>
                                          </p:val>
                                        </p:tav>
                                        <p:tav tm="100000">
                                          <p:val>
                                            <p:strVal val="#ppt_x"/>
                                          </p:val>
                                        </p:tav>
                                      </p:tavLst>
                                    </p:anim>
                                    <p:anim calcmode="lin" valueType="num">
                                      <p:cBhvr additive="base">
                                        <p:cTn id="4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1+#ppt_w/2"/>
                                          </p:val>
                                        </p:tav>
                                        <p:tav tm="100000">
                                          <p:val>
                                            <p:strVal val="#ppt_x"/>
                                          </p:val>
                                        </p:tav>
                                      </p:tavLst>
                                    </p:anim>
                                    <p:anim calcmode="lin" valueType="num">
                                      <p:cBhvr additive="base">
                                        <p:cTn id="4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additive="base">
                                        <p:cTn id="53" dur="500" fill="hold"/>
                                        <p:tgtEl>
                                          <p:spTgt spid="18"/>
                                        </p:tgtEl>
                                        <p:attrNameLst>
                                          <p:attrName>ppt_x</p:attrName>
                                        </p:attrNameLst>
                                      </p:cBhvr>
                                      <p:tavLst>
                                        <p:tav tm="0">
                                          <p:val>
                                            <p:strVal val="#ppt_x"/>
                                          </p:val>
                                        </p:tav>
                                        <p:tav tm="100000">
                                          <p:val>
                                            <p:strVal val="#ppt_x"/>
                                          </p:val>
                                        </p:tav>
                                      </p:tavLst>
                                    </p:anim>
                                    <p:anim calcmode="lin" valueType="num">
                                      <p:cBhvr additive="base">
                                        <p:cTn id="5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6FC9-962A-33AB-3D58-72679E81F27C}"/>
              </a:ext>
            </a:extLst>
          </p:cNvPr>
          <p:cNvSpPr>
            <a:spLocks noGrp="1"/>
          </p:cNvSpPr>
          <p:nvPr>
            <p:ph type="title"/>
          </p:nvPr>
        </p:nvSpPr>
        <p:spPr>
          <a:xfrm>
            <a:off x="300873" y="141403"/>
            <a:ext cx="10443327" cy="630122"/>
          </a:xfrm>
        </p:spPr>
        <p:txBody>
          <a:bodyPr>
            <a:normAutofit/>
          </a:bodyPr>
          <a:lstStyle/>
          <a:p>
            <a:pPr marR="0" lvl="0" algn="l" defTabSz="914400" rtl="0" eaLnBrk="1" latinLnBrk="0" hangingPunct="1">
              <a:lnSpc>
                <a:spcPct val="115000"/>
              </a:lnSpc>
              <a:spcBef>
                <a:spcPts val="0"/>
              </a:spcBef>
              <a:spcAft>
                <a:spcPts val="1200"/>
              </a:spcAft>
              <a:buClr>
                <a:schemeClr val="dk1"/>
              </a:buClr>
              <a:buSzPts val="1100"/>
            </a:pPr>
            <a:r>
              <a:rPr lang="en-US" sz="2800" b="1" kern="10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Statistics</a:t>
            </a:r>
            <a:r>
              <a:rPr lang="en-US" sz="2800" kern="1200" dirty="0">
                <a:solidFill>
                  <a:schemeClr val="tx1"/>
                </a:solidFill>
                <a:effectLst/>
                <a:latin typeface="+mn-lt"/>
                <a:ea typeface="+mn-ea"/>
                <a:cs typeface="+mn-cs"/>
              </a:rPr>
              <a:t> </a:t>
            </a:r>
            <a:r>
              <a:rPr lang="en-US" sz="2800" b="1" kern="10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on AI-related security incidents and their impacts</a:t>
            </a:r>
            <a:endParaRPr lang="en-US" sz="2800" b="1" kern="10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sym typeface="Inter"/>
            </a:endParaRPr>
          </a:p>
        </p:txBody>
      </p:sp>
      <p:graphicFrame>
        <p:nvGraphicFramePr>
          <p:cNvPr id="33" name="Table 32">
            <a:extLst>
              <a:ext uri="{FF2B5EF4-FFF2-40B4-BE49-F238E27FC236}">
                <a16:creationId xmlns:a16="http://schemas.microsoft.com/office/drawing/2014/main" id="{AB7C1B6F-C64A-C887-3EE4-4AFD470B4EC6}"/>
              </a:ext>
            </a:extLst>
          </p:cNvPr>
          <p:cNvGraphicFramePr>
            <a:graphicFrameLocks noGrp="1"/>
          </p:cNvGraphicFramePr>
          <p:nvPr>
            <p:extLst>
              <p:ext uri="{D42A27DB-BD31-4B8C-83A1-F6EECF244321}">
                <p14:modId xmlns:p14="http://schemas.microsoft.com/office/powerpoint/2010/main" val="197920628"/>
              </p:ext>
            </p:extLst>
          </p:nvPr>
        </p:nvGraphicFramePr>
        <p:xfrm>
          <a:off x="537327" y="1476375"/>
          <a:ext cx="10668000" cy="5119563"/>
        </p:xfrm>
        <a:graphic>
          <a:graphicData uri="http://schemas.openxmlformats.org/drawingml/2006/table">
            <a:tbl>
              <a:tblPr firstRow="1" firstCol="1" bandRow="1">
                <a:tableStyleId>{5C22544A-7EE6-4342-B048-85BDC9FD1C3A}</a:tableStyleId>
              </a:tblPr>
              <a:tblGrid>
                <a:gridCol w="922710">
                  <a:extLst>
                    <a:ext uri="{9D8B030D-6E8A-4147-A177-3AD203B41FA5}">
                      <a16:colId xmlns:a16="http://schemas.microsoft.com/office/drawing/2014/main" val="2110189976"/>
                    </a:ext>
                  </a:extLst>
                </a:gridCol>
                <a:gridCol w="2770177">
                  <a:extLst>
                    <a:ext uri="{9D8B030D-6E8A-4147-A177-3AD203B41FA5}">
                      <a16:colId xmlns:a16="http://schemas.microsoft.com/office/drawing/2014/main" val="715130127"/>
                    </a:ext>
                  </a:extLst>
                </a:gridCol>
                <a:gridCol w="6975113">
                  <a:extLst>
                    <a:ext uri="{9D8B030D-6E8A-4147-A177-3AD203B41FA5}">
                      <a16:colId xmlns:a16="http://schemas.microsoft.com/office/drawing/2014/main" val="1335333417"/>
                    </a:ext>
                  </a:extLst>
                </a:gridCol>
              </a:tblGrid>
              <a:tr h="637140">
                <a:tc>
                  <a:txBody>
                    <a:bodyPr/>
                    <a:lstStyle/>
                    <a:p>
                      <a:pPr algn="ctr">
                        <a:lnSpc>
                          <a:spcPct val="107000"/>
                        </a:lnSpc>
                        <a:spcAft>
                          <a:spcPts val="800"/>
                        </a:spcAft>
                      </a:pPr>
                      <a:r>
                        <a:rPr lang="en-IN" sz="1400" kern="100" dirty="0">
                          <a:effectLst/>
                        </a:rPr>
                        <a:t>S. No</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397" marR="42397" marT="0" marB="0"/>
                </a:tc>
                <a:tc>
                  <a:txBody>
                    <a:bodyPr/>
                    <a:lstStyle/>
                    <a:p>
                      <a:pPr>
                        <a:lnSpc>
                          <a:spcPct val="107000"/>
                        </a:lnSpc>
                        <a:spcAft>
                          <a:spcPts val="800"/>
                        </a:spcAft>
                      </a:pPr>
                      <a:r>
                        <a:rPr lang="en-IN" sz="1400" kern="100" dirty="0">
                          <a:effectLst/>
                        </a:rPr>
                        <a:t>Category</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397" marR="42397" marT="0" marB="0"/>
                </a:tc>
                <a:tc>
                  <a:txBody>
                    <a:bodyPr/>
                    <a:lstStyle/>
                    <a:p>
                      <a:pPr>
                        <a:lnSpc>
                          <a:spcPct val="107000"/>
                        </a:lnSpc>
                        <a:spcAft>
                          <a:spcPts val="800"/>
                        </a:spcAft>
                      </a:pPr>
                      <a:r>
                        <a:rPr lang="en-IN" sz="1400" kern="100" dirty="0">
                          <a:effectLst/>
                        </a:rPr>
                        <a:t>Details</a:t>
                      </a:r>
                    </a:p>
                    <a:p>
                      <a:pPr>
                        <a:lnSpc>
                          <a:spcPct val="107000"/>
                        </a:lnSpc>
                        <a:spcAft>
                          <a:spcPts val="800"/>
                        </a:spcAft>
                      </a:pPr>
                      <a:r>
                        <a:rPr lang="en-IN" sz="1400" kern="100" dirty="0">
                          <a:effectLst/>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397" marR="42397" marT="0" marB="0"/>
                </a:tc>
                <a:extLst>
                  <a:ext uri="{0D108BD9-81ED-4DB2-BD59-A6C34878D82A}">
                    <a16:rowId xmlns:a16="http://schemas.microsoft.com/office/drawing/2014/main" val="1914733343"/>
                  </a:ext>
                </a:extLst>
              </a:tr>
              <a:tr h="643858">
                <a:tc>
                  <a:txBody>
                    <a:bodyPr/>
                    <a:lstStyle/>
                    <a:p>
                      <a:pPr algn="ctr">
                        <a:lnSpc>
                          <a:spcPct val="107000"/>
                        </a:lnSpc>
                        <a:spcAft>
                          <a:spcPts val="800"/>
                        </a:spcAft>
                      </a:pPr>
                      <a:r>
                        <a:rPr lang="en-IN" sz="1400" kern="100">
                          <a:effectLst/>
                        </a:rPr>
                        <a:t> </a:t>
                      </a:r>
                    </a:p>
                    <a:p>
                      <a:pPr algn="ctr">
                        <a:lnSpc>
                          <a:spcPct val="107000"/>
                        </a:lnSpc>
                        <a:spcAft>
                          <a:spcPts val="800"/>
                        </a:spcAft>
                      </a:pPr>
                      <a:r>
                        <a:rPr lang="en-IN" sz="1400" kern="100">
                          <a:effectLst/>
                        </a:rPr>
                        <a:t>1</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2397" marR="42397" marT="0" marB="0"/>
                </a:tc>
                <a:tc>
                  <a:txBody>
                    <a:bodyPr/>
                    <a:lstStyle/>
                    <a:p>
                      <a:pPr>
                        <a:lnSpc>
                          <a:spcPct val="107000"/>
                        </a:lnSpc>
                        <a:spcAft>
                          <a:spcPts val="800"/>
                        </a:spcAft>
                      </a:pPr>
                      <a:r>
                        <a:rPr lang="en-IN" sz="1400" b="1" kern="100" dirty="0">
                          <a:effectLst/>
                        </a:rPr>
                        <a:t>Frequency of AI Security Incidents</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397" marR="42397" marT="0" marB="0"/>
                </a:tc>
                <a:tc>
                  <a:txBody>
                    <a:bodyPr/>
                    <a:lstStyle/>
                    <a:p>
                      <a:pPr>
                        <a:lnSpc>
                          <a:spcPct val="107000"/>
                        </a:lnSpc>
                        <a:spcAft>
                          <a:spcPts val="800"/>
                        </a:spcAft>
                      </a:pPr>
                      <a:r>
                        <a:rPr lang="en-IN" sz="1400" kern="100" dirty="0">
                          <a:effectLst/>
                        </a:rPr>
                        <a:t>- 41% of organizations reported experiencing an AI-related security incident within the past year (Gartner, 2023). </a:t>
                      </a:r>
                      <a:br>
                        <a:rPr lang="en-IN" sz="1400" kern="100" dirty="0">
                          <a:effectLst/>
                        </a:rPr>
                      </a:br>
                      <a:r>
                        <a:rPr lang="en-IN" sz="1400" kern="100" dirty="0">
                          <a:effectLst/>
                        </a:rPr>
                        <a:t>- 162% increase in AI security incidents from 2020 to 2023.</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397" marR="42397" marT="0" marB="0"/>
                </a:tc>
                <a:extLst>
                  <a:ext uri="{0D108BD9-81ED-4DB2-BD59-A6C34878D82A}">
                    <a16:rowId xmlns:a16="http://schemas.microsoft.com/office/drawing/2014/main" val="2063022853"/>
                  </a:ext>
                </a:extLst>
              </a:tr>
              <a:tr h="1044307">
                <a:tc>
                  <a:txBody>
                    <a:bodyPr/>
                    <a:lstStyle/>
                    <a:p>
                      <a:pPr algn="ctr">
                        <a:lnSpc>
                          <a:spcPct val="107000"/>
                        </a:lnSpc>
                        <a:spcAft>
                          <a:spcPts val="800"/>
                        </a:spcAft>
                      </a:pPr>
                      <a:r>
                        <a:rPr lang="en-IN" sz="1400" kern="100" dirty="0">
                          <a:effectLst/>
                        </a:rPr>
                        <a:t> </a:t>
                      </a:r>
                    </a:p>
                    <a:p>
                      <a:pPr algn="ctr">
                        <a:lnSpc>
                          <a:spcPct val="107000"/>
                        </a:lnSpc>
                        <a:spcAft>
                          <a:spcPts val="800"/>
                        </a:spcAft>
                      </a:pPr>
                      <a:r>
                        <a:rPr lang="en-IN" sz="1400" kern="100" dirty="0">
                          <a:effectLst/>
                        </a:rPr>
                        <a:t>   </a:t>
                      </a:r>
                    </a:p>
                    <a:p>
                      <a:pPr algn="ctr">
                        <a:lnSpc>
                          <a:spcPct val="107000"/>
                        </a:lnSpc>
                        <a:spcAft>
                          <a:spcPts val="800"/>
                        </a:spcAft>
                      </a:pPr>
                      <a:r>
                        <a:rPr lang="en-IN" sz="1400" kern="100" dirty="0">
                          <a:effectLst/>
                        </a:rPr>
                        <a:t>   2</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397" marR="42397" marT="0" marB="0"/>
                </a:tc>
                <a:tc>
                  <a:txBody>
                    <a:bodyPr/>
                    <a:lstStyle/>
                    <a:p>
                      <a:pPr>
                        <a:lnSpc>
                          <a:spcPct val="107000"/>
                        </a:lnSpc>
                        <a:spcAft>
                          <a:spcPts val="800"/>
                        </a:spcAft>
                      </a:pPr>
                      <a:r>
                        <a:rPr lang="en-IN" sz="1400" kern="100" dirty="0">
                          <a:effectLst/>
                        </a:rPr>
                        <a:t> </a:t>
                      </a:r>
                    </a:p>
                    <a:p>
                      <a:pPr>
                        <a:lnSpc>
                          <a:spcPct val="107000"/>
                        </a:lnSpc>
                        <a:spcAft>
                          <a:spcPts val="800"/>
                        </a:spcAft>
                      </a:pPr>
                      <a:r>
                        <a:rPr lang="en-IN" sz="1400" b="1" kern="100" dirty="0">
                          <a:effectLst/>
                        </a:rPr>
                        <a:t>Data Breaches</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397" marR="42397" marT="0" marB="0" anchor="ctr"/>
                </a:tc>
                <a:tc>
                  <a:txBody>
                    <a:bodyPr/>
                    <a:lstStyle/>
                    <a:p>
                      <a:pPr>
                        <a:lnSpc>
                          <a:spcPct val="107000"/>
                        </a:lnSpc>
                        <a:spcAft>
                          <a:spcPts val="800"/>
                        </a:spcAft>
                      </a:pPr>
                      <a:r>
                        <a:rPr lang="en-IN" sz="1400" kern="100" dirty="0">
                          <a:effectLst/>
                        </a:rPr>
                        <a:t>- AI-driven systems involved in 22% of all reported data breaches in 2023. </a:t>
                      </a:r>
                      <a:br>
                        <a:rPr lang="en-IN" sz="1400" kern="100" dirty="0">
                          <a:effectLst/>
                        </a:rPr>
                      </a:br>
                      <a:r>
                        <a:rPr lang="en-IN" sz="1400" kern="100" dirty="0">
                          <a:effectLst/>
                        </a:rPr>
                        <a:t>- AI-related data breaches exposed 32% more records than traditional cyber incidents.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397" marR="42397" marT="0" marB="0" anchor="ctr"/>
                </a:tc>
                <a:extLst>
                  <a:ext uri="{0D108BD9-81ED-4DB2-BD59-A6C34878D82A}">
                    <a16:rowId xmlns:a16="http://schemas.microsoft.com/office/drawing/2014/main" val="1363250065"/>
                  </a:ext>
                </a:extLst>
              </a:tr>
              <a:tr h="1044307">
                <a:tc>
                  <a:txBody>
                    <a:bodyPr/>
                    <a:lstStyle/>
                    <a:p>
                      <a:pPr algn="ctr">
                        <a:lnSpc>
                          <a:spcPct val="107000"/>
                        </a:lnSpc>
                        <a:spcAft>
                          <a:spcPts val="800"/>
                        </a:spcAft>
                      </a:pPr>
                      <a:r>
                        <a:rPr lang="en-IN" sz="1400" kern="100" dirty="0">
                          <a:effectLst/>
                        </a:rPr>
                        <a:t> </a:t>
                      </a:r>
                    </a:p>
                    <a:p>
                      <a:pPr algn="ctr">
                        <a:lnSpc>
                          <a:spcPct val="107000"/>
                        </a:lnSpc>
                        <a:spcAft>
                          <a:spcPts val="800"/>
                        </a:spcAft>
                      </a:pPr>
                      <a:r>
                        <a:rPr lang="en-IN" sz="1400" kern="100" dirty="0">
                          <a:effectLst/>
                        </a:rPr>
                        <a:t>   </a:t>
                      </a:r>
                    </a:p>
                    <a:p>
                      <a:pPr algn="ctr">
                        <a:lnSpc>
                          <a:spcPct val="107000"/>
                        </a:lnSpc>
                        <a:spcAft>
                          <a:spcPts val="800"/>
                        </a:spcAft>
                      </a:pPr>
                      <a:r>
                        <a:rPr lang="en-IN" sz="1400" kern="100" dirty="0">
                          <a:effectLst/>
                        </a:rPr>
                        <a:t>    3</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397" marR="42397" marT="0" marB="0"/>
                </a:tc>
                <a:tc>
                  <a:txBody>
                    <a:bodyPr/>
                    <a:lstStyle/>
                    <a:p>
                      <a:pPr>
                        <a:lnSpc>
                          <a:spcPct val="107000"/>
                        </a:lnSpc>
                        <a:spcAft>
                          <a:spcPts val="800"/>
                        </a:spcAft>
                      </a:pPr>
                      <a:r>
                        <a:rPr lang="en-IN" sz="1400" kern="100" dirty="0">
                          <a:effectLst/>
                        </a:rPr>
                        <a:t> </a:t>
                      </a:r>
                    </a:p>
                    <a:p>
                      <a:pPr>
                        <a:lnSpc>
                          <a:spcPct val="107000"/>
                        </a:lnSpc>
                        <a:spcAft>
                          <a:spcPts val="800"/>
                        </a:spcAft>
                      </a:pPr>
                      <a:r>
                        <a:rPr lang="en-IN" sz="1400" b="1" kern="100" dirty="0">
                          <a:effectLst/>
                        </a:rPr>
                        <a:t>Response and Recovery</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397" marR="42397" marT="0" marB="0" anchor="ctr"/>
                </a:tc>
                <a:tc>
                  <a:txBody>
                    <a:bodyPr/>
                    <a:lstStyle/>
                    <a:p>
                      <a:pPr>
                        <a:lnSpc>
                          <a:spcPct val="107000"/>
                        </a:lnSpc>
                        <a:spcAft>
                          <a:spcPts val="800"/>
                        </a:spcAft>
                      </a:pPr>
                      <a:r>
                        <a:rPr lang="en-IN" sz="1400" kern="100" dirty="0">
                          <a:effectLst/>
                        </a:rPr>
                        <a:t>- Average time to detect and contain AI security incident: 68 days (compared to 49 days for traditional cyber-attacks). </a:t>
                      </a:r>
                      <a:br>
                        <a:rPr lang="en-IN" sz="1400" kern="100" dirty="0">
                          <a:effectLst/>
                        </a:rPr>
                      </a:br>
                      <a:r>
                        <a:rPr lang="en-IN" sz="1400" kern="100" dirty="0">
                          <a:effectLst/>
                        </a:rPr>
                        <a:t>- 57% of companies report difficulty in determining the full extent of AI security breaches.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397" marR="42397" marT="0" marB="0" anchor="ctr"/>
                </a:tc>
                <a:extLst>
                  <a:ext uri="{0D108BD9-81ED-4DB2-BD59-A6C34878D82A}">
                    <a16:rowId xmlns:a16="http://schemas.microsoft.com/office/drawing/2014/main" val="697040276"/>
                  </a:ext>
                </a:extLst>
              </a:tr>
              <a:tr h="643858">
                <a:tc>
                  <a:txBody>
                    <a:bodyPr/>
                    <a:lstStyle/>
                    <a:p>
                      <a:pPr algn="ctr">
                        <a:lnSpc>
                          <a:spcPct val="107000"/>
                        </a:lnSpc>
                        <a:spcAft>
                          <a:spcPts val="800"/>
                        </a:spcAft>
                      </a:pPr>
                      <a:r>
                        <a:rPr lang="en-IN" sz="1400" kern="100" dirty="0">
                          <a:effectLst/>
                        </a:rPr>
                        <a:t> </a:t>
                      </a:r>
                    </a:p>
                    <a:p>
                      <a:pPr algn="ct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4</a:t>
                      </a:r>
                    </a:p>
                  </a:txBody>
                  <a:tcPr marL="42397" marR="42397" marT="0" marB="0"/>
                </a:tc>
                <a:tc>
                  <a:txBody>
                    <a:bodyPr/>
                    <a:lstStyle/>
                    <a:p>
                      <a:pPr>
                        <a:lnSpc>
                          <a:spcPct val="107000"/>
                        </a:lnSpc>
                        <a:spcAft>
                          <a:spcPts val="800"/>
                        </a:spcAft>
                      </a:pPr>
                      <a:r>
                        <a:rPr lang="en-IN" sz="1400" b="1" kern="100" dirty="0">
                          <a:effectLst/>
                        </a:rPr>
                        <a:t>Human Factor</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397" marR="42397" marT="0" marB="0" anchor="ctr"/>
                </a:tc>
                <a:tc>
                  <a:txBody>
                    <a:bodyPr/>
                    <a:lstStyle/>
                    <a:p>
                      <a:pPr>
                        <a:lnSpc>
                          <a:spcPct val="107000"/>
                        </a:lnSpc>
                        <a:spcAft>
                          <a:spcPts val="800"/>
                        </a:spcAft>
                      </a:pPr>
                      <a:r>
                        <a:rPr lang="en-IN" sz="1400" kern="100" dirty="0">
                          <a:effectLst/>
                        </a:rPr>
                        <a:t>- 48% of AI security incidents involved human error or insider threats. </a:t>
                      </a:r>
                      <a:br>
                        <a:rPr lang="en-IN" sz="1400" kern="100" dirty="0">
                          <a:effectLst/>
                        </a:rPr>
                      </a:br>
                      <a:r>
                        <a:rPr lang="en-IN" sz="1400" kern="100" dirty="0">
                          <a:effectLst/>
                        </a:rPr>
                        <a:t>- 70% of organizations report a shortage of skilled professionals to address AI-specific security challenges.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397" marR="42397" marT="0" marB="0" anchor="ctr"/>
                </a:tc>
                <a:extLst>
                  <a:ext uri="{0D108BD9-81ED-4DB2-BD59-A6C34878D82A}">
                    <a16:rowId xmlns:a16="http://schemas.microsoft.com/office/drawing/2014/main" val="4204149482"/>
                  </a:ext>
                </a:extLst>
              </a:tr>
              <a:tr h="1044307">
                <a:tc>
                  <a:txBody>
                    <a:bodyPr/>
                    <a:lstStyle/>
                    <a:p>
                      <a:pPr algn="ctr">
                        <a:lnSpc>
                          <a:spcPct val="107000"/>
                        </a:lnSpc>
                        <a:spcAft>
                          <a:spcPts val="800"/>
                        </a:spcAft>
                      </a:pPr>
                      <a:r>
                        <a:rPr lang="en-IN" sz="1400" kern="100" dirty="0">
                          <a:effectLst/>
                        </a:rPr>
                        <a:t> </a:t>
                      </a:r>
                    </a:p>
                    <a:p>
                      <a:pPr algn="ctr">
                        <a:lnSpc>
                          <a:spcPct val="107000"/>
                        </a:lnSpc>
                        <a:spcAft>
                          <a:spcPts val="800"/>
                        </a:spcAft>
                      </a:pPr>
                      <a:r>
                        <a:rPr lang="en-IN" sz="1400" kern="100" dirty="0">
                          <a:effectLst/>
                        </a:rPr>
                        <a:t> </a:t>
                      </a:r>
                    </a:p>
                    <a:p>
                      <a:pPr algn="ct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5</a:t>
                      </a:r>
                    </a:p>
                  </a:txBody>
                  <a:tcPr marL="42397" marR="42397" marT="0" marB="0"/>
                </a:tc>
                <a:tc>
                  <a:txBody>
                    <a:bodyPr/>
                    <a:lstStyle/>
                    <a:p>
                      <a:pPr>
                        <a:lnSpc>
                          <a:spcPct val="107000"/>
                        </a:lnSpc>
                        <a:spcAft>
                          <a:spcPts val="800"/>
                        </a:spcAft>
                      </a:pPr>
                      <a:r>
                        <a:rPr lang="en-IN" sz="1400" kern="100" dirty="0">
                          <a:effectLst/>
                        </a:rPr>
                        <a:t> </a:t>
                      </a:r>
                    </a:p>
                    <a:p>
                      <a:pPr>
                        <a:lnSpc>
                          <a:spcPct val="107000"/>
                        </a:lnSpc>
                        <a:spcAft>
                          <a:spcPts val="800"/>
                        </a:spcAft>
                      </a:pPr>
                      <a:r>
                        <a:rPr lang="en-IN" sz="1400" b="1" kern="100" dirty="0">
                          <a:effectLst/>
                        </a:rPr>
                        <a:t>Regulatory Impact</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397" marR="42397" marT="0" marB="0" anchor="ctr"/>
                </a:tc>
                <a:tc>
                  <a:txBody>
                    <a:bodyPr/>
                    <a:lstStyle/>
                    <a:p>
                      <a:pPr>
                        <a:lnSpc>
                          <a:spcPct val="107000"/>
                        </a:lnSpc>
                        <a:spcAft>
                          <a:spcPts val="800"/>
                        </a:spcAft>
                      </a:pPr>
                      <a:r>
                        <a:rPr lang="en-IN" sz="1400" kern="100" dirty="0">
                          <a:effectLst/>
                        </a:rPr>
                        <a:t>- 35% of organizations faced regulatory scrutiny or fines related to AI security or privacy issues. </a:t>
                      </a:r>
                      <a:br>
                        <a:rPr lang="en-IN" sz="1400" kern="100" dirty="0">
                          <a:effectLst/>
                        </a:rPr>
                      </a:br>
                      <a:r>
                        <a:rPr lang="en-IN" sz="1400" kern="100" dirty="0">
                          <a:effectLst/>
                        </a:rPr>
                        <a:t>- 68% of companies increased their AI security budgets in response to new AI regulations.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397" marR="42397" marT="0" marB="0" anchor="ctr"/>
                </a:tc>
                <a:extLst>
                  <a:ext uri="{0D108BD9-81ED-4DB2-BD59-A6C34878D82A}">
                    <a16:rowId xmlns:a16="http://schemas.microsoft.com/office/drawing/2014/main" val="4094094258"/>
                  </a:ext>
                </a:extLst>
              </a:tr>
            </a:tbl>
          </a:graphicData>
        </a:graphic>
      </p:graphicFrame>
      <p:sp>
        <p:nvSpPr>
          <p:cNvPr id="34" name="TextBox 33">
            <a:extLst>
              <a:ext uri="{FF2B5EF4-FFF2-40B4-BE49-F238E27FC236}">
                <a16:creationId xmlns:a16="http://schemas.microsoft.com/office/drawing/2014/main" id="{1EF41E7E-F50A-4186-D525-C6E02154F6E5}"/>
              </a:ext>
            </a:extLst>
          </p:cNvPr>
          <p:cNvSpPr txBox="1"/>
          <p:nvPr/>
        </p:nvSpPr>
        <p:spPr>
          <a:xfrm>
            <a:off x="451602" y="866775"/>
            <a:ext cx="9673473" cy="369332"/>
          </a:xfrm>
          <a:prstGeom prst="rect">
            <a:avLst/>
          </a:prstGeom>
          <a:noFill/>
        </p:spPr>
        <p:txBody>
          <a:bodyPr wrap="square" rtlCol="0">
            <a:spAutoFit/>
          </a:bodyPr>
          <a:lstStyle/>
          <a:p>
            <a:r>
              <a:rPr lang="en-US" dirty="0"/>
              <a:t>As per 2023-Gartner report, below are few </a:t>
            </a:r>
            <a:r>
              <a:rPr lang="en-US" sz="1400" dirty="0"/>
              <a:t>Statistics</a:t>
            </a:r>
            <a:r>
              <a:rPr lang="en-US" dirty="0"/>
              <a:t> on AI-related security incidents and their impacts</a:t>
            </a:r>
            <a:endParaRPr lang="en-IN" dirty="0"/>
          </a:p>
        </p:txBody>
      </p:sp>
    </p:spTree>
    <p:extLst>
      <p:ext uri="{BB962C8B-B14F-4D97-AF65-F5344CB8AC3E}">
        <p14:creationId xmlns:p14="http://schemas.microsoft.com/office/powerpoint/2010/main" val="3731290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6FC9-962A-33AB-3D58-72679E81F27C}"/>
              </a:ext>
            </a:extLst>
          </p:cNvPr>
          <p:cNvSpPr>
            <a:spLocks noGrp="1"/>
          </p:cNvSpPr>
          <p:nvPr>
            <p:ph type="title"/>
          </p:nvPr>
        </p:nvSpPr>
        <p:spPr>
          <a:xfrm>
            <a:off x="300873" y="141403"/>
            <a:ext cx="10502245" cy="825942"/>
          </a:xfrm>
        </p:spPr>
        <p:txBody>
          <a:bodyPr>
            <a:normAutofit/>
          </a:bodyPr>
          <a:lstStyle/>
          <a:p>
            <a:pPr marR="0" lvl="0" algn="l" defTabSz="914400" rtl="0" eaLnBrk="1" latinLnBrk="0" hangingPunct="1">
              <a:lnSpc>
                <a:spcPct val="115000"/>
              </a:lnSpc>
              <a:spcBef>
                <a:spcPts val="0"/>
              </a:spcBef>
              <a:spcAft>
                <a:spcPts val="1200"/>
              </a:spcAft>
              <a:buClr>
                <a:schemeClr val="dk1"/>
              </a:buClr>
              <a:buSzPts val="1100"/>
            </a:pPr>
            <a:r>
              <a:rPr lang="en-US" sz="2800" kern="1200" dirty="0">
                <a:solidFill>
                  <a:schemeClr val="tx1"/>
                </a:solidFill>
                <a:effectLst/>
                <a:latin typeface="+mn-lt"/>
                <a:ea typeface="+mn-ea"/>
                <a:cs typeface="+mn-cs"/>
              </a:rPr>
              <a:t>Statistics on AI-related security incidents and their impacts</a:t>
            </a:r>
            <a:endParaRPr lang="en-US" sz="2800" kern="1200" dirty="0">
              <a:solidFill>
                <a:schemeClr val="tx1"/>
              </a:solidFill>
              <a:effectLst/>
              <a:latin typeface="+mn-lt"/>
              <a:ea typeface="+mn-ea"/>
              <a:cs typeface="+mn-cs"/>
              <a:sym typeface="Inter"/>
            </a:endParaRPr>
          </a:p>
        </p:txBody>
      </p:sp>
      <p:graphicFrame>
        <p:nvGraphicFramePr>
          <p:cNvPr id="21" name="Chart 20">
            <a:extLst>
              <a:ext uri="{FF2B5EF4-FFF2-40B4-BE49-F238E27FC236}">
                <a16:creationId xmlns:a16="http://schemas.microsoft.com/office/drawing/2014/main" id="{D75D436F-CA95-A93A-A0ED-223A77A039EB}"/>
              </a:ext>
            </a:extLst>
          </p:cNvPr>
          <p:cNvGraphicFramePr>
            <a:graphicFrameLocks/>
          </p:cNvGraphicFramePr>
          <p:nvPr/>
        </p:nvGraphicFramePr>
        <p:xfrm>
          <a:off x="6096000" y="1428750"/>
          <a:ext cx="4524374" cy="23568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Chart 21">
            <a:extLst>
              <a:ext uri="{FF2B5EF4-FFF2-40B4-BE49-F238E27FC236}">
                <a16:creationId xmlns:a16="http://schemas.microsoft.com/office/drawing/2014/main" id="{3035571D-4644-789A-20D4-52F39C167533}"/>
              </a:ext>
            </a:extLst>
          </p:cNvPr>
          <p:cNvGraphicFramePr>
            <a:graphicFrameLocks/>
          </p:cNvGraphicFramePr>
          <p:nvPr/>
        </p:nvGraphicFramePr>
        <p:xfrm>
          <a:off x="561975" y="1428750"/>
          <a:ext cx="5534023" cy="23568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Chart 22">
            <a:extLst>
              <a:ext uri="{FF2B5EF4-FFF2-40B4-BE49-F238E27FC236}">
                <a16:creationId xmlns:a16="http://schemas.microsoft.com/office/drawing/2014/main" id="{D4B4B53B-3FE2-195C-0572-3A047B32CFB9}"/>
              </a:ext>
            </a:extLst>
          </p:cNvPr>
          <p:cNvGraphicFramePr>
            <a:graphicFrameLocks/>
          </p:cNvGraphicFramePr>
          <p:nvPr/>
        </p:nvGraphicFramePr>
        <p:xfrm>
          <a:off x="561975" y="3785613"/>
          <a:ext cx="5534024" cy="260566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4" name="Chart 23">
            <a:extLst>
              <a:ext uri="{FF2B5EF4-FFF2-40B4-BE49-F238E27FC236}">
                <a16:creationId xmlns:a16="http://schemas.microsoft.com/office/drawing/2014/main" id="{A7EB41FD-A434-DD53-0B5A-6ED009853706}"/>
              </a:ext>
            </a:extLst>
          </p:cNvPr>
          <p:cNvGraphicFramePr>
            <a:graphicFrameLocks/>
          </p:cNvGraphicFramePr>
          <p:nvPr>
            <p:extLst>
              <p:ext uri="{D42A27DB-BD31-4B8C-83A1-F6EECF244321}">
                <p14:modId xmlns:p14="http://schemas.microsoft.com/office/powerpoint/2010/main" val="2457263086"/>
              </p:ext>
            </p:extLst>
          </p:nvPr>
        </p:nvGraphicFramePr>
        <p:xfrm>
          <a:off x="6095999" y="3785612"/>
          <a:ext cx="4524374" cy="260566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694061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6FC9-962A-33AB-3D58-72679E81F27C}"/>
              </a:ext>
            </a:extLst>
          </p:cNvPr>
          <p:cNvSpPr>
            <a:spLocks noGrp="1"/>
          </p:cNvSpPr>
          <p:nvPr>
            <p:ph type="title"/>
          </p:nvPr>
        </p:nvSpPr>
        <p:spPr>
          <a:xfrm>
            <a:off x="555396" y="157737"/>
            <a:ext cx="10515600" cy="705308"/>
          </a:xfrm>
        </p:spPr>
        <p:txBody>
          <a:bodyPr>
            <a:normAutofit/>
          </a:bodyPr>
          <a:lstStyle/>
          <a:p>
            <a:pPr>
              <a:lnSpc>
                <a:spcPct val="107000"/>
              </a:lnSpc>
              <a:spcBef>
                <a:spcPts val="1200"/>
              </a:spcBef>
            </a:pPr>
            <a:r>
              <a:rPr lang="en-IN" sz="2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Limitations in Current Security Mechanisms to Safeguard AI</a:t>
            </a:r>
          </a:p>
        </p:txBody>
      </p:sp>
      <p:sp>
        <p:nvSpPr>
          <p:cNvPr id="11" name="TextBox 10">
            <a:extLst>
              <a:ext uri="{FF2B5EF4-FFF2-40B4-BE49-F238E27FC236}">
                <a16:creationId xmlns:a16="http://schemas.microsoft.com/office/drawing/2014/main" id="{72236055-2939-512F-72EF-5F9BFA2CC291}"/>
              </a:ext>
            </a:extLst>
          </p:cNvPr>
          <p:cNvSpPr txBox="1"/>
          <p:nvPr/>
        </p:nvSpPr>
        <p:spPr>
          <a:xfrm>
            <a:off x="647086" y="863045"/>
            <a:ext cx="9696450" cy="478849"/>
          </a:xfrm>
          <a:prstGeom prst="rect">
            <a:avLst/>
          </a:prstGeom>
          <a:noFill/>
        </p:spPr>
        <p:txBody>
          <a:bodyPr wrap="square">
            <a:spAutoFit/>
          </a:bodyPr>
          <a:lstStyle/>
          <a:p>
            <a:pPr>
              <a:lnSpc>
                <a:spcPct val="107000"/>
              </a:lnSpc>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Current security tools are designed for traditional IT systems. They often fail to address unique AI vulnerabilities. Example-Incapable of detecting subtle manipulations in the training data. Many security tools rely on predefined rules and signatures. </a:t>
            </a:r>
          </a:p>
        </p:txBody>
      </p:sp>
      <p:graphicFrame>
        <p:nvGraphicFramePr>
          <p:cNvPr id="16" name="Diagram 15">
            <a:extLst>
              <a:ext uri="{FF2B5EF4-FFF2-40B4-BE49-F238E27FC236}">
                <a16:creationId xmlns:a16="http://schemas.microsoft.com/office/drawing/2014/main" id="{4161932D-8D4F-A042-5820-83E69FA80ED8}"/>
              </a:ext>
            </a:extLst>
          </p:cNvPr>
          <p:cNvGraphicFramePr/>
          <p:nvPr>
            <p:extLst>
              <p:ext uri="{D42A27DB-BD31-4B8C-83A1-F6EECF244321}">
                <p14:modId xmlns:p14="http://schemas.microsoft.com/office/powerpoint/2010/main" val="2427704851"/>
              </p:ext>
            </p:extLst>
          </p:nvPr>
        </p:nvGraphicFramePr>
        <p:xfrm>
          <a:off x="1174589" y="1529933"/>
          <a:ext cx="9842822" cy="5094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8026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FFC000">
            <a:alpha val="0"/>
          </a:srgbClr>
        </a:solidFill>
        <a:effectLst/>
      </p:bgPr>
    </p:b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340B0D07-DF2D-4621-3798-332E8A759308}"/>
              </a:ext>
            </a:extLst>
          </p:cNvPr>
          <p:cNvSpPr/>
          <p:nvPr/>
        </p:nvSpPr>
        <p:spPr>
          <a:xfrm>
            <a:off x="7195240" y="3650275"/>
            <a:ext cx="1961085" cy="2155178"/>
          </a:xfrm>
          <a:prstGeom prst="ellipse">
            <a:avLst/>
          </a:prstGeom>
          <a:blipFill>
            <a:blip r:embed="rId2">
              <a:extLst>
                <a:ext uri="{28A0092B-C50C-407E-A947-70E740481C1C}">
                  <a14:useLocalDpi xmlns:a14="http://schemas.microsoft.com/office/drawing/2010/main" val="0"/>
                </a:ext>
              </a:extLst>
            </a:blip>
            <a:srcRect/>
            <a:stretch>
              <a:fillRect t="-12000" b="-12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4" name="Group 3">
            <a:extLst>
              <a:ext uri="{FF2B5EF4-FFF2-40B4-BE49-F238E27FC236}">
                <a16:creationId xmlns:a16="http://schemas.microsoft.com/office/drawing/2014/main" id="{39B6A36A-C373-D951-B206-5872533CFA4E}"/>
              </a:ext>
            </a:extLst>
          </p:cNvPr>
          <p:cNvGrpSpPr/>
          <p:nvPr/>
        </p:nvGrpSpPr>
        <p:grpSpPr>
          <a:xfrm>
            <a:off x="2190600" y="2714920"/>
            <a:ext cx="3905400" cy="3729954"/>
            <a:chOff x="3824334" y="0"/>
            <a:chExt cx="3710630" cy="5365335"/>
          </a:xfrm>
        </p:grpSpPr>
        <p:sp>
          <p:nvSpPr>
            <p:cNvPr id="5" name="Rectangle: Rounded Corners 4">
              <a:extLst>
                <a:ext uri="{FF2B5EF4-FFF2-40B4-BE49-F238E27FC236}">
                  <a16:creationId xmlns:a16="http://schemas.microsoft.com/office/drawing/2014/main" id="{72C4594B-58B2-E831-7A58-536893541FAC}"/>
                </a:ext>
              </a:extLst>
            </p:cNvPr>
            <p:cNvSpPr/>
            <p:nvPr/>
          </p:nvSpPr>
          <p:spPr>
            <a:xfrm>
              <a:off x="3824334" y="0"/>
              <a:ext cx="3710630" cy="536533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ectangle: Rounded Corners 4">
              <a:extLst>
                <a:ext uri="{FF2B5EF4-FFF2-40B4-BE49-F238E27FC236}">
                  <a16:creationId xmlns:a16="http://schemas.microsoft.com/office/drawing/2014/main" id="{3808D932-964F-DEA7-7FDB-30470A339353}"/>
                </a:ext>
              </a:extLst>
            </p:cNvPr>
            <p:cNvSpPr txBox="1"/>
            <p:nvPr/>
          </p:nvSpPr>
          <p:spPr>
            <a:xfrm>
              <a:off x="3824334" y="2146134"/>
              <a:ext cx="3710630" cy="21461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5816" tIns="305816" rIns="305816" bIns="305816" numCol="1" spcCol="1270" anchor="ctr" anchorCtr="0">
              <a:noAutofit/>
            </a:bodyPr>
            <a:lstStyle/>
            <a:p>
              <a:pPr marL="0" lvl="0" indent="0" algn="ctr" defTabSz="1911350">
                <a:lnSpc>
                  <a:spcPct val="90000"/>
                </a:lnSpc>
                <a:spcBef>
                  <a:spcPct val="0"/>
                </a:spcBef>
                <a:spcAft>
                  <a:spcPct val="35000"/>
                </a:spcAft>
                <a:buNone/>
              </a:pPr>
              <a:endParaRPr lang="en-IN" sz="4300" kern="1200" dirty="0"/>
            </a:p>
          </p:txBody>
        </p:sp>
      </p:grpSp>
      <p:graphicFrame>
        <p:nvGraphicFramePr>
          <p:cNvPr id="7" name="Diagram 6">
            <a:extLst>
              <a:ext uri="{FF2B5EF4-FFF2-40B4-BE49-F238E27FC236}">
                <a16:creationId xmlns:a16="http://schemas.microsoft.com/office/drawing/2014/main" id="{BE503D63-E664-7E19-D634-B694334BCF3F}"/>
              </a:ext>
            </a:extLst>
          </p:cNvPr>
          <p:cNvGraphicFramePr/>
          <p:nvPr>
            <p:extLst>
              <p:ext uri="{D42A27DB-BD31-4B8C-83A1-F6EECF244321}">
                <p14:modId xmlns:p14="http://schemas.microsoft.com/office/powerpoint/2010/main" val="3690177351"/>
              </p:ext>
            </p:extLst>
          </p:nvPr>
        </p:nvGraphicFramePr>
        <p:xfrm>
          <a:off x="2251955" y="2850943"/>
          <a:ext cx="3722705" cy="33424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4" name="Group 13">
            <a:extLst>
              <a:ext uri="{FF2B5EF4-FFF2-40B4-BE49-F238E27FC236}">
                <a16:creationId xmlns:a16="http://schemas.microsoft.com/office/drawing/2014/main" id="{C9E10C7B-95D1-C6F5-7A15-97E36F6AE29C}"/>
              </a:ext>
            </a:extLst>
          </p:cNvPr>
          <p:cNvGrpSpPr/>
          <p:nvPr/>
        </p:nvGrpSpPr>
        <p:grpSpPr>
          <a:xfrm>
            <a:off x="42518" y="4058831"/>
            <a:ext cx="1530591" cy="1218753"/>
            <a:chOff x="3824334" y="-445281"/>
            <a:chExt cx="4172114" cy="5365335"/>
          </a:xfrm>
        </p:grpSpPr>
        <p:sp>
          <p:nvSpPr>
            <p:cNvPr id="15" name="Rectangle: Rounded Corners 14">
              <a:extLst>
                <a:ext uri="{FF2B5EF4-FFF2-40B4-BE49-F238E27FC236}">
                  <a16:creationId xmlns:a16="http://schemas.microsoft.com/office/drawing/2014/main" id="{D1F6F3AF-0854-29E6-B4D0-5DCF819D1C27}"/>
                </a:ext>
              </a:extLst>
            </p:cNvPr>
            <p:cNvSpPr/>
            <p:nvPr/>
          </p:nvSpPr>
          <p:spPr>
            <a:xfrm>
              <a:off x="4285818" y="-445281"/>
              <a:ext cx="3710630" cy="536533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ectangle: Rounded Corners 4">
              <a:extLst>
                <a:ext uri="{FF2B5EF4-FFF2-40B4-BE49-F238E27FC236}">
                  <a16:creationId xmlns:a16="http://schemas.microsoft.com/office/drawing/2014/main" id="{FC6425BE-F6B4-83C7-DAEE-5114105B545C}"/>
                </a:ext>
              </a:extLst>
            </p:cNvPr>
            <p:cNvSpPr txBox="1"/>
            <p:nvPr/>
          </p:nvSpPr>
          <p:spPr>
            <a:xfrm>
              <a:off x="3824334" y="1475181"/>
              <a:ext cx="3710630" cy="21461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5816" tIns="305816" rIns="305816" bIns="305816" numCol="1" spcCol="1270" anchor="ctr" anchorCtr="0">
              <a:noAutofit/>
            </a:bodyPr>
            <a:lstStyle/>
            <a:p>
              <a:pPr marL="0" lvl="0" indent="0" algn="ctr" defTabSz="1911350">
                <a:lnSpc>
                  <a:spcPct val="90000"/>
                </a:lnSpc>
                <a:spcBef>
                  <a:spcPct val="0"/>
                </a:spcBef>
                <a:spcAft>
                  <a:spcPct val="35000"/>
                </a:spcAft>
                <a:buNone/>
              </a:pPr>
              <a:r>
                <a:rPr lang="en-US" sz="1600" dirty="0"/>
                <a:t>I</a:t>
              </a:r>
              <a:r>
                <a:rPr lang="en-US" sz="1600" kern="1200" dirty="0"/>
                <a:t>nput Layer</a:t>
              </a:r>
              <a:endParaRPr lang="en-IN" sz="1600" kern="1200" dirty="0"/>
            </a:p>
          </p:txBody>
        </p:sp>
      </p:grpSp>
      <p:sp>
        <p:nvSpPr>
          <p:cNvPr id="19" name="Parallelogram 18">
            <a:extLst>
              <a:ext uri="{FF2B5EF4-FFF2-40B4-BE49-F238E27FC236}">
                <a16:creationId xmlns:a16="http://schemas.microsoft.com/office/drawing/2014/main" id="{5FDAC5A7-5EAD-A3BC-7A77-7F4AD1C5DBD4}"/>
              </a:ext>
            </a:extLst>
          </p:cNvPr>
          <p:cNvSpPr/>
          <p:nvPr/>
        </p:nvSpPr>
        <p:spPr>
          <a:xfrm>
            <a:off x="10001400" y="3970018"/>
            <a:ext cx="1834497" cy="1396380"/>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300C3306-92FE-978B-1EFE-830179270386}"/>
              </a:ext>
            </a:extLst>
          </p:cNvPr>
          <p:cNvSpPr txBox="1"/>
          <p:nvPr/>
        </p:nvSpPr>
        <p:spPr>
          <a:xfrm>
            <a:off x="2518801" y="2714920"/>
            <a:ext cx="3226717" cy="461665"/>
          </a:xfrm>
          <a:prstGeom prst="rect">
            <a:avLst/>
          </a:prstGeom>
          <a:noFill/>
        </p:spPr>
        <p:txBody>
          <a:bodyPr wrap="none" rtlCol="0">
            <a:spAutoFit/>
          </a:bodyPr>
          <a:lstStyle/>
          <a:p>
            <a:r>
              <a:rPr lang="en-US" sz="2400" b="1" dirty="0">
                <a:solidFill>
                  <a:prstClr val="white"/>
                </a:solidFill>
                <a:latin typeface="Calibri" panose="020F0502020204030204"/>
              </a:rPr>
              <a:t>Synthetic Sentries Layer</a:t>
            </a:r>
            <a:endParaRPr lang="en-IN" sz="2400" b="1" dirty="0">
              <a:solidFill>
                <a:prstClr val="white"/>
              </a:solidFill>
              <a:latin typeface="Calibri" panose="020F0502020204030204"/>
            </a:endParaRPr>
          </a:p>
        </p:txBody>
      </p:sp>
      <p:sp>
        <p:nvSpPr>
          <p:cNvPr id="22" name="Arrow: Right 21">
            <a:extLst>
              <a:ext uri="{FF2B5EF4-FFF2-40B4-BE49-F238E27FC236}">
                <a16:creationId xmlns:a16="http://schemas.microsoft.com/office/drawing/2014/main" id="{3990B7B1-53D0-C7C1-B2EB-B88B897C6015}"/>
              </a:ext>
            </a:extLst>
          </p:cNvPr>
          <p:cNvSpPr/>
          <p:nvPr/>
        </p:nvSpPr>
        <p:spPr>
          <a:xfrm>
            <a:off x="6096000" y="4559345"/>
            <a:ext cx="1119435" cy="337038"/>
          </a:xfrm>
          <a:prstGeom prst="right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4">
            <a:extLst>
              <a:ext uri="{FF2B5EF4-FFF2-40B4-BE49-F238E27FC236}">
                <a16:creationId xmlns:a16="http://schemas.microsoft.com/office/drawing/2014/main" id="{6F84112A-E813-7B42-4F50-A5D9A230CD69}"/>
              </a:ext>
            </a:extLst>
          </p:cNvPr>
          <p:cNvSpPr txBox="1"/>
          <p:nvPr/>
        </p:nvSpPr>
        <p:spPr>
          <a:xfrm>
            <a:off x="10322235" y="4399557"/>
            <a:ext cx="1361290" cy="7513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5816" tIns="305816" rIns="305816" bIns="305816" numCol="1" spcCol="1270" anchor="ctr" anchorCtr="0">
            <a:noAutofit/>
          </a:bodyPr>
          <a:lstStyle/>
          <a:p>
            <a:pPr marL="0" lvl="0" indent="0" algn="ctr" defTabSz="1911350">
              <a:lnSpc>
                <a:spcPct val="90000"/>
              </a:lnSpc>
              <a:spcBef>
                <a:spcPct val="0"/>
              </a:spcBef>
              <a:spcAft>
                <a:spcPct val="35000"/>
              </a:spcAft>
              <a:buNone/>
            </a:pPr>
            <a:r>
              <a:rPr lang="en-US" sz="1600" kern="1200" dirty="0"/>
              <a:t>Output Layer</a:t>
            </a:r>
            <a:endParaRPr lang="en-IN" sz="1600" kern="1200" dirty="0"/>
          </a:p>
        </p:txBody>
      </p:sp>
      <p:sp>
        <p:nvSpPr>
          <p:cNvPr id="25" name="Arrow: Right 24">
            <a:extLst>
              <a:ext uri="{FF2B5EF4-FFF2-40B4-BE49-F238E27FC236}">
                <a16:creationId xmlns:a16="http://schemas.microsoft.com/office/drawing/2014/main" id="{CDC18B92-2683-54A6-3231-C2AB660A7CA6}"/>
              </a:ext>
            </a:extLst>
          </p:cNvPr>
          <p:cNvSpPr/>
          <p:nvPr/>
        </p:nvSpPr>
        <p:spPr>
          <a:xfrm>
            <a:off x="9189660" y="4522175"/>
            <a:ext cx="958671" cy="337038"/>
          </a:xfrm>
          <a:prstGeom prst="right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9484124F-3773-3A3F-F0E8-82159BE3F83D}"/>
              </a:ext>
            </a:extLst>
          </p:cNvPr>
          <p:cNvSpPr/>
          <p:nvPr/>
        </p:nvSpPr>
        <p:spPr>
          <a:xfrm>
            <a:off x="1604992" y="4559345"/>
            <a:ext cx="616285" cy="337038"/>
          </a:xfrm>
          <a:prstGeom prst="right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9B30D681-C673-DE1F-E43D-AE01559D1CB4}"/>
              </a:ext>
            </a:extLst>
          </p:cNvPr>
          <p:cNvSpPr txBox="1"/>
          <p:nvPr/>
        </p:nvSpPr>
        <p:spPr>
          <a:xfrm>
            <a:off x="634761" y="973822"/>
            <a:ext cx="10454325" cy="1542474"/>
          </a:xfrm>
          <a:prstGeom prst="rect">
            <a:avLst/>
          </a:prstGeom>
          <a:noFill/>
        </p:spPr>
        <p:txBody>
          <a:bodyPr wrap="square">
            <a:spAutoFit/>
          </a:bodyPr>
          <a:lstStyle/>
          <a:p>
            <a:pPr>
              <a:lnSpc>
                <a:spcPct val="107000"/>
              </a:lnSpc>
              <a:spcAft>
                <a:spcPts val="800"/>
              </a:spcAft>
            </a:pPr>
            <a:r>
              <a:rPr lang="en-IN" sz="1400" kern="100" dirty="0">
                <a:solidFill>
                  <a:schemeClr val="tx1">
                    <a:alpha val="99000"/>
                  </a:schemeClr>
                </a:solidFill>
                <a:effectLst/>
                <a:latin typeface="Calibri" panose="020F0502020204030204" pitchFamily="34" charset="0"/>
                <a:ea typeface="Calibri" panose="020F0502020204030204" pitchFamily="34" charset="0"/>
                <a:cs typeface="Times New Roman" panose="02020603050405020304" pitchFamily="18" charset="0"/>
              </a:rPr>
              <a:t>To overcome the limitations of existing security </a:t>
            </a:r>
            <a:r>
              <a:rPr lang="en-IN" sz="1400" kern="100" dirty="0">
                <a:solidFill>
                  <a:schemeClr val="tx1">
                    <a:alpha val="99000"/>
                  </a:schemeClr>
                </a:solidFill>
                <a:latin typeface="Calibri" panose="020F0502020204030204" pitchFamily="34" charset="0"/>
                <a:ea typeface="Calibri" panose="020F0502020204030204" pitchFamily="34" charset="0"/>
                <a:cs typeface="Times New Roman" panose="02020603050405020304" pitchFamily="18" charset="0"/>
              </a:rPr>
              <a:t>mechanisms</a:t>
            </a:r>
            <a:r>
              <a:rPr lang="en-IN" sz="1400" kern="100" dirty="0">
                <a:solidFill>
                  <a:schemeClr val="tx1">
                    <a:alpha val="99000"/>
                  </a:schemeClr>
                </a:solidFill>
                <a:effectLst/>
                <a:latin typeface="Calibri" panose="020F0502020204030204" pitchFamily="34" charset="0"/>
                <a:ea typeface="Calibri" panose="020F0502020204030204" pitchFamily="34" charset="0"/>
                <a:cs typeface="Times New Roman" panose="02020603050405020304" pitchFamily="18" charset="0"/>
              </a:rPr>
              <a:t>,Synthetic Sentries are advanced AI-powered security systems designed specifically to protect AI systems,including GenAI.</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solidFill>
                  <a:schemeClr val="tx1">
                    <a:alpha val="99000"/>
                  </a:schemeClr>
                </a:solidFill>
                <a:effectLst/>
                <a:latin typeface="Calibri" panose="020F0502020204030204" pitchFamily="34" charset="0"/>
                <a:ea typeface="Calibri" panose="020F0502020204030204" pitchFamily="34" charset="0"/>
                <a:cs typeface="Times New Roman" panose="02020603050405020304" pitchFamily="18" charset="0"/>
              </a:rPr>
              <a:t>AI-native</a:t>
            </a:r>
            <a:r>
              <a:rPr lang="en-IN" sz="1400" kern="100" dirty="0">
                <a:solidFill>
                  <a:schemeClr val="tx1">
                    <a:alpha val="99000"/>
                  </a:schemeClr>
                </a:solidFill>
                <a:effectLst/>
                <a:latin typeface="Calibri" panose="020F0502020204030204" pitchFamily="34" charset="0"/>
                <a:ea typeface="Calibri" panose="020F0502020204030204" pitchFamily="34" charset="0"/>
                <a:cs typeface="Times New Roman" panose="02020603050405020304" pitchFamily="18" charset="0"/>
              </a:rPr>
              <a:t>: Built to understand and secure AI systems from the inside out</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solidFill>
                  <a:schemeClr val="tx1">
                    <a:alpha val="99000"/>
                  </a:schemeClr>
                </a:solidFill>
                <a:effectLst/>
                <a:latin typeface="Calibri" panose="020F0502020204030204" pitchFamily="34" charset="0"/>
                <a:ea typeface="Calibri" panose="020F0502020204030204" pitchFamily="34" charset="0"/>
                <a:cs typeface="Times New Roman" panose="02020603050405020304" pitchFamily="18" charset="0"/>
              </a:rPr>
              <a:t>Adaptive</a:t>
            </a:r>
            <a:r>
              <a:rPr lang="en-IN" sz="1400" kern="100" dirty="0">
                <a:solidFill>
                  <a:schemeClr val="tx1">
                    <a:alpha val="99000"/>
                  </a:schemeClr>
                </a:solidFill>
                <a:effectLst/>
                <a:latin typeface="Calibri" panose="020F0502020204030204" pitchFamily="34" charset="0"/>
                <a:ea typeface="Calibri" panose="020F0502020204030204" pitchFamily="34" charset="0"/>
                <a:cs typeface="Times New Roman" panose="02020603050405020304" pitchFamily="18" charset="0"/>
              </a:rPr>
              <a:t>: Continuously learns and evolves to counter new threats</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solidFill>
                  <a:schemeClr val="tx1">
                    <a:alpha val="99000"/>
                  </a:schemeClr>
                </a:solidFill>
                <a:effectLst/>
                <a:latin typeface="Calibri" panose="020F0502020204030204" pitchFamily="34" charset="0"/>
                <a:ea typeface="Calibri" panose="020F0502020204030204" pitchFamily="34" charset="0"/>
                <a:cs typeface="Times New Roman" panose="02020603050405020304" pitchFamily="18" charset="0"/>
              </a:rPr>
              <a:t>Proactive:</a:t>
            </a:r>
            <a:r>
              <a:rPr lang="en-IN" sz="1400" kern="100" dirty="0">
                <a:solidFill>
                  <a:schemeClr val="tx1">
                    <a:alpha val="99000"/>
                  </a:schemeClr>
                </a:solidFill>
                <a:effectLst/>
                <a:latin typeface="Calibri" panose="020F0502020204030204" pitchFamily="34" charset="0"/>
                <a:ea typeface="Calibri" panose="020F0502020204030204" pitchFamily="34" charset="0"/>
                <a:cs typeface="Times New Roman" panose="02020603050405020304" pitchFamily="18" charset="0"/>
              </a:rPr>
              <a:t> Anticipates potential attacks before they happen</a:t>
            </a:r>
          </a:p>
        </p:txBody>
      </p:sp>
      <p:sp>
        <p:nvSpPr>
          <p:cNvPr id="9" name="TextBox 8">
            <a:extLst>
              <a:ext uri="{FF2B5EF4-FFF2-40B4-BE49-F238E27FC236}">
                <a16:creationId xmlns:a16="http://schemas.microsoft.com/office/drawing/2014/main" id="{D8275868-09BD-B236-C065-83A0BF95737D}"/>
              </a:ext>
            </a:extLst>
          </p:cNvPr>
          <p:cNvSpPr txBox="1"/>
          <p:nvPr/>
        </p:nvSpPr>
        <p:spPr>
          <a:xfrm>
            <a:off x="308356" y="414642"/>
            <a:ext cx="6240544" cy="369332"/>
          </a:xfrm>
          <a:prstGeom prst="rect">
            <a:avLst/>
          </a:prstGeom>
          <a:noFill/>
        </p:spPr>
        <p:txBody>
          <a:bodyPr wrap="square">
            <a:spAutoFit/>
          </a:bodyPr>
          <a:lstStyle/>
          <a:p>
            <a:r>
              <a:rPr lang="en-IN" sz="1800" kern="1200" dirty="0">
                <a:solidFill>
                  <a:schemeClr val="tx1"/>
                </a:solidFill>
                <a:effectLst/>
                <a:latin typeface="+mn-lt"/>
                <a:ea typeface="+mn-ea"/>
                <a:cs typeface="+mn-cs"/>
              </a:rPr>
              <a:t>Synthetic Sentries architecture </a:t>
            </a:r>
            <a:endParaRPr lang="en-IN" dirty="0"/>
          </a:p>
        </p:txBody>
      </p:sp>
      <p:pic>
        <p:nvPicPr>
          <p:cNvPr id="20" name="Picture 19">
            <a:extLst>
              <a:ext uri="{FF2B5EF4-FFF2-40B4-BE49-F238E27FC236}">
                <a16:creationId xmlns:a16="http://schemas.microsoft.com/office/drawing/2014/main" id="{0301E94F-DBDF-95DC-7FCD-F5DC43DB59EA}"/>
              </a:ext>
            </a:extLst>
          </p:cNvPr>
          <p:cNvPicPr>
            <a:picLocks noChangeAspect="1"/>
          </p:cNvPicPr>
          <p:nvPr/>
        </p:nvPicPr>
        <p:blipFill>
          <a:blip r:embed="rId8"/>
          <a:stretch>
            <a:fillRect/>
          </a:stretch>
        </p:blipFill>
        <p:spPr>
          <a:xfrm>
            <a:off x="7943595" y="4518244"/>
            <a:ext cx="593009" cy="513941"/>
          </a:xfrm>
          <a:prstGeom prst="rect">
            <a:avLst/>
          </a:prstGeom>
          <a:effectLst>
            <a:outerShdw blurRad="50800" dist="50800" dir="5400000" algn="ctr" rotWithShape="0">
              <a:srgbClr val="000000">
                <a:alpha val="22000"/>
              </a:srgbClr>
            </a:outerShdw>
          </a:effectLst>
        </p:spPr>
      </p:pic>
      <p:sp>
        <p:nvSpPr>
          <p:cNvPr id="13" name="Rectangle: Rounded Corners 4">
            <a:extLst>
              <a:ext uri="{FF2B5EF4-FFF2-40B4-BE49-F238E27FC236}">
                <a16:creationId xmlns:a16="http://schemas.microsoft.com/office/drawing/2014/main" id="{A44927CD-6B9D-68AC-B718-02651667A490}"/>
              </a:ext>
            </a:extLst>
          </p:cNvPr>
          <p:cNvSpPr txBox="1"/>
          <p:nvPr/>
        </p:nvSpPr>
        <p:spPr>
          <a:xfrm>
            <a:off x="7553595" y="4399557"/>
            <a:ext cx="1361290" cy="7513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5816" tIns="305816" rIns="305816" bIns="305816" numCol="1" spcCol="1270" anchor="ctr" anchorCtr="0">
            <a:noAutofit/>
          </a:bodyPr>
          <a:lstStyle/>
          <a:p>
            <a:pPr marL="0" lvl="0" indent="0" algn="ctr" defTabSz="1911350">
              <a:lnSpc>
                <a:spcPct val="90000"/>
              </a:lnSpc>
              <a:spcBef>
                <a:spcPct val="0"/>
              </a:spcBef>
              <a:spcAft>
                <a:spcPct val="35000"/>
              </a:spcAft>
              <a:buNone/>
            </a:pPr>
            <a:r>
              <a:rPr lang="en-US" sz="1600" b="1" kern="1200" dirty="0">
                <a:latin typeface="Inter" panose="020B0604020202020204"/>
              </a:rPr>
              <a:t>Core AI System</a:t>
            </a:r>
            <a:endParaRPr lang="en-IN" sz="1600" b="1" kern="1200" dirty="0">
              <a:latin typeface="Inter" panose="020B0604020202020204"/>
            </a:endParaRPr>
          </a:p>
        </p:txBody>
      </p:sp>
    </p:spTree>
    <p:extLst>
      <p:ext uri="{BB962C8B-B14F-4D97-AF65-F5344CB8AC3E}">
        <p14:creationId xmlns:p14="http://schemas.microsoft.com/office/powerpoint/2010/main" val="2216416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3" name="Google Shape;463;p61"/>
          <p:cNvSpPr txBox="1">
            <a:spLocks noGrp="1"/>
          </p:cNvSpPr>
          <p:nvPr>
            <p:ph type="subTitle" idx="4294967295"/>
          </p:nvPr>
        </p:nvSpPr>
        <p:spPr>
          <a:xfrm>
            <a:off x="5096684" y="4441041"/>
            <a:ext cx="1940400" cy="2169575"/>
          </a:xfrm>
          <a:prstGeom prst="rect">
            <a:avLst/>
          </a:prstGeom>
        </p:spPr>
        <p:txBody>
          <a:bodyPr spcFirstLastPara="1" vert="horz" wrap="square" lIns="121900" tIns="121900" rIns="121900" bIns="121900" rtlCol="0" anchor="ctr" anchorCtr="0">
            <a:normAutofit/>
          </a:bodyPr>
          <a:lstStyle/>
          <a:p>
            <a:pPr marL="0" indent="0" algn="ctr">
              <a:spcBef>
                <a:spcPts val="0"/>
              </a:spcBef>
              <a:spcAft>
                <a:spcPts val="1600"/>
              </a:spcAft>
              <a:buNone/>
            </a:pPr>
            <a:r>
              <a:rPr lang="en" b="1" dirty="0">
                <a:solidFill>
                  <a:srgbClr val="FFFFFF"/>
                </a:solidFill>
              </a:rPr>
              <a:t>Inconsistent Results</a:t>
            </a:r>
            <a:endParaRPr b="1" dirty="0">
              <a:solidFill>
                <a:srgbClr val="FFFFFF"/>
              </a:solidFill>
            </a:endParaRPr>
          </a:p>
        </p:txBody>
      </p:sp>
      <p:sp>
        <p:nvSpPr>
          <p:cNvPr id="471" name="Google Shape;471;p61"/>
          <p:cNvSpPr txBox="1">
            <a:spLocks noGrp="1"/>
          </p:cNvSpPr>
          <p:nvPr>
            <p:ph type="sldNum" idx="12"/>
          </p:nvPr>
        </p:nvSpPr>
        <p:spPr>
          <a:xfrm>
            <a:off x="11296611" y="6217623"/>
            <a:ext cx="390564"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sz="1067">
                <a:solidFill>
                  <a:srgbClr val="D9D9D9"/>
                </a:solidFill>
                <a:latin typeface="Inter Light"/>
                <a:ea typeface="Inter Light"/>
                <a:cs typeface="Inter Light"/>
                <a:sym typeface="Inter Light"/>
              </a:rPr>
              <a:pPr/>
              <a:t>9</a:t>
            </a:fld>
            <a:endParaRPr sz="933" dirty="0">
              <a:solidFill>
                <a:srgbClr val="D9D9D9"/>
              </a:solidFill>
              <a:latin typeface="Inter Light"/>
              <a:ea typeface="Inter Light"/>
              <a:cs typeface="Inter Light"/>
              <a:sym typeface="Inter Light"/>
            </a:endParaRPr>
          </a:p>
        </p:txBody>
      </p:sp>
      <p:sp>
        <p:nvSpPr>
          <p:cNvPr id="472" name="Google Shape;472;p61"/>
          <p:cNvSpPr/>
          <p:nvPr/>
        </p:nvSpPr>
        <p:spPr>
          <a:xfrm>
            <a:off x="37039" y="33869"/>
            <a:ext cx="2385843" cy="6686129"/>
          </a:xfrm>
          <a:prstGeom prst="rect">
            <a:avLst/>
          </a:prstGeom>
          <a:solidFill>
            <a:srgbClr val="011F4B"/>
          </a:solidFill>
          <a:ln>
            <a:noFill/>
          </a:ln>
        </p:spPr>
        <p:txBody>
          <a:bodyPr spcFirstLastPara="1" wrap="square" lIns="121900" tIns="121900" rIns="121900" bIns="121900" anchor="ctr" anchorCtr="0">
            <a:noAutofit/>
          </a:bodyPr>
          <a:lstStyle/>
          <a:p>
            <a:endParaRPr sz="2400" dirty="0">
              <a:solidFill>
                <a:srgbClr val="00B0F0"/>
              </a:solidFill>
              <a:highlight>
                <a:srgbClr val="00FFFF"/>
              </a:highlight>
            </a:endParaRPr>
          </a:p>
        </p:txBody>
      </p:sp>
      <p:sp>
        <p:nvSpPr>
          <p:cNvPr id="476" name="Google Shape;476;p61"/>
          <p:cNvSpPr/>
          <p:nvPr/>
        </p:nvSpPr>
        <p:spPr>
          <a:xfrm>
            <a:off x="4887148" y="22423"/>
            <a:ext cx="2400000" cy="6720000"/>
          </a:xfrm>
          <a:prstGeom prst="rect">
            <a:avLst/>
          </a:prstGeom>
          <a:solidFill>
            <a:srgbClr val="005B96"/>
          </a:solidFill>
          <a:ln>
            <a:noFill/>
          </a:ln>
        </p:spPr>
        <p:txBody>
          <a:bodyPr spcFirstLastPara="1" wrap="square" lIns="121900" tIns="121900" rIns="121900" bIns="121900" anchor="ctr" anchorCtr="0">
            <a:noAutofit/>
          </a:bodyPr>
          <a:lstStyle/>
          <a:p>
            <a:endParaRPr sz="2400"/>
          </a:p>
        </p:txBody>
      </p:sp>
      <p:sp>
        <p:nvSpPr>
          <p:cNvPr id="478" name="Google Shape;478;p61"/>
          <p:cNvSpPr/>
          <p:nvPr/>
        </p:nvSpPr>
        <p:spPr>
          <a:xfrm>
            <a:off x="7312213" y="33869"/>
            <a:ext cx="2400000" cy="6720000"/>
          </a:xfrm>
          <a:prstGeom prst="rect">
            <a:avLst/>
          </a:prstGeom>
          <a:solidFill>
            <a:srgbClr val="6497B1"/>
          </a:solidFill>
          <a:ln>
            <a:noFill/>
          </a:ln>
        </p:spPr>
        <p:txBody>
          <a:bodyPr spcFirstLastPara="1" wrap="square" lIns="121900" tIns="121900" rIns="121900" bIns="121900" anchor="ctr" anchorCtr="0">
            <a:noAutofit/>
          </a:bodyPr>
          <a:lstStyle/>
          <a:p>
            <a:endParaRPr sz="2400"/>
          </a:p>
        </p:txBody>
      </p:sp>
      <p:sp>
        <p:nvSpPr>
          <p:cNvPr id="480" name="Google Shape;480;p61"/>
          <p:cNvSpPr/>
          <p:nvPr/>
        </p:nvSpPr>
        <p:spPr>
          <a:xfrm>
            <a:off x="9751415" y="33869"/>
            <a:ext cx="2400000" cy="6720000"/>
          </a:xfrm>
          <a:prstGeom prst="rect">
            <a:avLst/>
          </a:prstGeom>
          <a:solidFill>
            <a:srgbClr val="B3CDE0"/>
          </a:solidFill>
          <a:ln>
            <a:noFill/>
          </a:ln>
        </p:spPr>
        <p:txBody>
          <a:bodyPr spcFirstLastPara="1" wrap="square" lIns="121900" tIns="121900" rIns="121900" bIns="121900" anchor="ctr" anchorCtr="0">
            <a:noAutofit/>
          </a:bodyPr>
          <a:lstStyle/>
          <a:p>
            <a:endParaRPr sz="2400"/>
          </a:p>
        </p:txBody>
      </p:sp>
      <p:sp>
        <p:nvSpPr>
          <p:cNvPr id="4" name="Google Shape;474;p61">
            <a:extLst>
              <a:ext uri="{FF2B5EF4-FFF2-40B4-BE49-F238E27FC236}">
                <a16:creationId xmlns:a16="http://schemas.microsoft.com/office/drawing/2014/main" id="{4B6BACB0-825C-EE1E-9142-73DE0A407D06}"/>
              </a:ext>
            </a:extLst>
          </p:cNvPr>
          <p:cNvSpPr/>
          <p:nvPr/>
        </p:nvSpPr>
        <p:spPr>
          <a:xfrm>
            <a:off x="2464705" y="22423"/>
            <a:ext cx="2400000" cy="6720000"/>
          </a:xfrm>
          <a:prstGeom prst="rect">
            <a:avLst/>
          </a:prstGeom>
          <a:solidFill>
            <a:srgbClr val="03396C"/>
          </a:solidFill>
          <a:ln>
            <a:noFill/>
          </a:ln>
        </p:spPr>
        <p:txBody>
          <a:bodyPr spcFirstLastPara="1" wrap="square" lIns="121900" tIns="121900" rIns="121900" bIns="121900" anchor="ctr" anchorCtr="0">
            <a:noAutofit/>
          </a:bodyPr>
          <a:lstStyle/>
          <a:p>
            <a:endParaRPr sz="2400" dirty="0"/>
          </a:p>
        </p:txBody>
      </p:sp>
      <p:sp>
        <p:nvSpPr>
          <p:cNvPr id="10" name="Google Shape;473;p61">
            <a:extLst>
              <a:ext uri="{FF2B5EF4-FFF2-40B4-BE49-F238E27FC236}">
                <a16:creationId xmlns:a16="http://schemas.microsoft.com/office/drawing/2014/main" id="{342DCA5F-9D41-4EE1-B077-71B3D954F3CB}"/>
              </a:ext>
            </a:extLst>
          </p:cNvPr>
          <p:cNvSpPr txBox="1"/>
          <p:nvPr/>
        </p:nvSpPr>
        <p:spPr>
          <a:xfrm>
            <a:off x="9881472" y="586473"/>
            <a:ext cx="2160000" cy="2016000"/>
          </a:xfrm>
          <a:prstGeom prst="rect">
            <a:avLst/>
          </a:prstGeom>
          <a:noFill/>
          <a:ln w="34925">
            <a:solidFill>
              <a:srgbClr val="FFFFFF"/>
            </a:solidFill>
          </a:ln>
          <a:effectLst>
            <a:outerShdw blurRad="50800" dist="38100" dir="5400000" algn="t" rotWithShape="0">
              <a:prstClr val="black">
                <a:alpha val="40000"/>
              </a:prstClr>
            </a:outerShdw>
          </a:effectLst>
        </p:spPr>
        <p:txBody>
          <a:bodyPr spcFirstLastPara="1" wrap="square" lIns="0" tIns="0" rIns="0" bIns="0" anchor="ctr" anchorCtr="0">
            <a:noAutofit/>
          </a:bodyPr>
          <a:lstStyle/>
          <a:p>
            <a:pPr algn="ctr">
              <a:lnSpc>
                <a:spcPct val="115000"/>
              </a:lnSpc>
            </a:pPr>
            <a:r>
              <a:rPr lang="en-IN" sz="2133" b="1" dirty="0">
                <a:solidFill>
                  <a:schemeClr val="bg1"/>
                </a:solidFill>
                <a:latin typeface="Inter" panose="020B0604020202020204" charset="0"/>
                <a:ea typeface="Inter" panose="020B0604020202020204" charset="0"/>
              </a:rPr>
              <a:t>Privacy Preservation</a:t>
            </a:r>
            <a:endParaRPr sz="2133" b="1" dirty="0">
              <a:solidFill>
                <a:srgbClr val="FFFFFF"/>
              </a:solidFill>
              <a:latin typeface="Inter" panose="020B0604020202020204" charset="0"/>
              <a:ea typeface="Inter" panose="020B0604020202020204" charset="0"/>
              <a:cs typeface="Inter"/>
              <a:sym typeface="Inter"/>
            </a:endParaRPr>
          </a:p>
        </p:txBody>
      </p:sp>
      <p:sp>
        <p:nvSpPr>
          <p:cNvPr id="2" name="Google Shape;472;p61">
            <a:extLst>
              <a:ext uri="{FF2B5EF4-FFF2-40B4-BE49-F238E27FC236}">
                <a16:creationId xmlns:a16="http://schemas.microsoft.com/office/drawing/2014/main" id="{446F1215-E6B7-0672-8426-21DA93384004}"/>
              </a:ext>
            </a:extLst>
          </p:cNvPr>
          <p:cNvSpPr/>
          <p:nvPr/>
        </p:nvSpPr>
        <p:spPr>
          <a:xfrm>
            <a:off x="117107" y="4222921"/>
            <a:ext cx="2160000" cy="2400000"/>
          </a:xfrm>
          <a:prstGeom prst="rect">
            <a:avLst/>
          </a:prstGeom>
          <a:solidFill>
            <a:schemeClr val="accent1">
              <a:lumMod val="20000"/>
              <a:lumOff val="80000"/>
            </a:schemeClr>
          </a:solidFill>
          <a:ln>
            <a:noFill/>
          </a:ln>
        </p:spPr>
        <p:txBody>
          <a:bodyPr spcFirstLastPara="1" wrap="square" lIns="121900" tIns="121900" rIns="121900" bIns="121900" anchor="ctr" anchorCtr="0">
            <a:noAutofit/>
          </a:bodyPr>
          <a:lstStyle/>
          <a:p>
            <a:pPr marL="228594" indent="-228594">
              <a:buFont typeface="Arial" panose="020B0604020202020204" pitchFamily="34" charset="0"/>
              <a:buChar char="•"/>
            </a:pPr>
            <a:r>
              <a:rPr lang="en-US" sz="1333" dirty="0">
                <a:latin typeface="Inter" panose="020B0604020202020204" charset="0"/>
                <a:ea typeface="Inter" panose="020B0604020202020204" charset="0"/>
              </a:rPr>
              <a:t>Detects unusual patterns or behaviors.</a:t>
            </a:r>
          </a:p>
          <a:p>
            <a:pPr marL="228594" indent="-228594">
              <a:buFont typeface="Arial" panose="020B0604020202020204" pitchFamily="34" charset="0"/>
              <a:buChar char="•"/>
            </a:pPr>
            <a:endParaRPr lang="en-US" sz="1333" dirty="0">
              <a:latin typeface="Inter" panose="020B0604020202020204" charset="0"/>
              <a:ea typeface="Inter" panose="020B0604020202020204" charset="0"/>
            </a:endParaRPr>
          </a:p>
          <a:p>
            <a:pPr marL="228594" indent="-228594">
              <a:buFont typeface="Arial" panose="020B0604020202020204" pitchFamily="34" charset="0"/>
              <a:buChar char="•"/>
            </a:pPr>
            <a:r>
              <a:rPr lang="en-IN" sz="1333" dirty="0">
                <a:latin typeface="Inter" panose="020B0604020202020204" charset="0"/>
                <a:ea typeface="Inter" panose="020B0604020202020204" charset="0"/>
              </a:rPr>
              <a:t>Alerts other components when anything unusual is detected.</a:t>
            </a:r>
            <a:endParaRPr lang="en-US" sz="1333" dirty="0">
              <a:latin typeface="Inter" panose="020B0604020202020204" charset="0"/>
              <a:ea typeface="Inter" panose="020B0604020202020204" charset="0"/>
            </a:endParaRPr>
          </a:p>
        </p:txBody>
      </p:sp>
      <p:sp>
        <p:nvSpPr>
          <p:cNvPr id="13" name="Arrow: Down 12">
            <a:extLst>
              <a:ext uri="{FF2B5EF4-FFF2-40B4-BE49-F238E27FC236}">
                <a16:creationId xmlns:a16="http://schemas.microsoft.com/office/drawing/2014/main" id="{D0002927-D858-6A08-9C35-44572D072151}"/>
              </a:ext>
            </a:extLst>
          </p:cNvPr>
          <p:cNvSpPr/>
          <p:nvPr/>
        </p:nvSpPr>
        <p:spPr>
          <a:xfrm>
            <a:off x="1130515" y="2931971"/>
            <a:ext cx="295275" cy="994059"/>
          </a:xfrm>
          <a:prstGeom prst="downArrow">
            <a:avLst/>
          </a:prstGeom>
          <a:solidFill>
            <a:srgbClr val="011F4B"/>
          </a:solidFill>
          <a:ln>
            <a:solidFill>
              <a:srgbClr val="E6E6E6"/>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800" b="1" dirty="0">
                <a:effectLst>
                  <a:outerShdw blurRad="50800" dist="38100" dir="5400000" algn="t" rotWithShape="0">
                    <a:prstClr val="black">
                      <a:alpha val="40000"/>
                    </a:prstClr>
                  </a:outerShdw>
                </a:effectLst>
              </a:rPr>
              <a:t>ROLE</a:t>
            </a:r>
            <a:endParaRPr lang="en-IN" sz="800" b="1" dirty="0">
              <a:effectLst>
                <a:outerShdw blurRad="50800" dist="38100" dir="5400000" algn="t" rotWithShape="0">
                  <a:prstClr val="black">
                    <a:alpha val="40000"/>
                  </a:prstClr>
                </a:outerShdw>
              </a:effectLst>
            </a:endParaRPr>
          </a:p>
        </p:txBody>
      </p:sp>
      <p:sp>
        <p:nvSpPr>
          <p:cNvPr id="11" name="TextBox 10">
            <a:extLst>
              <a:ext uri="{FF2B5EF4-FFF2-40B4-BE49-F238E27FC236}">
                <a16:creationId xmlns:a16="http://schemas.microsoft.com/office/drawing/2014/main" id="{EE91EC48-9851-AD11-A141-B722B278F8E7}"/>
              </a:ext>
            </a:extLst>
          </p:cNvPr>
          <p:cNvSpPr txBox="1"/>
          <p:nvPr/>
        </p:nvSpPr>
        <p:spPr>
          <a:xfrm>
            <a:off x="2704929" y="3169331"/>
            <a:ext cx="2226339" cy="584775"/>
          </a:xfrm>
          <a:prstGeom prst="rect">
            <a:avLst/>
          </a:prstGeom>
          <a:noFill/>
          <a:effectLst>
            <a:outerShdw blurRad="50800" dist="38100" dir="5400000" algn="t" rotWithShape="0">
              <a:prstClr val="black">
                <a:alpha val="40000"/>
              </a:prstClr>
            </a:outerShdw>
          </a:effectLst>
        </p:spPr>
        <p:txBody>
          <a:bodyPr wrap="square" rtlCol="0">
            <a:spAutoFit/>
          </a:bodyPr>
          <a:lstStyle>
            <a:defPPr marR="0" lvl="0" algn="l" rtl="0">
              <a:lnSpc>
                <a:spcPct val="100000"/>
              </a:lnSpc>
              <a:spcBef>
                <a:spcPts val="0"/>
              </a:spcBef>
              <a:spcAft>
                <a:spcPts val="0"/>
              </a:spcAft>
            </a:defPPr>
            <a:lvl1pPr algn="ctr">
              <a:defRPr sz="1200">
                <a:solidFill>
                  <a:srgbClr val="E6E6E6"/>
                </a:solidFill>
              </a:defRPr>
            </a:lvl1pPr>
          </a:lstStyle>
          <a:p>
            <a:r>
              <a:rPr lang="en-US" sz="1600" b="1" dirty="0"/>
              <a:t>Smart     Bouncer</a:t>
            </a:r>
          </a:p>
          <a:p>
            <a:endParaRPr lang="en-IN" sz="1600" b="1" dirty="0"/>
          </a:p>
        </p:txBody>
      </p:sp>
      <p:sp>
        <p:nvSpPr>
          <p:cNvPr id="16" name="Google Shape;472;p61">
            <a:extLst>
              <a:ext uri="{FF2B5EF4-FFF2-40B4-BE49-F238E27FC236}">
                <a16:creationId xmlns:a16="http://schemas.microsoft.com/office/drawing/2014/main" id="{780DCDD5-D2E5-603E-34E6-3B5FC0251832}"/>
              </a:ext>
            </a:extLst>
          </p:cNvPr>
          <p:cNvSpPr/>
          <p:nvPr/>
        </p:nvSpPr>
        <p:spPr>
          <a:xfrm>
            <a:off x="2590303" y="4230905"/>
            <a:ext cx="2160000" cy="2400000"/>
          </a:xfrm>
          <a:prstGeom prst="rect">
            <a:avLst/>
          </a:prstGeom>
          <a:solidFill>
            <a:schemeClr val="accent1">
              <a:lumMod val="20000"/>
              <a:lumOff val="80000"/>
            </a:schemeClr>
          </a:solidFill>
          <a:ln>
            <a:noFill/>
          </a:ln>
        </p:spPr>
        <p:txBody>
          <a:bodyPr spcFirstLastPara="1" wrap="square" lIns="121900" tIns="121900" rIns="121900" bIns="121900" anchor="ctr" anchorCtr="0">
            <a:noAutofit/>
          </a:bodyPr>
          <a:lstStyle/>
          <a:p>
            <a:pPr marL="228594" indent="-228594">
              <a:buFont typeface="Arial" panose="020B0604020202020204" pitchFamily="34" charset="0"/>
              <a:buChar char="•"/>
            </a:pPr>
            <a:r>
              <a:rPr lang="en-US" sz="1333" dirty="0">
                <a:latin typeface="Inter" panose="020B0604020202020204" charset="0"/>
                <a:ea typeface="Inter" panose="020B0604020202020204" charset="0"/>
              </a:rPr>
              <a:t>Governs user and system access.</a:t>
            </a:r>
          </a:p>
          <a:p>
            <a:pPr marL="228594" indent="-228594">
              <a:buFont typeface="Arial" panose="020B0604020202020204" pitchFamily="34" charset="0"/>
              <a:buChar char="•"/>
            </a:pPr>
            <a:endParaRPr lang="en-US" sz="1333" dirty="0">
              <a:latin typeface="Inter" panose="020B0604020202020204" charset="0"/>
              <a:ea typeface="Inter" panose="020B0604020202020204" charset="0"/>
            </a:endParaRPr>
          </a:p>
          <a:p>
            <a:pPr marL="228594" indent="-228594">
              <a:buFont typeface="Arial" panose="020B0604020202020204" pitchFamily="34" charset="0"/>
              <a:buChar char="•"/>
            </a:pPr>
            <a:r>
              <a:rPr lang="en-IN" sz="1333" dirty="0">
                <a:latin typeface="Inter" panose="020B0604020202020204" charset="0"/>
                <a:ea typeface="Inter" panose="020B0604020202020204" charset="0"/>
              </a:rPr>
              <a:t>Decides who can interact with the AI and how, based on predefined policies and user identities.</a:t>
            </a:r>
            <a:endParaRPr lang="en-US" sz="1333" dirty="0">
              <a:latin typeface="Inter" panose="020B0604020202020204" charset="0"/>
              <a:ea typeface="Inter" panose="020B0604020202020204" charset="0"/>
            </a:endParaRPr>
          </a:p>
        </p:txBody>
      </p:sp>
      <p:sp>
        <p:nvSpPr>
          <p:cNvPr id="17" name="Google Shape;472;p61">
            <a:extLst>
              <a:ext uri="{FF2B5EF4-FFF2-40B4-BE49-F238E27FC236}">
                <a16:creationId xmlns:a16="http://schemas.microsoft.com/office/drawing/2014/main" id="{2CC06408-2EE7-C08A-82D6-86042E179410}"/>
              </a:ext>
            </a:extLst>
          </p:cNvPr>
          <p:cNvSpPr/>
          <p:nvPr/>
        </p:nvSpPr>
        <p:spPr>
          <a:xfrm>
            <a:off x="4955329" y="4247564"/>
            <a:ext cx="2160000" cy="2400000"/>
          </a:xfrm>
          <a:prstGeom prst="rect">
            <a:avLst/>
          </a:prstGeom>
          <a:solidFill>
            <a:schemeClr val="accent1">
              <a:lumMod val="20000"/>
              <a:lumOff val="80000"/>
            </a:schemeClr>
          </a:solidFill>
          <a:ln>
            <a:noFill/>
          </a:ln>
        </p:spPr>
        <p:txBody>
          <a:bodyPr spcFirstLastPara="1" wrap="square" lIns="121900" tIns="121900" rIns="121900" bIns="121900" anchor="ctr" anchorCtr="0">
            <a:noAutofit/>
          </a:bodyPr>
          <a:lstStyle/>
          <a:p>
            <a:pPr marL="228594" indent="-228594">
              <a:buFont typeface="Arial" panose="020B0604020202020204" pitchFamily="34" charset="0"/>
              <a:buChar char="•"/>
            </a:pPr>
            <a:r>
              <a:rPr lang="en-US" sz="1333" dirty="0">
                <a:latin typeface="Inter" panose="020B0604020202020204" charset="0"/>
                <a:ea typeface="Inter" panose="020B0604020202020204" charset="0"/>
              </a:rPr>
              <a:t>Monitors for known and emerging threats </a:t>
            </a:r>
            <a:r>
              <a:rPr lang="en-IN" sz="1333" dirty="0">
                <a:latin typeface="Inter" panose="020B0604020202020204" charset="0"/>
                <a:ea typeface="Inter" panose="020B0604020202020204" charset="0"/>
              </a:rPr>
              <a:t>from various sources.</a:t>
            </a:r>
          </a:p>
          <a:p>
            <a:pPr marL="228594" indent="-228594">
              <a:buFont typeface="Arial" panose="020B0604020202020204" pitchFamily="34" charset="0"/>
              <a:buChar char="•"/>
            </a:pPr>
            <a:endParaRPr lang="en-IN" sz="1333" dirty="0">
              <a:latin typeface="Inter" panose="020B0604020202020204" charset="0"/>
              <a:ea typeface="Inter" panose="020B0604020202020204" charset="0"/>
            </a:endParaRPr>
          </a:p>
          <a:p>
            <a:pPr marL="228594" indent="-228594">
              <a:buFont typeface="Arial" panose="020B0604020202020204" pitchFamily="34" charset="0"/>
              <a:buChar char="•"/>
            </a:pPr>
            <a:r>
              <a:rPr lang="en-IN" sz="1333" dirty="0">
                <a:latin typeface="Inter" panose="020B0604020202020204" charset="0"/>
                <a:ea typeface="Inter" panose="020B0604020202020204" charset="0"/>
              </a:rPr>
              <a:t>Shares this intelligence with the other components.</a:t>
            </a:r>
            <a:endParaRPr lang="en-US" sz="1333" dirty="0">
              <a:latin typeface="Inter" panose="020B0604020202020204" charset="0"/>
              <a:ea typeface="Inter" panose="020B0604020202020204" charset="0"/>
            </a:endParaRPr>
          </a:p>
        </p:txBody>
      </p:sp>
      <p:sp>
        <p:nvSpPr>
          <p:cNvPr id="18" name="Google Shape;472;p61">
            <a:extLst>
              <a:ext uri="{FF2B5EF4-FFF2-40B4-BE49-F238E27FC236}">
                <a16:creationId xmlns:a16="http://schemas.microsoft.com/office/drawing/2014/main" id="{73DDE75A-E020-6BDF-9645-9EE4B7936B38}"/>
              </a:ext>
            </a:extLst>
          </p:cNvPr>
          <p:cNvSpPr/>
          <p:nvPr/>
        </p:nvSpPr>
        <p:spPr>
          <a:xfrm>
            <a:off x="7402699" y="4230905"/>
            <a:ext cx="2160000" cy="2400000"/>
          </a:xfrm>
          <a:prstGeom prst="rect">
            <a:avLst/>
          </a:prstGeom>
          <a:solidFill>
            <a:schemeClr val="accent1">
              <a:lumMod val="20000"/>
              <a:lumOff val="80000"/>
            </a:schemeClr>
          </a:solidFill>
          <a:ln>
            <a:noFill/>
          </a:ln>
        </p:spPr>
        <p:txBody>
          <a:bodyPr spcFirstLastPara="1" wrap="square" lIns="121900" tIns="121900" rIns="121900" bIns="121900" anchor="ctr" anchorCtr="0">
            <a:noAutofit/>
          </a:bodyPr>
          <a:lstStyle/>
          <a:p>
            <a:pPr marL="228594" indent="-228594">
              <a:buFont typeface="Arial" panose="020B0604020202020204" pitchFamily="34" charset="0"/>
              <a:buChar char="•"/>
            </a:pPr>
            <a:r>
              <a:rPr lang="en-IN" sz="1333" dirty="0">
                <a:latin typeface="Inter" panose="020B0604020202020204" charset="0"/>
                <a:ea typeface="Inter" panose="020B0604020202020204" charset="0"/>
              </a:rPr>
              <a:t>Actively blocks detected threats and suspicious activities.</a:t>
            </a:r>
          </a:p>
          <a:p>
            <a:r>
              <a:rPr lang="en-IN" sz="1333" dirty="0">
                <a:latin typeface="Inter" panose="020B0604020202020204" charset="0"/>
                <a:ea typeface="Inter" panose="020B0604020202020204" charset="0"/>
              </a:rPr>
              <a:t> </a:t>
            </a:r>
          </a:p>
          <a:p>
            <a:pPr marL="228594" indent="-228594">
              <a:buFont typeface="Arial" panose="020B0604020202020204" pitchFamily="34" charset="0"/>
              <a:buChar char="•"/>
            </a:pPr>
            <a:r>
              <a:rPr lang="en-IN" sz="1333" dirty="0">
                <a:latin typeface="Inter" panose="020B0604020202020204" charset="0"/>
                <a:ea typeface="Inter" panose="020B0604020202020204" charset="0"/>
              </a:rPr>
              <a:t>Predicts and prevents potential attacks .</a:t>
            </a:r>
            <a:endParaRPr lang="en-US" sz="1333" dirty="0">
              <a:latin typeface="Inter" panose="020B0604020202020204" charset="0"/>
              <a:ea typeface="Inter" panose="020B0604020202020204" charset="0"/>
            </a:endParaRPr>
          </a:p>
        </p:txBody>
      </p:sp>
      <p:sp>
        <p:nvSpPr>
          <p:cNvPr id="19" name="Google Shape;472;p61">
            <a:extLst>
              <a:ext uri="{FF2B5EF4-FFF2-40B4-BE49-F238E27FC236}">
                <a16:creationId xmlns:a16="http://schemas.microsoft.com/office/drawing/2014/main" id="{6786D16D-BBD2-F244-FAF2-1AF41D1E937F}"/>
              </a:ext>
            </a:extLst>
          </p:cNvPr>
          <p:cNvSpPr/>
          <p:nvPr/>
        </p:nvSpPr>
        <p:spPr>
          <a:xfrm>
            <a:off x="9839509" y="4247564"/>
            <a:ext cx="2160000" cy="2400000"/>
          </a:xfrm>
          <a:prstGeom prst="rect">
            <a:avLst/>
          </a:prstGeom>
          <a:solidFill>
            <a:schemeClr val="accent1">
              <a:lumMod val="20000"/>
              <a:lumOff val="80000"/>
            </a:schemeClr>
          </a:solidFill>
          <a:ln>
            <a:noFill/>
          </a:ln>
        </p:spPr>
        <p:txBody>
          <a:bodyPr spcFirstLastPara="1" wrap="square" lIns="121900" tIns="121900" rIns="121900" bIns="121900" anchor="ctr" anchorCtr="0">
            <a:noAutofit/>
          </a:bodyPr>
          <a:lstStyle/>
          <a:p>
            <a:pPr marL="228594" indent="-228594">
              <a:buFont typeface="Arial" panose="020B0604020202020204" pitchFamily="34" charset="0"/>
              <a:buChar char="•"/>
            </a:pPr>
            <a:r>
              <a:rPr lang="en-US" sz="1333" dirty="0">
                <a:latin typeface="Inter" panose="020B0604020202020204" charset="0"/>
                <a:ea typeface="Inter" panose="020B0604020202020204" charset="0"/>
              </a:rPr>
              <a:t>Ensures data protection and privacy.</a:t>
            </a:r>
          </a:p>
          <a:p>
            <a:pPr lvl="0"/>
            <a:endParaRPr lang="en-US" sz="1333" dirty="0">
              <a:latin typeface="Inter" panose="020B0604020202020204" charset="0"/>
              <a:ea typeface="Inter" panose="020B0604020202020204" charset="0"/>
            </a:endParaRPr>
          </a:p>
          <a:p>
            <a:pPr marL="228594" indent="-228594">
              <a:buFont typeface="Arial" panose="020B0604020202020204" pitchFamily="34" charset="0"/>
              <a:buChar char="•"/>
            </a:pPr>
            <a:r>
              <a:rPr lang="en-IN" sz="1333" dirty="0">
                <a:latin typeface="Inter" panose="020B0604020202020204" charset="0"/>
                <a:ea typeface="Inter" panose="020B0604020202020204" charset="0"/>
              </a:rPr>
              <a:t>it ensures that sensitive information handled by the AI remains protected.</a:t>
            </a:r>
            <a:endParaRPr lang="en-US" sz="1333" dirty="0">
              <a:latin typeface="Inter" panose="020B0604020202020204" charset="0"/>
              <a:ea typeface="Inter" panose="020B0604020202020204" charset="0"/>
            </a:endParaRPr>
          </a:p>
        </p:txBody>
      </p:sp>
      <p:sp>
        <p:nvSpPr>
          <p:cNvPr id="24" name="TextBox 23">
            <a:extLst>
              <a:ext uri="{FF2B5EF4-FFF2-40B4-BE49-F238E27FC236}">
                <a16:creationId xmlns:a16="http://schemas.microsoft.com/office/drawing/2014/main" id="{7929586A-B6AF-C389-B8A9-A3DF658B234C}"/>
              </a:ext>
            </a:extLst>
          </p:cNvPr>
          <p:cNvSpPr txBox="1"/>
          <p:nvPr/>
        </p:nvSpPr>
        <p:spPr>
          <a:xfrm>
            <a:off x="7445915" y="3186906"/>
            <a:ext cx="2435557" cy="584775"/>
          </a:xfrm>
          <a:prstGeom prst="rect">
            <a:avLst/>
          </a:prstGeom>
          <a:noFill/>
          <a:effectLst>
            <a:outerShdw blurRad="50800" dist="38100" dir="5400000" algn="t" rotWithShape="0">
              <a:prstClr val="black">
                <a:alpha val="40000"/>
              </a:prstClr>
            </a:outerShdw>
          </a:effectLst>
        </p:spPr>
        <p:txBody>
          <a:bodyPr wrap="square" rtlCol="0">
            <a:spAutoFit/>
          </a:bodyPr>
          <a:lstStyle>
            <a:defPPr marR="0" lvl="0" algn="l" rtl="0">
              <a:lnSpc>
                <a:spcPct val="100000"/>
              </a:lnSpc>
              <a:spcBef>
                <a:spcPts val="0"/>
              </a:spcBef>
              <a:spcAft>
                <a:spcPts val="0"/>
              </a:spcAft>
            </a:defPPr>
            <a:lvl1pPr algn="ctr">
              <a:defRPr sz="1200">
                <a:solidFill>
                  <a:srgbClr val="E6E6E6"/>
                </a:solidFill>
              </a:defRPr>
            </a:lvl1pPr>
          </a:lstStyle>
          <a:p>
            <a:r>
              <a:rPr lang="en-US" sz="1600" b="1" dirty="0"/>
              <a:t>Active     Defender</a:t>
            </a:r>
          </a:p>
          <a:p>
            <a:endParaRPr lang="en-IN" sz="1600" b="1" dirty="0"/>
          </a:p>
        </p:txBody>
      </p:sp>
      <p:sp>
        <p:nvSpPr>
          <p:cNvPr id="23" name="TextBox 22">
            <a:extLst>
              <a:ext uri="{FF2B5EF4-FFF2-40B4-BE49-F238E27FC236}">
                <a16:creationId xmlns:a16="http://schemas.microsoft.com/office/drawing/2014/main" id="{112E3DC1-4EAA-6F26-2A91-34DF93020BB3}"/>
              </a:ext>
            </a:extLst>
          </p:cNvPr>
          <p:cNvSpPr txBox="1"/>
          <p:nvPr/>
        </p:nvSpPr>
        <p:spPr>
          <a:xfrm>
            <a:off x="4907960" y="3186906"/>
            <a:ext cx="2254739" cy="584775"/>
          </a:xfrm>
          <a:prstGeom prst="rect">
            <a:avLst/>
          </a:prstGeom>
          <a:noFill/>
          <a:effectLst>
            <a:outerShdw blurRad="50800" dist="38100" dir="5400000" algn="t" rotWithShape="0">
              <a:prstClr val="black">
                <a:alpha val="40000"/>
              </a:prstClr>
            </a:outerShdw>
          </a:effectLst>
        </p:spPr>
        <p:txBody>
          <a:bodyPr wrap="square" rtlCol="0">
            <a:spAutoFit/>
          </a:bodyPr>
          <a:lstStyle>
            <a:defPPr marR="0" lvl="0" algn="l" rtl="0">
              <a:lnSpc>
                <a:spcPct val="100000"/>
              </a:lnSpc>
              <a:spcBef>
                <a:spcPts val="0"/>
              </a:spcBef>
              <a:spcAft>
                <a:spcPts val="0"/>
              </a:spcAft>
            </a:defPPr>
            <a:lvl1pPr algn="ctr">
              <a:defRPr sz="1200">
                <a:solidFill>
                  <a:srgbClr val="E6E6E6"/>
                </a:solidFill>
              </a:defRPr>
            </a:lvl1pPr>
          </a:lstStyle>
          <a:p>
            <a:r>
              <a:rPr lang="en-US" sz="1600" b="1" dirty="0"/>
              <a:t>Informed     Advisor</a:t>
            </a:r>
          </a:p>
          <a:p>
            <a:endParaRPr lang="en-IN" sz="1600" b="1" dirty="0"/>
          </a:p>
        </p:txBody>
      </p:sp>
      <p:sp>
        <p:nvSpPr>
          <p:cNvPr id="25" name="TextBox 24">
            <a:extLst>
              <a:ext uri="{FF2B5EF4-FFF2-40B4-BE49-F238E27FC236}">
                <a16:creationId xmlns:a16="http://schemas.microsoft.com/office/drawing/2014/main" id="{02EDC8BC-206B-E3A2-C0C8-7882C2E743AD}"/>
              </a:ext>
            </a:extLst>
          </p:cNvPr>
          <p:cNvSpPr txBox="1"/>
          <p:nvPr/>
        </p:nvSpPr>
        <p:spPr>
          <a:xfrm>
            <a:off x="9855708" y="3169330"/>
            <a:ext cx="2304013" cy="584775"/>
          </a:xfrm>
          <a:prstGeom prst="rect">
            <a:avLst/>
          </a:prstGeom>
          <a:noFill/>
          <a:effectLst>
            <a:outerShdw blurRad="50800" dist="38100" dir="5400000" algn="t" rotWithShape="0">
              <a:prstClr val="black">
                <a:alpha val="40000"/>
              </a:prstClr>
            </a:outerShdw>
          </a:effectLst>
        </p:spPr>
        <p:txBody>
          <a:bodyPr wrap="square" rtlCol="0">
            <a:spAutoFit/>
          </a:bodyPr>
          <a:lstStyle>
            <a:defPPr marR="0" lvl="0" algn="l" rtl="0">
              <a:lnSpc>
                <a:spcPct val="100000"/>
              </a:lnSpc>
              <a:spcBef>
                <a:spcPts val="0"/>
              </a:spcBef>
              <a:spcAft>
                <a:spcPts val="0"/>
              </a:spcAft>
            </a:defPPr>
            <a:lvl1pPr algn="ctr">
              <a:defRPr sz="1200">
                <a:solidFill>
                  <a:srgbClr val="E6E6E6"/>
                </a:solidFill>
              </a:defRPr>
            </a:lvl1pPr>
          </a:lstStyle>
          <a:p>
            <a:r>
              <a:rPr lang="en-US" sz="1600" b="1" dirty="0"/>
              <a:t>Data     Protector</a:t>
            </a:r>
          </a:p>
          <a:p>
            <a:endParaRPr lang="en-IN" sz="1600" b="1" dirty="0"/>
          </a:p>
        </p:txBody>
      </p:sp>
      <p:sp>
        <p:nvSpPr>
          <p:cNvPr id="12" name="Google Shape;473;p61">
            <a:extLst>
              <a:ext uri="{FF2B5EF4-FFF2-40B4-BE49-F238E27FC236}">
                <a16:creationId xmlns:a16="http://schemas.microsoft.com/office/drawing/2014/main" id="{14FA8EE6-4471-76E9-A854-F9D7AA667188}"/>
              </a:ext>
            </a:extLst>
          </p:cNvPr>
          <p:cNvSpPr txBox="1"/>
          <p:nvPr/>
        </p:nvSpPr>
        <p:spPr>
          <a:xfrm>
            <a:off x="150528" y="521967"/>
            <a:ext cx="2160000" cy="2016000"/>
          </a:xfrm>
          <a:prstGeom prst="rect">
            <a:avLst/>
          </a:prstGeom>
          <a:noFill/>
          <a:ln w="34925">
            <a:solidFill>
              <a:srgbClr val="FFFFFF"/>
            </a:solidFill>
          </a:ln>
          <a:effectLst>
            <a:outerShdw blurRad="50800" dist="38100" dir="5400000" algn="t" rotWithShape="0">
              <a:prstClr val="black">
                <a:alpha val="40000"/>
              </a:prstClr>
            </a:outerShdw>
          </a:effectLst>
        </p:spPr>
        <p:txBody>
          <a:bodyPr spcFirstLastPara="1" wrap="square" lIns="0" tIns="0" rIns="0" bIns="0" anchor="ctr" anchorCtr="0">
            <a:noAutofit/>
          </a:bodyPr>
          <a:lstStyle/>
          <a:p>
            <a:pPr algn="ctr">
              <a:lnSpc>
                <a:spcPct val="115000"/>
              </a:lnSpc>
            </a:pPr>
            <a:r>
              <a:rPr lang="en-US" sz="2133" b="1" dirty="0">
                <a:solidFill>
                  <a:srgbClr val="FFFFFF"/>
                </a:solidFill>
                <a:latin typeface="Inter" panose="020B0604020202020204" charset="0"/>
                <a:ea typeface="Inter" panose="020B0604020202020204" charset="0"/>
                <a:cs typeface="Inter"/>
                <a:sym typeface="Inter"/>
              </a:rPr>
              <a:t>Anomaly Detection</a:t>
            </a:r>
            <a:endParaRPr sz="2133" b="1" dirty="0">
              <a:solidFill>
                <a:srgbClr val="FFFFFF"/>
              </a:solidFill>
              <a:latin typeface="Inter" panose="020B0604020202020204" charset="0"/>
              <a:ea typeface="Inter" panose="020B0604020202020204" charset="0"/>
              <a:cs typeface="Inter"/>
              <a:sym typeface="Inter"/>
            </a:endParaRPr>
          </a:p>
        </p:txBody>
      </p:sp>
      <p:sp>
        <p:nvSpPr>
          <p:cNvPr id="14" name="Google Shape;473;p61">
            <a:extLst>
              <a:ext uri="{FF2B5EF4-FFF2-40B4-BE49-F238E27FC236}">
                <a16:creationId xmlns:a16="http://schemas.microsoft.com/office/drawing/2014/main" id="{089DC795-CDCA-2954-0301-17A1A1429D99}"/>
              </a:ext>
            </a:extLst>
          </p:cNvPr>
          <p:cNvSpPr txBox="1"/>
          <p:nvPr/>
        </p:nvSpPr>
        <p:spPr>
          <a:xfrm>
            <a:off x="2590303" y="558599"/>
            <a:ext cx="2160000" cy="2016000"/>
          </a:xfrm>
          <a:prstGeom prst="rect">
            <a:avLst/>
          </a:prstGeom>
          <a:noFill/>
          <a:ln w="34925">
            <a:solidFill>
              <a:srgbClr val="FFFFFF"/>
            </a:solidFill>
          </a:ln>
          <a:effectLst>
            <a:outerShdw blurRad="50800" dist="38100" dir="5400000" algn="t" rotWithShape="0">
              <a:prstClr val="black">
                <a:alpha val="40000"/>
              </a:prstClr>
            </a:outerShdw>
          </a:effectLst>
        </p:spPr>
        <p:txBody>
          <a:bodyPr spcFirstLastPara="1" wrap="square" lIns="0" tIns="0" rIns="0" bIns="0" anchor="ctr" anchorCtr="0">
            <a:noAutofit/>
          </a:bodyPr>
          <a:lstStyle/>
          <a:p>
            <a:pPr algn="ctr">
              <a:lnSpc>
                <a:spcPct val="115000"/>
              </a:lnSpc>
            </a:pPr>
            <a:r>
              <a:rPr lang="en-US" sz="2133" b="1" dirty="0">
                <a:solidFill>
                  <a:srgbClr val="FFFFFF"/>
                </a:solidFill>
                <a:latin typeface="Inter" panose="020B0604020202020204" charset="0"/>
                <a:ea typeface="Inter" panose="020B0604020202020204" charset="0"/>
                <a:cs typeface="Inter"/>
                <a:sym typeface="Inter"/>
              </a:rPr>
              <a:t>Access   </a:t>
            </a:r>
          </a:p>
          <a:p>
            <a:pPr algn="ctr">
              <a:lnSpc>
                <a:spcPct val="115000"/>
              </a:lnSpc>
            </a:pPr>
            <a:r>
              <a:rPr lang="en-US" sz="2133" b="1" dirty="0">
                <a:solidFill>
                  <a:srgbClr val="FFFFFF"/>
                </a:solidFill>
                <a:latin typeface="Inter" panose="020B0604020202020204" charset="0"/>
                <a:ea typeface="Inter" panose="020B0604020202020204" charset="0"/>
                <a:cs typeface="Inter"/>
                <a:sym typeface="Inter"/>
              </a:rPr>
              <a:t>Control</a:t>
            </a:r>
            <a:endParaRPr sz="2133" b="1" dirty="0">
              <a:solidFill>
                <a:srgbClr val="FFFFFF"/>
              </a:solidFill>
              <a:latin typeface="Inter" panose="020B0604020202020204" charset="0"/>
              <a:ea typeface="Inter" panose="020B0604020202020204" charset="0"/>
              <a:cs typeface="Inter"/>
              <a:sym typeface="Inter"/>
            </a:endParaRPr>
          </a:p>
        </p:txBody>
      </p:sp>
      <p:sp>
        <p:nvSpPr>
          <p:cNvPr id="26" name="Google Shape;473;p61">
            <a:extLst>
              <a:ext uri="{FF2B5EF4-FFF2-40B4-BE49-F238E27FC236}">
                <a16:creationId xmlns:a16="http://schemas.microsoft.com/office/drawing/2014/main" id="{DD524D7A-C1FA-7CE5-AA2E-4B9A098933C7}"/>
              </a:ext>
            </a:extLst>
          </p:cNvPr>
          <p:cNvSpPr txBox="1"/>
          <p:nvPr/>
        </p:nvSpPr>
        <p:spPr>
          <a:xfrm>
            <a:off x="4986884" y="586473"/>
            <a:ext cx="2160000" cy="2016000"/>
          </a:xfrm>
          <a:prstGeom prst="rect">
            <a:avLst/>
          </a:prstGeom>
          <a:noFill/>
          <a:ln w="34925">
            <a:solidFill>
              <a:srgbClr val="FFFFFF"/>
            </a:solidFill>
          </a:ln>
          <a:effectLst>
            <a:outerShdw blurRad="50800" dist="38100" dir="5400000" algn="t" rotWithShape="0">
              <a:prstClr val="black">
                <a:alpha val="40000"/>
              </a:prstClr>
            </a:outerShdw>
          </a:effectLst>
        </p:spPr>
        <p:txBody>
          <a:bodyPr spcFirstLastPara="1" wrap="square" lIns="0" tIns="0" rIns="0" bIns="0" anchor="ctr" anchorCtr="0">
            <a:noAutofit/>
          </a:bodyPr>
          <a:lstStyle/>
          <a:p>
            <a:pPr algn="ctr">
              <a:lnSpc>
                <a:spcPct val="115000"/>
              </a:lnSpc>
            </a:pPr>
            <a:r>
              <a:rPr lang="en-US" sz="2133" b="1" dirty="0">
                <a:solidFill>
                  <a:srgbClr val="FFFFFF"/>
                </a:solidFill>
                <a:latin typeface="Inter" panose="020B0604020202020204" charset="0"/>
                <a:ea typeface="Inter" panose="020B0604020202020204" charset="0"/>
                <a:cs typeface="Inter"/>
                <a:sym typeface="Inter"/>
              </a:rPr>
              <a:t>Threat Intelligence</a:t>
            </a:r>
            <a:endParaRPr sz="2133" b="1" dirty="0">
              <a:solidFill>
                <a:srgbClr val="FFFFFF"/>
              </a:solidFill>
              <a:latin typeface="Inter" panose="020B0604020202020204" charset="0"/>
              <a:ea typeface="Inter" panose="020B0604020202020204" charset="0"/>
              <a:cs typeface="Inter"/>
              <a:sym typeface="Inter"/>
            </a:endParaRPr>
          </a:p>
        </p:txBody>
      </p:sp>
      <p:sp>
        <p:nvSpPr>
          <p:cNvPr id="27" name="Google Shape;473;p61">
            <a:extLst>
              <a:ext uri="{FF2B5EF4-FFF2-40B4-BE49-F238E27FC236}">
                <a16:creationId xmlns:a16="http://schemas.microsoft.com/office/drawing/2014/main" id="{EAF49AC6-E590-D392-841B-88D0BA8932D2}"/>
              </a:ext>
            </a:extLst>
          </p:cNvPr>
          <p:cNvSpPr txBox="1"/>
          <p:nvPr/>
        </p:nvSpPr>
        <p:spPr>
          <a:xfrm>
            <a:off x="7441697" y="586473"/>
            <a:ext cx="2160000" cy="2016000"/>
          </a:xfrm>
          <a:prstGeom prst="rect">
            <a:avLst/>
          </a:prstGeom>
          <a:noFill/>
          <a:ln w="34925">
            <a:solidFill>
              <a:srgbClr val="FFFFFF"/>
            </a:solidFill>
          </a:ln>
          <a:effectLst>
            <a:outerShdw blurRad="50800" dist="38100" dir="5400000" algn="t" rotWithShape="0">
              <a:prstClr val="black">
                <a:alpha val="40000"/>
              </a:prstClr>
            </a:outerShdw>
          </a:effectLst>
        </p:spPr>
        <p:txBody>
          <a:bodyPr spcFirstLastPara="1" wrap="square" lIns="0" tIns="0" rIns="0" bIns="0" anchor="ctr" anchorCtr="0">
            <a:noAutofit/>
          </a:bodyPr>
          <a:lstStyle/>
          <a:p>
            <a:pPr algn="ctr">
              <a:lnSpc>
                <a:spcPct val="115000"/>
              </a:lnSpc>
            </a:pPr>
            <a:r>
              <a:rPr lang="en-US" sz="2133" b="1" dirty="0">
                <a:solidFill>
                  <a:srgbClr val="FFFFFF"/>
                </a:solidFill>
                <a:latin typeface="Inter" panose="020B0604020202020204" charset="0"/>
                <a:ea typeface="Inter" panose="020B0604020202020204" charset="0"/>
                <a:cs typeface="Inter"/>
                <a:sym typeface="Inter"/>
              </a:rPr>
              <a:t>Intrusion Prevention</a:t>
            </a:r>
            <a:endParaRPr sz="2133" b="1" dirty="0">
              <a:solidFill>
                <a:srgbClr val="FFFFFF"/>
              </a:solidFill>
              <a:latin typeface="Inter" panose="020B0604020202020204" charset="0"/>
              <a:ea typeface="Inter" panose="020B0604020202020204" charset="0"/>
              <a:cs typeface="Inter"/>
              <a:sym typeface="Inter"/>
            </a:endParaRPr>
          </a:p>
        </p:txBody>
      </p:sp>
      <p:sp>
        <p:nvSpPr>
          <p:cNvPr id="6" name="TextBox 5">
            <a:extLst>
              <a:ext uri="{FF2B5EF4-FFF2-40B4-BE49-F238E27FC236}">
                <a16:creationId xmlns:a16="http://schemas.microsoft.com/office/drawing/2014/main" id="{C61A2BC7-2839-5720-934F-F9F1A8D300AC}"/>
              </a:ext>
            </a:extLst>
          </p:cNvPr>
          <p:cNvSpPr txBox="1"/>
          <p:nvPr/>
        </p:nvSpPr>
        <p:spPr>
          <a:xfrm>
            <a:off x="129158" y="3169331"/>
            <a:ext cx="2293724" cy="584775"/>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sz="1600" b="1" dirty="0">
                <a:solidFill>
                  <a:srgbClr val="E6E6E6"/>
                </a:solidFill>
              </a:rPr>
              <a:t>Watchful     guardian</a:t>
            </a:r>
          </a:p>
          <a:p>
            <a:endParaRPr lang="en-IN" sz="1600" b="1" dirty="0">
              <a:solidFill>
                <a:srgbClr val="E6E6E6"/>
              </a:solidFill>
              <a:latin typeface="Inter" panose="020B0604020202020204" charset="0"/>
              <a:ea typeface="Inter" panose="020B0604020202020204" charset="0"/>
            </a:endParaRPr>
          </a:p>
        </p:txBody>
      </p:sp>
      <p:sp>
        <p:nvSpPr>
          <p:cNvPr id="448" name="Arrow: Down 447">
            <a:extLst>
              <a:ext uri="{FF2B5EF4-FFF2-40B4-BE49-F238E27FC236}">
                <a16:creationId xmlns:a16="http://schemas.microsoft.com/office/drawing/2014/main" id="{DFB48E5B-8045-DDF1-BD93-B8259D5AAD4E}"/>
              </a:ext>
            </a:extLst>
          </p:cNvPr>
          <p:cNvSpPr/>
          <p:nvPr/>
        </p:nvSpPr>
        <p:spPr>
          <a:xfrm>
            <a:off x="3530515" y="2912133"/>
            <a:ext cx="295275" cy="994059"/>
          </a:xfrm>
          <a:prstGeom prst="downArrow">
            <a:avLst/>
          </a:prstGeom>
          <a:solidFill>
            <a:srgbClr val="03396C"/>
          </a:solidFill>
          <a:ln>
            <a:solidFill>
              <a:srgbClr val="E6E6E6"/>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800" b="1" dirty="0">
                <a:effectLst>
                  <a:outerShdw blurRad="50800" dist="38100" dir="5400000" algn="t" rotWithShape="0">
                    <a:prstClr val="black">
                      <a:alpha val="40000"/>
                    </a:prstClr>
                  </a:outerShdw>
                </a:effectLst>
              </a:rPr>
              <a:t>ROLE</a:t>
            </a:r>
            <a:endParaRPr lang="en-IN" sz="800" b="1" dirty="0">
              <a:effectLst>
                <a:outerShdw blurRad="50800" dist="38100" dir="5400000" algn="t" rotWithShape="0">
                  <a:prstClr val="black">
                    <a:alpha val="40000"/>
                  </a:prstClr>
                </a:outerShdw>
              </a:effectLst>
            </a:endParaRPr>
          </a:p>
        </p:txBody>
      </p:sp>
      <p:sp>
        <p:nvSpPr>
          <p:cNvPr id="449" name="Arrow: Down 448">
            <a:extLst>
              <a:ext uri="{FF2B5EF4-FFF2-40B4-BE49-F238E27FC236}">
                <a16:creationId xmlns:a16="http://schemas.microsoft.com/office/drawing/2014/main" id="{95B40722-3671-CB47-A642-0F8CFFAB293A}"/>
              </a:ext>
            </a:extLst>
          </p:cNvPr>
          <p:cNvSpPr/>
          <p:nvPr/>
        </p:nvSpPr>
        <p:spPr>
          <a:xfrm>
            <a:off x="5935061" y="2896840"/>
            <a:ext cx="295275" cy="994059"/>
          </a:xfrm>
          <a:prstGeom prst="downArrow">
            <a:avLst/>
          </a:prstGeom>
          <a:solidFill>
            <a:srgbClr val="005B96"/>
          </a:solidFill>
          <a:ln>
            <a:solidFill>
              <a:srgbClr val="E6E6E6"/>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800" b="1" dirty="0">
                <a:solidFill>
                  <a:schemeClr val="bg1"/>
                </a:solidFill>
                <a:effectLst>
                  <a:outerShdw blurRad="50800" dist="38100" dir="5400000" algn="t" rotWithShape="0">
                    <a:prstClr val="black">
                      <a:alpha val="40000"/>
                    </a:prstClr>
                  </a:outerShdw>
                </a:effectLst>
              </a:rPr>
              <a:t>ROLE</a:t>
            </a:r>
            <a:endParaRPr lang="en-IN" sz="800" b="1" dirty="0">
              <a:solidFill>
                <a:schemeClr val="bg1"/>
              </a:solidFill>
              <a:effectLst>
                <a:outerShdw blurRad="50800" dist="38100" dir="5400000" algn="t" rotWithShape="0">
                  <a:prstClr val="black">
                    <a:alpha val="40000"/>
                  </a:prstClr>
                </a:outerShdw>
              </a:effectLst>
            </a:endParaRPr>
          </a:p>
        </p:txBody>
      </p:sp>
      <p:sp>
        <p:nvSpPr>
          <p:cNvPr id="450" name="Arrow: Down 449">
            <a:extLst>
              <a:ext uri="{FF2B5EF4-FFF2-40B4-BE49-F238E27FC236}">
                <a16:creationId xmlns:a16="http://schemas.microsoft.com/office/drawing/2014/main" id="{E3AF8DFC-7EF1-8C1F-020C-7EDC0779F1A9}"/>
              </a:ext>
            </a:extLst>
          </p:cNvPr>
          <p:cNvSpPr/>
          <p:nvPr/>
        </p:nvSpPr>
        <p:spPr>
          <a:xfrm>
            <a:off x="8361705" y="2931971"/>
            <a:ext cx="295275" cy="994059"/>
          </a:xfrm>
          <a:prstGeom prst="downArrow">
            <a:avLst/>
          </a:prstGeom>
          <a:solidFill>
            <a:srgbClr val="6497B1"/>
          </a:solidFill>
          <a:ln>
            <a:solidFill>
              <a:srgbClr val="E6E6E6"/>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800" b="1" dirty="0">
                <a:solidFill>
                  <a:schemeClr val="accent1">
                    <a:lumMod val="50000"/>
                  </a:schemeClr>
                </a:solidFill>
                <a:effectLst>
                  <a:outerShdw blurRad="50800" dist="38100" dir="5400000" algn="t" rotWithShape="0">
                    <a:prstClr val="black">
                      <a:alpha val="40000"/>
                    </a:prstClr>
                  </a:outerShdw>
                </a:effectLst>
              </a:rPr>
              <a:t>ROLE</a:t>
            </a:r>
            <a:endParaRPr lang="en-IN" sz="800" b="1" dirty="0">
              <a:solidFill>
                <a:schemeClr val="accent1">
                  <a:lumMod val="50000"/>
                </a:schemeClr>
              </a:solidFill>
              <a:effectLst>
                <a:outerShdw blurRad="50800" dist="38100" dir="5400000" algn="t" rotWithShape="0">
                  <a:prstClr val="black">
                    <a:alpha val="40000"/>
                  </a:prstClr>
                </a:outerShdw>
              </a:effectLst>
            </a:endParaRPr>
          </a:p>
        </p:txBody>
      </p:sp>
      <p:sp>
        <p:nvSpPr>
          <p:cNvPr id="451" name="Arrow: Down 450">
            <a:extLst>
              <a:ext uri="{FF2B5EF4-FFF2-40B4-BE49-F238E27FC236}">
                <a16:creationId xmlns:a16="http://schemas.microsoft.com/office/drawing/2014/main" id="{B9D4BFEC-B2E7-CF7D-D6F7-BB548C4D883A}"/>
              </a:ext>
            </a:extLst>
          </p:cNvPr>
          <p:cNvSpPr/>
          <p:nvPr/>
        </p:nvSpPr>
        <p:spPr>
          <a:xfrm>
            <a:off x="10666197" y="2931971"/>
            <a:ext cx="295275" cy="994059"/>
          </a:xfrm>
          <a:prstGeom prst="downArrow">
            <a:avLst/>
          </a:prstGeom>
          <a:solidFill>
            <a:srgbClr val="B3CDE0"/>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800" dirty="0">
                <a:ln>
                  <a:solidFill>
                    <a:srgbClr val="03396C"/>
                  </a:solidFill>
                </a:ln>
                <a:solidFill>
                  <a:schemeClr val="tx2">
                    <a:lumMod val="75000"/>
                  </a:schemeClr>
                </a:solidFill>
              </a:rPr>
              <a:t>ROLE</a:t>
            </a:r>
            <a:endParaRPr lang="en-IN" sz="800" dirty="0">
              <a:ln>
                <a:solidFill>
                  <a:srgbClr val="03396C"/>
                </a:solidFill>
              </a:ln>
              <a:solidFill>
                <a:schemeClr val="tx2">
                  <a:lumMod val="75000"/>
                </a:schemeClr>
              </a:solidFill>
            </a:endParaRPr>
          </a:p>
        </p:txBody>
      </p:sp>
    </p:spTree>
    <p:extLst>
      <p:ext uri="{BB962C8B-B14F-4D97-AF65-F5344CB8AC3E}">
        <p14:creationId xmlns:p14="http://schemas.microsoft.com/office/powerpoint/2010/main" val="217003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2"/>
                                        </p:tgtEl>
                                        <p:attrNameLst>
                                          <p:attrName>style.visibility</p:attrName>
                                        </p:attrNameLst>
                                      </p:cBhvr>
                                      <p:to>
                                        <p:strVal val="visible"/>
                                      </p:to>
                                    </p:set>
                                    <p:anim calcmode="lin" valueType="num">
                                      <p:cBhvr additive="base">
                                        <p:cTn id="7" dur="500" fill="hold"/>
                                        <p:tgtEl>
                                          <p:spTgt spid="472"/>
                                        </p:tgtEl>
                                        <p:attrNameLst>
                                          <p:attrName>ppt_x</p:attrName>
                                        </p:attrNameLst>
                                      </p:cBhvr>
                                      <p:tavLst>
                                        <p:tav tm="0">
                                          <p:val>
                                            <p:strVal val="1+#ppt_w/2"/>
                                          </p:val>
                                        </p:tav>
                                        <p:tav tm="100000">
                                          <p:val>
                                            <p:strVal val="#ppt_x"/>
                                          </p:val>
                                        </p:tav>
                                      </p:tavLst>
                                    </p:anim>
                                    <p:anim calcmode="lin" valueType="num">
                                      <p:cBhvr additive="base">
                                        <p:cTn id="8" dur="500" fill="hold"/>
                                        <p:tgtEl>
                                          <p:spTgt spid="47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1+#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1+#ppt_w/2"/>
                                          </p:val>
                                        </p:tav>
                                        <p:tav tm="100000">
                                          <p:val>
                                            <p:strVal val="#ppt_x"/>
                                          </p:val>
                                        </p:tav>
                                      </p:tavLst>
                                    </p:anim>
                                    <p:anim calcmode="lin" valueType="num">
                                      <p:cBhvr additive="base">
                                        <p:cTn id="30" dur="500" fill="hold"/>
                                        <p:tgtEl>
                                          <p:spTgt spid="4"/>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1+#ppt_w/2"/>
                                          </p:val>
                                        </p:tav>
                                        <p:tav tm="100000">
                                          <p:val>
                                            <p:strVal val="#ppt_x"/>
                                          </p:val>
                                        </p:tav>
                                      </p:tavLst>
                                    </p:anim>
                                    <p:anim calcmode="lin" valueType="num">
                                      <p:cBhvr additive="base">
                                        <p:cTn id="34" dur="500" fill="hold"/>
                                        <p:tgtEl>
                                          <p:spTgt spid="14"/>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448"/>
                                        </p:tgtEl>
                                        <p:attrNameLst>
                                          <p:attrName>style.visibility</p:attrName>
                                        </p:attrNameLst>
                                      </p:cBhvr>
                                      <p:to>
                                        <p:strVal val="visible"/>
                                      </p:to>
                                    </p:set>
                                    <p:anim calcmode="lin" valueType="num">
                                      <p:cBhvr additive="base">
                                        <p:cTn id="37" dur="500" fill="hold"/>
                                        <p:tgtEl>
                                          <p:spTgt spid="448"/>
                                        </p:tgtEl>
                                        <p:attrNameLst>
                                          <p:attrName>ppt_x</p:attrName>
                                        </p:attrNameLst>
                                      </p:cBhvr>
                                      <p:tavLst>
                                        <p:tav tm="0">
                                          <p:val>
                                            <p:strVal val="1+#ppt_w/2"/>
                                          </p:val>
                                        </p:tav>
                                        <p:tav tm="100000">
                                          <p:val>
                                            <p:strVal val="#ppt_x"/>
                                          </p:val>
                                        </p:tav>
                                      </p:tavLst>
                                    </p:anim>
                                    <p:anim calcmode="lin" valueType="num">
                                      <p:cBhvr additive="base">
                                        <p:cTn id="38" dur="500" fill="hold"/>
                                        <p:tgtEl>
                                          <p:spTgt spid="448"/>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1+#ppt_w/2"/>
                                          </p:val>
                                        </p:tav>
                                        <p:tav tm="100000">
                                          <p:val>
                                            <p:strVal val="#ppt_x"/>
                                          </p:val>
                                        </p:tav>
                                      </p:tavLst>
                                    </p:anim>
                                    <p:anim calcmode="lin" valueType="num">
                                      <p:cBhvr additive="base">
                                        <p:cTn id="42" dur="500" fill="hold"/>
                                        <p:tgtEl>
                                          <p:spTgt spid="11"/>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fill="hold"/>
                                        <p:tgtEl>
                                          <p:spTgt spid="26"/>
                                        </p:tgtEl>
                                        <p:attrNameLst>
                                          <p:attrName>ppt_x</p:attrName>
                                        </p:attrNameLst>
                                      </p:cBhvr>
                                      <p:tavLst>
                                        <p:tav tm="0">
                                          <p:val>
                                            <p:strVal val="1+#ppt_w/2"/>
                                          </p:val>
                                        </p:tav>
                                        <p:tav tm="100000">
                                          <p:val>
                                            <p:strVal val="#ppt_x"/>
                                          </p:val>
                                        </p:tav>
                                      </p:tavLst>
                                    </p:anim>
                                    <p:anim calcmode="lin" valueType="num">
                                      <p:cBhvr additive="base">
                                        <p:cTn id="52" dur="500" fill="hold"/>
                                        <p:tgtEl>
                                          <p:spTgt spid="26"/>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449"/>
                                        </p:tgtEl>
                                        <p:attrNameLst>
                                          <p:attrName>style.visibility</p:attrName>
                                        </p:attrNameLst>
                                      </p:cBhvr>
                                      <p:to>
                                        <p:strVal val="visible"/>
                                      </p:to>
                                    </p:set>
                                    <p:anim calcmode="lin" valueType="num">
                                      <p:cBhvr additive="base">
                                        <p:cTn id="55" dur="500" fill="hold"/>
                                        <p:tgtEl>
                                          <p:spTgt spid="449"/>
                                        </p:tgtEl>
                                        <p:attrNameLst>
                                          <p:attrName>ppt_x</p:attrName>
                                        </p:attrNameLst>
                                      </p:cBhvr>
                                      <p:tavLst>
                                        <p:tav tm="0">
                                          <p:val>
                                            <p:strVal val="1+#ppt_w/2"/>
                                          </p:val>
                                        </p:tav>
                                        <p:tav tm="100000">
                                          <p:val>
                                            <p:strVal val="#ppt_x"/>
                                          </p:val>
                                        </p:tav>
                                      </p:tavLst>
                                    </p:anim>
                                    <p:anim calcmode="lin" valueType="num">
                                      <p:cBhvr additive="base">
                                        <p:cTn id="56" dur="500" fill="hold"/>
                                        <p:tgtEl>
                                          <p:spTgt spid="449"/>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1+#ppt_w/2"/>
                                          </p:val>
                                        </p:tav>
                                        <p:tav tm="100000">
                                          <p:val>
                                            <p:strVal val="#ppt_x"/>
                                          </p:val>
                                        </p:tav>
                                      </p:tavLst>
                                    </p:anim>
                                    <p:anim calcmode="lin" valueType="num">
                                      <p:cBhvr additive="base">
                                        <p:cTn id="60" dur="500" fill="hold"/>
                                        <p:tgtEl>
                                          <p:spTgt spid="23"/>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476"/>
                                        </p:tgtEl>
                                        <p:attrNameLst>
                                          <p:attrName>style.visibility</p:attrName>
                                        </p:attrNameLst>
                                      </p:cBhvr>
                                      <p:to>
                                        <p:strVal val="visible"/>
                                      </p:to>
                                    </p:set>
                                    <p:anim calcmode="lin" valueType="num">
                                      <p:cBhvr additive="base">
                                        <p:cTn id="63" dur="500" fill="hold"/>
                                        <p:tgtEl>
                                          <p:spTgt spid="476"/>
                                        </p:tgtEl>
                                        <p:attrNameLst>
                                          <p:attrName>ppt_x</p:attrName>
                                        </p:attrNameLst>
                                      </p:cBhvr>
                                      <p:tavLst>
                                        <p:tav tm="0">
                                          <p:val>
                                            <p:strVal val="1+#ppt_w/2"/>
                                          </p:val>
                                        </p:tav>
                                        <p:tav tm="100000">
                                          <p:val>
                                            <p:strVal val="#ppt_x"/>
                                          </p:val>
                                        </p:tav>
                                      </p:tavLst>
                                    </p:anim>
                                    <p:anim calcmode="lin" valueType="num">
                                      <p:cBhvr additive="base">
                                        <p:cTn id="64" dur="500" fill="hold"/>
                                        <p:tgtEl>
                                          <p:spTgt spid="476"/>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1+#ppt_w/2"/>
                                          </p:val>
                                        </p:tav>
                                        <p:tav tm="100000">
                                          <p:val>
                                            <p:strVal val="#ppt_x"/>
                                          </p:val>
                                        </p:tav>
                                      </p:tavLst>
                                    </p:anim>
                                    <p:anim calcmode="lin" valueType="num">
                                      <p:cBhvr additive="base">
                                        <p:cTn id="6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478"/>
                                        </p:tgtEl>
                                        <p:attrNameLst>
                                          <p:attrName>style.visibility</p:attrName>
                                        </p:attrNameLst>
                                      </p:cBhvr>
                                      <p:to>
                                        <p:strVal val="visible"/>
                                      </p:to>
                                    </p:set>
                                    <p:anim calcmode="lin" valueType="num">
                                      <p:cBhvr additive="base">
                                        <p:cTn id="73" dur="500" fill="hold"/>
                                        <p:tgtEl>
                                          <p:spTgt spid="478"/>
                                        </p:tgtEl>
                                        <p:attrNameLst>
                                          <p:attrName>ppt_x</p:attrName>
                                        </p:attrNameLst>
                                      </p:cBhvr>
                                      <p:tavLst>
                                        <p:tav tm="0">
                                          <p:val>
                                            <p:strVal val="1+#ppt_w/2"/>
                                          </p:val>
                                        </p:tav>
                                        <p:tav tm="100000">
                                          <p:val>
                                            <p:strVal val="#ppt_x"/>
                                          </p:val>
                                        </p:tav>
                                      </p:tavLst>
                                    </p:anim>
                                    <p:anim calcmode="lin" valueType="num">
                                      <p:cBhvr additive="base">
                                        <p:cTn id="74" dur="500" fill="hold"/>
                                        <p:tgtEl>
                                          <p:spTgt spid="478"/>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anim calcmode="lin" valueType="num">
                                      <p:cBhvr additive="base">
                                        <p:cTn id="77" dur="500" fill="hold"/>
                                        <p:tgtEl>
                                          <p:spTgt spid="27"/>
                                        </p:tgtEl>
                                        <p:attrNameLst>
                                          <p:attrName>ppt_x</p:attrName>
                                        </p:attrNameLst>
                                      </p:cBhvr>
                                      <p:tavLst>
                                        <p:tav tm="0">
                                          <p:val>
                                            <p:strVal val="1+#ppt_w/2"/>
                                          </p:val>
                                        </p:tav>
                                        <p:tav tm="100000">
                                          <p:val>
                                            <p:strVal val="#ppt_x"/>
                                          </p:val>
                                        </p:tav>
                                      </p:tavLst>
                                    </p:anim>
                                    <p:anim calcmode="lin" valueType="num">
                                      <p:cBhvr additive="base">
                                        <p:cTn id="78" dur="500" fill="hold"/>
                                        <p:tgtEl>
                                          <p:spTgt spid="27"/>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450"/>
                                        </p:tgtEl>
                                        <p:attrNameLst>
                                          <p:attrName>style.visibility</p:attrName>
                                        </p:attrNameLst>
                                      </p:cBhvr>
                                      <p:to>
                                        <p:strVal val="visible"/>
                                      </p:to>
                                    </p:set>
                                    <p:anim calcmode="lin" valueType="num">
                                      <p:cBhvr additive="base">
                                        <p:cTn id="81" dur="500" fill="hold"/>
                                        <p:tgtEl>
                                          <p:spTgt spid="450"/>
                                        </p:tgtEl>
                                        <p:attrNameLst>
                                          <p:attrName>ppt_x</p:attrName>
                                        </p:attrNameLst>
                                      </p:cBhvr>
                                      <p:tavLst>
                                        <p:tav tm="0">
                                          <p:val>
                                            <p:strVal val="1+#ppt_w/2"/>
                                          </p:val>
                                        </p:tav>
                                        <p:tav tm="100000">
                                          <p:val>
                                            <p:strVal val="#ppt_x"/>
                                          </p:val>
                                        </p:tav>
                                      </p:tavLst>
                                    </p:anim>
                                    <p:anim calcmode="lin" valueType="num">
                                      <p:cBhvr additive="base">
                                        <p:cTn id="82" dur="500" fill="hold"/>
                                        <p:tgtEl>
                                          <p:spTgt spid="450"/>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 calcmode="lin" valueType="num">
                                      <p:cBhvr additive="base">
                                        <p:cTn id="85" dur="500" fill="hold"/>
                                        <p:tgtEl>
                                          <p:spTgt spid="24"/>
                                        </p:tgtEl>
                                        <p:attrNameLst>
                                          <p:attrName>ppt_x</p:attrName>
                                        </p:attrNameLst>
                                      </p:cBhvr>
                                      <p:tavLst>
                                        <p:tav tm="0">
                                          <p:val>
                                            <p:strVal val="1+#ppt_w/2"/>
                                          </p:val>
                                        </p:tav>
                                        <p:tav tm="100000">
                                          <p:val>
                                            <p:strVal val="#ppt_x"/>
                                          </p:val>
                                        </p:tav>
                                      </p:tavLst>
                                    </p:anim>
                                    <p:anim calcmode="lin" valueType="num">
                                      <p:cBhvr additive="base">
                                        <p:cTn id="86" dur="500" fill="hold"/>
                                        <p:tgtEl>
                                          <p:spTgt spid="24"/>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anim calcmode="lin" valueType="num">
                                      <p:cBhvr additive="base">
                                        <p:cTn id="89" dur="500" fill="hold"/>
                                        <p:tgtEl>
                                          <p:spTgt spid="18"/>
                                        </p:tgtEl>
                                        <p:attrNameLst>
                                          <p:attrName>ppt_x</p:attrName>
                                        </p:attrNameLst>
                                      </p:cBhvr>
                                      <p:tavLst>
                                        <p:tav tm="0">
                                          <p:val>
                                            <p:strVal val="1+#ppt_w/2"/>
                                          </p:val>
                                        </p:tav>
                                        <p:tav tm="100000">
                                          <p:val>
                                            <p:strVal val="#ppt_x"/>
                                          </p:val>
                                        </p:tav>
                                      </p:tavLst>
                                    </p:anim>
                                    <p:anim calcmode="lin" valueType="num">
                                      <p:cBhvr additive="base">
                                        <p:cTn id="9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2" fill="hold" grpId="0" nodeType="clickEffect">
                                  <p:stCondLst>
                                    <p:cond delay="0"/>
                                  </p:stCondLst>
                                  <p:childTnLst>
                                    <p:set>
                                      <p:cBhvr>
                                        <p:cTn id="94" dur="1" fill="hold">
                                          <p:stCondLst>
                                            <p:cond delay="0"/>
                                          </p:stCondLst>
                                        </p:cTn>
                                        <p:tgtEl>
                                          <p:spTgt spid="480"/>
                                        </p:tgtEl>
                                        <p:attrNameLst>
                                          <p:attrName>style.visibility</p:attrName>
                                        </p:attrNameLst>
                                      </p:cBhvr>
                                      <p:to>
                                        <p:strVal val="visible"/>
                                      </p:to>
                                    </p:set>
                                    <p:anim calcmode="lin" valueType="num">
                                      <p:cBhvr additive="base">
                                        <p:cTn id="95" dur="500" fill="hold"/>
                                        <p:tgtEl>
                                          <p:spTgt spid="480"/>
                                        </p:tgtEl>
                                        <p:attrNameLst>
                                          <p:attrName>ppt_x</p:attrName>
                                        </p:attrNameLst>
                                      </p:cBhvr>
                                      <p:tavLst>
                                        <p:tav tm="0">
                                          <p:val>
                                            <p:strVal val="1+#ppt_w/2"/>
                                          </p:val>
                                        </p:tav>
                                        <p:tav tm="100000">
                                          <p:val>
                                            <p:strVal val="#ppt_x"/>
                                          </p:val>
                                        </p:tav>
                                      </p:tavLst>
                                    </p:anim>
                                    <p:anim calcmode="lin" valueType="num">
                                      <p:cBhvr additive="base">
                                        <p:cTn id="96" dur="500" fill="hold"/>
                                        <p:tgtEl>
                                          <p:spTgt spid="480"/>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10"/>
                                        </p:tgtEl>
                                        <p:attrNameLst>
                                          <p:attrName>style.visibility</p:attrName>
                                        </p:attrNameLst>
                                      </p:cBhvr>
                                      <p:to>
                                        <p:strVal val="visible"/>
                                      </p:to>
                                    </p:set>
                                    <p:anim calcmode="lin" valueType="num">
                                      <p:cBhvr additive="base">
                                        <p:cTn id="99" dur="500" fill="hold"/>
                                        <p:tgtEl>
                                          <p:spTgt spid="10"/>
                                        </p:tgtEl>
                                        <p:attrNameLst>
                                          <p:attrName>ppt_x</p:attrName>
                                        </p:attrNameLst>
                                      </p:cBhvr>
                                      <p:tavLst>
                                        <p:tav tm="0">
                                          <p:val>
                                            <p:strVal val="1+#ppt_w/2"/>
                                          </p:val>
                                        </p:tav>
                                        <p:tav tm="100000">
                                          <p:val>
                                            <p:strVal val="#ppt_x"/>
                                          </p:val>
                                        </p:tav>
                                      </p:tavLst>
                                    </p:anim>
                                    <p:anim calcmode="lin" valueType="num">
                                      <p:cBhvr additive="base">
                                        <p:cTn id="100" dur="500" fill="hold"/>
                                        <p:tgtEl>
                                          <p:spTgt spid="10"/>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451"/>
                                        </p:tgtEl>
                                        <p:attrNameLst>
                                          <p:attrName>style.visibility</p:attrName>
                                        </p:attrNameLst>
                                      </p:cBhvr>
                                      <p:to>
                                        <p:strVal val="visible"/>
                                      </p:to>
                                    </p:set>
                                    <p:anim calcmode="lin" valueType="num">
                                      <p:cBhvr additive="base">
                                        <p:cTn id="103" dur="500" fill="hold"/>
                                        <p:tgtEl>
                                          <p:spTgt spid="451"/>
                                        </p:tgtEl>
                                        <p:attrNameLst>
                                          <p:attrName>ppt_x</p:attrName>
                                        </p:attrNameLst>
                                      </p:cBhvr>
                                      <p:tavLst>
                                        <p:tav tm="0">
                                          <p:val>
                                            <p:strVal val="1+#ppt_w/2"/>
                                          </p:val>
                                        </p:tav>
                                        <p:tav tm="100000">
                                          <p:val>
                                            <p:strVal val="#ppt_x"/>
                                          </p:val>
                                        </p:tav>
                                      </p:tavLst>
                                    </p:anim>
                                    <p:anim calcmode="lin" valueType="num">
                                      <p:cBhvr additive="base">
                                        <p:cTn id="104" dur="500" fill="hold"/>
                                        <p:tgtEl>
                                          <p:spTgt spid="451"/>
                                        </p:tgtEl>
                                        <p:attrNameLst>
                                          <p:attrName>ppt_y</p:attrName>
                                        </p:attrNameLst>
                                      </p:cBhvr>
                                      <p:tavLst>
                                        <p:tav tm="0">
                                          <p:val>
                                            <p:strVal val="#ppt_y"/>
                                          </p:val>
                                        </p:tav>
                                        <p:tav tm="100000">
                                          <p:val>
                                            <p:strVal val="#ppt_y"/>
                                          </p:val>
                                        </p:tav>
                                      </p:tavLst>
                                    </p:anim>
                                  </p:childTnLst>
                                </p:cTn>
                              </p:par>
                              <p:par>
                                <p:cTn id="105" presetID="2" presetClass="entr" presetSubtype="2" fill="hold" grpId="0" nodeType="withEffect">
                                  <p:stCondLst>
                                    <p:cond delay="0"/>
                                  </p:stCondLst>
                                  <p:childTnLst>
                                    <p:set>
                                      <p:cBhvr>
                                        <p:cTn id="106" dur="1" fill="hold">
                                          <p:stCondLst>
                                            <p:cond delay="0"/>
                                          </p:stCondLst>
                                        </p:cTn>
                                        <p:tgtEl>
                                          <p:spTgt spid="25"/>
                                        </p:tgtEl>
                                        <p:attrNameLst>
                                          <p:attrName>style.visibility</p:attrName>
                                        </p:attrNameLst>
                                      </p:cBhvr>
                                      <p:to>
                                        <p:strVal val="visible"/>
                                      </p:to>
                                    </p:set>
                                    <p:anim calcmode="lin" valueType="num">
                                      <p:cBhvr additive="base">
                                        <p:cTn id="107" dur="500" fill="hold"/>
                                        <p:tgtEl>
                                          <p:spTgt spid="25"/>
                                        </p:tgtEl>
                                        <p:attrNameLst>
                                          <p:attrName>ppt_x</p:attrName>
                                        </p:attrNameLst>
                                      </p:cBhvr>
                                      <p:tavLst>
                                        <p:tav tm="0">
                                          <p:val>
                                            <p:strVal val="1+#ppt_w/2"/>
                                          </p:val>
                                        </p:tav>
                                        <p:tav tm="100000">
                                          <p:val>
                                            <p:strVal val="#ppt_x"/>
                                          </p:val>
                                        </p:tav>
                                      </p:tavLst>
                                    </p:anim>
                                    <p:anim calcmode="lin" valueType="num">
                                      <p:cBhvr additive="base">
                                        <p:cTn id="108" dur="500" fill="hold"/>
                                        <p:tgtEl>
                                          <p:spTgt spid="25"/>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19"/>
                                        </p:tgtEl>
                                        <p:attrNameLst>
                                          <p:attrName>style.visibility</p:attrName>
                                        </p:attrNameLst>
                                      </p:cBhvr>
                                      <p:to>
                                        <p:strVal val="visible"/>
                                      </p:to>
                                    </p:set>
                                    <p:anim calcmode="lin" valueType="num">
                                      <p:cBhvr additive="base">
                                        <p:cTn id="111" dur="500" fill="hold"/>
                                        <p:tgtEl>
                                          <p:spTgt spid="19"/>
                                        </p:tgtEl>
                                        <p:attrNameLst>
                                          <p:attrName>ppt_x</p:attrName>
                                        </p:attrNameLst>
                                      </p:cBhvr>
                                      <p:tavLst>
                                        <p:tav tm="0">
                                          <p:val>
                                            <p:strVal val="1+#ppt_w/2"/>
                                          </p:val>
                                        </p:tav>
                                        <p:tav tm="100000">
                                          <p:val>
                                            <p:strVal val="#ppt_x"/>
                                          </p:val>
                                        </p:tav>
                                      </p:tavLst>
                                    </p:anim>
                                    <p:anim calcmode="lin" valueType="num">
                                      <p:cBhvr additive="base">
                                        <p:cTn id="112"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 grpId="0" animBg="1"/>
      <p:bldP spid="476" grpId="0" animBg="1"/>
      <p:bldP spid="478" grpId="0" animBg="1"/>
      <p:bldP spid="480" grpId="0" animBg="1"/>
      <p:bldP spid="4" grpId="0" animBg="1"/>
      <p:bldP spid="10" grpId="0" animBg="1"/>
      <p:bldP spid="2" grpId="0" animBg="1"/>
      <p:bldP spid="13" grpId="0" animBg="1"/>
      <p:bldP spid="11" grpId="0"/>
      <p:bldP spid="16" grpId="0" animBg="1"/>
      <p:bldP spid="17" grpId="0" animBg="1"/>
      <p:bldP spid="18" grpId="0" animBg="1"/>
      <p:bldP spid="19" grpId="0" animBg="1"/>
      <p:bldP spid="24" grpId="0"/>
      <p:bldP spid="23" grpId="0"/>
      <p:bldP spid="25" grpId="0"/>
      <p:bldP spid="12" grpId="0" animBg="1"/>
      <p:bldP spid="14" grpId="0" animBg="1"/>
      <p:bldP spid="26" grpId="0" animBg="1"/>
      <p:bldP spid="27" grpId="0" animBg="1"/>
      <p:bldP spid="6" grpId="0"/>
      <p:bldP spid="448" grpId="0" animBg="1"/>
      <p:bldP spid="449" grpId="0" animBg="1"/>
      <p:bldP spid="450" grpId="0" animBg="1"/>
      <p:bldP spid="45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1360</Words>
  <Application>Microsoft Office PowerPoint</Application>
  <PresentationFormat>Widescreen</PresentationFormat>
  <Paragraphs>205</Paragraphs>
  <Slides>14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Inter</vt:lpstr>
      <vt:lpstr>Inter Light</vt:lpstr>
      <vt:lpstr>Inter SemiBold</vt:lpstr>
      <vt:lpstr>Symbol</vt:lpstr>
      <vt:lpstr>Wingdings</vt:lpstr>
      <vt:lpstr>Office Theme</vt:lpstr>
      <vt:lpstr>Synthetic Sentries: Safeguarding AI with Next Generation Security Mechanisms</vt:lpstr>
      <vt:lpstr>Agenda</vt:lpstr>
      <vt:lpstr>Rise of Artificial Intelligence(AI) and its security implications</vt:lpstr>
      <vt:lpstr>PowerPoint Presentation</vt:lpstr>
      <vt:lpstr>Statistics on AI-related security incidents and their impacts</vt:lpstr>
      <vt:lpstr>Statistics on AI-related security incidents and their impacts</vt:lpstr>
      <vt:lpstr>Limitations in Current Security Mechanisms to Safeguard AI</vt:lpstr>
      <vt:lpstr>PowerPoint Presentation</vt:lpstr>
      <vt:lpstr>PowerPoint Presentation</vt:lpstr>
      <vt:lpstr>Synthetic Sentries Vs Traditional Security</vt:lpstr>
      <vt:lpstr>AI security use cases</vt:lpstr>
      <vt:lpstr>AI security use cases</vt:lpstr>
      <vt:lpstr>AI security Best Practices</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malathimsse@gmail.com</cp:lastModifiedBy>
  <cp:revision>102</cp:revision>
  <dcterms:created xsi:type="dcterms:W3CDTF">2024-09-27T10:58:03Z</dcterms:created>
  <dcterms:modified xsi:type="dcterms:W3CDTF">2024-09-27T16:53:52Z</dcterms:modified>
</cp:coreProperties>
</file>