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1" r:id="rId2"/>
    <p:sldId id="257" r:id="rId3"/>
    <p:sldId id="314" r:id="rId4"/>
    <p:sldId id="313" r:id="rId5"/>
    <p:sldId id="315" r:id="rId6"/>
    <p:sldId id="323" r:id="rId7"/>
    <p:sldId id="316" r:id="rId8"/>
    <p:sldId id="260" r:id="rId9"/>
    <p:sldId id="310" r:id="rId10"/>
    <p:sldId id="320" r:id="rId11"/>
    <p:sldId id="321" r:id="rId12"/>
    <p:sldId id="322"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56EB"/>
    <a:srgbClr val="8054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aper\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Paper\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Paper\char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Types of Attack</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'2'!$C$2</c:f>
              <c:strCache>
                <c:ptCount val="1"/>
                <c:pt idx="0">
                  <c:v>Percentage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'2'!$B$3:$B$7</c:f>
              <c:strCache>
                <c:ptCount val="5"/>
                <c:pt idx="0">
                  <c:v>Data poisoning attacks</c:v>
                </c:pt>
                <c:pt idx="1">
                  <c:v>Model inversion and extraction attempts</c:v>
                </c:pt>
                <c:pt idx="2">
                  <c:v>Adversarial attacks</c:v>
                </c:pt>
                <c:pt idx="3">
                  <c:v>Prompt injection attacks (GenAI)</c:v>
                </c:pt>
                <c:pt idx="4">
                  <c:v>Other attacks (model theft, API abuse)</c:v>
                </c:pt>
              </c:strCache>
            </c:strRef>
          </c:cat>
          <c:val>
            <c:numRef>
              <c:f>'2'!$C$3:$C$7</c:f>
              <c:numCache>
                <c:formatCode>0%</c:formatCode>
                <c:ptCount val="5"/>
                <c:pt idx="0">
                  <c:v>0.3</c:v>
                </c:pt>
                <c:pt idx="1">
                  <c:v>0.25</c:v>
                </c:pt>
                <c:pt idx="2">
                  <c:v>0.2</c:v>
                </c:pt>
                <c:pt idx="3">
                  <c:v>0.15</c:v>
                </c:pt>
                <c:pt idx="4">
                  <c:v>0.1</c:v>
                </c:pt>
              </c:numCache>
            </c:numRef>
          </c:val>
          <c:extLst>
            <c:ext xmlns:c16="http://schemas.microsoft.com/office/drawing/2014/chart" uri="{C3380CC4-5D6E-409C-BE32-E72D297353CC}">
              <c16:uniqueId val="{00000000-5864-45F1-AAC7-3CB10D530236}"/>
            </c:ext>
          </c:extLst>
        </c:ser>
        <c:dLbls>
          <c:showLegendKey val="0"/>
          <c:showVal val="0"/>
          <c:showCatName val="0"/>
          <c:showSerName val="0"/>
          <c:showPercent val="0"/>
          <c:showBubbleSize val="0"/>
        </c:dLbls>
        <c:gapWidth val="150"/>
        <c:shape val="box"/>
        <c:axId val="409553888"/>
        <c:axId val="409553528"/>
        <c:axId val="0"/>
      </c:bar3DChart>
      <c:catAx>
        <c:axId val="409553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9553528"/>
        <c:crosses val="autoZero"/>
        <c:auto val="1"/>
        <c:lblAlgn val="ctr"/>
        <c:lblOffset val="100"/>
        <c:noMultiLvlLbl val="0"/>
      </c:catAx>
      <c:valAx>
        <c:axId val="409553528"/>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9553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1400" dirty="0">
                <a:latin typeface="Inter" panose="020B0604020202020204"/>
              </a:rPr>
              <a:t>Impacted Sectors</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'3'!$D$4</c:f>
              <c:strCache>
                <c:ptCount val="1"/>
                <c:pt idx="0">
                  <c:v>Percentage of Firms Impacted</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9F4-45FB-B168-4176C0657B64}"/>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9F4-45FB-B168-4176C0657B64}"/>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9F4-45FB-B168-4176C0657B64}"/>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9F4-45FB-B168-4176C0657B64}"/>
              </c:ext>
            </c:extLst>
          </c:dPt>
          <c:dLbls>
            <c:dLbl>
              <c:idx val="0"/>
              <c:layout>
                <c:manualLayout>
                  <c:x val="8.4898639007022436E-2"/>
                  <c:y val="0.1039714213463314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r>
                      <a:rPr lang="en-US" sz="1200">
                        <a:latin typeface="Inter" panose="020B0604020202020204"/>
                      </a:rPr>
                      <a:t>Financial Services - 38% (financial losses)</a:t>
                    </a:r>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7679144385026738"/>
                      <c:h val="0.31576705316895665"/>
                    </c:manualLayout>
                  </c15:layout>
                  <c15:showDataLabelsRange val="0"/>
                </c:ext>
                <c:ext xmlns:c16="http://schemas.microsoft.com/office/drawing/2014/chart" uri="{C3380CC4-5D6E-409C-BE32-E72D297353CC}">
                  <c16:uniqueId val="{00000001-09F4-45FB-B168-4176C0657B64}"/>
                </c:ext>
              </c:extLst>
            </c:dLbl>
            <c:dLbl>
              <c:idx val="1"/>
              <c:layout>
                <c:manualLayout>
                  <c:x val="9.8964821910630149E-2"/>
                  <c:y val="-8.8634303888557003E-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r>
                      <a:rPr lang="en-US" sz="1200" dirty="0">
                        <a:latin typeface="Inter" panose="020B0604020202020204"/>
                      </a:rPr>
                      <a:t>Healthcare - 28% (data privacy violations)</a:t>
                    </a:r>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6077243018419488"/>
                      <c:h val="0.30982610791288762"/>
                    </c:manualLayout>
                  </c15:layout>
                  <c15:showDataLabelsRange val="0"/>
                </c:ext>
                <c:ext xmlns:c16="http://schemas.microsoft.com/office/drawing/2014/chart" uri="{C3380CC4-5D6E-409C-BE32-E72D297353CC}">
                  <c16:uniqueId val="{00000003-09F4-45FB-B168-4176C0657B64}"/>
                </c:ext>
              </c:extLst>
            </c:dLbl>
            <c:dLbl>
              <c:idx val="2"/>
              <c:layout>
                <c:manualLayout>
                  <c:x val="-8.196798929545572E-2"/>
                  <c:y val="-0.12630321478031836"/>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Inter" panose="020B0604020202020204"/>
                        <a:ea typeface="+mn-ea"/>
                        <a:cs typeface="+mn-cs"/>
                      </a:defRPr>
                    </a:pPr>
                    <a:r>
                      <a:rPr lang="en-US" sz="1200">
                        <a:latin typeface="Inter" panose="020B0604020202020204"/>
                      </a:rPr>
                      <a:t>Manufacturing - 33% (process disruptions)</a:t>
                    </a: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5900168896000297"/>
                      <c:h val="0.25299083867376304"/>
                    </c:manualLayout>
                  </c15:layout>
                  <c15:showDataLabelsRange val="0"/>
                </c:ext>
                <c:ext xmlns:c16="http://schemas.microsoft.com/office/drawing/2014/chart" uri="{C3380CC4-5D6E-409C-BE32-E72D297353CC}">
                  <c16:uniqueId val="{00000005-09F4-45FB-B168-4176C0657B64}"/>
                </c:ext>
              </c:extLst>
            </c:dLbl>
            <c:dLbl>
              <c:idx val="3"/>
              <c:layout>
                <c:manualLayout>
                  <c:x val="-5.155005356950703E-2"/>
                  <c:y val="9.0759161326236903E-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r>
                      <a:rPr lang="en-US" sz="1200">
                        <a:latin typeface="Inter" panose="020B0604020202020204"/>
                      </a:rPr>
                      <a:t>Retail - 35% (reputational damage)</a:t>
                    </a:r>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9441464202001488"/>
                      <c:h val="0.26915638747080867"/>
                    </c:manualLayout>
                  </c15:layout>
                  <c15:showDataLabelsRange val="0"/>
                </c:ext>
                <c:ext xmlns:c16="http://schemas.microsoft.com/office/drawing/2014/chart" uri="{C3380CC4-5D6E-409C-BE32-E72D297353CC}">
                  <c16:uniqueId val="{00000007-09F4-45FB-B168-4176C0657B64}"/>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Inter" panose="020B0604020202020204"/>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'3'!$C$5:$C$8</c:f>
              <c:strCache>
                <c:ptCount val="4"/>
                <c:pt idx="0">
                  <c:v>Financial Services</c:v>
                </c:pt>
                <c:pt idx="1">
                  <c:v>Healthcare</c:v>
                </c:pt>
                <c:pt idx="2">
                  <c:v>Manufacturing</c:v>
                </c:pt>
                <c:pt idx="3">
                  <c:v>Retail</c:v>
                </c:pt>
              </c:strCache>
            </c:strRef>
          </c:cat>
          <c:val>
            <c:numRef>
              <c:f>'3'!$D$5:$D$8</c:f>
              <c:numCache>
                <c:formatCode>0%</c:formatCode>
                <c:ptCount val="4"/>
                <c:pt idx="0">
                  <c:v>0.38</c:v>
                </c:pt>
                <c:pt idx="1">
                  <c:v>0.28000000000000003</c:v>
                </c:pt>
                <c:pt idx="2">
                  <c:v>0.33</c:v>
                </c:pt>
                <c:pt idx="3">
                  <c:v>0.35</c:v>
                </c:pt>
              </c:numCache>
            </c:numRef>
          </c:val>
          <c:extLst>
            <c:ext xmlns:c16="http://schemas.microsoft.com/office/drawing/2014/chart" uri="{C3380CC4-5D6E-409C-BE32-E72D297353CC}">
              <c16:uniqueId val="{00000008-09F4-45FB-B168-4176C0657B64}"/>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Inter"/>
                <a:ea typeface="+mn-ea"/>
                <a:cs typeface="+mn-cs"/>
              </a:defRPr>
            </a:pPr>
            <a:r>
              <a:rPr lang="en-US" b="1" dirty="0"/>
              <a:t>Economic Impact</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Inter"/>
              <a:ea typeface="+mn-ea"/>
              <a:cs typeface="+mn-cs"/>
            </a:defRPr>
          </a:pPr>
          <a:endParaRPr lang="en-US"/>
        </a:p>
      </c:txPr>
    </c:title>
    <c:autoTitleDeleted val="0"/>
    <c:plotArea>
      <c:layout/>
      <c:barChart>
        <c:barDir val="bar"/>
        <c:grouping val="clustered"/>
        <c:varyColors val="0"/>
        <c:ser>
          <c:idx val="0"/>
          <c:order val="0"/>
          <c:tx>
            <c:strRef>
              <c:f>'4'!$C$4</c:f>
              <c:strCache>
                <c:ptCount val="1"/>
                <c:pt idx="0">
                  <c:v>Value</c:v>
                </c:pt>
              </c:strCache>
            </c:strRef>
          </c:tx>
          <c:spPr>
            <a:solidFill>
              <a:schemeClr val="accent5"/>
            </a:solidFill>
            <a:ln>
              <a:noFill/>
            </a:ln>
            <a:effectLst/>
          </c:spPr>
          <c:invertIfNegative val="0"/>
          <c:dLbls>
            <c:dLbl>
              <c:idx val="0"/>
              <c:tx>
                <c:rich>
                  <a:bodyPr/>
                  <a:lstStyle/>
                  <a:p>
                    <a:r>
                      <a:rPr lang="en-US"/>
                      <a:t>$</a:t>
                    </a:r>
                    <a:fld id="{D529B5DB-5397-46F5-9FEC-22106D3F9DAB}" type="VALUE">
                      <a:rPr lang="en-US"/>
                      <a:pPr/>
                      <a:t>[VALUE]</a:t>
                    </a:fld>
                    <a:r>
                      <a:rPr lang="en-US"/>
                      <a:t> 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289-4D4B-A759-70026D6A4196}"/>
                </c:ext>
              </c:extLst>
            </c:dLbl>
            <c:dLbl>
              <c:idx val="1"/>
              <c:tx>
                <c:rich>
                  <a:bodyPr/>
                  <a:lstStyle/>
                  <a:p>
                    <a:r>
                      <a:rPr lang="en-US"/>
                      <a:t>$</a:t>
                    </a:r>
                    <a:fld id="{322E5AF0-E139-4522-AFCA-EB249580DACA}" type="VALUE">
                      <a:rPr lang="en-US"/>
                      <a:pPr/>
                      <a:t>[VALUE]</a:t>
                    </a:fld>
                    <a:r>
                      <a:rPr lang="en-US"/>
                      <a:t> 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9-4D4B-A759-70026D6A4196}"/>
                </c:ext>
              </c:extLst>
            </c:dLbl>
            <c:dLbl>
              <c:idx val="2"/>
              <c:tx>
                <c:rich>
                  <a:bodyPr/>
                  <a:lstStyle/>
                  <a:p>
                    <a:r>
                      <a:rPr lang="en-US"/>
                      <a:t>$</a:t>
                    </a:r>
                    <a:fld id="{34A6ED33-A258-42AA-B1F0-0AD77B31BE10}" type="VALUE">
                      <a:rPr lang="en-US"/>
                      <a:pPr/>
                      <a:t>[VALUE]</a:t>
                    </a:fld>
                    <a:r>
                      <a:rPr lang="en-US"/>
                      <a:t> 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289-4D4B-A759-70026D6A4196}"/>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Inter"/>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'4'!$B$5:$B$7</c:f>
              <c:strCache>
                <c:ptCount val="3"/>
                <c:pt idx="0">
                  <c:v>Avg cost of AI Security Breach (2021)</c:v>
                </c:pt>
                <c:pt idx="1">
                  <c:v>Avg cost of AI Security Breach (2023)</c:v>
                </c:pt>
                <c:pt idx="2">
                  <c:v>Projected global loss - AI Security Incidents (2026)</c:v>
                </c:pt>
              </c:strCache>
            </c:strRef>
          </c:cat>
          <c:val>
            <c:numRef>
              <c:f>'4'!$C$5:$C$7</c:f>
              <c:numCache>
                <c:formatCode>0.0</c:formatCode>
                <c:ptCount val="3"/>
                <c:pt idx="0">
                  <c:v>2.1</c:v>
                </c:pt>
                <c:pt idx="1">
                  <c:v>3.5</c:v>
                </c:pt>
                <c:pt idx="2" formatCode="0">
                  <c:v>35</c:v>
                </c:pt>
              </c:numCache>
            </c:numRef>
          </c:val>
          <c:extLst>
            <c:ext xmlns:c16="http://schemas.microsoft.com/office/drawing/2014/chart" uri="{C3380CC4-5D6E-409C-BE32-E72D297353CC}">
              <c16:uniqueId val="{00000003-4289-4D4B-A759-70026D6A4196}"/>
            </c:ext>
          </c:extLst>
        </c:ser>
        <c:dLbls>
          <c:showLegendKey val="0"/>
          <c:showVal val="0"/>
          <c:showCatName val="0"/>
          <c:showSerName val="0"/>
          <c:showPercent val="0"/>
          <c:showBubbleSize val="0"/>
        </c:dLbls>
        <c:gapWidth val="182"/>
        <c:axId val="403284032"/>
        <c:axId val="403285112"/>
      </c:barChart>
      <c:catAx>
        <c:axId val="403284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crossAx val="403285112"/>
        <c:crosses val="autoZero"/>
        <c:auto val="1"/>
        <c:lblAlgn val="ctr"/>
        <c:lblOffset val="100"/>
        <c:noMultiLvlLbl val="0"/>
      </c:catAx>
      <c:valAx>
        <c:axId val="403285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r>
                  <a:rPr lang="en-IN"/>
                  <a:t>USD [Millions]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crossAx val="403284032"/>
        <c:crosses val="autoZero"/>
        <c:crossBetween val="between"/>
        <c:majorUnit val="5"/>
        <c:minorUnit val="1"/>
      </c:valAx>
      <c:spPr>
        <a:noFill/>
        <a:ln>
          <a:noFill/>
        </a:ln>
        <a:effectLst/>
      </c:spPr>
    </c:plotArea>
    <c:plotVisOnly val="1"/>
    <c:dispBlanksAs val="gap"/>
    <c:showDLblsOverMax val="0"/>
  </c:chart>
  <c:spPr>
    <a:noFill/>
    <a:ln>
      <a:solidFill>
        <a:schemeClr val="tx1"/>
      </a:solidFill>
    </a:ln>
    <a:effectLst/>
  </c:spPr>
  <c:txPr>
    <a:bodyPr/>
    <a:lstStyle/>
    <a:p>
      <a:pPr>
        <a:defRPr sz="1200">
          <a:latin typeface="Inte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Gen AI Specific Concerns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'7'!$B$1</c:f>
              <c:strCache>
                <c:ptCount val="1"/>
                <c:pt idx="0">
                  <c:v>Value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A5F-46C8-B60F-C4401C697AD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A5F-46C8-B60F-C4401C697ADE}"/>
              </c:ext>
            </c:extLst>
          </c:dPt>
          <c:dLbls>
            <c:dLbl>
              <c:idx val="0"/>
              <c:tx>
                <c:rich>
                  <a:bodyPr/>
                  <a:lstStyle/>
                  <a:p>
                    <a:fld id="{0DDE7D08-E035-4171-A8D2-B8EA8A0239D9}" type="VALUE">
                      <a:rPr lang="en-US"/>
                      <a:pPr/>
                      <a:t>[VALUE]</a:t>
                    </a:fld>
                    <a:endParaRPr lang="en-IN"/>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A5F-46C8-B60F-C4401C697ADE}"/>
                </c:ext>
              </c:extLst>
            </c:dLbl>
            <c:dLbl>
              <c:idx val="1"/>
              <c:tx>
                <c:rich>
                  <a:bodyPr/>
                  <a:lstStyle/>
                  <a:p>
                    <a:r>
                      <a:rPr lang="en-US" dirty="0"/>
                      <a:t>47%</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8A5F-46C8-B60F-C4401C697ADE}"/>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'7'!$A$2:$A$3</c:f>
              <c:strCache>
                <c:ptCount val="2"/>
                <c:pt idx="0">
                  <c:v>Orgs using LLM reporting GenAI security incidents</c:v>
                </c:pt>
                <c:pt idx="1">
                  <c:v>Orgs concerned about GenAI generating harmful content</c:v>
                </c:pt>
              </c:strCache>
            </c:strRef>
          </c:cat>
          <c:val>
            <c:numRef>
              <c:f>'7'!$B$2:$B$3</c:f>
              <c:numCache>
                <c:formatCode>0%</c:formatCode>
                <c:ptCount val="2"/>
                <c:pt idx="0">
                  <c:v>0.53</c:v>
                </c:pt>
                <c:pt idx="1">
                  <c:v>0.4</c:v>
                </c:pt>
              </c:numCache>
            </c:numRef>
          </c:val>
          <c:extLst>
            <c:ext xmlns:c16="http://schemas.microsoft.com/office/drawing/2014/chart" uri="{C3380CC4-5D6E-409C-BE32-E72D297353CC}">
              <c16:uniqueId val="{00000004-8A5F-46C8-B60F-C4401C697AD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BDB6B-E757-48F8-B4AD-B31F2195BE30}"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5F025A39-23F0-44A7-99A9-D17C9AD8512A}">
      <dgm:prSet/>
      <dgm:spPr/>
      <dgm:t>
        <a:bodyPr/>
        <a:lstStyle/>
        <a:p>
          <a:r>
            <a:rPr lang="en-IN"/>
            <a:t>AI has brought significant advancements to many fields, from healthcare, finance, transportation and entertainment. However, these benefits come with serious security risks as well. </a:t>
          </a:r>
        </a:p>
      </dgm:t>
    </dgm:pt>
    <dgm:pt modelId="{565B14D3-4585-46A6-8FD6-B81A4F45672B}" type="parTrans" cxnId="{3EF9520F-773D-4EBC-9A40-8A57D0BC4BF3}">
      <dgm:prSet/>
      <dgm:spPr/>
      <dgm:t>
        <a:bodyPr/>
        <a:lstStyle/>
        <a:p>
          <a:endParaRPr lang="en-IN"/>
        </a:p>
      </dgm:t>
    </dgm:pt>
    <dgm:pt modelId="{93B0A0C5-CC2D-420C-8138-30EF711F039E}" type="sibTrans" cxnId="{3EF9520F-773D-4EBC-9A40-8A57D0BC4BF3}">
      <dgm:prSet/>
      <dgm:spPr/>
      <dgm:t>
        <a:bodyPr/>
        <a:lstStyle/>
        <a:p>
          <a:endParaRPr lang="en-IN"/>
        </a:p>
      </dgm:t>
    </dgm:pt>
    <dgm:pt modelId="{E2CB41B5-EA7B-468A-AD7B-7BBEC67B36B2}">
      <dgm:prSet/>
      <dgm:spPr/>
      <dgm:t>
        <a:bodyPr/>
        <a:lstStyle/>
        <a:p>
          <a:r>
            <a:rPr lang="en-IN"/>
            <a:t>AI systems can be targeted by hackers who might manipulate them to make wrong decisions, leading to harmful consequences. </a:t>
          </a:r>
        </a:p>
      </dgm:t>
    </dgm:pt>
    <dgm:pt modelId="{C4D1400A-C8B3-4774-9843-48635E7E44AF}" type="parTrans" cxnId="{B5709DC5-4B37-4379-9E56-5798B28291C1}">
      <dgm:prSet/>
      <dgm:spPr/>
      <dgm:t>
        <a:bodyPr/>
        <a:lstStyle/>
        <a:p>
          <a:endParaRPr lang="en-IN"/>
        </a:p>
      </dgm:t>
    </dgm:pt>
    <dgm:pt modelId="{E9C8B1F6-38BC-4AB0-8042-9DF9B18502B2}" type="sibTrans" cxnId="{B5709DC5-4B37-4379-9E56-5798B28291C1}">
      <dgm:prSet/>
      <dgm:spPr/>
      <dgm:t>
        <a:bodyPr/>
        <a:lstStyle/>
        <a:p>
          <a:endParaRPr lang="en-IN"/>
        </a:p>
      </dgm:t>
    </dgm:pt>
    <dgm:pt modelId="{80D67C1E-2D82-4F35-82AC-54E3ACD76BEB}">
      <dgm:prSet/>
      <dgm:spPr/>
      <dgm:t>
        <a:bodyPr/>
        <a:lstStyle/>
        <a:p>
          <a:r>
            <a:rPr lang="en-IN" b="1"/>
            <a:t>For example</a:t>
          </a:r>
          <a:r>
            <a:rPr lang="en-IN"/>
            <a:t>, if an AI in a self-driving car is hacked, it could cause accidents. AI can also be used to create fake content, like deepfake videos, which can be used to spread misinformation or harm someone's reputation. </a:t>
          </a:r>
        </a:p>
      </dgm:t>
    </dgm:pt>
    <dgm:pt modelId="{CED1A3A1-18C8-4CCE-9B89-54F055522A95}" type="parTrans" cxnId="{3747BA0F-C7FC-42FF-8B2D-933E9E5C5FCC}">
      <dgm:prSet/>
      <dgm:spPr/>
      <dgm:t>
        <a:bodyPr/>
        <a:lstStyle/>
        <a:p>
          <a:endParaRPr lang="en-IN"/>
        </a:p>
      </dgm:t>
    </dgm:pt>
    <dgm:pt modelId="{1A846CF4-97FC-469E-A9B7-3BD11AB66236}" type="sibTrans" cxnId="{3747BA0F-C7FC-42FF-8B2D-933E9E5C5FCC}">
      <dgm:prSet/>
      <dgm:spPr/>
      <dgm:t>
        <a:bodyPr/>
        <a:lstStyle/>
        <a:p>
          <a:endParaRPr lang="en-IN"/>
        </a:p>
      </dgm:t>
    </dgm:pt>
    <dgm:pt modelId="{90A2D3B7-9711-4C96-884A-A4CDB256EDFE}" type="pres">
      <dgm:prSet presAssocID="{D7DBDB6B-E757-48F8-B4AD-B31F2195BE30}" presName="CompostProcess" presStyleCnt="0">
        <dgm:presLayoutVars>
          <dgm:dir/>
          <dgm:resizeHandles val="exact"/>
        </dgm:presLayoutVars>
      </dgm:prSet>
      <dgm:spPr/>
    </dgm:pt>
    <dgm:pt modelId="{CCB8E9E3-5D4F-4D89-855C-8E6453F31CF0}" type="pres">
      <dgm:prSet presAssocID="{D7DBDB6B-E757-48F8-B4AD-B31F2195BE30}" presName="arrow" presStyleLbl="bgShp" presStyleIdx="0" presStyleCnt="1"/>
      <dgm:spPr/>
    </dgm:pt>
    <dgm:pt modelId="{49826D68-19A2-4180-AA1C-81230DF220B8}" type="pres">
      <dgm:prSet presAssocID="{D7DBDB6B-E757-48F8-B4AD-B31F2195BE30}" presName="linearProcess" presStyleCnt="0"/>
      <dgm:spPr/>
    </dgm:pt>
    <dgm:pt modelId="{4B5F4057-840B-4006-911E-CE5609D81E51}" type="pres">
      <dgm:prSet presAssocID="{5F025A39-23F0-44A7-99A9-D17C9AD8512A}" presName="textNode" presStyleLbl="node1" presStyleIdx="0" presStyleCnt="3">
        <dgm:presLayoutVars>
          <dgm:bulletEnabled val="1"/>
        </dgm:presLayoutVars>
      </dgm:prSet>
      <dgm:spPr/>
    </dgm:pt>
    <dgm:pt modelId="{6280DBAC-7910-4D80-A60F-3219D759FDE0}" type="pres">
      <dgm:prSet presAssocID="{93B0A0C5-CC2D-420C-8138-30EF711F039E}" presName="sibTrans" presStyleCnt="0"/>
      <dgm:spPr/>
    </dgm:pt>
    <dgm:pt modelId="{3B5AD69A-74DD-499A-B3E0-55351720B98F}" type="pres">
      <dgm:prSet presAssocID="{E2CB41B5-EA7B-468A-AD7B-7BBEC67B36B2}" presName="textNode" presStyleLbl="node1" presStyleIdx="1" presStyleCnt="3">
        <dgm:presLayoutVars>
          <dgm:bulletEnabled val="1"/>
        </dgm:presLayoutVars>
      </dgm:prSet>
      <dgm:spPr/>
    </dgm:pt>
    <dgm:pt modelId="{8A5BE64E-1C71-4F0D-A2D3-D30C85C1B772}" type="pres">
      <dgm:prSet presAssocID="{E9C8B1F6-38BC-4AB0-8042-9DF9B18502B2}" presName="sibTrans" presStyleCnt="0"/>
      <dgm:spPr/>
    </dgm:pt>
    <dgm:pt modelId="{1BAFD498-059C-493E-94D6-E80330CCEB0D}" type="pres">
      <dgm:prSet presAssocID="{80D67C1E-2D82-4F35-82AC-54E3ACD76BEB}" presName="textNode" presStyleLbl="node1" presStyleIdx="2" presStyleCnt="3">
        <dgm:presLayoutVars>
          <dgm:bulletEnabled val="1"/>
        </dgm:presLayoutVars>
      </dgm:prSet>
      <dgm:spPr/>
    </dgm:pt>
  </dgm:ptLst>
  <dgm:cxnLst>
    <dgm:cxn modelId="{3EF9520F-773D-4EBC-9A40-8A57D0BC4BF3}" srcId="{D7DBDB6B-E757-48F8-B4AD-B31F2195BE30}" destId="{5F025A39-23F0-44A7-99A9-D17C9AD8512A}" srcOrd="0" destOrd="0" parTransId="{565B14D3-4585-46A6-8FD6-B81A4F45672B}" sibTransId="{93B0A0C5-CC2D-420C-8138-30EF711F039E}"/>
    <dgm:cxn modelId="{3747BA0F-C7FC-42FF-8B2D-933E9E5C5FCC}" srcId="{D7DBDB6B-E757-48F8-B4AD-B31F2195BE30}" destId="{80D67C1E-2D82-4F35-82AC-54E3ACD76BEB}" srcOrd="2" destOrd="0" parTransId="{CED1A3A1-18C8-4CCE-9B89-54F055522A95}" sibTransId="{1A846CF4-97FC-469E-A9B7-3BD11AB66236}"/>
    <dgm:cxn modelId="{8ABBE75B-306C-4A8D-9017-26BE6EFF1720}" type="presOf" srcId="{5F025A39-23F0-44A7-99A9-D17C9AD8512A}" destId="{4B5F4057-840B-4006-911E-CE5609D81E51}" srcOrd="0" destOrd="0" presId="urn:microsoft.com/office/officeart/2005/8/layout/hProcess9"/>
    <dgm:cxn modelId="{B5709DC5-4B37-4379-9E56-5798B28291C1}" srcId="{D7DBDB6B-E757-48F8-B4AD-B31F2195BE30}" destId="{E2CB41B5-EA7B-468A-AD7B-7BBEC67B36B2}" srcOrd="1" destOrd="0" parTransId="{C4D1400A-C8B3-4774-9843-48635E7E44AF}" sibTransId="{E9C8B1F6-38BC-4AB0-8042-9DF9B18502B2}"/>
    <dgm:cxn modelId="{25E015D6-11F1-477E-A2AA-C9934AF96A98}" type="presOf" srcId="{D7DBDB6B-E757-48F8-B4AD-B31F2195BE30}" destId="{90A2D3B7-9711-4C96-884A-A4CDB256EDFE}" srcOrd="0" destOrd="0" presId="urn:microsoft.com/office/officeart/2005/8/layout/hProcess9"/>
    <dgm:cxn modelId="{7A626DF4-2A06-49E6-8F16-56948E4E950B}" type="presOf" srcId="{E2CB41B5-EA7B-468A-AD7B-7BBEC67B36B2}" destId="{3B5AD69A-74DD-499A-B3E0-55351720B98F}" srcOrd="0" destOrd="0" presId="urn:microsoft.com/office/officeart/2005/8/layout/hProcess9"/>
    <dgm:cxn modelId="{2610E3F9-437F-4CA1-B1DA-B137917A1E16}" type="presOf" srcId="{80D67C1E-2D82-4F35-82AC-54E3ACD76BEB}" destId="{1BAFD498-059C-493E-94D6-E80330CCEB0D}" srcOrd="0" destOrd="0" presId="urn:microsoft.com/office/officeart/2005/8/layout/hProcess9"/>
    <dgm:cxn modelId="{4E95F5D9-8A12-46B9-B274-6FA8C4BC9152}" type="presParOf" srcId="{90A2D3B7-9711-4C96-884A-A4CDB256EDFE}" destId="{CCB8E9E3-5D4F-4D89-855C-8E6453F31CF0}" srcOrd="0" destOrd="0" presId="urn:microsoft.com/office/officeart/2005/8/layout/hProcess9"/>
    <dgm:cxn modelId="{E5792054-6458-4891-A83E-29BD79FBEE24}" type="presParOf" srcId="{90A2D3B7-9711-4C96-884A-A4CDB256EDFE}" destId="{49826D68-19A2-4180-AA1C-81230DF220B8}" srcOrd="1" destOrd="0" presId="urn:microsoft.com/office/officeart/2005/8/layout/hProcess9"/>
    <dgm:cxn modelId="{FF31B0E3-331D-4C7C-BD76-CFDF81F300E2}" type="presParOf" srcId="{49826D68-19A2-4180-AA1C-81230DF220B8}" destId="{4B5F4057-840B-4006-911E-CE5609D81E51}" srcOrd="0" destOrd="0" presId="urn:microsoft.com/office/officeart/2005/8/layout/hProcess9"/>
    <dgm:cxn modelId="{AFF5CD0F-8A2C-4A07-83B6-5ED2A1FEEE49}" type="presParOf" srcId="{49826D68-19A2-4180-AA1C-81230DF220B8}" destId="{6280DBAC-7910-4D80-A60F-3219D759FDE0}" srcOrd="1" destOrd="0" presId="urn:microsoft.com/office/officeart/2005/8/layout/hProcess9"/>
    <dgm:cxn modelId="{F13AC5E1-CC78-4E54-B7D0-44FC154F664B}" type="presParOf" srcId="{49826D68-19A2-4180-AA1C-81230DF220B8}" destId="{3B5AD69A-74DD-499A-B3E0-55351720B98F}" srcOrd="2" destOrd="0" presId="urn:microsoft.com/office/officeart/2005/8/layout/hProcess9"/>
    <dgm:cxn modelId="{FFEA5B99-894C-4D5F-8231-CE6D02B33889}" type="presParOf" srcId="{49826D68-19A2-4180-AA1C-81230DF220B8}" destId="{8A5BE64E-1C71-4F0D-A2D3-D30C85C1B772}" srcOrd="3" destOrd="0" presId="urn:microsoft.com/office/officeart/2005/8/layout/hProcess9"/>
    <dgm:cxn modelId="{82A76040-CB32-4109-BC75-38C1BA9C42DE}" type="presParOf" srcId="{49826D68-19A2-4180-AA1C-81230DF220B8}" destId="{1BAFD498-059C-493E-94D6-E80330CCEB0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E0FF7-BAF6-4D7C-AE45-F832140B5A38}"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1D90E309-F893-48F3-A2B1-FA16D4F5BD7C}">
      <dgm:prSet custT="1"/>
      <dgm:spPr/>
      <dgm:t>
        <a:bodyPr/>
        <a:lstStyle/>
        <a:p>
          <a:r>
            <a:rPr lang="en-IN" sz="1200" b="1" dirty="0"/>
            <a:t>Limited Visibility into AI Internals</a:t>
          </a:r>
          <a:r>
            <a:rPr lang="en-IN" sz="1200" dirty="0"/>
            <a:t>- </a:t>
          </a:r>
          <a:r>
            <a:rPr lang="en-IN" sz="1100" dirty="0"/>
            <a:t>Traditional security mechanisms operate at the network or system level. Lack of insight into AI model internals and data processing.</a:t>
          </a:r>
        </a:p>
      </dgm:t>
    </dgm:pt>
    <dgm:pt modelId="{A4F41067-A0E2-4151-A016-DD39B7AB50D4}" type="parTrans" cxnId="{B73AA597-7E9D-4E6D-B7E1-3024A2C49644}">
      <dgm:prSet/>
      <dgm:spPr/>
      <dgm:t>
        <a:bodyPr/>
        <a:lstStyle/>
        <a:p>
          <a:endParaRPr lang="en-IN"/>
        </a:p>
      </dgm:t>
    </dgm:pt>
    <dgm:pt modelId="{1EFF2016-BB04-482E-A391-32CEA33155A0}" type="sibTrans" cxnId="{B73AA597-7E9D-4E6D-B7E1-3024A2C49644}">
      <dgm:prSet/>
      <dgm:spPr/>
      <dgm:t>
        <a:bodyPr/>
        <a:lstStyle/>
        <a:p>
          <a:endParaRPr lang="en-IN"/>
        </a:p>
      </dgm:t>
    </dgm:pt>
    <dgm:pt modelId="{4F414C06-7C42-4FC3-8DA4-20A0B88314B4}">
      <dgm:prSet/>
      <dgm:spPr/>
      <dgm:t>
        <a:bodyPr/>
        <a:lstStyle/>
        <a:p>
          <a:endParaRPr lang="en-IN" sz="900"/>
        </a:p>
      </dgm:t>
    </dgm:pt>
    <dgm:pt modelId="{56D390E3-B8F4-4933-A7DA-1F29A55F8DE8}" type="parTrans" cxnId="{0BF20DF0-9074-447F-9208-70E1944088EA}">
      <dgm:prSet/>
      <dgm:spPr/>
      <dgm:t>
        <a:bodyPr/>
        <a:lstStyle/>
        <a:p>
          <a:endParaRPr lang="en-IN"/>
        </a:p>
      </dgm:t>
    </dgm:pt>
    <dgm:pt modelId="{4BAB120F-7307-437E-9342-3F1CBFA73ED3}" type="sibTrans" cxnId="{0BF20DF0-9074-447F-9208-70E1944088EA}">
      <dgm:prSet/>
      <dgm:spPr/>
      <dgm:t>
        <a:bodyPr/>
        <a:lstStyle/>
        <a:p>
          <a:endParaRPr lang="en-IN"/>
        </a:p>
      </dgm:t>
    </dgm:pt>
    <dgm:pt modelId="{31C012EC-E8AA-4B0D-B3BC-ABA02FF42A25}">
      <dgm:prSet custT="1"/>
      <dgm:spPr/>
      <dgm:t>
        <a:bodyPr/>
        <a:lstStyle/>
        <a:p>
          <a:r>
            <a:rPr lang="en-IN" sz="1200" b="1" dirty="0"/>
            <a:t>Inadequate Handling of AI Inputs/Outputs</a:t>
          </a:r>
          <a:r>
            <a:rPr lang="en-IN" sz="1200" dirty="0"/>
            <a:t> </a:t>
          </a:r>
          <a:r>
            <a:rPr lang="en-IN" sz="1100" dirty="0"/>
            <a:t>- Struggles to analyze complex AI inputs like images or natural language. Unable to evaluate the safety of AI-generated content.</a:t>
          </a:r>
        </a:p>
      </dgm:t>
    </dgm:pt>
    <dgm:pt modelId="{49308B4C-014E-4FB2-968B-9C4B2FCE1066}" type="parTrans" cxnId="{799D07F0-9B9D-4C7B-B150-A941051E3EE4}">
      <dgm:prSet/>
      <dgm:spPr/>
      <dgm:t>
        <a:bodyPr/>
        <a:lstStyle/>
        <a:p>
          <a:endParaRPr lang="en-IN"/>
        </a:p>
      </dgm:t>
    </dgm:pt>
    <dgm:pt modelId="{7C1E0510-BE1F-4760-A53D-6BAAA96A5434}" type="sibTrans" cxnId="{799D07F0-9B9D-4C7B-B150-A941051E3EE4}">
      <dgm:prSet/>
      <dgm:spPr/>
      <dgm:t>
        <a:bodyPr/>
        <a:lstStyle/>
        <a:p>
          <a:endParaRPr lang="en-IN"/>
        </a:p>
      </dgm:t>
    </dgm:pt>
    <dgm:pt modelId="{1A0B268E-2CD1-4DC8-B8F7-0B511C55897F}">
      <dgm:prSet/>
      <dgm:spPr/>
      <dgm:t>
        <a:bodyPr/>
        <a:lstStyle/>
        <a:p>
          <a:endParaRPr lang="en-IN" sz="900"/>
        </a:p>
      </dgm:t>
    </dgm:pt>
    <dgm:pt modelId="{0704CFBE-2CCC-41A1-8EA9-878FE45C456D}" type="parTrans" cxnId="{21FC381E-DE25-4490-9045-BF9DC658E8B9}">
      <dgm:prSet/>
      <dgm:spPr/>
      <dgm:t>
        <a:bodyPr/>
        <a:lstStyle/>
        <a:p>
          <a:endParaRPr lang="en-IN"/>
        </a:p>
      </dgm:t>
    </dgm:pt>
    <dgm:pt modelId="{9AB49C83-12FE-4749-B60C-EC121BE04D42}" type="sibTrans" cxnId="{21FC381E-DE25-4490-9045-BF9DC658E8B9}">
      <dgm:prSet/>
      <dgm:spPr/>
      <dgm:t>
        <a:bodyPr/>
        <a:lstStyle/>
        <a:p>
          <a:endParaRPr lang="en-IN"/>
        </a:p>
      </dgm:t>
    </dgm:pt>
    <dgm:pt modelId="{BF54E7D6-E783-48FE-92E9-60660015A18D}">
      <dgm:prSet custT="1"/>
      <dgm:spPr/>
      <dgm:t>
        <a:bodyPr/>
        <a:lstStyle/>
        <a:p>
          <a:r>
            <a:rPr lang="en-IN" sz="1200" b="1" dirty="0"/>
            <a:t>Lack of Adaptive Learning in Security</a:t>
          </a:r>
          <a:r>
            <a:rPr lang="en-IN" sz="1200" dirty="0"/>
            <a:t> </a:t>
          </a:r>
          <a:r>
            <a:rPr lang="en-IN" sz="1100" dirty="0"/>
            <a:t>- Most security tools don't use AI to improve their own performance. Unable to anticipate new threats based on observed patterns.</a:t>
          </a:r>
        </a:p>
      </dgm:t>
    </dgm:pt>
    <dgm:pt modelId="{E495E047-0734-4634-A441-2B6A8C8FFF33}" type="parTrans" cxnId="{5ED17EA3-C741-4811-BDEB-4EC4C22D3BAA}">
      <dgm:prSet/>
      <dgm:spPr/>
      <dgm:t>
        <a:bodyPr/>
        <a:lstStyle/>
        <a:p>
          <a:endParaRPr lang="en-IN"/>
        </a:p>
      </dgm:t>
    </dgm:pt>
    <dgm:pt modelId="{4AE0FEB5-6351-449D-9D66-44A154D9FC5E}" type="sibTrans" cxnId="{5ED17EA3-C741-4811-BDEB-4EC4C22D3BAA}">
      <dgm:prSet/>
      <dgm:spPr/>
      <dgm:t>
        <a:bodyPr/>
        <a:lstStyle/>
        <a:p>
          <a:endParaRPr lang="en-IN"/>
        </a:p>
      </dgm:t>
    </dgm:pt>
    <dgm:pt modelId="{3FB97809-AEA8-429F-A035-05B08E6520B3}">
      <dgm:prSet/>
      <dgm:spPr/>
      <dgm:t>
        <a:bodyPr/>
        <a:lstStyle/>
        <a:p>
          <a:endParaRPr lang="en-IN" sz="900"/>
        </a:p>
      </dgm:t>
    </dgm:pt>
    <dgm:pt modelId="{42051512-9DB7-4F08-9FF9-E5F7DB6FF7DC}" type="parTrans" cxnId="{B63010C4-755D-4CDE-9797-C04081AABD85}">
      <dgm:prSet/>
      <dgm:spPr/>
      <dgm:t>
        <a:bodyPr/>
        <a:lstStyle/>
        <a:p>
          <a:endParaRPr lang="en-IN"/>
        </a:p>
      </dgm:t>
    </dgm:pt>
    <dgm:pt modelId="{A794F0F1-5CD1-4907-90B6-8C906C99E1EF}" type="sibTrans" cxnId="{B63010C4-755D-4CDE-9797-C04081AABD85}">
      <dgm:prSet/>
      <dgm:spPr/>
      <dgm:t>
        <a:bodyPr/>
        <a:lstStyle/>
        <a:p>
          <a:endParaRPr lang="en-IN"/>
        </a:p>
      </dgm:t>
    </dgm:pt>
    <dgm:pt modelId="{BD02F806-58DB-4845-8EA2-335C7A437916}">
      <dgm:prSet custT="1"/>
      <dgm:spPr/>
      <dgm:t>
        <a:bodyPr/>
        <a:lstStyle/>
        <a:p>
          <a:r>
            <a:rPr lang="en-IN" sz="1200" b="1" dirty="0"/>
            <a:t>Insufficient Protection Against Data Poisoning</a:t>
          </a:r>
          <a:r>
            <a:rPr lang="en-IN" sz="1200" dirty="0"/>
            <a:t> </a:t>
          </a:r>
          <a:r>
            <a:rPr lang="en-IN" sz="1100" dirty="0"/>
            <a:t>- Traditional security focuses on data integrity, not subtle manipulations. It Struggles to detect malicious data that influences AI learning.</a:t>
          </a:r>
        </a:p>
      </dgm:t>
    </dgm:pt>
    <dgm:pt modelId="{792A1592-1D92-41C2-8D4E-772088B8EBB1}" type="parTrans" cxnId="{1D95F384-B446-45B1-8450-2481AF0B8149}">
      <dgm:prSet/>
      <dgm:spPr/>
      <dgm:t>
        <a:bodyPr/>
        <a:lstStyle/>
        <a:p>
          <a:endParaRPr lang="en-IN"/>
        </a:p>
      </dgm:t>
    </dgm:pt>
    <dgm:pt modelId="{061D37D9-39CD-4FBE-ABAE-FACAF74E976D}" type="sibTrans" cxnId="{1D95F384-B446-45B1-8450-2481AF0B8149}">
      <dgm:prSet/>
      <dgm:spPr/>
      <dgm:t>
        <a:bodyPr/>
        <a:lstStyle/>
        <a:p>
          <a:endParaRPr lang="en-IN"/>
        </a:p>
      </dgm:t>
    </dgm:pt>
    <dgm:pt modelId="{710BFE0D-AB54-42ED-BD7C-9FFD7AC8ED9B}">
      <dgm:prSet/>
      <dgm:spPr/>
      <dgm:t>
        <a:bodyPr/>
        <a:lstStyle/>
        <a:p>
          <a:endParaRPr lang="en-IN" sz="900"/>
        </a:p>
      </dgm:t>
    </dgm:pt>
    <dgm:pt modelId="{3078EA06-1FE9-46E6-BA35-0B8E06E1E1E1}" type="parTrans" cxnId="{0E76F482-8423-4EE0-B61A-E41E27457D7F}">
      <dgm:prSet/>
      <dgm:spPr/>
      <dgm:t>
        <a:bodyPr/>
        <a:lstStyle/>
        <a:p>
          <a:endParaRPr lang="en-IN"/>
        </a:p>
      </dgm:t>
    </dgm:pt>
    <dgm:pt modelId="{2CF1A33F-4DB4-43AB-BB07-3CBC6A1443E9}" type="sibTrans" cxnId="{0E76F482-8423-4EE0-B61A-E41E27457D7F}">
      <dgm:prSet/>
      <dgm:spPr/>
      <dgm:t>
        <a:bodyPr/>
        <a:lstStyle/>
        <a:p>
          <a:endParaRPr lang="en-IN"/>
        </a:p>
      </dgm:t>
    </dgm:pt>
    <dgm:pt modelId="{C27C3FC7-8E4A-48CD-97D0-C9A2FC92D67C}">
      <dgm:prSet custT="1"/>
      <dgm:spPr/>
      <dgm:t>
        <a:bodyPr/>
        <a:lstStyle/>
        <a:p>
          <a:r>
            <a:rPr lang="en-IN" sz="1200" b="1" dirty="0"/>
            <a:t>Lack of Standardization in AI Security</a:t>
          </a:r>
          <a:r>
            <a:rPr lang="en-IN" sz="1200" dirty="0"/>
            <a:t> </a:t>
          </a:r>
          <a:r>
            <a:rPr lang="en-IN" sz="1100" dirty="0"/>
            <a:t>-No widely accepted standards for AI security best practices. Example: Varied security measures across different AI platforms create vulnerabilities</a:t>
          </a:r>
        </a:p>
      </dgm:t>
    </dgm:pt>
    <dgm:pt modelId="{6A3E57D1-7C19-43C0-8352-2827C6A66AD4}" type="parTrans" cxnId="{47AFD345-6C94-47A6-BEC9-88087327C877}">
      <dgm:prSet/>
      <dgm:spPr/>
      <dgm:t>
        <a:bodyPr/>
        <a:lstStyle/>
        <a:p>
          <a:endParaRPr lang="en-IN"/>
        </a:p>
      </dgm:t>
    </dgm:pt>
    <dgm:pt modelId="{B74BCED6-6054-40AE-AB47-391D0BB02046}" type="sibTrans" cxnId="{47AFD345-6C94-47A6-BEC9-88087327C877}">
      <dgm:prSet/>
      <dgm:spPr/>
      <dgm:t>
        <a:bodyPr/>
        <a:lstStyle/>
        <a:p>
          <a:endParaRPr lang="en-IN"/>
        </a:p>
      </dgm:t>
    </dgm:pt>
    <dgm:pt modelId="{6AAB239C-8F00-4DF4-A65D-2A988757805A}" type="pres">
      <dgm:prSet presAssocID="{6DDE0FF7-BAF6-4D7C-AE45-F832140B5A38}" presName="compositeShape" presStyleCnt="0">
        <dgm:presLayoutVars>
          <dgm:chMax val="7"/>
          <dgm:dir/>
          <dgm:resizeHandles val="exact"/>
        </dgm:presLayoutVars>
      </dgm:prSet>
      <dgm:spPr/>
    </dgm:pt>
    <dgm:pt modelId="{6424A84F-E841-4E64-B582-6900A03A7FDC}" type="pres">
      <dgm:prSet presAssocID="{1D90E309-F893-48F3-A2B1-FA16D4F5BD7C}" presName="circ1" presStyleLbl="vennNode1" presStyleIdx="0" presStyleCnt="5"/>
      <dgm:spPr/>
    </dgm:pt>
    <dgm:pt modelId="{0FB8BDCB-CBA6-43E1-A0F5-CBD4AD27F6CF}" type="pres">
      <dgm:prSet presAssocID="{1D90E309-F893-48F3-A2B1-FA16D4F5BD7C}" presName="circ1Tx" presStyleLbl="revTx" presStyleIdx="0" presStyleCnt="0">
        <dgm:presLayoutVars>
          <dgm:chMax val="0"/>
          <dgm:chPref val="0"/>
          <dgm:bulletEnabled val="1"/>
        </dgm:presLayoutVars>
      </dgm:prSet>
      <dgm:spPr/>
    </dgm:pt>
    <dgm:pt modelId="{B20EC779-7786-4018-99A8-51136C769665}" type="pres">
      <dgm:prSet presAssocID="{31C012EC-E8AA-4B0D-B3BC-ABA02FF42A25}" presName="circ2" presStyleLbl="vennNode1" presStyleIdx="1" presStyleCnt="5"/>
      <dgm:spPr/>
    </dgm:pt>
    <dgm:pt modelId="{6857494C-5814-4821-B35D-9D205FAADD3D}" type="pres">
      <dgm:prSet presAssocID="{31C012EC-E8AA-4B0D-B3BC-ABA02FF42A25}" presName="circ2Tx" presStyleLbl="revTx" presStyleIdx="0" presStyleCnt="0">
        <dgm:presLayoutVars>
          <dgm:chMax val="0"/>
          <dgm:chPref val="0"/>
          <dgm:bulletEnabled val="1"/>
        </dgm:presLayoutVars>
      </dgm:prSet>
      <dgm:spPr/>
    </dgm:pt>
    <dgm:pt modelId="{3AD20DA7-6AD1-4118-A8A7-286CF45F1D64}" type="pres">
      <dgm:prSet presAssocID="{BF54E7D6-E783-48FE-92E9-60660015A18D}" presName="circ3" presStyleLbl="vennNode1" presStyleIdx="2" presStyleCnt="5"/>
      <dgm:spPr/>
    </dgm:pt>
    <dgm:pt modelId="{B95F60DD-8023-4091-944F-D8A81CFDC80B}" type="pres">
      <dgm:prSet presAssocID="{BF54E7D6-E783-48FE-92E9-60660015A18D}" presName="circ3Tx" presStyleLbl="revTx" presStyleIdx="0" presStyleCnt="0">
        <dgm:presLayoutVars>
          <dgm:chMax val="0"/>
          <dgm:chPref val="0"/>
          <dgm:bulletEnabled val="1"/>
        </dgm:presLayoutVars>
      </dgm:prSet>
      <dgm:spPr/>
    </dgm:pt>
    <dgm:pt modelId="{F87A1926-F09C-47AE-A9B4-9BBE6FAF0FB2}" type="pres">
      <dgm:prSet presAssocID="{BD02F806-58DB-4845-8EA2-335C7A437916}" presName="circ4" presStyleLbl="vennNode1" presStyleIdx="3" presStyleCnt="5"/>
      <dgm:spPr/>
    </dgm:pt>
    <dgm:pt modelId="{D6A59294-E225-4049-B768-7B84868B79A3}" type="pres">
      <dgm:prSet presAssocID="{BD02F806-58DB-4845-8EA2-335C7A437916}" presName="circ4Tx" presStyleLbl="revTx" presStyleIdx="0" presStyleCnt="0">
        <dgm:presLayoutVars>
          <dgm:chMax val="0"/>
          <dgm:chPref val="0"/>
          <dgm:bulletEnabled val="1"/>
        </dgm:presLayoutVars>
      </dgm:prSet>
      <dgm:spPr/>
    </dgm:pt>
    <dgm:pt modelId="{29ED15ED-E8BC-4024-B68F-A70F69D12D7E}" type="pres">
      <dgm:prSet presAssocID="{C27C3FC7-8E4A-48CD-97D0-C9A2FC92D67C}" presName="circ5" presStyleLbl="vennNode1" presStyleIdx="4" presStyleCnt="5"/>
      <dgm:spPr/>
    </dgm:pt>
    <dgm:pt modelId="{9B1711CC-2E09-494A-ADB5-1C5BE71DC538}" type="pres">
      <dgm:prSet presAssocID="{C27C3FC7-8E4A-48CD-97D0-C9A2FC92D67C}" presName="circ5Tx" presStyleLbl="revTx" presStyleIdx="0" presStyleCnt="0">
        <dgm:presLayoutVars>
          <dgm:chMax val="0"/>
          <dgm:chPref val="0"/>
          <dgm:bulletEnabled val="1"/>
        </dgm:presLayoutVars>
      </dgm:prSet>
      <dgm:spPr/>
    </dgm:pt>
  </dgm:ptLst>
  <dgm:cxnLst>
    <dgm:cxn modelId="{21FC381E-DE25-4490-9045-BF9DC658E8B9}" srcId="{31C012EC-E8AA-4B0D-B3BC-ABA02FF42A25}" destId="{1A0B268E-2CD1-4DC8-B8F7-0B511C55897F}" srcOrd="0" destOrd="0" parTransId="{0704CFBE-2CCC-41A1-8EA9-878FE45C456D}" sibTransId="{9AB49C83-12FE-4749-B60C-EC121BE04D42}"/>
    <dgm:cxn modelId="{0ED0E131-FA18-47E8-B5EC-4BC34A10A4CA}" type="presOf" srcId="{BF54E7D6-E783-48FE-92E9-60660015A18D}" destId="{B95F60DD-8023-4091-944F-D8A81CFDC80B}" srcOrd="0" destOrd="0" presId="urn:microsoft.com/office/officeart/2005/8/layout/venn1"/>
    <dgm:cxn modelId="{9A579841-C2D8-4896-AB4D-4A3FBEF10BE4}" type="presOf" srcId="{1A0B268E-2CD1-4DC8-B8F7-0B511C55897F}" destId="{6857494C-5814-4821-B35D-9D205FAADD3D}" srcOrd="0" destOrd="1" presId="urn:microsoft.com/office/officeart/2005/8/layout/venn1"/>
    <dgm:cxn modelId="{47AFD345-6C94-47A6-BEC9-88087327C877}" srcId="{6DDE0FF7-BAF6-4D7C-AE45-F832140B5A38}" destId="{C27C3FC7-8E4A-48CD-97D0-C9A2FC92D67C}" srcOrd="4" destOrd="0" parTransId="{6A3E57D1-7C19-43C0-8352-2827C6A66AD4}" sibTransId="{B74BCED6-6054-40AE-AB47-391D0BB02046}"/>
    <dgm:cxn modelId="{412F9647-6B34-40BD-BB71-B2A4AE89C5E0}" type="presOf" srcId="{31C012EC-E8AA-4B0D-B3BC-ABA02FF42A25}" destId="{6857494C-5814-4821-B35D-9D205FAADD3D}" srcOrd="0" destOrd="0" presId="urn:microsoft.com/office/officeart/2005/8/layout/venn1"/>
    <dgm:cxn modelId="{DCA2B170-7CE1-4D80-8B65-96DDD9570275}" type="presOf" srcId="{710BFE0D-AB54-42ED-BD7C-9FFD7AC8ED9B}" destId="{D6A59294-E225-4049-B768-7B84868B79A3}" srcOrd="0" destOrd="1" presId="urn:microsoft.com/office/officeart/2005/8/layout/venn1"/>
    <dgm:cxn modelId="{46FCD875-DA3C-4C62-8C54-C5E33DF2CC77}" type="presOf" srcId="{4F414C06-7C42-4FC3-8DA4-20A0B88314B4}" destId="{0FB8BDCB-CBA6-43E1-A0F5-CBD4AD27F6CF}" srcOrd="0" destOrd="1" presId="urn:microsoft.com/office/officeart/2005/8/layout/venn1"/>
    <dgm:cxn modelId="{6EBAF07E-D78A-4B2F-BD5C-8EF3C7366765}" type="presOf" srcId="{1D90E309-F893-48F3-A2B1-FA16D4F5BD7C}" destId="{0FB8BDCB-CBA6-43E1-A0F5-CBD4AD27F6CF}" srcOrd="0" destOrd="0" presId="urn:microsoft.com/office/officeart/2005/8/layout/venn1"/>
    <dgm:cxn modelId="{0E76F482-8423-4EE0-B61A-E41E27457D7F}" srcId="{BD02F806-58DB-4845-8EA2-335C7A437916}" destId="{710BFE0D-AB54-42ED-BD7C-9FFD7AC8ED9B}" srcOrd="0" destOrd="0" parTransId="{3078EA06-1FE9-46E6-BA35-0B8E06E1E1E1}" sibTransId="{2CF1A33F-4DB4-43AB-BB07-3CBC6A1443E9}"/>
    <dgm:cxn modelId="{1D95F384-B446-45B1-8450-2481AF0B8149}" srcId="{6DDE0FF7-BAF6-4D7C-AE45-F832140B5A38}" destId="{BD02F806-58DB-4845-8EA2-335C7A437916}" srcOrd="3" destOrd="0" parTransId="{792A1592-1D92-41C2-8D4E-772088B8EBB1}" sibTransId="{061D37D9-39CD-4FBE-ABAE-FACAF74E976D}"/>
    <dgm:cxn modelId="{B73AA597-7E9D-4E6D-B7E1-3024A2C49644}" srcId="{6DDE0FF7-BAF6-4D7C-AE45-F832140B5A38}" destId="{1D90E309-F893-48F3-A2B1-FA16D4F5BD7C}" srcOrd="0" destOrd="0" parTransId="{A4F41067-A0E2-4151-A016-DD39B7AB50D4}" sibTransId="{1EFF2016-BB04-482E-A391-32CEA33155A0}"/>
    <dgm:cxn modelId="{5ED17EA3-C741-4811-BDEB-4EC4C22D3BAA}" srcId="{6DDE0FF7-BAF6-4D7C-AE45-F832140B5A38}" destId="{BF54E7D6-E783-48FE-92E9-60660015A18D}" srcOrd="2" destOrd="0" parTransId="{E495E047-0734-4634-A441-2B6A8C8FFF33}" sibTransId="{4AE0FEB5-6351-449D-9D66-44A154D9FC5E}"/>
    <dgm:cxn modelId="{1E0AA9A8-FE83-4340-B41D-17B754B6131C}" type="presOf" srcId="{C27C3FC7-8E4A-48CD-97D0-C9A2FC92D67C}" destId="{9B1711CC-2E09-494A-ADB5-1C5BE71DC538}" srcOrd="0" destOrd="0" presId="urn:microsoft.com/office/officeart/2005/8/layout/venn1"/>
    <dgm:cxn modelId="{462615AF-5240-45B5-92A6-2732C66ADD9B}" type="presOf" srcId="{BD02F806-58DB-4845-8EA2-335C7A437916}" destId="{D6A59294-E225-4049-B768-7B84868B79A3}" srcOrd="0" destOrd="0" presId="urn:microsoft.com/office/officeart/2005/8/layout/venn1"/>
    <dgm:cxn modelId="{251439C2-EF98-42C1-BBE7-D0DC7153D1B8}" type="presOf" srcId="{6DDE0FF7-BAF6-4D7C-AE45-F832140B5A38}" destId="{6AAB239C-8F00-4DF4-A65D-2A988757805A}" srcOrd="0" destOrd="0" presId="urn:microsoft.com/office/officeart/2005/8/layout/venn1"/>
    <dgm:cxn modelId="{B63010C4-755D-4CDE-9797-C04081AABD85}" srcId="{BF54E7D6-E783-48FE-92E9-60660015A18D}" destId="{3FB97809-AEA8-429F-A035-05B08E6520B3}" srcOrd="0" destOrd="0" parTransId="{42051512-9DB7-4F08-9FF9-E5F7DB6FF7DC}" sibTransId="{A794F0F1-5CD1-4907-90B6-8C906C99E1EF}"/>
    <dgm:cxn modelId="{07274FD6-8241-40BC-84C0-A069EC1C1EB8}" type="presOf" srcId="{3FB97809-AEA8-429F-A035-05B08E6520B3}" destId="{B95F60DD-8023-4091-944F-D8A81CFDC80B}" srcOrd="0" destOrd="1" presId="urn:microsoft.com/office/officeart/2005/8/layout/venn1"/>
    <dgm:cxn modelId="{799D07F0-9B9D-4C7B-B150-A941051E3EE4}" srcId="{6DDE0FF7-BAF6-4D7C-AE45-F832140B5A38}" destId="{31C012EC-E8AA-4B0D-B3BC-ABA02FF42A25}" srcOrd="1" destOrd="0" parTransId="{49308B4C-014E-4FB2-968B-9C4B2FCE1066}" sibTransId="{7C1E0510-BE1F-4760-A53D-6BAAA96A5434}"/>
    <dgm:cxn modelId="{0BF20DF0-9074-447F-9208-70E1944088EA}" srcId="{1D90E309-F893-48F3-A2B1-FA16D4F5BD7C}" destId="{4F414C06-7C42-4FC3-8DA4-20A0B88314B4}" srcOrd="0" destOrd="0" parTransId="{56D390E3-B8F4-4933-A7DA-1F29A55F8DE8}" sibTransId="{4BAB120F-7307-437E-9342-3F1CBFA73ED3}"/>
    <dgm:cxn modelId="{C3362E5A-48AC-4FC5-98AD-ED1359CB0C55}" type="presParOf" srcId="{6AAB239C-8F00-4DF4-A65D-2A988757805A}" destId="{6424A84F-E841-4E64-B582-6900A03A7FDC}" srcOrd="0" destOrd="0" presId="urn:microsoft.com/office/officeart/2005/8/layout/venn1"/>
    <dgm:cxn modelId="{2C152E5B-3819-4AE6-9415-BDC0C2E88C77}" type="presParOf" srcId="{6AAB239C-8F00-4DF4-A65D-2A988757805A}" destId="{0FB8BDCB-CBA6-43E1-A0F5-CBD4AD27F6CF}" srcOrd="1" destOrd="0" presId="urn:microsoft.com/office/officeart/2005/8/layout/venn1"/>
    <dgm:cxn modelId="{7B40B395-4C9F-4981-B654-8F6536270F55}" type="presParOf" srcId="{6AAB239C-8F00-4DF4-A65D-2A988757805A}" destId="{B20EC779-7786-4018-99A8-51136C769665}" srcOrd="2" destOrd="0" presId="urn:microsoft.com/office/officeart/2005/8/layout/venn1"/>
    <dgm:cxn modelId="{2E7EDBAE-01B8-4691-BDEB-ABB043A42976}" type="presParOf" srcId="{6AAB239C-8F00-4DF4-A65D-2A988757805A}" destId="{6857494C-5814-4821-B35D-9D205FAADD3D}" srcOrd="3" destOrd="0" presId="urn:microsoft.com/office/officeart/2005/8/layout/venn1"/>
    <dgm:cxn modelId="{7430FD0D-C250-4588-A102-0A7D4ABCBC4D}" type="presParOf" srcId="{6AAB239C-8F00-4DF4-A65D-2A988757805A}" destId="{3AD20DA7-6AD1-4118-A8A7-286CF45F1D64}" srcOrd="4" destOrd="0" presId="urn:microsoft.com/office/officeart/2005/8/layout/venn1"/>
    <dgm:cxn modelId="{ACCB4503-2C79-404E-851B-4DB04ED9EAF8}" type="presParOf" srcId="{6AAB239C-8F00-4DF4-A65D-2A988757805A}" destId="{B95F60DD-8023-4091-944F-D8A81CFDC80B}" srcOrd="5" destOrd="0" presId="urn:microsoft.com/office/officeart/2005/8/layout/venn1"/>
    <dgm:cxn modelId="{49929BA0-519F-4217-B370-B0D14DCC157F}" type="presParOf" srcId="{6AAB239C-8F00-4DF4-A65D-2A988757805A}" destId="{F87A1926-F09C-47AE-A9B4-9BBE6FAF0FB2}" srcOrd="6" destOrd="0" presId="urn:microsoft.com/office/officeart/2005/8/layout/venn1"/>
    <dgm:cxn modelId="{E43B8E74-2DF8-4E90-AC56-82F4E9731C2E}" type="presParOf" srcId="{6AAB239C-8F00-4DF4-A65D-2A988757805A}" destId="{D6A59294-E225-4049-B768-7B84868B79A3}" srcOrd="7" destOrd="0" presId="urn:microsoft.com/office/officeart/2005/8/layout/venn1"/>
    <dgm:cxn modelId="{896BA9F1-DFD1-41CE-804F-7AC4E771E6A9}" type="presParOf" srcId="{6AAB239C-8F00-4DF4-A65D-2A988757805A}" destId="{29ED15ED-E8BC-4024-B68F-A70F69D12D7E}" srcOrd="8" destOrd="0" presId="urn:microsoft.com/office/officeart/2005/8/layout/venn1"/>
    <dgm:cxn modelId="{23C87639-4937-4C16-9C49-7D03B5A6AFE9}" type="presParOf" srcId="{6AAB239C-8F00-4DF4-A65D-2A988757805A}" destId="{9B1711CC-2E09-494A-ADB5-1C5BE71DC538}"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EBA53-7112-42CD-B256-ECF99B59B04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549917D0-36A0-445B-8582-4F84F1AE705D}">
      <dgm:prSet phldrT="[Text]" custT="1"/>
      <dgm:spPr/>
      <dgm:t>
        <a:bodyPr/>
        <a:lstStyle/>
        <a:p>
          <a:r>
            <a:rPr lang="en-IN" sz="1600" dirty="0"/>
            <a:t>Anomaly Detection</a:t>
          </a:r>
        </a:p>
      </dgm:t>
    </dgm:pt>
    <dgm:pt modelId="{B3F903EC-1561-45AC-8DE1-D56AA6A6EA86}" type="parTrans" cxnId="{C12A83D8-D59D-4B5C-96BE-FC111DDDE4D2}">
      <dgm:prSet/>
      <dgm:spPr/>
      <dgm:t>
        <a:bodyPr/>
        <a:lstStyle/>
        <a:p>
          <a:endParaRPr lang="en-IN" sz="1600"/>
        </a:p>
      </dgm:t>
    </dgm:pt>
    <dgm:pt modelId="{7249BCF2-F6B9-433A-9F16-26BC70DCECAC}" type="sibTrans" cxnId="{C12A83D8-D59D-4B5C-96BE-FC111DDDE4D2}">
      <dgm:prSet custT="1"/>
      <dgm:spPr/>
      <dgm:t>
        <a:bodyPr/>
        <a:lstStyle/>
        <a:p>
          <a:endParaRPr lang="en-IN" sz="1600"/>
        </a:p>
      </dgm:t>
    </dgm:pt>
    <dgm:pt modelId="{68F35698-4C07-4DA4-B4EF-7A6BB44E44BB}">
      <dgm:prSet phldrT="[Text]" custT="1"/>
      <dgm:spPr/>
      <dgm:t>
        <a:bodyPr/>
        <a:lstStyle/>
        <a:p>
          <a:r>
            <a:rPr lang="en-IN" sz="1600" dirty="0"/>
            <a:t>Access Control</a:t>
          </a:r>
        </a:p>
      </dgm:t>
    </dgm:pt>
    <dgm:pt modelId="{BABD170A-387B-46FF-8FE0-FE9B1AB8B8BA}" type="parTrans" cxnId="{8BB19505-A1B7-4CDF-90B3-C2F78AE00D74}">
      <dgm:prSet/>
      <dgm:spPr/>
      <dgm:t>
        <a:bodyPr/>
        <a:lstStyle/>
        <a:p>
          <a:endParaRPr lang="en-IN" sz="1600"/>
        </a:p>
      </dgm:t>
    </dgm:pt>
    <dgm:pt modelId="{36014A39-40FB-4A59-8AA4-1774FD45907B}" type="sibTrans" cxnId="{8BB19505-A1B7-4CDF-90B3-C2F78AE00D74}">
      <dgm:prSet custT="1"/>
      <dgm:spPr/>
      <dgm:t>
        <a:bodyPr/>
        <a:lstStyle/>
        <a:p>
          <a:endParaRPr lang="en-IN" sz="1600" dirty="0"/>
        </a:p>
      </dgm:t>
    </dgm:pt>
    <dgm:pt modelId="{1CEBD970-64FB-4474-B4C5-4D81F0A9A73C}">
      <dgm:prSet phldrT="[Text]" custT="1"/>
      <dgm:spPr/>
      <dgm:t>
        <a:bodyPr/>
        <a:lstStyle/>
        <a:p>
          <a:r>
            <a:rPr lang="en-IN" sz="1600" dirty="0"/>
            <a:t>Threat Intelligence</a:t>
          </a:r>
        </a:p>
      </dgm:t>
    </dgm:pt>
    <dgm:pt modelId="{0122C0BB-F4CD-4028-B30D-BA902F85CCFD}" type="parTrans" cxnId="{70EDD243-F645-49F9-81D2-0BF663E7A5D2}">
      <dgm:prSet/>
      <dgm:spPr/>
      <dgm:t>
        <a:bodyPr/>
        <a:lstStyle/>
        <a:p>
          <a:endParaRPr lang="en-IN" sz="1600"/>
        </a:p>
      </dgm:t>
    </dgm:pt>
    <dgm:pt modelId="{37E77AB3-1DD6-44DA-80C8-D8B789BB0A23}" type="sibTrans" cxnId="{70EDD243-F645-49F9-81D2-0BF663E7A5D2}">
      <dgm:prSet custT="1"/>
      <dgm:spPr/>
      <dgm:t>
        <a:bodyPr/>
        <a:lstStyle/>
        <a:p>
          <a:endParaRPr lang="en-IN" sz="1600"/>
        </a:p>
      </dgm:t>
    </dgm:pt>
    <dgm:pt modelId="{9BCAE367-A199-48A5-BC19-AFDE18B5B666}">
      <dgm:prSet phldrT="[Text]" custT="1"/>
      <dgm:spPr/>
      <dgm:t>
        <a:bodyPr/>
        <a:lstStyle/>
        <a:p>
          <a:r>
            <a:rPr lang="en-IN" sz="1600" dirty="0"/>
            <a:t>Intrusion Prevention</a:t>
          </a:r>
        </a:p>
      </dgm:t>
    </dgm:pt>
    <dgm:pt modelId="{94533DB1-3C97-4F19-AFA2-C9DADE3B1EA1}" type="parTrans" cxnId="{E13AE71D-F22D-472A-AA6C-532C90B2AB11}">
      <dgm:prSet/>
      <dgm:spPr/>
      <dgm:t>
        <a:bodyPr/>
        <a:lstStyle/>
        <a:p>
          <a:endParaRPr lang="en-IN" sz="1600"/>
        </a:p>
      </dgm:t>
    </dgm:pt>
    <dgm:pt modelId="{021B73D5-0286-4EEA-ACAC-8D6774D70612}" type="sibTrans" cxnId="{E13AE71D-F22D-472A-AA6C-532C90B2AB11}">
      <dgm:prSet custT="1"/>
      <dgm:spPr/>
      <dgm:t>
        <a:bodyPr/>
        <a:lstStyle/>
        <a:p>
          <a:endParaRPr lang="en-IN" sz="1600"/>
        </a:p>
      </dgm:t>
    </dgm:pt>
    <dgm:pt modelId="{80477F9F-85F0-432E-AB13-6167FAD78878}">
      <dgm:prSet phldrT="[Text]" custT="1"/>
      <dgm:spPr/>
      <dgm:t>
        <a:bodyPr/>
        <a:lstStyle/>
        <a:p>
          <a:r>
            <a:rPr lang="en-IN" sz="1600" dirty="0"/>
            <a:t>Privacy Preservation</a:t>
          </a:r>
        </a:p>
      </dgm:t>
    </dgm:pt>
    <dgm:pt modelId="{F11E63FF-28DC-41F2-82ED-A49FF201AC6D}" type="parTrans" cxnId="{277A2E26-F8B8-4DF6-A2E4-F9A14467B42A}">
      <dgm:prSet/>
      <dgm:spPr/>
      <dgm:t>
        <a:bodyPr/>
        <a:lstStyle/>
        <a:p>
          <a:endParaRPr lang="en-IN" sz="1600"/>
        </a:p>
      </dgm:t>
    </dgm:pt>
    <dgm:pt modelId="{8072321D-EA61-4477-A25F-010409E766E5}" type="sibTrans" cxnId="{277A2E26-F8B8-4DF6-A2E4-F9A14467B42A}">
      <dgm:prSet/>
      <dgm:spPr/>
      <dgm:t>
        <a:bodyPr/>
        <a:lstStyle/>
        <a:p>
          <a:endParaRPr lang="en-IN" sz="1600"/>
        </a:p>
      </dgm:t>
    </dgm:pt>
    <dgm:pt modelId="{0D8D764B-FEC0-48B1-8926-8F01BF536D2F}" type="pres">
      <dgm:prSet presAssocID="{8D6EBA53-7112-42CD-B256-ECF99B59B048}" presName="diagram" presStyleCnt="0">
        <dgm:presLayoutVars>
          <dgm:dir/>
          <dgm:resizeHandles val="exact"/>
        </dgm:presLayoutVars>
      </dgm:prSet>
      <dgm:spPr/>
    </dgm:pt>
    <dgm:pt modelId="{134CD137-530C-44B7-92B3-13D14BDB3E71}" type="pres">
      <dgm:prSet presAssocID="{549917D0-36A0-445B-8582-4F84F1AE705D}" presName="node" presStyleLbl="node1" presStyleIdx="0" presStyleCnt="5" custLinFactNeighborY="69000">
        <dgm:presLayoutVars>
          <dgm:bulletEnabled val="1"/>
        </dgm:presLayoutVars>
      </dgm:prSet>
      <dgm:spPr/>
    </dgm:pt>
    <dgm:pt modelId="{7F195360-7E2D-4C57-AD71-CDF05437C204}" type="pres">
      <dgm:prSet presAssocID="{7249BCF2-F6B9-433A-9F16-26BC70DCECAC}" presName="sibTrans" presStyleLbl="sibTrans2D1" presStyleIdx="0" presStyleCnt="4"/>
      <dgm:spPr/>
    </dgm:pt>
    <dgm:pt modelId="{9ACBED7E-FB5D-459B-9AEA-8982E1BDA626}" type="pres">
      <dgm:prSet presAssocID="{7249BCF2-F6B9-433A-9F16-26BC70DCECAC}" presName="connectorText" presStyleLbl="sibTrans2D1" presStyleIdx="0" presStyleCnt="4"/>
      <dgm:spPr/>
    </dgm:pt>
    <dgm:pt modelId="{BC99676D-5EFC-4B3D-934D-78C34AF1C712}" type="pres">
      <dgm:prSet presAssocID="{68F35698-4C07-4DA4-B4EF-7A6BB44E44BB}" presName="node" presStyleLbl="node1" presStyleIdx="1" presStyleCnt="5" custLinFactNeighborX="8587" custLinFactNeighborY="53863">
        <dgm:presLayoutVars>
          <dgm:bulletEnabled val="1"/>
        </dgm:presLayoutVars>
      </dgm:prSet>
      <dgm:spPr/>
    </dgm:pt>
    <dgm:pt modelId="{3550CBD2-9CCF-4EBE-8A68-9C3F862F7B49}" type="pres">
      <dgm:prSet presAssocID="{36014A39-40FB-4A59-8AA4-1774FD45907B}" presName="sibTrans" presStyleLbl="sibTrans2D1" presStyleIdx="1" presStyleCnt="4" custScaleX="115594" custScaleY="85508"/>
      <dgm:spPr/>
    </dgm:pt>
    <dgm:pt modelId="{34DA83E9-E40D-4015-BBBE-4D7EA4383757}" type="pres">
      <dgm:prSet presAssocID="{36014A39-40FB-4A59-8AA4-1774FD45907B}" presName="connectorText" presStyleLbl="sibTrans2D1" presStyleIdx="1" presStyleCnt="4"/>
      <dgm:spPr/>
    </dgm:pt>
    <dgm:pt modelId="{3A4F8A2D-363C-468A-AFE5-45868762217F}" type="pres">
      <dgm:prSet presAssocID="{1CEBD970-64FB-4474-B4C5-4D81F0A9A73C}" presName="node" presStyleLbl="node1" presStyleIdx="2" presStyleCnt="5" custLinFactNeighborX="8592" custLinFactNeighborY="39448">
        <dgm:presLayoutVars>
          <dgm:bulletEnabled val="1"/>
        </dgm:presLayoutVars>
      </dgm:prSet>
      <dgm:spPr/>
    </dgm:pt>
    <dgm:pt modelId="{6986EEB5-5D29-492F-A0FB-D91365C7FA8E}" type="pres">
      <dgm:prSet presAssocID="{37E77AB3-1DD6-44DA-80C8-D8B789BB0A23}" presName="sibTrans" presStyleLbl="sibTrans2D1" presStyleIdx="2" presStyleCnt="4" custAng="21295240" custLinFactNeighborX="-12511" custLinFactNeighborY="19698"/>
      <dgm:spPr/>
    </dgm:pt>
    <dgm:pt modelId="{B13A17CE-9EA1-4FC1-9891-8542A0706A59}" type="pres">
      <dgm:prSet presAssocID="{37E77AB3-1DD6-44DA-80C8-D8B789BB0A23}" presName="connectorText" presStyleLbl="sibTrans2D1" presStyleIdx="2" presStyleCnt="4"/>
      <dgm:spPr/>
    </dgm:pt>
    <dgm:pt modelId="{0C4A7D80-34D3-4A08-8261-A92498B34D53}" type="pres">
      <dgm:prSet presAssocID="{9BCAE367-A199-48A5-BC19-AFDE18B5B666}" presName="node" presStyleLbl="node1" presStyleIdx="3" presStyleCnt="5" custLinFactNeighborX="881" custLinFactNeighborY="31501">
        <dgm:presLayoutVars>
          <dgm:bulletEnabled val="1"/>
        </dgm:presLayoutVars>
      </dgm:prSet>
      <dgm:spPr/>
    </dgm:pt>
    <dgm:pt modelId="{1647E69B-D0DC-467E-BD95-36EB397BCD15}" type="pres">
      <dgm:prSet presAssocID="{021B73D5-0286-4EEA-ACAC-8D6774D70612}" presName="sibTrans" presStyleLbl="sibTrans2D1" presStyleIdx="3" presStyleCnt="4" custAng="13256" custScaleX="156085"/>
      <dgm:spPr/>
    </dgm:pt>
    <dgm:pt modelId="{93AA7341-75CF-4EB4-AA57-B0C97B32C586}" type="pres">
      <dgm:prSet presAssocID="{021B73D5-0286-4EEA-ACAC-8D6774D70612}" presName="connectorText" presStyleLbl="sibTrans2D1" presStyleIdx="3" presStyleCnt="4"/>
      <dgm:spPr/>
    </dgm:pt>
    <dgm:pt modelId="{2B426E63-06E0-4CC5-9668-429183749801}" type="pres">
      <dgm:prSet presAssocID="{80477F9F-85F0-432E-AB13-6167FAD78878}" presName="node" presStyleLbl="node1" presStyleIdx="4" presStyleCnt="5" custScaleX="116021" custLinFactNeighborX="-542" custLinFactNeighborY="7038">
        <dgm:presLayoutVars>
          <dgm:bulletEnabled val="1"/>
        </dgm:presLayoutVars>
      </dgm:prSet>
      <dgm:spPr/>
    </dgm:pt>
  </dgm:ptLst>
  <dgm:cxnLst>
    <dgm:cxn modelId="{E479CD01-B3B8-4274-9829-E54BFBD61904}" type="presOf" srcId="{021B73D5-0286-4EEA-ACAC-8D6774D70612}" destId="{93AA7341-75CF-4EB4-AA57-B0C97B32C586}" srcOrd="1" destOrd="0" presId="urn:microsoft.com/office/officeart/2005/8/layout/process5"/>
    <dgm:cxn modelId="{8BB19505-A1B7-4CDF-90B3-C2F78AE00D74}" srcId="{8D6EBA53-7112-42CD-B256-ECF99B59B048}" destId="{68F35698-4C07-4DA4-B4EF-7A6BB44E44BB}" srcOrd="1" destOrd="0" parTransId="{BABD170A-387B-46FF-8FE0-FE9B1AB8B8BA}" sibTransId="{36014A39-40FB-4A59-8AA4-1774FD45907B}"/>
    <dgm:cxn modelId="{1E404509-313A-4CA9-9169-9905B642A877}" type="presOf" srcId="{37E77AB3-1DD6-44DA-80C8-D8B789BB0A23}" destId="{6986EEB5-5D29-492F-A0FB-D91365C7FA8E}" srcOrd="0" destOrd="0" presId="urn:microsoft.com/office/officeart/2005/8/layout/process5"/>
    <dgm:cxn modelId="{CAE63315-C068-49F9-AF34-148A45182F01}" type="presOf" srcId="{9BCAE367-A199-48A5-BC19-AFDE18B5B666}" destId="{0C4A7D80-34D3-4A08-8261-A92498B34D53}" srcOrd="0" destOrd="0" presId="urn:microsoft.com/office/officeart/2005/8/layout/process5"/>
    <dgm:cxn modelId="{E13AE71D-F22D-472A-AA6C-532C90B2AB11}" srcId="{8D6EBA53-7112-42CD-B256-ECF99B59B048}" destId="{9BCAE367-A199-48A5-BC19-AFDE18B5B666}" srcOrd="3" destOrd="0" parTransId="{94533DB1-3C97-4F19-AFA2-C9DADE3B1EA1}" sibTransId="{021B73D5-0286-4EEA-ACAC-8D6774D70612}"/>
    <dgm:cxn modelId="{277A2E26-F8B8-4DF6-A2E4-F9A14467B42A}" srcId="{8D6EBA53-7112-42CD-B256-ECF99B59B048}" destId="{80477F9F-85F0-432E-AB13-6167FAD78878}" srcOrd="4" destOrd="0" parTransId="{F11E63FF-28DC-41F2-82ED-A49FF201AC6D}" sibTransId="{8072321D-EA61-4477-A25F-010409E766E5}"/>
    <dgm:cxn modelId="{3B1B122B-FDB1-4463-B1C6-0B4294D971BE}" type="presOf" srcId="{021B73D5-0286-4EEA-ACAC-8D6774D70612}" destId="{1647E69B-D0DC-467E-BD95-36EB397BCD15}" srcOrd="0" destOrd="0" presId="urn:microsoft.com/office/officeart/2005/8/layout/process5"/>
    <dgm:cxn modelId="{55BF573C-D4BB-458B-BFD7-9D19040798F0}" type="presOf" srcId="{1CEBD970-64FB-4474-B4C5-4D81F0A9A73C}" destId="{3A4F8A2D-363C-468A-AFE5-45868762217F}" srcOrd="0" destOrd="0" presId="urn:microsoft.com/office/officeart/2005/8/layout/process5"/>
    <dgm:cxn modelId="{70EDD243-F645-49F9-81D2-0BF663E7A5D2}" srcId="{8D6EBA53-7112-42CD-B256-ECF99B59B048}" destId="{1CEBD970-64FB-4474-B4C5-4D81F0A9A73C}" srcOrd="2" destOrd="0" parTransId="{0122C0BB-F4CD-4028-B30D-BA902F85CCFD}" sibTransId="{37E77AB3-1DD6-44DA-80C8-D8B789BB0A23}"/>
    <dgm:cxn modelId="{4C46B083-C71F-487B-B249-3940A62DB2E4}" type="presOf" srcId="{80477F9F-85F0-432E-AB13-6167FAD78878}" destId="{2B426E63-06E0-4CC5-9668-429183749801}" srcOrd="0" destOrd="0" presId="urn:microsoft.com/office/officeart/2005/8/layout/process5"/>
    <dgm:cxn modelId="{7C47D98A-430B-4E9C-86A2-1C7BE3E92143}" type="presOf" srcId="{8D6EBA53-7112-42CD-B256-ECF99B59B048}" destId="{0D8D764B-FEC0-48B1-8926-8F01BF536D2F}" srcOrd="0" destOrd="0" presId="urn:microsoft.com/office/officeart/2005/8/layout/process5"/>
    <dgm:cxn modelId="{657FFE92-868D-448C-8143-2AAACD1E7C29}" type="presOf" srcId="{7249BCF2-F6B9-433A-9F16-26BC70DCECAC}" destId="{9ACBED7E-FB5D-459B-9AEA-8982E1BDA626}" srcOrd="1" destOrd="0" presId="urn:microsoft.com/office/officeart/2005/8/layout/process5"/>
    <dgm:cxn modelId="{86643FAE-B2B6-4106-860D-974634A193CC}" type="presOf" srcId="{549917D0-36A0-445B-8582-4F84F1AE705D}" destId="{134CD137-530C-44B7-92B3-13D14BDB3E71}" srcOrd="0" destOrd="0" presId="urn:microsoft.com/office/officeart/2005/8/layout/process5"/>
    <dgm:cxn modelId="{84FF38B8-E3BA-4260-94D9-B3C403F8EB24}" type="presOf" srcId="{7249BCF2-F6B9-433A-9F16-26BC70DCECAC}" destId="{7F195360-7E2D-4C57-AD71-CDF05437C204}" srcOrd="0" destOrd="0" presId="urn:microsoft.com/office/officeart/2005/8/layout/process5"/>
    <dgm:cxn modelId="{C12A83D8-D59D-4B5C-96BE-FC111DDDE4D2}" srcId="{8D6EBA53-7112-42CD-B256-ECF99B59B048}" destId="{549917D0-36A0-445B-8582-4F84F1AE705D}" srcOrd="0" destOrd="0" parTransId="{B3F903EC-1561-45AC-8DE1-D56AA6A6EA86}" sibTransId="{7249BCF2-F6B9-433A-9F16-26BC70DCECAC}"/>
    <dgm:cxn modelId="{95FAAFDC-2FC1-4273-AA4B-4AD250AFC67D}" type="presOf" srcId="{68F35698-4C07-4DA4-B4EF-7A6BB44E44BB}" destId="{BC99676D-5EFC-4B3D-934D-78C34AF1C712}" srcOrd="0" destOrd="0" presId="urn:microsoft.com/office/officeart/2005/8/layout/process5"/>
    <dgm:cxn modelId="{0340A2E5-E465-472D-8063-B6B14EDB1A63}" type="presOf" srcId="{36014A39-40FB-4A59-8AA4-1774FD45907B}" destId="{34DA83E9-E40D-4015-BBBE-4D7EA4383757}" srcOrd="1" destOrd="0" presId="urn:microsoft.com/office/officeart/2005/8/layout/process5"/>
    <dgm:cxn modelId="{F591EEE5-EE67-4853-A406-A3FD920C240F}" type="presOf" srcId="{37E77AB3-1DD6-44DA-80C8-D8B789BB0A23}" destId="{B13A17CE-9EA1-4FC1-9891-8542A0706A59}" srcOrd="1" destOrd="0" presId="urn:microsoft.com/office/officeart/2005/8/layout/process5"/>
    <dgm:cxn modelId="{8D11CEEB-0E47-4025-91F9-022773D51613}" type="presOf" srcId="{36014A39-40FB-4A59-8AA4-1774FD45907B}" destId="{3550CBD2-9CCF-4EBE-8A68-9C3F862F7B49}" srcOrd="0" destOrd="0" presId="urn:microsoft.com/office/officeart/2005/8/layout/process5"/>
    <dgm:cxn modelId="{E5001018-925E-4E40-BACB-1E5BCFE9865E}" type="presParOf" srcId="{0D8D764B-FEC0-48B1-8926-8F01BF536D2F}" destId="{134CD137-530C-44B7-92B3-13D14BDB3E71}" srcOrd="0" destOrd="0" presId="urn:microsoft.com/office/officeart/2005/8/layout/process5"/>
    <dgm:cxn modelId="{F3E97ECF-9F34-483A-9B1B-50D3AA31C31A}" type="presParOf" srcId="{0D8D764B-FEC0-48B1-8926-8F01BF536D2F}" destId="{7F195360-7E2D-4C57-AD71-CDF05437C204}" srcOrd="1" destOrd="0" presId="urn:microsoft.com/office/officeart/2005/8/layout/process5"/>
    <dgm:cxn modelId="{7F5425DC-5FAA-42DE-BBAC-B986ACE6926E}" type="presParOf" srcId="{7F195360-7E2D-4C57-AD71-CDF05437C204}" destId="{9ACBED7E-FB5D-459B-9AEA-8982E1BDA626}" srcOrd="0" destOrd="0" presId="urn:microsoft.com/office/officeart/2005/8/layout/process5"/>
    <dgm:cxn modelId="{3BB831B1-4116-4BD3-B1C0-AC6BEE078AC6}" type="presParOf" srcId="{0D8D764B-FEC0-48B1-8926-8F01BF536D2F}" destId="{BC99676D-5EFC-4B3D-934D-78C34AF1C712}" srcOrd="2" destOrd="0" presId="urn:microsoft.com/office/officeart/2005/8/layout/process5"/>
    <dgm:cxn modelId="{D722BA73-74EE-4E60-9D1A-BB8AAF3EFC6B}" type="presParOf" srcId="{0D8D764B-FEC0-48B1-8926-8F01BF536D2F}" destId="{3550CBD2-9CCF-4EBE-8A68-9C3F862F7B49}" srcOrd="3" destOrd="0" presId="urn:microsoft.com/office/officeart/2005/8/layout/process5"/>
    <dgm:cxn modelId="{6BC00DE0-2B0D-4E79-B2ED-BFDDD895CA3C}" type="presParOf" srcId="{3550CBD2-9CCF-4EBE-8A68-9C3F862F7B49}" destId="{34DA83E9-E40D-4015-BBBE-4D7EA4383757}" srcOrd="0" destOrd="0" presId="urn:microsoft.com/office/officeart/2005/8/layout/process5"/>
    <dgm:cxn modelId="{71C17D89-D663-4EA2-8975-67A80EEDF3B5}" type="presParOf" srcId="{0D8D764B-FEC0-48B1-8926-8F01BF536D2F}" destId="{3A4F8A2D-363C-468A-AFE5-45868762217F}" srcOrd="4" destOrd="0" presId="urn:microsoft.com/office/officeart/2005/8/layout/process5"/>
    <dgm:cxn modelId="{3EE22B72-1F63-4207-A6D3-2EBDA1165830}" type="presParOf" srcId="{0D8D764B-FEC0-48B1-8926-8F01BF536D2F}" destId="{6986EEB5-5D29-492F-A0FB-D91365C7FA8E}" srcOrd="5" destOrd="0" presId="urn:microsoft.com/office/officeart/2005/8/layout/process5"/>
    <dgm:cxn modelId="{D97DE36E-36ED-44FB-9AF1-31A50D2C9902}" type="presParOf" srcId="{6986EEB5-5D29-492F-A0FB-D91365C7FA8E}" destId="{B13A17CE-9EA1-4FC1-9891-8542A0706A59}" srcOrd="0" destOrd="0" presId="urn:microsoft.com/office/officeart/2005/8/layout/process5"/>
    <dgm:cxn modelId="{78F113FF-D723-4350-9606-B5AE0C7F5AF0}" type="presParOf" srcId="{0D8D764B-FEC0-48B1-8926-8F01BF536D2F}" destId="{0C4A7D80-34D3-4A08-8261-A92498B34D53}" srcOrd="6" destOrd="0" presId="urn:microsoft.com/office/officeart/2005/8/layout/process5"/>
    <dgm:cxn modelId="{09E9329B-9360-45F4-B13E-467480FA9268}" type="presParOf" srcId="{0D8D764B-FEC0-48B1-8926-8F01BF536D2F}" destId="{1647E69B-D0DC-467E-BD95-36EB397BCD15}" srcOrd="7" destOrd="0" presId="urn:microsoft.com/office/officeart/2005/8/layout/process5"/>
    <dgm:cxn modelId="{D08EECD5-54D9-438A-B0C5-4159E1A50020}" type="presParOf" srcId="{1647E69B-D0DC-467E-BD95-36EB397BCD15}" destId="{93AA7341-75CF-4EB4-AA57-B0C97B32C586}" srcOrd="0" destOrd="0" presId="urn:microsoft.com/office/officeart/2005/8/layout/process5"/>
    <dgm:cxn modelId="{4C2DE36C-4C21-4E00-AA58-7114B60978FB}" type="presParOf" srcId="{0D8D764B-FEC0-48B1-8926-8F01BF536D2F}" destId="{2B426E63-06E0-4CC5-9668-42918374980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C7F33-9428-4A87-809E-75FEFC025B37}"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7F6FA408-F894-4926-B4B6-6697E82EF522}">
      <dgm:prSet custT="1"/>
      <dgm:spPr>
        <a:blipFill rotWithShape="0">
          <a:blip xmlns:r="http://schemas.openxmlformats.org/officeDocument/2006/relationships" r:embed="rId1"/>
          <a:srcRect/>
          <a:stretch>
            <a:fillRect/>
          </a:stretch>
        </a:blipFill>
      </dgm:spPr>
      <dgm:t>
        <a:bodyPr/>
        <a:lstStyle/>
        <a:p>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r>
            <a:rPr lang="en-IN" sz="1200" b="1" dirty="0">
              <a:latin typeface="Inter" panose="020B0604020202020204"/>
            </a:rPr>
            <a:t>Endpoint security</a:t>
          </a:r>
          <a:endParaRPr lang="en-IN" sz="1200" dirty="0">
            <a:latin typeface="Inter" panose="020B0604020202020204"/>
          </a:endParaRPr>
        </a:p>
      </dgm:t>
    </dgm:pt>
    <dgm:pt modelId="{65961D80-BC99-4663-B6B7-F2290E7E75DB}" type="parTrans" cxnId="{BC837067-58E4-4A86-B56D-7EBFF48A067E}">
      <dgm:prSet/>
      <dgm:spPr/>
      <dgm:t>
        <a:bodyPr/>
        <a:lstStyle/>
        <a:p>
          <a:endParaRPr lang="en-IN"/>
        </a:p>
      </dgm:t>
    </dgm:pt>
    <dgm:pt modelId="{006D541D-26C1-4656-BE6A-5528964F8E68}" type="sibTrans" cxnId="{BC837067-58E4-4A86-B56D-7EBFF48A067E}">
      <dgm:prSet/>
      <dgm:spPr/>
      <dgm:t>
        <a:bodyPr/>
        <a:lstStyle/>
        <a:p>
          <a:endParaRPr lang="en-IN"/>
        </a:p>
      </dgm:t>
    </dgm:pt>
    <dgm:pt modelId="{805A580C-F8DB-4405-8AAD-37152EF1DA5C}">
      <dgm:prSet custT="1"/>
      <dgm:spPr>
        <a:blipFill rotWithShape="0">
          <a:blip xmlns:r="http://schemas.openxmlformats.org/officeDocument/2006/relationships" r:embed="rId2"/>
          <a:srcRect/>
          <a:stretch>
            <a:fillRect l="-45000" r="-45000"/>
          </a:stretch>
        </a:blipFill>
      </dgm:spPr>
      <dgm:t>
        <a:bodyPr/>
        <a:lstStyle/>
        <a:p>
          <a:endParaRPr lang="en-IN" sz="1200" b="1" dirty="0">
            <a:solidFill>
              <a:schemeClr val="bg1"/>
            </a:solidFill>
            <a:latin typeface="Inter" panose="020B0604020202020204"/>
          </a:endParaRPr>
        </a:p>
        <a:p>
          <a:br>
            <a:rPr lang="en-IN" sz="1200" b="1" dirty="0">
              <a:solidFill>
                <a:schemeClr val="bg1"/>
              </a:solidFill>
              <a:latin typeface="Inter" panose="020B0604020202020204"/>
            </a:rPr>
          </a:br>
          <a:br>
            <a:rPr lang="en-IN" sz="1200" b="1" dirty="0">
              <a:solidFill>
                <a:schemeClr val="bg1"/>
              </a:solidFill>
              <a:latin typeface="Inter" panose="020B0604020202020204"/>
            </a:rPr>
          </a:br>
          <a:br>
            <a:rPr lang="en-IN" sz="1200" b="1" dirty="0">
              <a:solidFill>
                <a:schemeClr val="bg1"/>
              </a:solidFill>
              <a:latin typeface="Inter" panose="020B0604020202020204"/>
            </a:rPr>
          </a:br>
          <a:endParaRPr lang="en-IN" sz="1200" b="1" dirty="0">
            <a:solidFill>
              <a:schemeClr val="bg1"/>
            </a:solidFill>
            <a:latin typeface="Inter" panose="020B0604020202020204"/>
          </a:endParaRPr>
        </a:p>
        <a:p>
          <a:r>
            <a:rPr lang="en-IN" sz="1200" b="1" dirty="0">
              <a:solidFill>
                <a:schemeClr val="bg1"/>
              </a:solidFill>
              <a:latin typeface="Inter" panose="020B0604020202020204"/>
            </a:rPr>
            <a:t>Cloud security</a:t>
          </a:r>
          <a:endParaRPr lang="en-IN" sz="1200" dirty="0">
            <a:solidFill>
              <a:schemeClr val="bg1"/>
            </a:solidFill>
            <a:latin typeface="Inter" panose="020B0604020202020204"/>
          </a:endParaRPr>
        </a:p>
      </dgm:t>
    </dgm:pt>
    <dgm:pt modelId="{244EFC39-13A9-49F9-91DA-75A9AF447E08}" type="parTrans" cxnId="{A669B44F-CF95-4BC8-8DD2-9BA655D55C0E}">
      <dgm:prSet/>
      <dgm:spPr/>
      <dgm:t>
        <a:bodyPr/>
        <a:lstStyle/>
        <a:p>
          <a:endParaRPr lang="en-IN"/>
        </a:p>
      </dgm:t>
    </dgm:pt>
    <dgm:pt modelId="{C8553A25-0F8A-4A12-B2CA-E4D4FD2CBEFA}" type="sibTrans" cxnId="{A669B44F-CF95-4BC8-8DD2-9BA655D55C0E}">
      <dgm:prSet/>
      <dgm:spPr/>
      <dgm:t>
        <a:bodyPr/>
        <a:lstStyle/>
        <a:p>
          <a:endParaRPr lang="en-IN"/>
        </a:p>
      </dgm:t>
    </dgm:pt>
    <dgm:pt modelId="{C6C588B5-36B5-48F1-98A9-53FE4C3CBBCE}">
      <dgm:prSet custT="1"/>
      <dgm:spPr>
        <a:blipFill rotWithShape="0">
          <a:blip xmlns:r="http://schemas.openxmlformats.org/officeDocument/2006/relationships" r:embed="rId3"/>
          <a:srcRect/>
          <a:stretch>
            <a:fillRect l="-17000" r="-17000"/>
          </a:stretch>
        </a:blipFill>
      </dgm:spPr>
      <dgm:t>
        <a:bodyPr/>
        <a:lstStyle/>
        <a:p>
          <a:endParaRPr lang="en-IN" sz="1200" b="1" dirty="0">
            <a:latin typeface="Inter" panose="020B0604020202020204"/>
          </a:endParaRPr>
        </a:p>
        <a:p>
          <a:endParaRPr lang="en-IN" sz="1200" b="1" dirty="0">
            <a:latin typeface="Inter" panose="020B0604020202020204"/>
          </a:endParaRPr>
        </a:p>
        <a:p>
          <a:endParaRPr lang="en-IN" sz="1200" b="1" dirty="0">
            <a:latin typeface="Inter" panose="020B0604020202020204"/>
          </a:endParaRPr>
        </a:p>
        <a:p>
          <a:endParaRPr lang="en-IN" sz="1200" b="1" dirty="0">
            <a:latin typeface="Inter" panose="020B0604020202020204"/>
          </a:endParaRPr>
        </a:p>
        <a:p>
          <a:endParaRPr lang="en-IN" sz="1200" b="1" dirty="0">
            <a:latin typeface="Inter" panose="020B0604020202020204"/>
          </a:endParaRPr>
        </a:p>
        <a:p>
          <a:r>
            <a:rPr lang="en-IN" sz="1200" b="1" dirty="0">
              <a:latin typeface="Inter" panose="020B0604020202020204"/>
            </a:rPr>
            <a:t>Advanced threat hunting</a:t>
          </a:r>
          <a:endParaRPr lang="en-IN" sz="1200" dirty="0">
            <a:latin typeface="Inter" panose="020B0604020202020204"/>
          </a:endParaRPr>
        </a:p>
      </dgm:t>
    </dgm:pt>
    <dgm:pt modelId="{FED509F1-D9C1-4B64-8FF7-5D992A832566}" type="parTrans" cxnId="{AB9F1F69-02A0-43D0-9DC8-D84761A37403}">
      <dgm:prSet/>
      <dgm:spPr/>
      <dgm:t>
        <a:bodyPr/>
        <a:lstStyle/>
        <a:p>
          <a:endParaRPr lang="en-IN"/>
        </a:p>
      </dgm:t>
    </dgm:pt>
    <dgm:pt modelId="{DB7CB855-3065-47EE-AD03-0611EDDB6E5D}" type="sibTrans" cxnId="{AB9F1F69-02A0-43D0-9DC8-D84761A37403}">
      <dgm:prSet/>
      <dgm:spPr/>
      <dgm:t>
        <a:bodyPr/>
        <a:lstStyle/>
        <a:p>
          <a:endParaRPr lang="en-IN"/>
        </a:p>
      </dgm:t>
    </dgm:pt>
    <dgm:pt modelId="{BFA07F53-676F-45D6-9D16-54DD677ABC6E}">
      <dgm:prSet custT="1"/>
      <dgm:spPr>
        <a:blipFill rotWithShape="0">
          <a:blip xmlns:r="http://schemas.openxmlformats.org/officeDocument/2006/relationships" r:embed="rId4"/>
          <a:srcRect/>
          <a:stretch>
            <a:fillRect l="-2000" r="-2000"/>
          </a:stretch>
        </a:blipFill>
      </dgm:spPr>
      <dgm:t>
        <a:bodyPr/>
        <a:lstStyle/>
        <a:p>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r>
            <a:rPr lang="en-IN" sz="1200" b="1" dirty="0">
              <a:latin typeface="Inter" panose="020B0604020202020204"/>
            </a:rPr>
            <a:t>Vulnerability management</a:t>
          </a:r>
          <a:endParaRPr lang="en-IN" sz="1200" dirty="0">
            <a:latin typeface="Inter" panose="020B0604020202020204"/>
          </a:endParaRPr>
        </a:p>
      </dgm:t>
    </dgm:pt>
    <dgm:pt modelId="{499020B7-6F32-4B96-B64F-2B11FF960A02}" type="parTrans" cxnId="{0B4DDC7F-7E8D-499A-8083-AE4807D1BF29}">
      <dgm:prSet/>
      <dgm:spPr/>
      <dgm:t>
        <a:bodyPr/>
        <a:lstStyle/>
        <a:p>
          <a:endParaRPr lang="en-IN"/>
        </a:p>
      </dgm:t>
    </dgm:pt>
    <dgm:pt modelId="{9F0CABD4-74E0-426B-BB65-FAEA591A65B9}" type="sibTrans" cxnId="{0B4DDC7F-7E8D-499A-8083-AE4807D1BF29}">
      <dgm:prSet/>
      <dgm:spPr/>
      <dgm:t>
        <a:bodyPr/>
        <a:lstStyle/>
        <a:p>
          <a:endParaRPr lang="en-IN"/>
        </a:p>
      </dgm:t>
    </dgm:pt>
    <dgm:pt modelId="{F5B20B2B-760E-4394-A9BD-046CAFB93BA5}" type="pres">
      <dgm:prSet presAssocID="{FC1C7F33-9428-4A87-809E-75FEFC025B37}" presName="composite" presStyleCnt="0">
        <dgm:presLayoutVars>
          <dgm:chMax val="5"/>
          <dgm:dir/>
          <dgm:animLvl val="ctr"/>
          <dgm:resizeHandles val="exact"/>
        </dgm:presLayoutVars>
      </dgm:prSet>
      <dgm:spPr/>
    </dgm:pt>
    <dgm:pt modelId="{BA988312-1A3E-4EFC-81C7-FCF028C13F5C}" type="pres">
      <dgm:prSet presAssocID="{FC1C7F33-9428-4A87-809E-75FEFC025B37}" presName="cycle" presStyleCnt="0"/>
      <dgm:spPr/>
    </dgm:pt>
    <dgm:pt modelId="{1F05F87B-7A62-490F-A356-8B680FD82B59}" type="pres">
      <dgm:prSet presAssocID="{FC1C7F33-9428-4A87-809E-75FEFC025B37}" presName="centerShape" presStyleCnt="0"/>
      <dgm:spPr/>
    </dgm:pt>
    <dgm:pt modelId="{24E808EE-A027-47E8-B564-D858C10DE865}" type="pres">
      <dgm:prSet presAssocID="{FC1C7F33-9428-4A87-809E-75FEFC025B37}" presName="connSite" presStyleLbl="node1" presStyleIdx="0" presStyleCnt="5"/>
      <dgm:spPr/>
    </dgm:pt>
    <dgm:pt modelId="{7AB27A31-2F75-42F8-B5FA-FF65CB2438AC}" type="pres">
      <dgm:prSet presAssocID="{FC1C7F33-9428-4A87-809E-75FEFC025B37}" presName="visible" presStyleLbl="node1" presStyleIdx="0" presStyleCnt="5" custLinFactNeighborX="-15333" custLinFactNeighborY="5377"/>
      <dgm:spPr>
        <a:blipFill>
          <a:blip xmlns:r="http://schemas.openxmlformats.org/officeDocument/2006/relationships" r:embed="rId5">
            <a:extLst>
              <a:ext uri="{28A0092B-C50C-407E-A947-70E740481C1C}">
                <a14:useLocalDpi xmlns:a14="http://schemas.microsoft.com/office/drawing/2010/main" val="0"/>
              </a:ext>
            </a:extLst>
          </a:blip>
          <a:srcRect/>
          <a:stretch>
            <a:fillRect t="-12000" b="-12000"/>
          </a:stretch>
        </a:blipFill>
      </dgm:spPr>
    </dgm:pt>
    <dgm:pt modelId="{0F5AFC97-66D1-4ABB-85DD-440ADE897551}" type="pres">
      <dgm:prSet presAssocID="{65961D80-BC99-4663-B6B7-F2290E7E75DB}" presName="Name25" presStyleLbl="parChTrans1D1" presStyleIdx="0" presStyleCnt="4"/>
      <dgm:spPr/>
    </dgm:pt>
    <dgm:pt modelId="{317A8D4B-FA27-4EE7-B833-7D38DAEEE5B7}" type="pres">
      <dgm:prSet presAssocID="{7F6FA408-F894-4926-B4B6-6697E82EF522}" presName="node" presStyleCnt="0"/>
      <dgm:spPr/>
    </dgm:pt>
    <dgm:pt modelId="{7F1B8B0D-37DA-4322-8BD8-57F46B7C2160}" type="pres">
      <dgm:prSet presAssocID="{7F6FA408-F894-4926-B4B6-6697E82EF522}" presName="parentNode" presStyleLbl="node1" presStyleIdx="1" presStyleCnt="5" custScaleX="133586" custScaleY="152278" custLinFactNeighborX="21234" custLinFactNeighborY="13922">
        <dgm:presLayoutVars>
          <dgm:chMax val="1"/>
          <dgm:bulletEnabled val="1"/>
        </dgm:presLayoutVars>
      </dgm:prSet>
      <dgm:spPr/>
    </dgm:pt>
    <dgm:pt modelId="{DAB7A8DE-765B-4CCC-9AAF-5A56AB2237C4}" type="pres">
      <dgm:prSet presAssocID="{7F6FA408-F894-4926-B4B6-6697E82EF522}" presName="childNode" presStyleLbl="revTx" presStyleIdx="0" presStyleCnt="0">
        <dgm:presLayoutVars>
          <dgm:bulletEnabled val="1"/>
        </dgm:presLayoutVars>
      </dgm:prSet>
      <dgm:spPr/>
    </dgm:pt>
    <dgm:pt modelId="{87ED6E1E-C068-43E5-A41E-A15077DDA35A}" type="pres">
      <dgm:prSet presAssocID="{244EFC39-13A9-49F9-91DA-75A9AF447E08}" presName="Name25" presStyleLbl="parChTrans1D1" presStyleIdx="1" presStyleCnt="4"/>
      <dgm:spPr/>
    </dgm:pt>
    <dgm:pt modelId="{B38E956F-D9F3-40C7-B483-2F1937FF55ED}" type="pres">
      <dgm:prSet presAssocID="{805A580C-F8DB-4405-8AAD-37152EF1DA5C}" presName="node" presStyleCnt="0"/>
      <dgm:spPr/>
    </dgm:pt>
    <dgm:pt modelId="{FB74C35C-2783-4DDC-B0D4-C7E5474789D9}" type="pres">
      <dgm:prSet presAssocID="{805A580C-F8DB-4405-8AAD-37152EF1DA5C}" presName="parentNode" presStyleLbl="node1" presStyleIdx="2" presStyleCnt="5" custScaleX="144913" custScaleY="130535" custLinFactX="39826" custLinFactNeighborX="100000" custLinFactNeighborY="-38745">
        <dgm:presLayoutVars>
          <dgm:chMax val="1"/>
          <dgm:bulletEnabled val="1"/>
        </dgm:presLayoutVars>
      </dgm:prSet>
      <dgm:spPr/>
    </dgm:pt>
    <dgm:pt modelId="{C033CDA9-2AFE-4279-B2D3-A6B24153F74C}" type="pres">
      <dgm:prSet presAssocID="{805A580C-F8DB-4405-8AAD-37152EF1DA5C}" presName="childNode" presStyleLbl="revTx" presStyleIdx="0" presStyleCnt="0">
        <dgm:presLayoutVars>
          <dgm:bulletEnabled val="1"/>
        </dgm:presLayoutVars>
      </dgm:prSet>
      <dgm:spPr/>
    </dgm:pt>
    <dgm:pt modelId="{3BEFDA3E-8C18-452E-9BAD-AC79F3E44449}" type="pres">
      <dgm:prSet presAssocID="{FED509F1-D9C1-4B64-8FF7-5D992A832566}" presName="Name25" presStyleLbl="parChTrans1D1" presStyleIdx="2" presStyleCnt="4"/>
      <dgm:spPr/>
    </dgm:pt>
    <dgm:pt modelId="{4B432CA1-6594-4357-86BF-D80B4412A866}" type="pres">
      <dgm:prSet presAssocID="{C6C588B5-36B5-48F1-98A9-53FE4C3CBBCE}" presName="node" presStyleCnt="0"/>
      <dgm:spPr/>
    </dgm:pt>
    <dgm:pt modelId="{78083C74-CDB4-4FFF-9E39-18EA2D30C0B6}" type="pres">
      <dgm:prSet presAssocID="{C6C588B5-36B5-48F1-98A9-53FE4C3CBBCE}" presName="parentNode" presStyleLbl="node1" presStyleIdx="3" presStyleCnt="5" custScaleX="155629" custScaleY="145847" custLinFactX="50611" custLinFactNeighborX="100000" custLinFactNeighborY="-17827">
        <dgm:presLayoutVars>
          <dgm:chMax val="1"/>
          <dgm:bulletEnabled val="1"/>
        </dgm:presLayoutVars>
      </dgm:prSet>
      <dgm:spPr/>
    </dgm:pt>
    <dgm:pt modelId="{884B6537-E2D5-4CC4-80C2-4A1EC7ED4952}" type="pres">
      <dgm:prSet presAssocID="{C6C588B5-36B5-48F1-98A9-53FE4C3CBBCE}" presName="childNode" presStyleLbl="revTx" presStyleIdx="0" presStyleCnt="0">
        <dgm:presLayoutVars>
          <dgm:bulletEnabled val="1"/>
        </dgm:presLayoutVars>
      </dgm:prSet>
      <dgm:spPr/>
    </dgm:pt>
    <dgm:pt modelId="{6B901407-723D-43B3-AD21-78C13B951E1F}" type="pres">
      <dgm:prSet presAssocID="{499020B7-6F32-4B96-B64F-2B11FF960A02}" presName="Name25" presStyleLbl="parChTrans1D1" presStyleIdx="3" presStyleCnt="4"/>
      <dgm:spPr/>
    </dgm:pt>
    <dgm:pt modelId="{0278A216-14A7-4D5E-8EEE-2C44ADBF5247}" type="pres">
      <dgm:prSet presAssocID="{BFA07F53-676F-45D6-9D16-54DD677ABC6E}" presName="node" presStyleCnt="0"/>
      <dgm:spPr/>
    </dgm:pt>
    <dgm:pt modelId="{6CBABD3A-1AF4-424B-BC3A-32DE2928E8E9}" type="pres">
      <dgm:prSet presAssocID="{BFA07F53-676F-45D6-9D16-54DD677ABC6E}" presName="parentNode" presStyleLbl="node1" presStyleIdx="4" presStyleCnt="5" custScaleX="137087" custScaleY="132145" custLinFactX="50575" custLinFactNeighborX="100000" custLinFactNeighborY="-184">
        <dgm:presLayoutVars>
          <dgm:chMax val="1"/>
          <dgm:bulletEnabled val="1"/>
        </dgm:presLayoutVars>
      </dgm:prSet>
      <dgm:spPr/>
    </dgm:pt>
    <dgm:pt modelId="{0348A879-6E80-4C66-B16D-B7F44981314D}" type="pres">
      <dgm:prSet presAssocID="{BFA07F53-676F-45D6-9D16-54DD677ABC6E}" presName="childNode" presStyleLbl="revTx" presStyleIdx="0" presStyleCnt="0">
        <dgm:presLayoutVars>
          <dgm:bulletEnabled val="1"/>
        </dgm:presLayoutVars>
      </dgm:prSet>
      <dgm:spPr/>
    </dgm:pt>
  </dgm:ptLst>
  <dgm:cxnLst>
    <dgm:cxn modelId="{07A6EC0B-1776-4A29-9AE3-891613DE1CD2}" type="presOf" srcId="{244EFC39-13A9-49F9-91DA-75A9AF447E08}" destId="{87ED6E1E-C068-43E5-A41E-A15077DDA35A}" srcOrd="0" destOrd="0" presId="urn:microsoft.com/office/officeart/2005/8/layout/radial2"/>
    <dgm:cxn modelId="{FB8DB426-D172-41EE-B358-AD8A12D24A6B}" type="presOf" srcId="{BFA07F53-676F-45D6-9D16-54DD677ABC6E}" destId="{6CBABD3A-1AF4-424B-BC3A-32DE2928E8E9}" srcOrd="0" destOrd="0" presId="urn:microsoft.com/office/officeart/2005/8/layout/radial2"/>
    <dgm:cxn modelId="{E72AC02E-F295-4028-97BA-A2DBAB618897}" type="presOf" srcId="{7F6FA408-F894-4926-B4B6-6697E82EF522}" destId="{7F1B8B0D-37DA-4322-8BD8-57F46B7C2160}" srcOrd="0" destOrd="0" presId="urn:microsoft.com/office/officeart/2005/8/layout/radial2"/>
    <dgm:cxn modelId="{BC837067-58E4-4A86-B56D-7EBFF48A067E}" srcId="{FC1C7F33-9428-4A87-809E-75FEFC025B37}" destId="{7F6FA408-F894-4926-B4B6-6697E82EF522}" srcOrd="0" destOrd="0" parTransId="{65961D80-BC99-4663-B6B7-F2290E7E75DB}" sibTransId="{006D541D-26C1-4656-BE6A-5528964F8E68}"/>
    <dgm:cxn modelId="{AB9F1F69-02A0-43D0-9DC8-D84761A37403}" srcId="{FC1C7F33-9428-4A87-809E-75FEFC025B37}" destId="{C6C588B5-36B5-48F1-98A9-53FE4C3CBBCE}" srcOrd="2" destOrd="0" parTransId="{FED509F1-D9C1-4B64-8FF7-5D992A832566}" sibTransId="{DB7CB855-3065-47EE-AD03-0611EDDB6E5D}"/>
    <dgm:cxn modelId="{A669B44F-CF95-4BC8-8DD2-9BA655D55C0E}" srcId="{FC1C7F33-9428-4A87-809E-75FEFC025B37}" destId="{805A580C-F8DB-4405-8AAD-37152EF1DA5C}" srcOrd="1" destOrd="0" parTransId="{244EFC39-13A9-49F9-91DA-75A9AF447E08}" sibTransId="{C8553A25-0F8A-4A12-B2CA-E4D4FD2CBEFA}"/>
    <dgm:cxn modelId="{1034815A-4008-4880-942E-CACC4352DB10}" type="presOf" srcId="{FC1C7F33-9428-4A87-809E-75FEFC025B37}" destId="{F5B20B2B-760E-4394-A9BD-046CAFB93BA5}" srcOrd="0" destOrd="0" presId="urn:microsoft.com/office/officeart/2005/8/layout/radial2"/>
    <dgm:cxn modelId="{6344337D-A100-4115-B159-7E4EB3AC153A}" type="presOf" srcId="{805A580C-F8DB-4405-8AAD-37152EF1DA5C}" destId="{FB74C35C-2783-4DDC-B0D4-C7E5474789D9}" srcOrd="0" destOrd="0" presId="urn:microsoft.com/office/officeart/2005/8/layout/radial2"/>
    <dgm:cxn modelId="{0B4DDC7F-7E8D-499A-8083-AE4807D1BF29}" srcId="{FC1C7F33-9428-4A87-809E-75FEFC025B37}" destId="{BFA07F53-676F-45D6-9D16-54DD677ABC6E}" srcOrd="3" destOrd="0" parTransId="{499020B7-6F32-4B96-B64F-2B11FF960A02}" sibTransId="{9F0CABD4-74E0-426B-BB65-FAEA591A65B9}"/>
    <dgm:cxn modelId="{45318992-7ACF-4302-8A18-668CC8F0086E}" type="presOf" srcId="{FED509F1-D9C1-4B64-8FF7-5D992A832566}" destId="{3BEFDA3E-8C18-452E-9BAD-AC79F3E44449}" srcOrd="0" destOrd="0" presId="urn:microsoft.com/office/officeart/2005/8/layout/radial2"/>
    <dgm:cxn modelId="{202C06A4-D509-4E92-BC70-0E8093ED8292}" type="presOf" srcId="{65961D80-BC99-4663-B6B7-F2290E7E75DB}" destId="{0F5AFC97-66D1-4ABB-85DD-440ADE897551}" srcOrd="0" destOrd="0" presId="urn:microsoft.com/office/officeart/2005/8/layout/radial2"/>
    <dgm:cxn modelId="{F7C86FD0-5CF0-4414-889C-8E6157544522}" type="presOf" srcId="{499020B7-6F32-4B96-B64F-2B11FF960A02}" destId="{6B901407-723D-43B3-AD21-78C13B951E1F}" srcOrd="0" destOrd="0" presId="urn:microsoft.com/office/officeart/2005/8/layout/radial2"/>
    <dgm:cxn modelId="{3977DFE0-7E40-4D07-AB2D-9C59B3C2E2CE}" type="presOf" srcId="{C6C588B5-36B5-48F1-98A9-53FE4C3CBBCE}" destId="{78083C74-CDB4-4FFF-9E39-18EA2D30C0B6}" srcOrd="0" destOrd="0" presId="urn:microsoft.com/office/officeart/2005/8/layout/radial2"/>
    <dgm:cxn modelId="{7D286A70-B86B-4BF9-A27E-494565DBFE9E}" type="presParOf" srcId="{F5B20B2B-760E-4394-A9BD-046CAFB93BA5}" destId="{BA988312-1A3E-4EFC-81C7-FCF028C13F5C}" srcOrd="0" destOrd="0" presId="urn:microsoft.com/office/officeart/2005/8/layout/radial2"/>
    <dgm:cxn modelId="{C5A14F96-E1D0-4631-9021-F293D807596A}" type="presParOf" srcId="{BA988312-1A3E-4EFC-81C7-FCF028C13F5C}" destId="{1F05F87B-7A62-490F-A356-8B680FD82B59}" srcOrd="0" destOrd="0" presId="urn:microsoft.com/office/officeart/2005/8/layout/radial2"/>
    <dgm:cxn modelId="{2983E95C-3DC2-4F4A-91C5-E20D79EAAAE6}" type="presParOf" srcId="{1F05F87B-7A62-490F-A356-8B680FD82B59}" destId="{24E808EE-A027-47E8-B564-D858C10DE865}" srcOrd="0" destOrd="0" presId="urn:microsoft.com/office/officeart/2005/8/layout/radial2"/>
    <dgm:cxn modelId="{001EA834-C238-400D-9DC4-728C6CF713C1}" type="presParOf" srcId="{1F05F87B-7A62-490F-A356-8B680FD82B59}" destId="{7AB27A31-2F75-42F8-B5FA-FF65CB2438AC}" srcOrd="1" destOrd="0" presId="urn:microsoft.com/office/officeart/2005/8/layout/radial2"/>
    <dgm:cxn modelId="{86846D2F-504B-4851-9780-D9727F691E69}" type="presParOf" srcId="{BA988312-1A3E-4EFC-81C7-FCF028C13F5C}" destId="{0F5AFC97-66D1-4ABB-85DD-440ADE897551}" srcOrd="1" destOrd="0" presId="urn:microsoft.com/office/officeart/2005/8/layout/radial2"/>
    <dgm:cxn modelId="{A33F9101-AE9B-4AA5-A1D9-D6D8145FE43D}" type="presParOf" srcId="{BA988312-1A3E-4EFC-81C7-FCF028C13F5C}" destId="{317A8D4B-FA27-4EE7-B833-7D38DAEEE5B7}" srcOrd="2" destOrd="0" presId="urn:microsoft.com/office/officeart/2005/8/layout/radial2"/>
    <dgm:cxn modelId="{C2EA9789-1748-4A9E-8499-03483BFFDFD4}" type="presParOf" srcId="{317A8D4B-FA27-4EE7-B833-7D38DAEEE5B7}" destId="{7F1B8B0D-37DA-4322-8BD8-57F46B7C2160}" srcOrd="0" destOrd="0" presId="urn:microsoft.com/office/officeart/2005/8/layout/radial2"/>
    <dgm:cxn modelId="{CA8F63C2-8D2A-4C43-BD43-869ADE9156AF}" type="presParOf" srcId="{317A8D4B-FA27-4EE7-B833-7D38DAEEE5B7}" destId="{DAB7A8DE-765B-4CCC-9AAF-5A56AB2237C4}" srcOrd="1" destOrd="0" presId="urn:microsoft.com/office/officeart/2005/8/layout/radial2"/>
    <dgm:cxn modelId="{09559EC8-D28F-41C8-B8C0-5D9F70250E66}" type="presParOf" srcId="{BA988312-1A3E-4EFC-81C7-FCF028C13F5C}" destId="{87ED6E1E-C068-43E5-A41E-A15077DDA35A}" srcOrd="3" destOrd="0" presId="urn:microsoft.com/office/officeart/2005/8/layout/radial2"/>
    <dgm:cxn modelId="{8167227C-8636-446F-8247-6A2487912894}" type="presParOf" srcId="{BA988312-1A3E-4EFC-81C7-FCF028C13F5C}" destId="{B38E956F-D9F3-40C7-B483-2F1937FF55ED}" srcOrd="4" destOrd="0" presId="urn:microsoft.com/office/officeart/2005/8/layout/radial2"/>
    <dgm:cxn modelId="{15A324ED-5691-49BB-858B-6CDCD6053AD6}" type="presParOf" srcId="{B38E956F-D9F3-40C7-B483-2F1937FF55ED}" destId="{FB74C35C-2783-4DDC-B0D4-C7E5474789D9}" srcOrd="0" destOrd="0" presId="urn:microsoft.com/office/officeart/2005/8/layout/radial2"/>
    <dgm:cxn modelId="{8ABA6C39-6E6B-4302-BA9B-C26EA6609962}" type="presParOf" srcId="{B38E956F-D9F3-40C7-B483-2F1937FF55ED}" destId="{C033CDA9-2AFE-4279-B2D3-A6B24153F74C}" srcOrd="1" destOrd="0" presId="urn:microsoft.com/office/officeart/2005/8/layout/radial2"/>
    <dgm:cxn modelId="{492EC615-4AA9-4F6D-BA65-6472EDB96468}" type="presParOf" srcId="{BA988312-1A3E-4EFC-81C7-FCF028C13F5C}" destId="{3BEFDA3E-8C18-452E-9BAD-AC79F3E44449}" srcOrd="5" destOrd="0" presId="urn:microsoft.com/office/officeart/2005/8/layout/radial2"/>
    <dgm:cxn modelId="{1EF80956-B579-42B8-AEB3-67A62566FCEE}" type="presParOf" srcId="{BA988312-1A3E-4EFC-81C7-FCF028C13F5C}" destId="{4B432CA1-6594-4357-86BF-D80B4412A866}" srcOrd="6" destOrd="0" presId="urn:microsoft.com/office/officeart/2005/8/layout/radial2"/>
    <dgm:cxn modelId="{7CEC4DBF-C7B1-4491-BCD7-E9B68D02009B}" type="presParOf" srcId="{4B432CA1-6594-4357-86BF-D80B4412A866}" destId="{78083C74-CDB4-4FFF-9E39-18EA2D30C0B6}" srcOrd="0" destOrd="0" presId="urn:microsoft.com/office/officeart/2005/8/layout/radial2"/>
    <dgm:cxn modelId="{94906C8A-0408-42D8-A01A-13641398107B}" type="presParOf" srcId="{4B432CA1-6594-4357-86BF-D80B4412A866}" destId="{884B6537-E2D5-4CC4-80C2-4A1EC7ED4952}" srcOrd="1" destOrd="0" presId="urn:microsoft.com/office/officeart/2005/8/layout/radial2"/>
    <dgm:cxn modelId="{913CA9FD-2FCA-4959-9E84-FFCD8780EDD4}" type="presParOf" srcId="{BA988312-1A3E-4EFC-81C7-FCF028C13F5C}" destId="{6B901407-723D-43B3-AD21-78C13B951E1F}" srcOrd="7" destOrd="0" presId="urn:microsoft.com/office/officeart/2005/8/layout/radial2"/>
    <dgm:cxn modelId="{0B6CF717-2FDE-46A9-8A8B-EA688BCCF2FA}" type="presParOf" srcId="{BA988312-1A3E-4EFC-81C7-FCF028C13F5C}" destId="{0278A216-14A7-4D5E-8EEE-2C44ADBF5247}" srcOrd="8" destOrd="0" presId="urn:microsoft.com/office/officeart/2005/8/layout/radial2"/>
    <dgm:cxn modelId="{AE48B5EB-7703-469F-80B4-1C73BC9F4361}" type="presParOf" srcId="{0278A216-14A7-4D5E-8EEE-2C44ADBF5247}" destId="{6CBABD3A-1AF4-424B-BC3A-32DE2928E8E9}" srcOrd="0" destOrd="0" presId="urn:microsoft.com/office/officeart/2005/8/layout/radial2"/>
    <dgm:cxn modelId="{7325B981-BE01-460F-A7FB-B6692AE3C806}" type="presParOf" srcId="{0278A216-14A7-4D5E-8EEE-2C44ADBF5247}" destId="{0348A879-6E80-4C66-B16D-B7F44981314D}"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24E375-F534-406F-966C-09E455CFFD5C}" type="doc">
      <dgm:prSet loTypeId="urn:microsoft.com/office/officeart/2005/8/layout/hList6" loCatId="list" qsTypeId="urn:microsoft.com/office/officeart/2005/8/quickstyle/simple1" qsCatId="simple" csTypeId="urn:microsoft.com/office/officeart/2005/8/colors/accent1_4" csCatId="accent1"/>
      <dgm:spPr/>
      <dgm:t>
        <a:bodyPr/>
        <a:lstStyle/>
        <a:p>
          <a:endParaRPr lang="en-IN"/>
        </a:p>
      </dgm:t>
    </dgm:pt>
    <dgm:pt modelId="{F4738B0C-235E-4C7C-A1A0-796F686B41F0}">
      <dgm:prSet/>
      <dgm:spPr/>
      <dgm:t>
        <a:bodyPr/>
        <a:lstStyle/>
        <a:p>
          <a:r>
            <a:rPr lang="en-IN" b="1" dirty="0"/>
            <a:t>Endpoint security</a:t>
          </a:r>
          <a:endParaRPr lang="en-IN" dirty="0"/>
        </a:p>
      </dgm:t>
    </dgm:pt>
    <dgm:pt modelId="{D46A07D5-42F5-4E6B-A4A7-8FCE7F5FCC19}" type="parTrans" cxnId="{5027E6A8-D5D8-4EBD-AA4D-C392312C4092}">
      <dgm:prSet/>
      <dgm:spPr/>
      <dgm:t>
        <a:bodyPr/>
        <a:lstStyle/>
        <a:p>
          <a:endParaRPr lang="en-IN"/>
        </a:p>
      </dgm:t>
    </dgm:pt>
    <dgm:pt modelId="{8D03528F-83C8-4D61-B534-ED0114E8C866}" type="sibTrans" cxnId="{5027E6A8-D5D8-4EBD-AA4D-C392312C4092}">
      <dgm:prSet/>
      <dgm:spPr/>
      <dgm:t>
        <a:bodyPr/>
        <a:lstStyle/>
        <a:p>
          <a:endParaRPr lang="en-IN"/>
        </a:p>
      </dgm:t>
    </dgm:pt>
    <dgm:pt modelId="{34107AE3-F9BB-4335-8907-3A551BE340DE}">
      <dgm:prSet/>
      <dgm:spPr/>
      <dgm:t>
        <a:bodyPr/>
        <a:lstStyle/>
        <a:p>
          <a:r>
            <a:rPr lang="en-IN" b="1"/>
            <a:t>Cloud security</a:t>
          </a:r>
          <a:endParaRPr lang="en-IN"/>
        </a:p>
      </dgm:t>
    </dgm:pt>
    <dgm:pt modelId="{23901B40-3357-4A27-BB3E-32E54A4FEF2C}" type="parTrans" cxnId="{8D915852-7067-4FB7-97D5-2DFCC242E9DC}">
      <dgm:prSet/>
      <dgm:spPr/>
      <dgm:t>
        <a:bodyPr/>
        <a:lstStyle/>
        <a:p>
          <a:endParaRPr lang="en-IN"/>
        </a:p>
      </dgm:t>
    </dgm:pt>
    <dgm:pt modelId="{E31A5E7A-CAD1-4758-8CCE-3862CEBB251E}" type="sibTrans" cxnId="{8D915852-7067-4FB7-97D5-2DFCC242E9DC}">
      <dgm:prSet/>
      <dgm:spPr/>
      <dgm:t>
        <a:bodyPr/>
        <a:lstStyle/>
        <a:p>
          <a:endParaRPr lang="en-IN"/>
        </a:p>
      </dgm:t>
    </dgm:pt>
    <dgm:pt modelId="{8F0DBB63-6821-49B0-B08D-AB3644F10666}">
      <dgm:prSet/>
      <dgm:spPr/>
      <dgm:t>
        <a:bodyPr/>
        <a:lstStyle/>
        <a:p>
          <a:r>
            <a:rPr lang="en-IN" b="1"/>
            <a:t>Advanced threat hunting</a:t>
          </a:r>
          <a:endParaRPr lang="en-IN"/>
        </a:p>
      </dgm:t>
    </dgm:pt>
    <dgm:pt modelId="{8700467C-2DEE-47FF-9AAE-C7F9069A6382}" type="parTrans" cxnId="{9BAD0436-4303-4BF5-9F32-DBD92682786E}">
      <dgm:prSet/>
      <dgm:spPr/>
      <dgm:t>
        <a:bodyPr/>
        <a:lstStyle/>
        <a:p>
          <a:endParaRPr lang="en-IN"/>
        </a:p>
      </dgm:t>
    </dgm:pt>
    <dgm:pt modelId="{33BC6CE1-35AD-4FCC-8996-DF71EBEA57BE}" type="sibTrans" cxnId="{9BAD0436-4303-4BF5-9F32-DBD92682786E}">
      <dgm:prSet/>
      <dgm:spPr/>
      <dgm:t>
        <a:bodyPr/>
        <a:lstStyle/>
        <a:p>
          <a:endParaRPr lang="en-IN"/>
        </a:p>
      </dgm:t>
    </dgm:pt>
    <dgm:pt modelId="{0CDB446E-D720-4AC8-BAE2-CF1A5AB3A55A}">
      <dgm:prSet/>
      <dgm:spPr/>
      <dgm:t>
        <a:bodyPr/>
        <a:lstStyle/>
        <a:p>
          <a:r>
            <a:rPr lang="en-IN" b="1"/>
            <a:t>Vulnerability management</a:t>
          </a:r>
          <a:endParaRPr lang="en-IN"/>
        </a:p>
      </dgm:t>
    </dgm:pt>
    <dgm:pt modelId="{69666CD6-D10A-4BEB-8AEF-E7A293A2DD47}" type="parTrans" cxnId="{8B84360C-1A6E-4B27-8313-E40B7ADD4708}">
      <dgm:prSet/>
      <dgm:spPr/>
      <dgm:t>
        <a:bodyPr/>
        <a:lstStyle/>
        <a:p>
          <a:endParaRPr lang="en-IN"/>
        </a:p>
      </dgm:t>
    </dgm:pt>
    <dgm:pt modelId="{E894BFFF-1813-40AB-BD59-61CFFA08D700}" type="sibTrans" cxnId="{8B84360C-1A6E-4B27-8313-E40B7ADD4708}">
      <dgm:prSet/>
      <dgm:spPr/>
      <dgm:t>
        <a:bodyPr/>
        <a:lstStyle/>
        <a:p>
          <a:endParaRPr lang="en-IN"/>
        </a:p>
      </dgm:t>
    </dgm:pt>
    <dgm:pt modelId="{A24834FF-7577-441A-9586-E0BFD7001B88}" type="pres">
      <dgm:prSet presAssocID="{FC24E375-F534-406F-966C-09E455CFFD5C}" presName="Name0" presStyleCnt="0">
        <dgm:presLayoutVars>
          <dgm:dir/>
          <dgm:resizeHandles val="exact"/>
        </dgm:presLayoutVars>
      </dgm:prSet>
      <dgm:spPr/>
    </dgm:pt>
    <dgm:pt modelId="{E0C04802-18EA-4CC4-8EF0-E513F99A8C69}" type="pres">
      <dgm:prSet presAssocID="{F4738B0C-235E-4C7C-A1A0-796F686B41F0}" presName="node" presStyleLbl="node1" presStyleIdx="0" presStyleCnt="4">
        <dgm:presLayoutVars>
          <dgm:bulletEnabled val="1"/>
        </dgm:presLayoutVars>
      </dgm:prSet>
      <dgm:spPr/>
    </dgm:pt>
    <dgm:pt modelId="{08CE8985-95A5-4FD8-A0CC-57AB1DE1E9DF}" type="pres">
      <dgm:prSet presAssocID="{8D03528F-83C8-4D61-B534-ED0114E8C866}" presName="sibTrans" presStyleCnt="0"/>
      <dgm:spPr/>
    </dgm:pt>
    <dgm:pt modelId="{26AB533E-8236-4F82-8970-9A4BA5DE7363}" type="pres">
      <dgm:prSet presAssocID="{34107AE3-F9BB-4335-8907-3A551BE340DE}" presName="node" presStyleLbl="node1" presStyleIdx="1" presStyleCnt="4">
        <dgm:presLayoutVars>
          <dgm:bulletEnabled val="1"/>
        </dgm:presLayoutVars>
      </dgm:prSet>
      <dgm:spPr/>
    </dgm:pt>
    <dgm:pt modelId="{EAC46B2F-2201-47F4-85F3-94CD2E428532}" type="pres">
      <dgm:prSet presAssocID="{E31A5E7A-CAD1-4758-8CCE-3862CEBB251E}" presName="sibTrans" presStyleCnt="0"/>
      <dgm:spPr/>
    </dgm:pt>
    <dgm:pt modelId="{EE8808A9-D13C-46D4-9A01-B1282C0DE6DF}" type="pres">
      <dgm:prSet presAssocID="{8F0DBB63-6821-49B0-B08D-AB3644F10666}" presName="node" presStyleLbl="node1" presStyleIdx="2" presStyleCnt="4">
        <dgm:presLayoutVars>
          <dgm:bulletEnabled val="1"/>
        </dgm:presLayoutVars>
      </dgm:prSet>
      <dgm:spPr/>
    </dgm:pt>
    <dgm:pt modelId="{8B963E43-8374-4D7C-AFC8-FC5B33762715}" type="pres">
      <dgm:prSet presAssocID="{33BC6CE1-35AD-4FCC-8996-DF71EBEA57BE}" presName="sibTrans" presStyleCnt="0"/>
      <dgm:spPr/>
    </dgm:pt>
    <dgm:pt modelId="{C65039F9-7CA3-46F6-B127-E7C859FFCA1C}" type="pres">
      <dgm:prSet presAssocID="{0CDB446E-D720-4AC8-BAE2-CF1A5AB3A55A}" presName="node" presStyleLbl="node1" presStyleIdx="3" presStyleCnt="4">
        <dgm:presLayoutVars>
          <dgm:bulletEnabled val="1"/>
        </dgm:presLayoutVars>
      </dgm:prSet>
      <dgm:spPr/>
    </dgm:pt>
  </dgm:ptLst>
  <dgm:cxnLst>
    <dgm:cxn modelId="{8B84360C-1A6E-4B27-8313-E40B7ADD4708}" srcId="{FC24E375-F534-406F-966C-09E455CFFD5C}" destId="{0CDB446E-D720-4AC8-BAE2-CF1A5AB3A55A}" srcOrd="3" destOrd="0" parTransId="{69666CD6-D10A-4BEB-8AEF-E7A293A2DD47}" sibTransId="{E894BFFF-1813-40AB-BD59-61CFFA08D700}"/>
    <dgm:cxn modelId="{56E24F0E-3C03-4850-B603-4A9338150AEC}" type="presOf" srcId="{34107AE3-F9BB-4335-8907-3A551BE340DE}" destId="{26AB533E-8236-4F82-8970-9A4BA5DE7363}" srcOrd="0" destOrd="0" presId="urn:microsoft.com/office/officeart/2005/8/layout/hList6"/>
    <dgm:cxn modelId="{3EB6291B-20B4-4E35-9DB0-3AE41EA7E2C7}" type="presOf" srcId="{0CDB446E-D720-4AC8-BAE2-CF1A5AB3A55A}" destId="{C65039F9-7CA3-46F6-B127-E7C859FFCA1C}" srcOrd="0" destOrd="0" presId="urn:microsoft.com/office/officeart/2005/8/layout/hList6"/>
    <dgm:cxn modelId="{EA10DF1C-CC5E-4B40-9C88-BF7D1D0D27F6}" type="presOf" srcId="{FC24E375-F534-406F-966C-09E455CFFD5C}" destId="{A24834FF-7577-441A-9586-E0BFD7001B88}" srcOrd="0" destOrd="0" presId="urn:microsoft.com/office/officeart/2005/8/layout/hList6"/>
    <dgm:cxn modelId="{EAFFF120-655E-49AB-9A24-ADA2CA00F6A0}" type="presOf" srcId="{F4738B0C-235E-4C7C-A1A0-796F686B41F0}" destId="{E0C04802-18EA-4CC4-8EF0-E513F99A8C69}" srcOrd="0" destOrd="0" presId="urn:microsoft.com/office/officeart/2005/8/layout/hList6"/>
    <dgm:cxn modelId="{9BAD0436-4303-4BF5-9F32-DBD92682786E}" srcId="{FC24E375-F534-406F-966C-09E455CFFD5C}" destId="{8F0DBB63-6821-49B0-B08D-AB3644F10666}" srcOrd="2" destOrd="0" parTransId="{8700467C-2DEE-47FF-9AAE-C7F9069A6382}" sibTransId="{33BC6CE1-35AD-4FCC-8996-DF71EBEA57BE}"/>
    <dgm:cxn modelId="{8D915852-7067-4FB7-97D5-2DFCC242E9DC}" srcId="{FC24E375-F534-406F-966C-09E455CFFD5C}" destId="{34107AE3-F9BB-4335-8907-3A551BE340DE}" srcOrd="1" destOrd="0" parTransId="{23901B40-3357-4A27-BB3E-32E54A4FEF2C}" sibTransId="{E31A5E7A-CAD1-4758-8CCE-3862CEBB251E}"/>
    <dgm:cxn modelId="{C1D21AA3-10D5-4CA6-B4A8-4A62F1E09873}" type="presOf" srcId="{8F0DBB63-6821-49B0-B08D-AB3644F10666}" destId="{EE8808A9-D13C-46D4-9A01-B1282C0DE6DF}" srcOrd="0" destOrd="0" presId="urn:microsoft.com/office/officeart/2005/8/layout/hList6"/>
    <dgm:cxn modelId="{5027E6A8-D5D8-4EBD-AA4D-C392312C4092}" srcId="{FC24E375-F534-406F-966C-09E455CFFD5C}" destId="{F4738B0C-235E-4C7C-A1A0-796F686B41F0}" srcOrd="0" destOrd="0" parTransId="{D46A07D5-42F5-4E6B-A4A7-8FCE7F5FCC19}" sibTransId="{8D03528F-83C8-4D61-B534-ED0114E8C866}"/>
    <dgm:cxn modelId="{A8B708D6-A7BE-4C88-A9EC-E7A5CDFB6FA5}" type="presParOf" srcId="{A24834FF-7577-441A-9586-E0BFD7001B88}" destId="{E0C04802-18EA-4CC4-8EF0-E513F99A8C69}" srcOrd="0" destOrd="0" presId="urn:microsoft.com/office/officeart/2005/8/layout/hList6"/>
    <dgm:cxn modelId="{CC4E19A7-E587-4AD8-A19C-FD9F46A290AA}" type="presParOf" srcId="{A24834FF-7577-441A-9586-E0BFD7001B88}" destId="{08CE8985-95A5-4FD8-A0CC-57AB1DE1E9DF}" srcOrd="1" destOrd="0" presId="urn:microsoft.com/office/officeart/2005/8/layout/hList6"/>
    <dgm:cxn modelId="{1BC27219-CF7A-4CC3-8471-CE1739019CA6}" type="presParOf" srcId="{A24834FF-7577-441A-9586-E0BFD7001B88}" destId="{26AB533E-8236-4F82-8970-9A4BA5DE7363}" srcOrd="2" destOrd="0" presId="urn:microsoft.com/office/officeart/2005/8/layout/hList6"/>
    <dgm:cxn modelId="{20716CBA-69DB-4A6B-BDBE-88B2945FD336}" type="presParOf" srcId="{A24834FF-7577-441A-9586-E0BFD7001B88}" destId="{EAC46B2F-2201-47F4-85F3-94CD2E428532}" srcOrd="3" destOrd="0" presId="urn:microsoft.com/office/officeart/2005/8/layout/hList6"/>
    <dgm:cxn modelId="{0CBEA143-1D5D-49F2-B952-11A5E855DB36}" type="presParOf" srcId="{A24834FF-7577-441A-9586-E0BFD7001B88}" destId="{EE8808A9-D13C-46D4-9A01-B1282C0DE6DF}" srcOrd="4" destOrd="0" presId="urn:microsoft.com/office/officeart/2005/8/layout/hList6"/>
    <dgm:cxn modelId="{388EF87E-FA03-487E-9060-E103ABD89F97}" type="presParOf" srcId="{A24834FF-7577-441A-9586-E0BFD7001B88}" destId="{8B963E43-8374-4D7C-AFC8-FC5B33762715}" srcOrd="5" destOrd="0" presId="urn:microsoft.com/office/officeart/2005/8/layout/hList6"/>
    <dgm:cxn modelId="{D22BD393-3FAB-48E7-99ED-4AAB7506CE48}" type="presParOf" srcId="{A24834FF-7577-441A-9586-E0BFD7001B88}" destId="{C65039F9-7CA3-46F6-B127-E7C859FFCA1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74F54D-D635-412C-837F-E2D25E96C178}" type="doc">
      <dgm:prSet loTypeId="urn:microsoft.com/office/officeart/2008/layout/VerticalCurvedList" loCatId="list" qsTypeId="urn:microsoft.com/office/officeart/2005/8/quickstyle/3d1" qsCatId="3D" csTypeId="urn:microsoft.com/office/officeart/2005/8/colors/colorful5" csCatId="colorful"/>
      <dgm:spPr/>
      <dgm:t>
        <a:bodyPr/>
        <a:lstStyle/>
        <a:p>
          <a:endParaRPr lang="en-IN"/>
        </a:p>
      </dgm:t>
    </dgm:pt>
    <dgm:pt modelId="{E76AFB71-B0FC-4FD1-8BAF-C43DA514C63A}">
      <dgm:prSet custT="1"/>
      <dgm:spPr/>
      <dgm:t>
        <a:bodyPr/>
        <a:lstStyle/>
        <a:p>
          <a:r>
            <a:rPr lang="en-IN" sz="1600" dirty="0"/>
            <a:t>Implementing formal data governance processes</a:t>
          </a:r>
        </a:p>
      </dgm:t>
    </dgm:pt>
    <dgm:pt modelId="{4EFBB6D3-2315-4A94-8CFF-6F647CED3B72}" type="parTrans" cxnId="{5FBD349B-6BD9-4E6E-B247-F02ACE38F103}">
      <dgm:prSet/>
      <dgm:spPr/>
      <dgm:t>
        <a:bodyPr/>
        <a:lstStyle/>
        <a:p>
          <a:endParaRPr lang="en-IN"/>
        </a:p>
      </dgm:t>
    </dgm:pt>
    <dgm:pt modelId="{87EF013D-1FA8-4DBE-881D-8849F99E5FFE}" type="sibTrans" cxnId="{5FBD349B-6BD9-4E6E-B247-F02ACE38F103}">
      <dgm:prSet/>
      <dgm:spPr/>
      <dgm:t>
        <a:bodyPr/>
        <a:lstStyle/>
        <a:p>
          <a:endParaRPr lang="en-IN"/>
        </a:p>
      </dgm:t>
    </dgm:pt>
    <dgm:pt modelId="{DE9ED609-44E7-4423-AB3B-53A25936FC9E}">
      <dgm:prSet custT="1"/>
      <dgm:spPr/>
      <dgm:t>
        <a:bodyPr/>
        <a:lstStyle/>
        <a:p>
          <a:r>
            <a:rPr lang="en-IN" sz="1600" dirty="0"/>
            <a:t>Prioritizing ethics and transparency</a:t>
          </a:r>
        </a:p>
      </dgm:t>
    </dgm:pt>
    <dgm:pt modelId="{099FFC01-1A5C-4BD7-A9CA-3CEBB8C7A404}" type="parTrans" cxnId="{09A236F1-89B3-4B63-AD33-033DCFE82669}">
      <dgm:prSet/>
      <dgm:spPr/>
      <dgm:t>
        <a:bodyPr/>
        <a:lstStyle/>
        <a:p>
          <a:endParaRPr lang="en-IN"/>
        </a:p>
      </dgm:t>
    </dgm:pt>
    <dgm:pt modelId="{793C5BDE-7A35-48AA-999C-ED805825E4FA}" type="sibTrans" cxnId="{09A236F1-89B3-4B63-AD33-033DCFE82669}">
      <dgm:prSet/>
      <dgm:spPr/>
      <dgm:t>
        <a:bodyPr/>
        <a:lstStyle/>
        <a:p>
          <a:endParaRPr lang="en-IN"/>
        </a:p>
      </dgm:t>
    </dgm:pt>
    <dgm:pt modelId="{285FBE50-6092-4BCC-9815-6D04207A1DE2}">
      <dgm:prSet custT="1"/>
      <dgm:spPr/>
      <dgm:t>
        <a:bodyPr/>
        <a:lstStyle/>
        <a:p>
          <a:r>
            <a:rPr lang="en-IN" sz="1600" dirty="0"/>
            <a:t>Applying security controls to AI systems</a:t>
          </a:r>
        </a:p>
      </dgm:t>
    </dgm:pt>
    <dgm:pt modelId="{78BD6FB5-AB89-4B57-91B5-42FE5446A590}" type="parTrans" cxnId="{593A70C6-AABF-40AD-8740-7DD685E6E56C}">
      <dgm:prSet/>
      <dgm:spPr/>
      <dgm:t>
        <a:bodyPr/>
        <a:lstStyle/>
        <a:p>
          <a:endParaRPr lang="en-IN"/>
        </a:p>
      </dgm:t>
    </dgm:pt>
    <dgm:pt modelId="{4CC7EFA6-92AF-4BC8-A22A-2D06A30882A8}" type="sibTrans" cxnId="{593A70C6-AABF-40AD-8740-7DD685E6E56C}">
      <dgm:prSet/>
      <dgm:spPr/>
      <dgm:t>
        <a:bodyPr/>
        <a:lstStyle/>
        <a:p>
          <a:endParaRPr lang="en-IN"/>
        </a:p>
      </dgm:t>
    </dgm:pt>
    <dgm:pt modelId="{9541E9F9-04C4-4AB6-9612-073F91F646F0}">
      <dgm:prSet custT="1"/>
      <dgm:spPr/>
      <dgm:t>
        <a:bodyPr/>
        <a:lstStyle/>
        <a:p>
          <a:r>
            <a:rPr lang="en-IN" sz="1600" dirty="0"/>
            <a:t>Regular monitoring and evaluation</a:t>
          </a:r>
        </a:p>
      </dgm:t>
    </dgm:pt>
    <dgm:pt modelId="{90C0F4C7-103F-46B6-9E45-0BEAB508BFFD}" type="parTrans" cxnId="{1D5B4E2A-1D30-44D7-80D1-FC58DDE6A684}">
      <dgm:prSet/>
      <dgm:spPr/>
      <dgm:t>
        <a:bodyPr/>
        <a:lstStyle/>
        <a:p>
          <a:endParaRPr lang="en-IN"/>
        </a:p>
      </dgm:t>
    </dgm:pt>
    <dgm:pt modelId="{58B47846-2EB1-44F7-A5C9-0D7301D75602}" type="sibTrans" cxnId="{1D5B4E2A-1D30-44D7-80D1-FC58DDE6A684}">
      <dgm:prSet/>
      <dgm:spPr/>
      <dgm:t>
        <a:bodyPr/>
        <a:lstStyle/>
        <a:p>
          <a:endParaRPr lang="en-IN"/>
        </a:p>
      </dgm:t>
    </dgm:pt>
    <dgm:pt modelId="{4B114320-DC5A-4175-A2A6-432676E805EE}" type="pres">
      <dgm:prSet presAssocID="{4C74F54D-D635-412C-837F-E2D25E96C178}" presName="Name0" presStyleCnt="0">
        <dgm:presLayoutVars>
          <dgm:chMax val="7"/>
          <dgm:chPref val="7"/>
          <dgm:dir/>
        </dgm:presLayoutVars>
      </dgm:prSet>
      <dgm:spPr/>
    </dgm:pt>
    <dgm:pt modelId="{57A89E76-8481-4E30-83B8-B4F4A6F7E46C}" type="pres">
      <dgm:prSet presAssocID="{4C74F54D-D635-412C-837F-E2D25E96C178}" presName="Name1" presStyleCnt="0"/>
      <dgm:spPr/>
    </dgm:pt>
    <dgm:pt modelId="{3A88E22D-07E8-46ED-8A84-1F35C32AA75B}" type="pres">
      <dgm:prSet presAssocID="{4C74F54D-D635-412C-837F-E2D25E96C178}" presName="cycle" presStyleCnt="0"/>
      <dgm:spPr/>
    </dgm:pt>
    <dgm:pt modelId="{66FE98D1-DCD8-4065-B207-ECC3DE133689}" type="pres">
      <dgm:prSet presAssocID="{4C74F54D-D635-412C-837F-E2D25E96C178}" presName="srcNode" presStyleLbl="node1" presStyleIdx="0" presStyleCnt="4"/>
      <dgm:spPr/>
    </dgm:pt>
    <dgm:pt modelId="{18949F79-82C1-420C-AC21-E550A9289EB3}" type="pres">
      <dgm:prSet presAssocID="{4C74F54D-D635-412C-837F-E2D25E96C178}" presName="conn" presStyleLbl="parChTrans1D2" presStyleIdx="0" presStyleCnt="1"/>
      <dgm:spPr/>
    </dgm:pt>
    <dgm:pt modelId="{81C2E724-1065-412E-B557-96058CFD5D26}" type="pres">
      <dgm:prSet presAssocID="{4C74F54D-D635-412C-837F-E2D25E96C178}" presName="extraNode" presStyleLbl="node1" presStyleIdx="0" presStyleCnt="4"/>
      <dgm:spPr/>
    </dgm:pt>
    <dgm:pt modelId="{A5C97F6F-2264-4462-8AAE-472343A59446}" type="pres">
      <dgm:prSet presAssocID="{4C74F54D-D635-412C-837F-E2D25E96C178}" presName="dstNode" presStyleLbl="node1" presStyleIdx="0" presStyleCnt="4"/>
      <dgm:spPr/>
    </dgm:pt>
    <dgm:pt modelId="{A736AAA1-D4D2-419C-BA0B-E0677302DC6C}" type="pres">
      <dgm:prSet presAssocID="{E76AFB71-B0FC-4FD1-8BAF-C43DA514C63A}" presName="text_1" presStyleLbl="node1" presStyleIdx="0" presStyleCnt="4">
        <dgm:presLayoutVars>
          <dgm:bulletEnabled val="1"/>
        </dgm:presLayoutVars>
      </dgm:prSet>
      <dgm:spPr/>
    </dgm:pt>
    <dgm:pt modelId="{1D9CBAA4-B1C5-4FDE-907B-ECAB13555DB7}" type="pres">
      <dgm:prSet presAssocID="{E76AFB71-B0FC-4FD1-8BAF-C43DA514C63A}" presName="accent_1" presStyleCnt="0"/>
      <dgm:spPr/>
    </dgm:pt>
    <dgm:pt modelId="{211CAB8D-943E-4567-9AF2-3D445C4635E4}" type="pres">
      <dgm:prSet presAssocID="{E76AFB71-B0FC-4FD1-8BAF-C43DA514C63A}" presName="accentRepeatNode" presStyleLbl="solidFgAcc1" presStyleIdx="0" presStyleCnt="4"/>
      <dgm:spPr/>
    </dgm:pt>
    <dgm:pt modelId="{72652EF9-7F39-4F2E-BE60-02F6E77D8B5B}" type="pres">
      <dgm:prSet presAssocID="{DE9ED609-44E7-4423-AB3B-53A25936FC9E}" presName="text_2" presStyleLbl="node1" presStyleIdx="1" presStyleCnt="4">
        <dgm:presLayoutVars>
          <dgm:bulletEnabled val="1"/>
        </dgm:presLayoutVars>
      </dgm:prSet>
      <dgm:spPr/>
    </dgm:pt>
    <dgm:pt modelId="{4C208BCB-67AB-486B-BBAF-BFE883305FA3}" type="pres">
      <dgm:prSet presAssocID="{DE9ED609-44E7-4423-AB3B-53A25936FC9E}" presName="accent_2" presStyleCnt="0"/>
      <dgm:spPr/>
    </dgm:pt>
    <dgm:pt modelId="{4186771F-7C2B-493C-B629-CE9BFF7BD8E3}" type="pres">
      <dgm:prSet presAssocID="{DE9ED609-44E7-4423-AB3B-53A25936FC9E}" presName="accentRepeatNode" presStyleLbl="solidFgAcc1" presStyleIdx="1" presStyleCnt="4"/>
      <dgm:spPr/>
    </dgm:pt>
    <dgm:pt modelId="{0A673626-4C3B-4C02-8497-94DBB5E88855}" type="pres">
      <dgm:prSet presAssocID="{285FBE50-6092-4BCC-9815-6D04207A1DE2}" presName="text_3" presStyleLbl="node1" presStyleIdx="2" presStyleCnt="4">
        <dgm:presLayoutVars>
          <dgm:bulletEnabled val="1"/>
        </dgm:presLayoutVars>
      </dgm:prSet>
      <dgm:spPr/>
    </dgm:pt>
    <dgm:pt modelId="{ED56E213-B3DA-4FEB-A4FF-81F605D9BA2F}" type="pres">
      <dgm:prSet presAssocID="{285FBE50-6092-4BCC-9815-6D04207A1DE2}" presName="accent_3" presStyleCnt="0"/>
      <dgm:spPr/>
    </dgm:pt>
    <dgm:pt modelId="{51C47A3C-BA86-4BFF-A952-994D149DB3E6}" type="pres">
      <dgm:prSet presAssocID="{285FBE50-6092-4BCC-9815-6D04207A1DE2}" presName="accentRepeatNode" presStyleLbl="solidFgAcc1" presStyleIdx="2" presStyleCnt="4"/>
      <dgm:spPr/>
    </dgm:pt>
    <dgm:pt modelId="{E4240AEA-EF9E-4062-B195-1EC96A8DCA4C}" type="pres">
      <dgm:prSet presAssocID="{9541E9F9-04C4-4AB6-9612-073F91F646F0}" presName="text_4" presStyleLbl="node1" presStyleIdx="3" presStyleCnt="4">
        <dgm:presLayoutVars>
          <dgm:bulletEnabled val="1"/>
        </dgm:presLayoutVars>
      </dgm:prSet>
      <dgm:spPr/>
    </dgm:pt>
    <dgm:pt modelId="{96E87B47-ED98-45C7-885B-4C0C44CA075A}" type="pres">
      <dgm:prSet presAssocID="{9541E9F9-04C4-4AB6-9612-073F91F646F0}" presName="accent_4" presStyleCnt="0"/>
      <dgm:spPr/>
    </dgm:pt>
    <dgm:pt modelId="{6EC76493-44B3-4BAA-8FBA-EE24037DC26D}" type="pres">
      <dgm:prSet presAssocID="{9541E9F9-04C4-4AB6-9612-073F91F646F0}" presName="accentRepeatNode" presStyleLbl="solidFgAcc1" presStyleIdx="3" presStyleCnt="4"/>
      <dgm:spPr/>
    </dgm:pt>
  </dgm:ptLst>
  <dgm:cxnLst>
    <dgm:cxn modelId="{1D5B4E2A-1D30-44D7-80D1-FC58DDE6A684}" srcId="{4C74F54D-D635-412C-837F-E2D25E96C178}" destId="{9541E9F9-04C4-4AB6-9612-073F91F646F0}" srcOrd="3" destOrd="0" parTransId="{90C0F4C7-103F-46B6-9E45-0BEAB508BFFD}" sibTransId="{58B47846-2EB1-44F7-A5C9-0D7301D75602}"/>
    <dgm:cxn modelId="{7FA23B65-CE44-4B4E-BEB4-5D94B0A92F3F}" type="presOf" srcId="{285FBE50-6092-4BCC-9815-6D04207A1DE2}" destId="{0A673626-4C3B-4C02-8497-94DBB5E88855}" srcOrd="0" destOrd="0" presId="urn:microsoft.com/office/officeart/2008/layout/VerticalCurvedList"/>
    <dgm:cxn modelId="{D8972E80-B430-43CA-AE54-DEC5EBFAD627}" type="presOf" srcId="{87EF013D-1FA8-4DBE-881D-8849F99E5FFE}" destId="{18949F79-82C1-420C-AC21-E550A9289EB3}" srcOrd="0" destOrd="0" presId="urn:microsoft.com/office/officeart/2008/layout/VerticalCurvedList"/>
    <dgm:cxn modelId="{F06E4396-9F45-446D-9C37-081B60A3B7CE}" type="presOf" srcId="{4C74F54D-D635-412C-837F-E2D25E96C178}" destId="{4B114320-DC5A-4175-A2A6-432676E805EE}" srcOrd="0" destOrd="0" presId="urn:microsoft.com/office/officeart/2008/layout/VerticalCurvedList"/>
    <dgm:cxn modelId="{5FBD349B-6BD9-4E6E-B247-F02ACE38F103}" srcId="{4C74F54D-D635-412C-837F-E2D25E96C178}" destId="{E76AFB71-B0FC-4FD1-8BAF-C43DA514C63A}" srcOrd="0" destOrd="0" parTransId="{4EFBB6D3-2315-4A94-8CFF-6F647CED3B72}" sibTransId="{87EF013D-1FA8-4DBE-881D-8849F99E5FFE}"/>
    <dgm:cxn modelId="{A7EB3BAD-D848-439F-ADD2-091CD2664621}" type="presOf" srcId="{9541E9F9-04C4-4AB6-9612-073F91F646F0}" destId="{E4240AEA-EF9E-4062-B195-1EC96A8DCA4C}" srcOrd="0" destOrd="0" presId="urn:microsoft.com/office/officeart/2008/layout/VerticalCurvedList"/>
    <dgm:cxn modelId="{593A70C6-AABF-40AD-8740-7DD685E6E56C}" srcId="{4C74F54D-D635-412C-837F-E2D25E96C178}" destId="{285FBE50-6092-4BCC-9815-6D04207A1DE2}" srcOrd="2" destOrd="0" parTransId="{78BD6FB5-AB89-4B57-91B5-42FE5446A590}" sibTransId="{4CC7EFA6-92AF-4BC8-A22A-2D06A30882A8}"/>
    <dgm:cxn modelId="{E8B083DC-16B1-4EF6-9BE1-57E181CF54E8}" type="presOf" srcId="{E76AFB71-B0FC-4FD1-8BAF-C43DA514C63A}" destId="{A736AAA1-D4D2-419C-BA0B-E0677302DC6C}" srcOrd="0" destOrd="0" presId="urn:microsoft.com/office/officeart/2008/layout/VerticalCurvedList"/>
    <dgm:cxn modelId="{637AB9E3-A86D-4B89-894F-2430199DD9BE}" type="presOf" srcId="{DE9ED609-44E7-4423-AB3B-53A25936FC9E}" destId="{72652EF9-7F39-4F2E-BE60-02F6E77D8B5B}" srcOrd="0" destOrd="0" presId="urn:microsoft.com/office/officeart/2008/layout/VerticalCurvedList"/>
    <dgm:cxn modelId="{09A236F1-89B3-4B63-AD33-033DCFE82669}" srcId="{4C74F54D-D635-412C-837F-E2D25E96C178}" destId="{DE9ED609-44E7-4423-AB3B-53A25936FC9E}" srcOrd="1" destOrd="0" parTransId="{099FFC01-1A5C-4BD7-A9CA-3CEBB8C7A404}" sibTransId="{793C5BDE-7A35-48AA-999C-ED805825E4FA}"/>
    <dgm:cxn modelId="{C88BD92A-F8C4-4BC1-BF9F-15B827068E9F}" type="presParOf" srcId="{4B114320-DC5A-4175-A2A6-432676E805EE}" destId="{57A89E76-8481-4E30-83B8-B4F4A6F7E46C}" srcOrd="0" destOrd="0" presId="urn:microsoft.com/office/officeart/2008/layout/VerticalCurvedList"/>
    <dgm:cxn modelId="{8C087AAC-A30A-43D1-8917-28A2406A34DF}" type="presParOf" srcId="{57A89E76-8481-4E30-83B8-B4F4A6F7E46C}" destId="{3A88E22D-07E8-46ED-8A84-1F35C32AA75B}" srcOrd="0" destOrd="0" presId="urn:microsoft.com/office/officeart/2008/layout/VerticalCurvedList"/>
    <dgm:cxn modelId="{766C5CC8-ADD2-40DD-9AC4-30E50B4C0294}" type="presParOf" srcId="{3A88E22D-07E8-46ED-8A84-1F35C32AA75B}" destId="{66FE98D1-DCD8-4065-B207-ECC3DE133689}" srcOrd="0" destOrd="0" presId="urn:microsoft.com/office/officeart/2008/layout/VerticalCurvedList"/>
    <dgm:cxn modelId="{F76DA57F-1919-40BE-8844-BBC34E86D6F0}" type="presParOf" srcId="{3A88E22D-07E8-46ED-8A84-1F35C32AA75B}" destId="{18949F79-82C1-420C-AC21-E550A9289EB3}" srcOrd="1" destOrd="0" presId="urn:microsoft.com/office/officeart/2008/layout/VerticalCurvedList"/>
    <dgm:cxn modelId="{574A5086-8AC7-4D8E-8588-A56104B19857}" type="presParOf" srcId="{3A88E22D-07E8-46ED-8A84-1F35C32AA75B}" destId="{81C2E724-1065-412E-B557-96058CFD5D26}" srcOrd="2" destOrd="0" presId="urn:microsoft.com/office/officeart/2008/layout/VerticalCurvedList"/>
    <dgm:cxn modelId="{CF2B0D11-881C-4AAF-887E-3CC53882CBCF}" type="presParOf" srcId="{3A88E22D-07E8-46ED-8A84-1F35C32AA75B}" destId="{A5C97F6F-2264-4462-8AAE-472343A59446}" srcOrd="3" destOrd="0" presId="urn:microsoft.com/office/officeart/2008/layout/VerticalCurvedList"/>
    <dgm:cxn modelId="{63EC491A-4A37-4DF1-8149-AFEB5D786379}" type="presParOf" srcId="{57A89E76-8481-4E30-83B8-B4F4A6F7E46C}" destId="{A736AAA1-D4D2-419C-BA0B-E0677302DC6C}" srcOrd="1" destOrd="0" presId="urn:microsoft.com/office/officeart/2008/layout/VerticalCurvedList"/>
    <dgm:cxn modelId="{3DFF12AD-2AF6-45E2-AB07-B50EAF594021}" type="presParOf" srcId="{57A89E76-8481-4E30-83B8-B4F4A6F7E46C}" destId="{1D9CBAA4-B1C5-4FDE-907B-ECAB13555DB7}" srcOrd="2" destOrd="0" presId="urn:microsoft.com/office/officeart/2008/layout/VerticalCurvedList"/>
    <dgm:cxn modelId="{EDA572BE-36C7-422D-8DDC-495B0C0811E2}" type="presParOf" srcId="{1D9CBAA4-B1C5-4FDE-907B-ECAB13555DB7}" destId="{211CAB8D-943E-4567-9AF2-3D445C4635E4}" srcOrd="0" destOrd="0" presId="urn:microsoft.com/office/officeart/2008/layout/VerticalCurvedList"/>
    <dgm:cxn modelId="{D4E55211-A782-4DA1-8159-02E24B8B2260}" type="presParOf" srcId="{57A89E76-8481-4E30-83B8-B4F4A6F7E46C}" destId="{72652EF9-7F39-4F2E-BE60-02F6E77D8B5B}" srcOrd="3" destOrd="0" presId="urn:microsoft.com/office/officeart/2008/layout/VerticalCurvedList"/>
    <dgm:cxn modelId="{A85FCF67-3C47-44E5-B3C7-2C1E5991DA2C}" type="presParOf" srcId="{57A89E76-8481-4E30-83B8-B4F4A6F7E46C}" destId="{4C208BCB-67AB-486B-BBAF-BFE883305FA3}" srcOrd="4" destOrd="0" presId="urn:microsoft.com/office/officeart/2008/layout/VerticalCurvedList"/>
    <dgm:cxn modelId="{72098EA4-CBE9-47C9-B030-BB15CBC112CB}" type="presParOf" srcId="{4C208BCB-67AB-486B-BBAF-BFE883305FA3}" destId="{4186771F-7C2B-493C-B629-CE9BFF7BD8E3}" srcOrd="0" destOrd="0" presId="urn:microsoft.com/office/officeart/2008/layout/VerticalCurvedList"/>
    <dgm:cxn modelId="{B325F199-3BD3-462F-B3DC-D0FFF46D06AC}" type="presParOf" srcId="{57A89E76-8481-4E30-83B8-B4F4A6F7E46C}" destId="{0A673626-4C3B-4C02-8497-94DBB5E88855}" srcOrd="5" destOrd="0" presId="urn:microsoft.com/office/officeart/2008/layout/VerticalCurvedList"/>
    <dgm:cxn modelId="{CE75D6F9-9CFB-41E9-A8A4-A87E434A4B0C}" type="presParOf" srcId="{57A89E76-8481-4E30-83B8-B4F4A6F7E46C}" destId="{ED56E213-B3DA-4FEB-A4FF-81F605D9BA2F}" srcOrd="6" destOrd="0" presId="urn:microsoft.com/office/officeart/2008/layout/VerticalCurvedList"/>
    <dgm:cxn modelId="{32A5A440-6713-4D14-9CF7-53EEDC32C3B4}" type="presParOf" srcId="{ED56E213-B3DA-4FEB-A4FF-81F605D9BA2F}" destId="{51C47A3C-BA86-4BFF-A952-994D149DB3E6}" srcOrd="0" destOrd="0" presId="urn:microsoft.com/office/officeart/2008/layout/VerticalCurvedList"/>
    <dgm:cxn modelId="{C76FCCAC-AFB8-489E-BF27-7A3B050BC8E2}" type="presParOf" srcId="{57A89E76-8481-4E30-83B8-B4F4A6F7E46C}" destId="{E4240AEA-EF9E-4062-B195-1EC96A8DCA4C}" srcOrd="7" destOrd="0" presId="urn:microsoft.com/office/officeart/2008/layout/VerticalCurvedList"/>
    <dgm:cxn modelId="{336D15AC-DCDF-46BC-9CC0-147383271A3C}" type="presParOf" srcId="{57A89E76-8481-4E30-83B8-B4F4A6F7E46C}" destId="{96E87B47-ED98-45C7-885B-4C0C44CA075A}" srcOrd="8" destOrd="0" presId="urn:microsoft.com/office/officeart/2008/layout/VerticalCurvedList"/>
    <dgm:cxn modelId="{F9B7E27D-1A07-4E22-B634-9E18C66300F9}" type="presParOf" srcId="{96E87B47-ED98-45C7-885B-4C0C44CA075A}" destId="{6EC76493-44B3-4BAA-8FBA-EE24037DC26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8E9E3-5D4F-4D89-855C-8E6453F31CF0}">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F4057-840B-4006-911E-CE5609D81E51}">
      <dsp:nvSpPr>
        <dsp:cNvPr id="0" name=""/>
        <dsp:cNvSpPr/>
      </dsp:nvSpPr>
      <dsp:spPr>
        <a:xfrm>
          <a:off x="11296"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AI has brought significant advancements to many fields, from healthcare, finance, transportation and entertainment. However, these benefits come with serious security risks as well. </a:t>
          </a:r>
        </a:p>
      </dsp:txBody>
      <dsp:txXfrm>
        <a:off x="96262" y="1390367"/>
        <a:ext cx="3214776" cy="1570603"/>
      </dsp:txXfrm>
    </dsp:sp>
    <dsp:sp modelId="{3B5AD69A-74DD-499A-B3E0-55351720B98F}">
      <dsp:nvSpPr>
        <dsp:cNvPr id="0" name=""/>
        <dsp:cNvSpPr/>
      </dsp:nvSpPr>
      <dsp:spPr>
        <a:xfrm>
          <a:off x="3565445"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AI systems can be targeted by hackers who might manipulate them to make wrong decisions, leading to harmful consequences. </a:t>
          </a:r>
        </a:p>
      </dsp:txBody>
      <dsp:txXfrm>
        <a:off x="3650411" y="1390367"/>
        <a:ext cx="3214776" cy="1570603"/>
      </dsp:txXfrm>
    </dsp:sp>
    <dsp:sp modelId="{1BAFD498-059C-493E-94D6-E80330CCEB0D}">
      <dsp:nvSpPr>
        <dsp:cNvPr id="0" name=""/>
        <dsp:cNvSpPr/>
      </dsp:nvSpPr>
      <dsp:spPr>
        <a:xfrm>
          <a:off x="7119595"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a:t>For example</a:t>
          </a:r>
          <a:r>
            <a:rPr lang="en-IN" sz="1500" kern="1200"/>
            <a:t>, if an AI in a self-driving car is hacked, it could cause accidents. AI can also be used to create fake content, like deepfake videos, which can be used to spread misinformation or harm someone's reputation. </a:t>
          </a:r>
        </a:p>
      </dsp:txBody>
      <dsp:txXfrm>
        <a:off x="7204561" y="1390367"/>
        <a:ext cx="3214776"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4A84F-E841-4E64-B582-6900A03A7FDC}">
      <dsp:nvSpPr>
        <dsp:cNvPr id="0" name=""/>
        <dsp:cNvSpPr/>
      </dsp:nvSpPr>
      <dsp:spPr>
        <a:xfrm>
          <a:off x="4029938" y="1451827"/>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FB8BDCB-CBA6-43E1-A0F5-CBD4AD27F6CF}">
      <dsp:nvSpPr>
        <dsp:cNvPr id="0" name=""/>
        <dsp:cNvSpPr/>
      </dsp:nvSpPr>
      <dsp:spPr>
        <a:xfrm>
          <a:off x="3887302" y="0"/>
          <a:ext cx="2068216" cy="11971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Limited Visibility into AI Internals</a:t>
          </a:r>
          <a:r>
            <a:rPr lang="en-IN" sz="1200" kern="1200" dirty="0"/>
            <a:t>- </a:t>
          </a:r>
          <a:r>
            <a:rPr lang="en-IN" sz="1100" kern="1200" dirty="0"/>
            <a:t>Traditional security mechanisms operate at the network or system level. Lack of insight into AI model internals and data processing.</a:t>
          </a:r>
        </a:p>
        <a:p>
          <a:pPr marL="57150" lvl="1" indent="-57150" algn="l" defTabSz="400050">
            <a:lnSpc>
              <a:spcPct val="90000"/>
            </a:lnSpc>
            <a:spcBef>
              <a:spcPct val="0"/>
            </a:spcBef>
            <a:spcAft>
              <a:spcPct val="15000"/>
            </a:spcAft>
            <a:buChar char="•"/>
          </a:pPr>
          <a:endParaRPr lang="en-IN" sz="900" kern="1200"/>
        </a:p>
      </dsp:txBody>
      <dsp:txXfrm>
        <a:off x="3887302" y="0"/>
        <a:ext cx="2068216" cy="1197120"/>
      </dsp:txXfrm>
    </dsp:sp>
    <dsp:sp modelId="{B20EC779-7786-4018-99A8-51136C769665}">
      <dsp:nvSpPr>
        <dsp:cNvPr id="0" name=""/>
        <dsp:cNvSpPr/>
      </dsp:nvSpPr>
      <dsp:spPr>
        <a:xfrm>
          <a:off x="4708170" y="1944429"/>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857494C-5814-4821-B35D-9D205FAADD3D}">
      <dsp:nvSpPr>
        <dsp:cNvPr id="0" name=""/>
        <dsp:cNvSpPr/>
      </dsp:nvSpPr>
      <dsp:spPr>
        <a:xfrm>
          <a:off x="6633038" y="1579180"/>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Inadequate Handling of AI Inputs/Outputs</a:t>
          </a:r>
          <a:r>
            <a:rPr lang="en-IN" sz="1200" kern="1200" dirty="0"/>
            <a:t> </a:t>
          </a:r>
          <a:r>
            <a:rPr lang="en-IN" sz="1100" kern="1200" dirty="0"/>
            <a:t>- Struggles to analyze complex AI inputs like images or natural language. Unable to evaluate the safety of AI-generated content.</a:t>
          </a:r>
        </a:p>
        <a:p>
          <a:pPr marL="57150" lvl="1" indent="-57150" algn="l" defTabSz="400050">
            <a:lnSpc>
              <a:spcPct val="90000"/>
            </a:lnSpc>
            <a:spcBef>
              <a:spcPct val="0"/>
            </a:spcBef>
            <a:spcAft>
              <a:spcPct val="15000"/>
            </a:spcAft>
            <a:buChar char="•"/>
          </a:pPr>
          <a:endParaRPr lang="en-IN" sz="900" kern="1200"/>
        </a:p>
      </dsp:txBody>
      <dsp:txXfrm>
        <a:off x="6633038" y="1579180"/>
        <a:ext cx="1854263" cy="1299003"/>
      </dsp:txXfrm>
    </dsp:sp>
    <dsp:sp modelId="{3AD20DA7-6AD1-4118-A8A7-286CF45F1D64}">
      <dsp:nvSpPr>
        <dsp:cNvPr id="0" name=""/>
        <dsp:cNvSpPr/>
      </dsp:nvSpPr>
      <dsp:spPr>
        <a:xfrm>
          <a:off x="4449287" y="2742170"/>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95F60DD-8023-4091-944F-D8A81CFDC80B}">
      <dsp:nvSpPr>
        <dsp:cNvPr id="0" name=""/>
        <dsp:cNvSpPr/>
      </dsp:nvSpPr>
      <dsp:spPr>
        <a:xfrm>
          <a:off x="6347767" y="3795126"/>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Lack of Adaptive Learning in Security</a:t>
          </a:r>
          <a:r>
            <a:rPr lang="en-IN" sz="1200" kern="1200" dirty="0"/>
            <a:t> </a:t>
          </a:r>
          <a:r>
            <a:rPr lang="en-IN" sz="1100" kern="1200" dirty="0"/>
            <a:t>- Most security tools don't use AI to improve their own performance. Unable to anticipate new threats based on observed patterns.</a:t>
          </a:r>
        </a:p>
        <a:p>
          <a:pPr marL="57150" lvl="1" indent="-57150" algn="l" defTabSz="400050">
            <a:lnSpc>
              <a:spcPct val="90000"/>
            </a:lnSpc>
            <a:spcBef>
              <a:spcPct val="0"/>
            </a:spcBef>
            <a:spcAft>
              <a:spcPct val="15000"/>
            </a:spcAft>
            <a:buChar char="•"/>
          </a:pPr>
          <a:endParaRPr lang="en-IN" sz="900" kern="1200"/>
        </a:p>
      </dsp:txBody>
      <dsp:txXfrm>
        <a:off x="6347767" y="3795126"/>
        <a:ext cx="1854263" cy="1299003"/>
      </dsp:txXfrm>
    </dsp:sp>
    <dsp:sp modelId="{F87A1926-F09C-47AE-A9B4-9BBE6FAF0FB2}">
      <dsp:nvSpPr>
        <dsp:cNvPr id="0" name=""/>
        <dsp:cNvSpPr/>
      </dsp:nvSpPr>
      <dsp:spPr>
        <a:xfrm>
          <a:off x="3610589" y="2742170"/>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6A59294-E225-4049-B768-7B84868B79A3}">
      <dsp:nvSpPr>
        <dsp:cNvPr id="0" name=""/>
        <dsp:cNvSpPr/>
      </dsp:nvSpPr>
      <dsp:spPr>
        <a:xfrm>
          <a:off x="1640791" y="3795126"/>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Insufficient Protection Against Data Poisoning</a:t>
          </a:r>
          <a:r>
            <a:rPr lang="en-IN" sz="1200" kern="1200" dirty="0"/>
            <a:t> </a:t>
          </a:r>
          <a:r>
            <a:rPr lang="en-IN" sz="1100" kern="1200" dirty="0"/>
            <a:t>- Traditional security focuses on data integrity, not subtle manipulations. It Struggles to detect malicious data that influences AI learning.</a:t>
          </a:r>
        </a:p>
        <a:p>
          <a:pPr marL="57150" lvl="1" indent="-57150" algn="l" defTabSz="400050">
            <a:lnSpc>
              <a:spcPct val="90000"/>
            </a:lnSpc>
            <a:spcBef>
              <a:spcPct val="0"/>
            </a:spcBef>
            <a:spcAft>
              <a:spcPct val="15000"/>
            </a:spcAft>
            <a:buChar char="•"/>
          </a:pPr>
          <a:endParaRPr lang="en-IN" sz="900" kern="1200"/>
        </a:p>
      </dsp:txBody>
      <dsp:txXfrm>
        <a:off x="1640791" y="3795126"/>
        <a:ext cx="1854263" cy="1299003"/>
      </dsp:txXfrm>
    </dsp:sp>
    <dsp:sp modelId="{29ED15ED-E8BC-4024-B68F-A70F69D12D7E}">
      <dsp:nvSpPr>
        <dsp:cNvPr id="0" name=""/>
        <dsp:cNvSpPr/>
      </dsp:nvSpPr>
      <dsp:spPr>
        <a:xfrm>
          <a:off x="3351705" y="1944429"/>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B1711CC-2E09-494A-ADB5-1C5BE71DC538}">
      <dsp:nvSpPr>
        <dsp:cNvPr id="0" name=""/>
        <dsp:cNvSpPr/>
      </dsp:nvSpPr>
      <dsp:spPr>
        <a:xfrm>
          <a:off x="1355520" y="1579180"/>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Lack of Standardization in AI Security</a:t>
          </a:r>
          <a:r>
            <a:rPr lang="en-IN" sz="1200" kern="1200" dirty="0"/>
            <a:t> </a:t>
          </a:r>
          <a:r>
            <a:rPr lang="en-IN" sz="1100" kern="1200" dirty="0"/>
            <a:t>-No widely accepted standards for AI security best practices. Example: Varied security measures across different AI platforms create vulnerabilities</a:t>
          </a:r>
        </a:p>
      </dsp:txBody>
      <dsp:txXfrm>
        <a:off x="1355520" y="1579180"/>
        <a:ext cx="1854263" cy="1299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CD137-530C-44B7-92B3-13D14BDB3E71}">
      <dsp:nvSpPr>
        <dsp:cNvPr id="0" name=""/>
        <dsp:cNvSpPr/>
      </dsp:nvSpPr>
      <dsp:spPr>
        <a:xfrm>
          <a:off x="319192" y="532605"/>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Anomaly Detection</a:t>
          </a:r>
        </a:p>
      </dsp:txBody>
      <dsp:txXfrm>
        <a:off x="341776" y="555189"/>
        <a:ext cx="1239965" cy="725911"/>
      </dsp:txXfrm>
    </dsp:sp>
    <dsp:sp modelId="{7F195360-7E2D-4C57-AD71-CDF05437C204}">
      <dsp:nvSpPr>
        <dsp:cNvPr id="0" name=""/>
        <dsp:cNvSpPr/>
      </dsp:nvSpPr>
      <dsp:spPr>
        <a:xfrm rot="21390133">
          <a:off x="1741386" y="701002"/>
          <a:ext cx="331553" cy="318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41475" y="767661"/>
        <a:ext cx="235939" cy="191228"/>
      </dsp:txXfrm>
    </dsp:sp>
    <dsp:sp modelId="{BC99676D-5EFC-4B3D-934D-78C34AF1C712}">
      <dsp:nvSpPr>
        <dsp:cNvPr id="0" name=""/>
        <dsp:cNvSpPr/>
      </dsp:nvSpPr>
      <dsp:spPr>
        <a:xfrm>
          <a:off x="2228733" y="415887"/>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Access Control</a:t>
          </a:r>
        </a:p>
      </dsp:txBody>
      <dsp:txXfrm>
        <a:off x="2251317" y="438471"/>
        <a:ext cx="1239965" cy="725911"/>
      </dsp:txXfrm>
    </dsp:sp>
    <dsp:sp modelId="{3550CBD2-9CCF-4EBE-8A68-9C3F862F7B49}">
      <dsp:nvSpPr>
        <dsp:cNvPr id="0" name=""/>
        <dsp:cNvSpPr/>
      </dsp:nvSpPr>
      <dsp:spPr>
        <a:xfrm rot="5399812">
          <a:off x="2747913" y="1246112"/>
          <a:ext cx="246837" cy="272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rot="-5400000">
        <a:off x="2789571" y="1258957"/>
        <a:ext cx="163515" cy="172786"/>
      </dsp:txXfrm>
    </dsp:sp>
    <dsp:sp modelId="{3A4F8A2D-363C-468A-AFE5-45868762217F}">
      <dsp:nvSpPr>
        <dsp:cNvPr id="0" name=""/>
        <dsp:cNvSpPr/>
      </dsp:nvSpPr>
      <dsp:spPr>
        <a:xfrm>
          <a:off x="2228797" y="1589869"/>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Threat Intelligence</a:t>
          </a:r>
        </a:p>
      </dsp:txBody>
      <dsp:txXfrm>
        <a:off x="2251381" y="1612453"/>
        <a:ext cx="1239965" cy="725911"/>
      </dsp:txXfrm>
    </dsp:sp>
    <dsp:sp modelId="{6986EEB5-5D29-492F-A0FB-D91365C7FA8E}">
      <dsp:nvSpPr>
        <dsp:cNvPr id="0" name=""/>
        <dsp:cNvSpPr/>
      </dsp:nvSpPr>
      <dsp:spPr>
        <a:xfrm rot="10606174">
          <a:off x="1728172" y="1848490"/>
          <a:ext cx="325138" cy="318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1823710" y="1909538"/>
        <a:ext cx="229524" cy="191228"/>
      </dsp:txXfrm>
    </dsp:sp>
    <dsp:sp modelId="{0C4A7D80-34D3-4A08-8261-A92498B34D53}">
      <dsp:nvSpPr>
        <dsp:cNvPr id="0" name=""/>
        <dsp:cNvSpPr/>
      </dsp:nvSpPr>
      <dsp:spPr>
        <a:xfrm>
          <a:off x="330514" y="1528591"/>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Intrusion Prevention</a:t>
          </a:r>
        </a:p>
      </dsp:txBody>
      <dsp:txXfrm>
        <a:off x="353098" y="1551175"/>
        <a:ext cx="1239965" cy="725911"/>
      </dsp:txXfrm>
    </dsp:sp>
    <dsp:sp modelId="{1647E69B-D0DC-467E-BD95-36EB397BCD15}">
      <dsp:nvSpPr>
        <dsp:cNvPr id="0" name=""/>
        <dsp:cNvSpPr/>
      </dsp:nvSpPr>
      <dsp:spPr>
        <a:xfrm rot="5134777">
          <a:off x="902321" y="2272096"/>
          <a:ext cx="225516" cy="318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5400000">
        <a:off x="916858" y="2318794"/>
        <a:ext cx="191228" cy="157861"/>
      </dsp:txXfrm>
    </dsp:sp>
    <dsp:sp modelId="{2B426E63-06E0-4CC5-9668-429183749801}">
      <dsp:nvSpPr>
        <dsp:cNvPr id="0" name=""/>
        <dsp:cNvSpPr/>
      </dsp:nvSpPr>
      <dsp:spPr>
        <a:xfrm>
          <a:off x="312227" y="2571387"/>
          <a:ext cx="1491024"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Privacy Preservation</a:t>
          </a:r>
        </a:p>
      </dsp:txBody>
      <dsp:txXfrm>
        <a:off x="334811" y="2593971"/>
        <a:ext cx="1445856" cy="7259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01407-723D-43B3-AD21-78C13B951E1F}">
      <dsp:nvSpPr>
        <dsp:cNvPr id="0" name=""/>
        <dsp:cNvSpPr/>
      </dsp:nvSpPr>
      <dsp:spPr>
        <a:xfrm rot="2160467">
          <a:off x="3591736" y="3683146"/>
          <a:ext cx="1840850" cy="34980"/>
        </a:xfrm>
        <a:custGeom>
          <a:avLst/>
          <a:gdLst/>
          <a:ahLst/>
          <a:cxnLst/>
          <a:rect l="0" t="0" r="0" b="0"/>
          <a:pathLst>
            <a:path>
              <a:moveTo>
                <a:pt x="0" y="17490"/>
              </a:moveTo>
              <a:lnTo>
                <a:pt x="1840850"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EFDA3E-8C18-452E-9BAD-AC79F3E44449}">
      <dsp:nvSpPr>
        <dsp:cNvPr id="0" name=""/>
        <dsp:cNvSpPr/>
      </dsp:nvSpPr>
      <dsp:spPr>
        <a:xfrm rot="522780">
          <a:off x="3756198" y="2905215"/>
          <a:ext cx="1975026" cy="34980"/>
        </a:xfrm>
        <a:custGeom>
          <a:avLst/>
          <a:gdLst/>
          <a:ahLst/>
          <a:cxnLst/>
          <a:rect l="0" t="0" r="0" b="0"/>
          <a:pathLst>
            <a:path>
              <a:moveTo>
                <a:pt x="0" y="17490"/>
              </a:moveTo>
              <a:lnTo>
                <a:pt x="1975026"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ED6E1E-C068-43E5-A41E-A15077DDA35A}">
      <dsp:nvSpPr>
        <dsp:cNvPr id="0" name=""/>
        <dsp:cNvSpPr/>
      </dsp:nvSpPr>
      <dsp:spPr>
        <a:xfrm rot="20442195">
          <a:off x="3709556" y="2075055"/>
          <a:ext cx="2066172" cy="34980"/>
        </a:xfrm>
        <a:custGeom>
          <a:avLst/>
          <a:gdLst/>
          <a:ahLst/>
          <a:cxnLst/>
          <a:rect l="0" t="0" r="0" b="0"/>
          <a:pathLst>
            <a:path>
              <a:moveTo>
                <a:pt x="0" y="17490"/>
              </a:moveTo>
              <a:lnTo>
                <a:pt x="2066172"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5AFC97-66D1-4ABB-85DD-440ADE897551}">
      <dsp:nvSpPr>
        <dsp:cNvPr id="0" name=""/>
        <dsp:cNvSpPr/>
      </dsp:nvSpPr>
      <dsp:spPr>
        <a:xfrm rot="18293762">
          <a:off x="3430612" y="1723331"/>
          <a:ext cx="622411" cy="34980"/>
        </a:xfrm>
        <a:custGeom>
          <a:avLst/>
          <a:gdLst/>
          <a:ahLst/>
          <a:cxnLst/>
          <a:rect l="0" t="0" r="0" b="0"/>
          <a:pathLst>
            <a:path>
              <a:moveTo>
                <a:pt x="0" y="17490"/>
              </a:moveTo>
              <a:lnTo>
                <a:pt x="622411"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B27A31-2F75-42F8-B5FA-FF65CB2438AC}">
      <dsp:nvSpPr>
        <dsp:cNvPr id="0" name=""/>
        <dsp:cNvSpPr/>
      </dsp:nvSpPr>
      <dsp:spPr>
        <a:xfrm>
          <a:off x="1836093" y="1810818"/>
          <a:ext cx="1925091" cy="1925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B8B0D-37DA-4322-8BD8-57F46B7C2160}">
      <dsp:nvSpPr>
        <dsp:cNvPr id="0" name=""/>
        <dsp:cNvSpPr/>
      </dsp:nvSpPr>
      <dsp:spPr>
        <a:xfrm>
          <a:off x="3628504" y="-82246"/>
          <a:ext cx="1542991" cy="1758894"/>
        </a:xfrm>
        <a:prstGeom prst="ellipse">
          <a:avLst/>
        </a:prstGeom>
        <a:blipFill rotWithShape="0">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r>
            <a:rPr lang="en-IN" sz="1200" b="1" kern="1200" dirty="0">
              <a:latin typeface="Inter" panose="020B0604020202020204"/>
            </a:rPr>
            <a:t>Endpoint security</a:t>
          </a:r>
          <a:endParaRPr lang="en-IN" sz="1200" kern="1200" dirty="0">
            <a:latin typeface="Inter" panose="020B0604020202020204"/>
          </a:endParaRPr>
        </a:p>
      </dsp:txBody>
      <dsp:txXfrm>
        <a:off x="3854470" y="175338"/>
        <a:ext cx="1091059" cy="1243726"/>
      </dsp:txXfrm>
    </dsp:sp>
    <dsp:sp modelId="{FB74C35C-2783-4DDC-B0D4-C7E5474789D9}">
      <dsp:nvSpPr>
        <dsp:cNvPr id="0" name=""/>
        <dsp:cNvSpPr/>
      </dsp:nvSpPr>
      <dsp:spPr>
        <a:xfrm>
          <a:off x="5660833" y="724153"/>
          <a:ext cx="1673824" cy="1507750"/>
        </a:xfrm>
        <a:prstGeom prst="ellipse">
          <a:avLst/>
        </a:prstGeom>
        <a:blipFill rotWithShape="0">
          <a:blip xmlns:r="http://schemas.openxmlformats.org/officeDocument/2006/relationships" r:embed="rId3"/>
          <a:srcRect/>
          <a:stretch>
            <a:fillRect l="-45000" r="-4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IN" sz="1200" b="1" kern="1200" dirty="0">
            <a:solidFill>
              <a:schemeClr val="bg1"/>
            </a:solidFill>
            <a:latin typeface="Inter" panose="020B0604020202020204"/>
          </a:endParaRPr>
        </a:p>
        <a:p>
          <a:pPr marL="0" lvl="0" indent="0" algn="ctr" defTabSz="533400">
            <a:lnSpc>
              <a:spcPct val="90000"/>
            </a:lnSpc>
            <a:spcBef>
              <a:spcPct val="0"/>
            </a:spcBef>
            <a:spcAft>
              <a:spcPct val="35000"/>
            </a:spcAft>
            <a:buNone/>
          </a:pPr>
          <a:br>
            <a:rPr lang="en-IN" sz="1200" b="1" kern="1200" dirty="0">
              <a:solidFill>
                <a:schemeClr val="bg1"/>
              </a:solidFill>
              <a:latin typeface="Inter" panose="020B0604020202020204"/>
            </a:rPr>
          </a:br>
          <a:br>
            <a:rPr lang="en-IN" sz="1200" b="1" kern="1200" dirty="0">
              <a:solidFill>
                <a:schemeClr val="bg1"/>
              </a:solidFill>
              <a:latin typeface="Inter" panose="020B0604020202020204"/>
            </a:rPr>
          </a:br>
          <a:br>
            <a:rPr lang="en-IN" sz="1200" b="1" kern="1200" dirty="0">
              <a:solidFill>
                <a:schemeClr val="bg1"/>
              </a:solidFill>
              <a:latin typeface="Inter" panose="020B0604020202020204"/>
            </a:rPr>
          </a:br>
          <a:endParaRPr lang="en-IN" sz="1200" b="1" kern="1200" dirty="0">
            <a:solidFill>
              <a:schemeClr val="bg1"/>
            </a:solidFill>
            <a:latin typeface="Inter" panose="020B0604020202020204"/>
          </a:endParaRPr>
        </a:p>
        <a:p>
          <a:pPr marL="0" lvl="0" indent="0" algn="ctr" defTabSz="533400">
            <a:lnSpc>
              <a:spcPct val="90000"/>
            </a:lnSpc>
            <a:spcBef>
              <a:spcPct val="0"/>
            </a:spcBef>
            <a:spcAft>
              <a:spcPct val="35000"/>
            </a:spcAft>
            <a:buNone/>
          </a:pPr>
          <a:r>
            <a:rPr lang="en-IN" sz="1200" b="1" kern="1200" dirty="0">
              <a:solidFill>
                <a:schemeClr val="bg1"/>
              </a:solidFill>
              <a:latin typeface="Inter" panose="020B0604020202020204"/>
            </a:rPr>
            <a:t>Cloud security</a:t>
          </a:r>
          <a:endParaRPr lang="en-IN" sz="1200" kern="1200" dirty="0">
            <a:solidFill>
              <a:schemeClr val="bg1"/>
            </a:solidFill>
            <a:latin typeface="Inter" panose="020B0604020202020204"/>
          </a:endParaRPr>
        </a:p>
      </dsp:txBody>
      <dsp:txXfrm>
        <a:off x="5905959" y="944958"/>
        <a:ext cx="1183572" cy="1066140"/>
      </dsp:txXfrm>
    </dsp:sp>
    <dsp:sp modelId="{78083C74-CDB4-4FFF-9E39-18EA2D30C0B6}">
      <dsp:nvSpPr>
        <dsp:cNvPr id="0" name=""/>
        <dsp:cNvSpPr/>
      </dsp:nvSpPr>
      <dsp:spPr>
        <a:xfrm>
          <a:off x="5708046" y="2365931"/>
          <a:ext cx="1797600" cy="1684613"/>
        </a:xfrm>
        <a:prstGeom prst="ellipse">
          <a:avLst/>
        </a:prstGeom>
        <a:blipFill rotWithShape="0">
          <a:blip xmlns:r="http://schemas.openxmlformats.org/officeDocument/2006/relationships" r:embed="rId4"/>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r>
            <a:rPr lang="en-IN" sz="1200" b="1" kern="1200" dirty="0">
              <a:latin typeface="Inter" panose="020B0604020202020204"/>
            </a:rPr>
            <a:t>Advanced threat hunting</a:t>
          </a:r>
          <a:endParaRPr lang="en-IN" sz="1200" kern="1200" dirty="0">
            <a:latin typeface="Inter" panose="020B0604020202020204"/>
          </a:endParaRPr>
        </a:p>
      </dsp:txBody>
      <dsp:txXfrm>
        <a:off x="5971298" y="2612637"/>
        <a:ext cx="1271096" cy="1191201"/>
      </dsp:txXfrm>
    </dsp:sp>
    <dsp:sp modelId="{6CBABD3A-1AF4-424B-BC3A-32DE2928E8E9}">
      <dsp:nvSpPr>
        <dsp:cNvPr id="0" name=""/>
        <dsp:cNvSpPr/>
      </dsp:nvSpPr>
      <dsp:spPr>
        <a:xfrm>
          <a:off x="5097189" y="3938011"/>
          <a:ext cx="1583430" cy="1526347"/>
        </a:xfrm>
        <a:prstGeom prst="ellipse">
          <a:avLst/>
        </a:prstGeom>
        <a:blipFill rotWithShape="0">
          <a:blip xmlns:r="http://schemas.openxmlformats.org/officeDocument/2006/relationships" r:embed="rId5"/>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r>
            <a:rPr lang="en-IN" sz="1200" b="1" kern="1200" dirty="0">
              <a:latin typeface="Inter" panose="020B0604020202020204"/>
            </a:rPr>
            <a:t>Vulnerability management</a:t>
          </a:r>
          <a:endParaRPr lang="en-IN" sz="1200" kern="1200" dirty="0">
            <a:latin typeface="Inter" panose="020B0604020202020204"/>
          </a:endParaRPr>
        </a:p>
      </dsp:txBody>
      <dsp:txXfrm>
        <a:off x="5329077" y="4161539"/>
        <a:ext cx="1119654" cy="10792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04802-18EA-4CC4-8EF0-E513F99A8C69}">
      <dsp:nvSpPr>
        <dsp:cNvPr id="0" name=""/>
        <dsp:cNvSpPr/>
      </dsp:nvSpPr>
      <dsp:spPr>
        <a:xfrm rot="16200000">
          <a:off x="-1155850" y="1157953"/>
          <a:ext cx="4379977" cy="2064069"/>
        </a:xfrm>
        <a:prstGeom prst="flowChartManualOperation">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dirty="0"/>
            <a:t>Endpoint security</a:t>
          </a:r>
          <a:endParaRPr lang="en-IN" sz="2500" kern="1200" dirty="0"/>
        </a:p>
      </dsp:txBody>
      <dsp:txXfrm rot="5400000">
        <a:off x="2104" y="875994"/>
        <a:ext cx="2064069" cy="2627987"/>
      </dsp:txXfrm>
    </dsp:sp>
    <dsp:sp modelId="{26AB533E-8236-4F82-8970-9A4BA5DE7363}">
      <dsp:nvSpPr>
        <dsp:cNvPr id="0" name=""/>
        <dsp:cNvSpPr/>
      </dsp:nvSpPr>
      <dsp:spPr>
        <a:xfrm rot="16200000">
          <a:off x="1063024" y="1157953"/>
          <a:ext cx="4379977" cy="2064069"/>
        </a:xfrm>
        <a:prstGeom prst="flowChartManualOperation">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a:t>Cloud security</a:t>
          </a:r>
          <a:endParaRPr lang="en-IN" sz="2500" kern="1200"/>
        </a:p>
      </dsp:txBody>
      <dsp:txXfrm rot="5400000">
        <a:off x="2220978" y="875994"/>
        <a:ext cx="2064069" cy="2627987"/>
      </dsp:txXfrm>
    </dsp:sp>
    <dsp:sp modelId="{EE8808A9-D13C-46D4-9A01-B1282C0DE6DF}">
      <dsp:nvSpPr>
        <dsp:cNvPr id="0" name=""/>
        <dsp:cNvSpPr/>
      </dsp:nvSpPr>
      <dsp:spPr>
        <a:xfrm rot="16200000">
          <a:off x="3281898" y="1157953"/>
          <a:ext cx="4379977" cy="2064069"/>
        </a:xfrm>
        <a:prstGeom prst="flowChartManualOperati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a:t>Advanced threat hunting</a:t>
          </a:r>
          <a:endParaRPr lang="en-IN" sz="2500" kern="1200"/>
        </a:p>
      </dsp:txBody>
      <dsp:txXfrm rot="5400000">
        <a:off x="4439852" y="875994"/>
        <a:ext cx="2064069" cy="2627987"/>
      </dsp:txXfrm>
    </dsp:sp>
    <dsp:sp modelId="{C65039F9-7CA3-46F6-B127-E7C859FFCA1C}">
      <dsp:nvSpPr>
        <dsp:cNvPr id="0" name=""/>
        <dsp:cNvSpPr/>
      </dsp:nvSpPr>
      <dsp:spPr>
        <a:xfrm rot="16200000">
          <a:off x="5500773" y="1157953"/>
          <a:ext cx="4379977" cy="2064069"/>
        </a:xfrm>
        <a:prstGeom prst="flowChartManualOperation">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a:t>Vulnerability management</a:t>
          </a:r>
          <a:endParaRPr lang="en-IN" sz="2500" kern="1200"/>
        </a:p>
      </dsp:txBody>
      <dsp:txXfrm rot="5400000">
        <a:off x="6658727" y="875994"/>
        <a:ext cx="2064069" cy="26279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49F79-82C1-420C-AC21-E550A9289EB3}">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36AAA1-D4D2-419C-BA0B-E0677302DC6C}">
      <dsp:nvSpPr>
        <dsp:cNvPr id="0" name=""/>
        <dsp:cNvSpPr/>
      </dsp:nvSpPr>
      <dsp:spPr>
        <a:xfrm>
          <a:off x="492024" y="334530"/>
          <a:ext cx="9963850" cy="66940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Implementing formal data governance processes</a:t>
          </a:r>
        </a:p>
      </dsp:txBody>
      <dsp:txXfrm>
        <a:off x="492024" y="334530"/>
        <a:ext cx="9963850" cy="669409"/>
      </dsp:txXfrm>
    </dsp:sp>
    <dsp:sp modelId="{211CAB8D-943E-4567-9AF2-3D445C4635E4}">
      <dsp:nvSpPr>
        <dsp:cNvPr id="0" name=""/>
        <dsp:cNvSpPr/>
      </dsp:nvSpPr>
      <dsp:spPr>
        <a:xfrm>
          <a:off x="73643" y="250854"/>
          <a:ext cx="836762" cy="83676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2652EF9-7F39-4F2E-BE60-02F6E77D8B5B}">
      <dsp:nvSpPr>
        <dsp:cNvPr id="0" name=""/>
        <dsp:cNvSpPr/>
      </dsp:nvSpPr>
      <dsp:spPr>
        <a:xfrm>
          <a:off x="875812" y="1338819"/>
          <a:ext cx="9580062" cy="669409"/>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Prioritizing ethics and transparency</a:t>
          </a:r>
        </a:p>
      </dsp:txBody>
      <dsp:txXfrm>
        <a:off x="875812" y="1338819"/>
        <a:ext cx="9580062" cy="669409"/>
      </dsp:txXfrm>
    </dsp:sp>
    <dsp:sp modelId="{4186771F-7C2B-493C-B629-CE9BFF7BD8E3}">
      <dsp:nvSpPr>
        <dsp:cNvPr id="0" name=""/>
        <dsp:cNvSpPr/>
      </dsp:nvSpPr>
      <dsp:spPr>
        <a:xfrm>
          <a:off x="457431" y="1255143"/>
          <a:ext cx="836762" cy="836762"/>
        </a:xfrm>
        <a:prstGeom prst="ellipse">
          <a:avLst/>
        </a:prstGeom>
        <a:solidFill>
          <a:schemeClr val="lt1">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A673626-4C3B-4C02-8497-94DBB5E88855}">
      <dsp:nvSpPr>
        <dsp:cNvPr id="0" name=""/>
        <dsp:cNvSpPr/>
      </dsp:nvSpPr>
      <dsp:spPr>
        <a:xfrm>
          <a:off x="875812" y="2343108"/>
          <a:ext cx="9580062" cy="669409"/>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Applying security controls to AI systems</a:t>
          </a:r>
        </a:p>
      </dsp:txBody>
      <dsp:txXfrm>
        <a:off x="875812" y="2343108"/>
        <a:ext cx="9580062" cy="669409"/>
      </dsp:txXfrm>
    </dsp:sp>
    <dsp:sp modelId="{51C47A3C-BA86-4BFF-A952-994D149DB3E6}">
      <dsp:nvSpPr>
        <dsp:cNvPr id="0" name=""/>
        <dsp:cNvSpPr/>
      </dsp:nvSpPr>
      <dsp:spPr>
        <a:xfrm>
          <a:off x="457431" y="2259432"/>
          <a:ext cx="836762" cy="836762"/>
        </a:xfrm>
        <a:prstGeom prst="ellipse">
          <a:avLst/>
        </a:prstGeom>
        <a:solidFill>
          <a:schemeClr val="lt1">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4240AEA-EF9E-4062-B195-1EC96A8DCA4C}">
      <dsp:nvSpPr>
        <dsp:cNvPr id="0" name=""/>
        <dsp:cNvSpPr/>
      </dsp:nvSpPr>
      <dsp:spPr>
        <a:xfrm>
          <a:off x="492024" y="3347397"/>
          <a:ext cx="9963850" cy="669409"/>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Regular monitoring and evaluation</a:t>
          </a:r>
        </a:p>
      </dsp:txBody>
      <dsp:txXfrm>
        <a:off x="492024" y="3347397"/>
        <a:ext cx="9963850" cy="669409"/>
      </dsp:txXfrm>
    </dsp:sp>
    <dsp:sp modelId="{6EC76493-44B3-4BAA-8FBA-EE24037DC26D}">
      <dsp:nvSpPr>
        <dsp:cNvPr id="0" name=""/>
        <dsp:cNvSpPr/>
      </dsp:nvSpPr>
      <dsp:spPr>
        <a:xfrm>
          <a:off x="73643" y="3263721"/>
          <a:ext cx="836762" cy="836762"/>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9E367-62E0-4A49-9695-54762DE207AA}"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FC948-EB99-4D30-ADE3-F6A430B51320}" type="slidenum">
              <a:rPr lang="en-IN" smtClean="0"/>
              <a:t>‹#›</a:t>
            </a:fld>
            <a:endParaRPr lang="en-IN"/>
          </a:p>
        </p:txBody>
      </p:sp>
    </p:spTree>
    <p:extLst>
      <p:ext uri="{BB962C8B-B14F-4D97-AF65-F5344CB8AC3E}">
        <p14:creationId xmlns:p14="http://schemas.microsoft.com/office/powerpoint/2010/main" val="232738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8e2940991_0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8e2940991_0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f8e2940991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f8e2940991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74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6C8F-0E95-68DD-C407-FD94F903E1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323DB7-9EE1-E7B7-0A6F-B93C54D0C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DE68F5-CEBE-BB70-7C60-F1A39E7A4DE0}"/>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03F24DD6-F0F0-44B5-C84E-B30329198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F0ADE6-4F55-3CCD-9089-5C6AA3C69566}"/>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290581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1196-BD2E-8C73-D221-15F5D9673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0D8BB-8D26-9F11-CCF3-503FB715D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97BD4-7A9E-B0BB-4CC2-695F9CA73D69}"/>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1CABD368-5501-7BE1-3333-00FF77FA9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D8D793-673B-23F2-10FA-EA9178F72EFC}"/>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230688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B19C4-6C06-3677-DDBA-A87ADB43F7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31529A-C651-52E7-8F05-0804CEA9F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D779A-6A9D-2A9B-F30C-46411CB68360}"/>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BC6B3D70-B6C1-09BA-8BCC-D153823A7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7DA0E-4F44-AECA-4C5F-FD4FD88D83E4}"/>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04833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ubtitle and body">
  <p:cSld name="Title, subtitle and body">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2000" y="487600"/>
            <a:ext cx="112080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92000" y="1815200"/>
            <a:ext cx="11208000" cy="4555200"/>
          </a:xfrm>
          <a:prstGeom prst="rect">
            <a:avLst/>
          </a:prstGeom>
        </p:spPr>
        <p:txBody>
          <a:bodyPr spcFirstLastPara="1" wrap="square" lIns="91425" tIns="91425" rIns="91425" bIns="91425" anchor="t" anchorCtr="0">
            <a:normAutofit/>
          </a:bodyPr>
          <a:lstStyle>
            <a:lvl1pPr marL="609585" lvl="0" indent="-440256">
              <a:spcBef>
                <a:spcPts val="0"/>
              </a:spcBef>
              <a:spcAft>
                <a:spcPts val="0"/>
              </a:spcAft>
              <a:buSzPts val="1600"/>
              <a:buChar char="●"/>
              <a:defRPr sz="2133"/>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53" name="Google Shape;53;p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4" name="Google Shape;54;p13"/>
          <p:cNvSpPr txBox="1">
            <a:spLocks noGrp="1"/>
          </p:cNvSpPr>
          <p:nvPr>
            <p:ph type="subTitle" idx="2"/>
          </p:nvPr>
        </p:nvSpPr>
        <p:spPr>
          <a:xfrm>
            <a:off x="499267" y="1143467"/>
            <a:ext cx="11208000" cy="5688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1600"/>
              <a:buFont typeface="Inter SemiBold"/>
              <a:buNone/>
              <a:defRPr sz="2133">
                <a:solidFill>
                  <a:srgbClr val="000000"/>
                </a:solidFill>
                <a:latin typeface="Inter SemiBold"/>
                <a:ea typeface="Inter SemiBold"/>
                <a:cs typeface="Inter SemiBold"/>
                <a:sym typeface="Inter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309628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9415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A51B-6750-F017-53C8-FCC23F87ED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0EA60B-7FBA-A2E5-8D1D-E89A2E7F2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4408F-FA78-D10A-A8C2-2C9D2FB39146}"/>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84C7F862-F0E2-1EA4-02C4-910471E76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36B24-28C1-E351-49BE-312AA0AA1F58}"/>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382483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58B9-1A90-2FC0-5C7F-ED83B92CB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7AA89F-FE30-16BE-947E-B6A8668E7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FD11F-BECC-0EE7-C3F8-2D401104E7D3}"/>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8177CC0B-8C81-03D7-A62B-CF65138EF1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98A4D-53F8-474F-9A01-9495CB235AEC}"/>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359456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58F1-9F7B-F859-59AA-6241957177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44F0EF-7C5F-36F6-18A9-8C86CE04E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9E06C-9BAE-EFBC-D548-8F07477444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E02360-CAEF-7BCD-4022-B99CDD061661}"/>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6" name="Footer Placeholder 5">
            <a:extLst>
              <a:ext uri="{FF2B5EF4-FFF2-40B4-BE49-F238E27FC236}">
                <a16:creationId xmlns:a16="http://schemas.microsoft.com/office/drawing/2014/main" id="{C4C1B546-A9B9-D56B-E88B-A2777B0510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5D4EC8-F163-2BB7-296C-8331AAF0F7C4}"/>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28354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8628-1B56-65C3-786E-D55BAA9EC5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F8FEC-62A8-B749-9918-6DB79A2E1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C2B44-ED2D-FE35-7EE7-40E65381D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5BFB10-A79F-77E1-4599-22B06AC81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4E9F7-B7E5-3E6B-B29D-C4FDF8B54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83E8DC-BE8E-97B5-D1C2-E3A22371BE5C}"/>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8" name="Footer Placeholder 7">
            <a:extLst>
              <a:ext uri="{FF2B5EF4-FFF2-40B4-BE49-F238E27FC236}">
                <a16:creationId xmlns:a16="http://schemas.microsoft.com/office/drawing/2014/main" id="{AA63ABD3-7A10-5563-D552-FE8753427C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C3C213-EFF8-1B44-39F7-4EA505B927E6}"/>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428353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9F07-2C55-36CC-9D5E-73C6749398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0988A5-F974-C12D-3636-606EE7A7360B}"/>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4" name="Footer Placeholder 3">
            <a:extLst>
              <a:ext uri="{FF2B5EF4-FFF2-40B4-BE49-F238E27FC236}">
                <a16:creationId xmlns:a16="http://schemas.microsoft.com/office/drawing/2014/main" id="{91A3E70F-F3E8-FE62-C198-B8F0CFEDBF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C4D756-5C5F-5CF9-79A0-769CA60CC2DA}"/>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28099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5057F-6970-3E6F-9B93-9621D95379B9}"/>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3" name="Footer Placeholder 2">
            <a:extLst>
              <a:ext uri="{FF2B5EF4-FFF2-40B4-BE49-F238E27FC236}">
                <a16:creationId xmlns:a16="http://schemas.microsoft.com/office/drawing/2014/main" id="{6C50CA48-FDB1-6D42-0974-A0C192AEF3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654AB8-B963-5BF8-2C8C-C007460F1014}"/>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403741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2A0D-AD26-ECE4-0B67-4326AEEC2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DE9723-06E4-8852-627F-9D040F8E6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F75A18-B2F5-1F57-4278-5F8FE4F98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C08CE-DA93-BAA7-8000-7AB0AF034AFB}"/>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6" name="Footer Placeholder 5">
            <a:extLst>
              <a:ext uri="{FF2B5EF4-FFF2-40B4-BE49-F238E27FC236}">
                <a16:creationId xmlns:a16="http://schemas.microsoft.com/office/drawing/2014/main" id="{2579BE1F-9FF5-0B9B-7065-2CB8B5052F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3704B-5777-BEC9-4CB1-43205177CF3D}"/>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213049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38AC-2C6C-6B30-7353-4E88A9565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B0746B-35BC-61A6-F362-221EE8898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DD82F1-2B00-1503-4C82-F477E5E14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50EB7-02CB-594F-2764-4832921CF545}"/>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6" name="Footer Placeholder 5">
            <a:extLst>
              <a:ext uri="{FF2B5EF4-FFF2-40B4-BE49-F238E27FC236}">
                <a16:creationId xmlns:a16="http://schemas.microsoft.com/office/drawing/2014/main" id="{337FBB72-9641-D4E7-5AD5-259A460A00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75855-6470-E821-27B7-11521CBE0D36}"/>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93657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2D2CE-94C6-7673-9819-49C0422F1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2C62CD-E130-94AF-9322-90D33046A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16CE-CDF5-271B-CFE0-446D63149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D7269DF7-BB46-C9FB-6F1C-14187205E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116FD3-389B-1CA0-A6EA-301E12FB4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67B9C-F23A-4908-BC6C-DB2B93062836}" type="slidenum">
              <a:rPr lang="en-IN" smtClean="0"/>
              <a:t>‹#›</a:t>
            </a:fld>
            <a:endParaRPr lang="en-IN"/>
          </a:p>
        </p:txBody>
      </p:sp>
    </p:spTree>
    <p:extLst>
      <p:ext uri="{BB962C8B-B14F-4D97-AF65-F5344CB8AC3E}">
        <p14:creationId xmlns:p14="http://schemas.microsoft.com/office/powerpoint/2010/main" val="2614611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rmAutofit/>
          </a:bodyPr>
          <a:lstStyle/>
          <a:p>
            <a:pPr>
              <a:lnSpc>
                <a:spcPct val="107000"/>
              </a:lnSpc>
              <a:spcAft>
                <a:spcPts val="1067"/>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Synthetic Sentries</a:t>
            </a:r>
            <a:r>
              <a:rPr lang="en-IN" sz="2400" kern="100" dirty="0">
                <a:latin typeface="Calibri" panose="020F0502020204030204" pitchFamily="34" charset="0"/>
                <a:ea typeface="Calibri" panose="020F0502020204030204" pitchFamily="34" charset="0"/>
                <a:cs typeface="Times New Roman" panose="02020603050405020304" pitchFamily="18" charset="0"/>
              </a:rPr>
              <a:t>: Safeguarding AI with Next Generation Security Mechanisms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36CC6210-88B0-4BD5-2A92-30C28B11CDAD}"/>
              </a:ext>
            </a:extLst>
          </p:cNvPr>
          <p:cNvGraphicFramePr>
            <a:graphicFrameLocks noGrp="1"/>
          </p:cNvGraphicFramePr>
          <p:nvPr>
            <p:extLst>
              <p:ext uri="{D42A27DB-BD31-4B8C-83A1-F6EECF244321}">
                <p14:modId xmlns:p14="http://schemas.microsoft.com/office/powerpoint/2010/main" val="2730047834"/>
              </p:ext>
            </p:extLst>
          </p:nvPr>
        </p:nvGraphicFramePr>
        <p:xfrm>
          <a:off x="1170039" y="398287"/>
          <a:ext cx="10145661" cy="6440551"/>
        </p:xfrm>
        <a:graphic>
          <a:graphicData uri="http://schemas.openxmlformats.org/drawingml/2006/table">
            <a:tbl>
              <a:tblPr firstRow="1" firstCol="1" bandRow="1">
                <a:tableStyleId>{5C22544A-7EE6-4342-B048-85BDC9FD1C3A}</a:tableStyleId>
              </a:tblPr>
              <a:tblGrid>
                <a:gridCol w="713213">
                  <a:extLst>
                    <a:ext uri="{9D8B030D-6E8A-4147-A177-3AD203B41FA5}">
                      <a16:colId xmlns:a16="http://schemas.microsoft.com/office/drawing/2014/main" val="1305668801"/>
                    </a:ext>
                  </a:extLst>
                </a:gridCol>
                <a:gridCol w="2279502">
                  <a:extLst>
                    <a:ext uri="{9D8B030D-6E8A-4147-A177-3AD203B41FA5}">
                      <a16:colId xmlns:a16="http://schemas.microsoft.com/office/drawing/2014/main" val="4106133824"/>
                    </a:ext>
                  </a:extLst>
                </a:gridCol>
                <a:gridCol w="3159359">
                  <a:extLst>
                    <a:ext uri="{9D8B030D-6E8A-4147-A177-3AD203B41FA5}">
                      <a16:colId xmlns:a16="http://schemas.microsoft.com/office/drawing/2014/main" val="3755650330"/>
                    </a:ext>
                  </a:extLst>
                </a:gridCol>
                <a:gridCol w="3993587">
                  <a:extLst>
                    <a:ext uri="{9D8B030D-6E8A-4147-A177-3AD203B41FA5}">
                      <a16:colId xmlns:a16="http://schemas.microsoft.com/office/drawing/2014/main" val="581180432"/>
                    </a:ext>
                  </a:extLst>
                </a:gridCol>
              </a:tblGrid>
              <a:tr h="454436">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S. No</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200" kern="100" dirty="0">
                          <a:effectLst/>
                        </a:rPr>
                        <a:t> </a:t>
                      </a:r>
                    </a:p>
                    <a:p>
                      <a:pPr algn="l">
                        <a:lnSpc>
                          <a:spcPct val="107000"/>
                        </a:lnSpc>
                        <a:spcAft>
                          <a:spcPts val="800"/>
                        </a:spcAft>
                      </a:pPr>
                      <a:r>
                        <a:rPr lang="en-IN" sz="1200" kern="100" dirty="0">
                          <a:effectLst/>
                        </a:rPr>
                        <a:t>Aspect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200" kern="100" dirty="0">
                          <a:effectLst/>
                        </a:rPr>
                        <a:t> </a:t>
                      </a:r>
                    </a:p>
                    <a:p>
                      <a:pPr algn="l">
                        <a:lnSpc>
                          <a:spcPct val="107000"/>
                        </a:lnSpc>
                        <a:spcAft>
                          <a:spcPts val="800"/>
                        </a:spcAft>
                      </a:pPr>
                      <a:r>
                        <a:rPr lang="en-IN" sz="1200" kern="100" dirty="0">
                          <a:effectLst/>
                        </a:rPr>
                        <a:t>Synthetic Sentries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200" kern="100">
                          <a:effectLst/>
                        </a:rPr>
                        <a:t> </a:t>
                      </a:r>
                    </a:p>
                    <a:p>
                      <a:pPr algn="l">
                        <a:lnSpc>
                          <a:spcPct val="107000"/>
                        </a:lnSpc>
                        <a:spcAft>
                          <a:spcPts val="800"/>
                        </a:spcAft>
                      </a:pPr>
                      <a:r>
                        <a:rPr lang="en-IN" sz="1200" kern="100">
                          <a:effectLst/>
                        </a:rPr>
                        <a:t>Traditional Security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3696251761"/>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1</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dirty="0">
                          <a:effectLst/>
                        </a:rPr>
                        <a:t>AI-Specific vs. General Cybersecurity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Designed specifically for AI system vulnerabilities</a:t>
                      </a:r>
                      <a:br>
                        <a:rPr lang="en-IN" sz="1000" kern="100" dirty="0">
                          <a:effectLst/>
                        </a:rPr>
                      </a:br>
                      <a:r>
                        <a:rPr lang="en-IN" sz="1000" kern="100" dirty="0">
                          <a:effectLst/>
                        </a:rPr>
                        <a:t>- Understands the unique ways AI can be attacked or misused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Focuses on general cybersecurity threats</a:t>
                      </a:r>
                      <a:br>
                        <a:rPr lang="en-IN" sz="1000" kern="100">
                          <a:effectLst/>
                        </a:rPr>
                      </a:br>
                      <a:r>
                        <a:rPr lang="en-IN" sz="1000" kern="100">
                          <a:effectLst/>
                        </a:rPr>
                        <a:t>- May not recognize AI-specific issues like model manipulation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291922623"/>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2</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Adaptive Learning</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Continuously learns and adapts to new AI behaviours and threats</a:t>
                      </a:r>
                      <a:br>
                        <a:rPr lang="en-IN" sz="1000" kern="100" dirty="0">
                          <a:effectLst/>
                        </a:rPr>
                      </a:br>
                      <a:r>
                        <a:rPr lang="en-IN" sz="1000" kern="100" dirty="0">
                          <a:effectLst/>
                        </a:rPr>
                        <a:t>- Uses AI to improve its own security measures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Often relies on predefined rules and signatures</a:t>
                      </a:r>
                      <a:br>
                        <a:rPr lang="en-IN" sz="1000" kern="100" dirty="0">
                          <a:effectLst/>
                        </a:rPr>
                      </a:br>
                      <a:r>
                        <a:rPr lang="en-IN" sz="1000" kern="100" dirty="0">
                          <a:effectLst/>
                        </a:rPr>
                        <a:t>- May require manual updates to address new threats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4190754846"/>
                  </a:ext>
                </a:extLst>
              </a:tr>
              <a:tr h="1012294">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3</a:t>
                      </a:r>
                    </a:p>
                    <a:p>
                      <a:pPr algn="ct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Integration with AI Systems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Deeply integrated into the AI system it protects</a:t>
                      </a:r>
                      <a:br>
                        <a:rPr lang="en-IN" sz="1000" kern="100">
                          <a:effectLst/>
                        </a:rPr>
                      </a:br>
                      <a:r>
                        <a:rPr lang="en-IN" sz="1000" kern="100">
                          <a:effectLst/>
                        </a:rPr>
                        <a:t>- Can monitor internal AI processes and data flows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Usually operates as an external layer</a:t>
                      </a:r>
                      <a:br>
                        <a:rPr lang="en-IN" sz="1000" kern="100" dirty="0">
                          <a:effectLst/>
                        </a:rPr>
                      </a:br>
                      <a:r>
                        <a:rPr lang="en-IN" sz="1000" kern="100" dirty="0">
                          <a:effectLst/>
                        </a:rPr>
                        <a:t>- Limited visibility into AI's internal operations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399071215"/>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Handling of AI Inputs and Outputs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Can understand and analyse complex AI inputs (e.g., prompts, images)</a:t>
                      </a:r>
                      <a:br>
                        <a:rPr lang="en-IN" sz="1000" kern="100">
                          <a:effectLst/>
                        </a:rPr>
                      </a:br>
                      <a:r>
                        <a:rPr lang="en-IN" sz="1000" kern="100">
                          <a:effectLst/>
                        </a:rPr>
                        <a:t>- Monitors AI outputs for unexpected or harmful content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May struggle with AI-specific inputs and outputs</a:t>
                      </a:r>
                      <a:br>
                        <a:rPr lang="en-IN" sz="1000" kern="100" dirty="0">
                          <a:effectLst/>
                        </a:rPr>
                      </a:br>
                      <a:r>
                        <a:rPr lang="en-IN" sz="1000" kern="100" dirty="0">
                          <a:effectLst/>
                        </a:rPr>
                        <a:t>- Often focuses on network traffic and file systems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698351699"/>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Privacy Preservation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Includes specialized techniques for AI data privacy (e.g., federated learning)</a:t>
                      </a:r>
                      <a:br>
                        <a:rPr lang="en-IN" sz="1000" kern="100">
                          <a:effectLst/>
                        </a:rPr>
                      </a:br>
                      <a:r>
                        <a:rPr lang="en-IN" sz="1000" kern="100">
                          <a:effectLst/>
                        </a:rPr>
                        <a:t>- Can protect data while still allowing AI to learn from it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Typically focuses on data encryption and access control</a:t>
                      </a:r>
                      <a:br>
                        <a:rPr lang="en-IN" sz="1000" kern="100" dirty="0">
                          <a:effectLst/>
                        </a:rPr>
                      </a:br>
                      <a:r>
                        <a:rPr lang="en-IN" sz="1000" kern="100" dirty="0">
                          <a:effectLst/>
                        </a:rPr>
                        <a:t>- May not support advanced AI privacy needs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3381256006"/>
                  </a:ext>
                </a:extLst>
              </a:tr>
              <a:tr h="454436">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6</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Proactive Threat Detection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Uses predictive models to anticipate potential AI attacks</a:t>
                      </a:r>
                      <a:br>
                        <a:rPr lang="en-IN" sz="1000" kern="100">
                          <a:effectLst/>
                        </a:rPr>
                      </a:br>
                      <a:r>
                        <a:rPr lang="en-IN" sz="1000" kern="100">
                          <a:effectLst/>
                        </a:rPr>
                        <a:t>- Can simulate attacks to test AI system resilience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Often reactive, responding to known threats</a:t>
                      </a:r>
                      <a:br>
                        <a:rPr lang="en-IN" sz="1000" kern="100" dirty="0">
                          <a:effectLst/>
                        </a:rPr>
                      </a:br>
                      <a:r>
                        <a:rPr lang="en-IN" sz="1000" kern="100" dirty="0">
                          <a:effectLst/>
                        </a:rPr>
                        <a:t>- May not predict AI-specific attack patterns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303361918"/>
                  </a:ext>
                </a:extLst>
              </a:tr>
              <a:tr h="454436">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Handling of Model Dynamics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Adapts to changes in AI model behaviour over time</a:t>
                      </a:r>
                      <a:br>
                        <a:rPr lang="en-IN" sz="1000" kern="100">
                          <a:effectLst/>
                        </a:rPr>
                      </a:br>
                      <a:r>
                        <a:rPr lang="en-IN" sz="1000" kern="100">
                          <a:effectLst/>
                        </a:rPr>
                        <a:t>- Can secure AI systems that learn and evolve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Typically assumes static system behaviour</a:t>
                      </a:r>
                      <a:br>
                        <a:rPr lang="en-IN" sz="1000" kern="100" dirty="0">
                          <a:effectLst/>
                        </a:rPr>
                      </a:br>
                      <a:r>
                        <a:rPr lang="en-IN" sz="1000" kern="100" dirty="0">
                          <a:effectLst/>
                        </a:rPr>
                        <a:t>- May flag normal AI learning as suspicious activity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1880147163"/>
                  </a:ext>
                </a:extLst>
              </a:tr>
              <a:tr h="733365">
                <a:tc>
                  <a:txBody>
                    <a:bodyPr/>
                    <a:lstStyle/>
                    <a:p>
                      <a:pPr algn="ctr">
                        <a:lnSpc>
                          <a:spcPct val="107000"/>
                        </a:lnSpc>
                        <a:spcAft>
                          <a:spcPts val="800"/>
                        </a:spcAft>
                      </a:pPr>
                      <a:r>
                        <a:rPr lang="en-IN" sz="1200" kern="100">
                          <a:effectLst/>
                        </a:rPr>
                        <a:t> </a:t>
                      </a:r>
                    </a:p>
                    <a:p>
                      <a:pPr algn="ctr">
                        <a:lnSpc>
                          <a:spcPct val="107000"/>
                        </a:lnSpc>
                        <a:spcAft>
                          <a:spcPts val="800"/>
                        </a:spcAft>
                      </a:pPr>
                      <a:r>
                        <a:rPr lang="en-IN" sz="1200" kern="100">
                          <a:effectLst/>
                        </a:rPr>
                        <a:t> </a:t>
                      </a:r>
                    </a:p>
                    <a:p>
                      <a:pPr algn="ctr">
                        <a:lnSpc>
                          <a:spcPct val="107000"/>
                        </a:lnSpc>
                        <a:spcAft>
                          <a:spcPts val="800"/>
                        </a:spcAft>
                      </a:pPr>
                      <a:r>
                        <a:rPr lang="en-IN" sz="1200" kern="100">
                          <a:effectLst/>
                        </a:rPr>
                        <a:t>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endParaRPr lang="en-IN" sz="1000" kern="100" dirty="0">
                        <a:effectLst/>
                      </a:endParaRPr>
                    </a:p>
                    <a:p>
                      <a:pPr algn="l">
                        <a:lnSpc>
                          <a:spcPct val="107000"/>
                        </a:lnSpc>
                        <a:spcAft>
                          <a:spcPts val="800"/>
                        </a:spcAft>
                      </a:pPr>
                      <a:endParaRPr lang="en-IN" sz="1000" kern="100" dirty="0">
                        <a:effectLst/>
                      </a:endParaRPr>
                    </a:p>
                    <a:p>
                      <a:pPr algn="l">
                        <a:lnSpc>
                          <a:spcPct val="107000"/>
                        </a:lnSpc>
                        <a:spcAft>
                          <a:spcPts val="800"/>
                        </a:spcAft>
                      </a:pPr>
                      <a:r>
                        <a:rPr lang="en-IN" sz="1000" kern="100" dirty="0">
                          <a:effectLst/>
                        </a:rPr>
                        <a:t>Ethical AI Considerations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Can monitor for biased or unfair AI outputs</a:t>
                      </a:r>
                      <a:br>
                        <a:rPr lang="en-IN" sz="1000" kern="100">
                          <a:effectLst/>
                        </a:rPr>
                      </a:br>
                      <a:r>
                        <a:rPr lang="en-IN" sz="1000" kern="100">
                          <a:effectLst/>
                        </a:rPr>
                        <a:t>- Helps ensure responsible AI use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Typically, doesn't address ethical AI concerns</a:t>
                      </a:r>
                      <a:br>
                        <a:rPr lang="en-IN" sz="1000" kern="100" dirty="0">
                          <a:effectLst/>
                        </a:rPr>
                      </a:br>
                      <a:r>
                        <a:rPr lang="en-IN" sz="1000" kern="100" dirty="0">
                          <a:effectLst/>
                        </a:rPr>
                        <a:t>- Focuses solely on technical security aspects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617602780"/>
                  </a:ext>
                </a:extLst>
              </a:tr>
            </a:tbl>
          </a:graphicData>
        </a:graphic>
      </p:graphicFrame>
      <p:sp>
        <p:nvSpPr>
          <p:cNvPr id="22" name="Title 1">
            <a:extLst>
              <a:ext uri="{FF2B5EF4-FFF2-40B4-BE49-F238E27FC236}">
                <a16:creationId xmlns:a16="http://schemas.microsoft.com/office/drawing/2014/main" id="{A9FFB853-DFD2-C6C5-A6E4-73FBD043461F}"/>
              </a:ext>
            </a:extLst>
          </p:cNvPr>
          <p:cNvSpPr>
            <a:spLocks noGrp="1"/>
          </p:cNvSpPr>
          <p:nvPr>
            <p:ph type="title"/>
          </p:nvPr>
        </p:nvSpPr>
        <p:spPr>
          <a:xfrm>
            <a:off x="876300" y="0"/>
            <a:ext cx="10515600" cy="423289"/>
          </a:xfrm>
        </p:spPr>
        <p:txBody>
          <a:bodyPr>
            <a:normAutofit/>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600" b="1" kern="1200" dirty="0">
                <a:solidFill>
                  <a:schemeClr val="tx1"/>
                </a:solidFill>
                <a:effectLst/>
                <a:latin typeface="+mn-lt"/>
                <a:ea typeface="+mn-ea"/>
                <a:cs typeface="+mn-cs"/>
              </a:rPr>
              <a:t>Synthetic Sentries Vs Traditional Security</a:t>
            </a:r>
            <a:endParaRPr lang="en-IN" sz="1600" b="1" dirty="0">
              <a:solidFill>
                <a:schemeClr val="dk1"/>
              </a:solidFill>
              <a:latin typeface="Inter"/>
              <a:ea typeface="Inter"/>
              <a:cs typeface="Inter"/>
              <a:sym typeface="Inter"/>
            </a:endParaRPr>
          </a:p>
        </p:txBody>
      </p:sp>
    </p:spTree>
    <p:extLst>
      <p:ext uri="{BB962C8B-B14F-4D97-AF65-F5344CB8AC3E}">
        <p14:creationId xmlns:p14="http://schemas.microsoft.com/office/powerpoint/2010/main" val="225229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555396" y="157736"/>
            <a:ext cx="10515600" cy="1114883"/>
          </a:xfrm>
        </p:spPr>
        <p:txBody>
          <a:bodyPr>
            <a:normAutofit/>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2800" kern="1200" dirty="0">
                <a:solidFill>
                  <a:schemeClr val="tx1"/>
                </a:solidFill>
                <a:effectLst/>
                <a:latin typeface="+mn-lt"/>
                <a:ea typeface="+mn-ea"/>
                <a:cs typeface="+mn-cs"/>
              </a:rPr>
              <a:t>AI security use cases</a:t>
            </a:r>
            <a:endParaRPr lang="en-IN" sz="2400" dirty="0">
              <a:solidFill>
                <a:schemeClr val="dk1"/>
              </a:solidFill>
              <a:latin typeface="Inter"/>
              <a:ea typeface="Inter"/>
              <a:cs typeface="Inter"/>
              <a:sym typeface="Inter"/>
            </a:endParaRPr>
          </a:p>
        </p:txBody>
      </p:sp>
      <p:graphicFrame>
        <p:nvGraphicFramePr>
          <p:cNvPr id="9" name="Diagram 8">
            <a:extLst>
              <a:ext uri="{FF2B5EF4-FFF2-40B4-BE49-F238E27FC236}">
                <a16:creationId xmlns:a16="http://schemas.microsoft.com/office/drawing/2014/main" id="{E12B7160-FA75-CAB4-B413-885B59822F94}"/>
              </a:ext>
            </a:extLst>
          </p:cNvPr>
          <p:cNvGraphicFramePr/>
          <p:nvPr/>
        </p:nvGraphicFramePr>
        <p:xfrm>
          <a:off x="1164997" y="1063068"/>
          <a:ext cx="9905999" cy="5223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10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555396" y="157736"/>
            <a:ext cx="10515600" cy="1114883"/>
          </a:xfrm>
        </p:spPr>
        <p:txBody>
          <a:bodyPr>
            <a:normAutofit/>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2800" kern="1200" dirty="0">
                <a:solidFill>
                  <a:schemeClr val="tx1"/>
                </a:solidFill>
                <a:effectLst/>
                <a:latin typeface="+mn-lt"/>
                <a:ea typeface="+mn-ea"/>
                <a:cs typeface="+mn-cs"/>
              </a:rPr>
              <a:t>AI security use cases</a:t>
            </a:r>
            <a:endParaRPr lang="en-IN" sz="2400" dirty="0">
              <a:solidFill>
                <a:schemeClr val="dk1"/>
              </a:solidFill>
              <a:latin typeface="Inter"/>
              <a:ea typeface="Inter"/>
              <a:cs typeface="Inter"/>
              <a:sym typeface="Inter"/>
            </a:endParaRPr>
          </a:p>
        </p:txBody>
      </p:sp>
      <p:sp>
        <p:nvSpPr>
          <p:cNvPr id="4" name="TextBox 3">
            <a:extLst>
              <a:ext uri="{FF2B5EF4-FFF2-40B4-BE49-F238E27FC236}">
                <a16:creationId xmlns:a16="http://schemas.microsoft.com/office/drawing/2014/main" id="{C4819215-5845-DBF6-6DFE-0210872D847D}"/>
              </a:ext>
            </a:extLst>
          </p:cNvPr>
          <p:cNvSpPr txBox="1"/>
          <p:nvPr/>
        </p:nvSpPr>
        <p:spPr>
          <a:xfrm>
            <a:off x="838200" y="1065229"/>
            <a:ext cx="10709635" cy="356719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Applications of AI are diverse and continually evolving as AI tools become more advanced and accessible</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 most common use cases of AI security are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Diagram 18">
            <a:extLst>
              <a:ext uri="{FF2B5EF4-FFF2-40B4-BE49-F238E27FC236}">
                <a16:creationId xmlns:a16="http://schemas.microsoft.com/office/drawing/2014/main" id="{4D3AF72F-8227-50CF-0F7F-E21AB02B0EEA}"/>
              </a:ext>
            </a:extLst>
          </p:cNvPr>
          <p:cNvGraphicFramePr/>
          <p:nvPr/>
        </p:nvGraphicFramePr>
        <p:xfrm>
          <a:off x="1260246" y="2180112"/>
          <a:ext cx="8724900" cy="4379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82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279E-DBAB-C864-8685-31B626B4D5CB}"/>
              </a:ext>
            </a:extLst>
          </p:cNvPr>
          <p:cNvSpPr>
            <a:spLocks noGrp="1"/>
          </p:cNvSpPr>
          <p:nvPr>
            <p:ph type="title"/>
          </p:nvPr>
        </p:nvSpPr>
        <p:spPr/>
        <p:txBody>
          <a:bodyPr/>
          <a:lstStyle/>
          <a:p>
            <a:r>
              <a:rPr lang="en-IN" sz="4400" kern="1200" dirty="0">
                <a:solidFill>
                  <a:schemeClr val="tx1"/>
                </a:solidFill>
                <a:effectLst/>
                <a:latin typeface="+mn-lt"/>
                <a:ea typeface="+mn-ea"/>
                <a:cs typeface="+mn-cs"/>
              </a:rPr>
              <a:t>AI security Best Practices</a:t>
            </a:r>
            <a:endParaRPr lang="en-IN" dirty="0"/>
          </a:p>
        </p:txBody>
      </p:sp>
      <p:sp>
        <p:nvSpPr>
          <p:cNvPr id="5" name="TextBox 4">
            <a:extLst>
              <a:ext uri="{FF2B5EF4-FFF2-40B4-BE49-F238E27FC236}">
                <a16:creationId xmlns:a16="http://schemas.microsoft.com/office/drawing/2014/main" id="{ACC1C85B-A03B-5E25-DB42-E88A57045AB1}"/>
              </a:ext>
            </a:extLst>
          </p:cNvPr>
          <p:cNvSpPr txBox="1"/>
          <p:nvPr/>
        </p:nvSpPr>
        <p:spPr>
          <a:xfrm>
            <a:off x="1014167" y="1592462"/>
            <a:ext cx="9528142" cy="67191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balance AI’s security risks and benefits, organizations should craft explicit AI security strategies that outline how stakeholders should develop, implement and manage AI systems.</a:t>
            </a:r>
          </a:p>
        </p:txBody>
      </p:sp>
      <p:graphicFrame>
        <p:nvGraphicFramePr>
          <p:cNvPr id="16" name="Content Placeholder 15">
            <a:extLst>
              <a:ext uri="{FF2B5EF4-FFF2-40B4-BE49-F238E27FC236}">
                <a16:creationId xmlns:a16="http://schemas.microsoft.com/office/drawing/2014/main" id="{DC6D4C50-8F91-42EB-6A92-9A4866B46263}"/>
              </a:ext>
            </a:extLst>
          </p:cNvPr>
          <p:cNvGraphicFramePr>
            <a:graphicFrameLocks noGrp="1"/>
          </p:cNvGraphicFramePr>
          <p:nvPr>
            <p:ph idx="1"/>
            <p:extLst>
              <p:ext uri="{D42A27DB-BD31-4B8C-83A1-F6EECF244321}">
                <p14:modId xmlns:p14="http://schemas.microsoft.com/office/powerpoint/2010/main" val="3171436414"/>
              </p:ext>
            </p:extLst>
          </p:nvPr>
        </p:nvGraphicFramePr>
        <p:xfrm>
          <a:off x="838200" y="241795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21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1148598" y="3016029"/>
            <a:ext cx="10502245" cy="825942"/>
          </a:xfrm>
        </p:spPr>
        <p:txBody>
          <a:bodyPr>
            <a:normAutofit/>
          </a:bodyPr>
          <a:lstStyle/>
          <a:p>
            <a:pPr marR="0" lvl="0" algn="l" defTabSz="914400" rtl="0" eaLnBrk="1" latinLnBrk="0" hangingPunct="1">
              <a:lnSpc>
                <a:spcPct val="115000"/>
              </a:lnSpc>
              <a:spcBef>
                <a:spcPts val="0"/>
              </a:spcBef>
              <a:spcAft>
                <a:spcPts val="1200"/>
              </a:spcAft>
              <a:buClr>
                <a:schemeClr val="dk1"/>
              </a:buClr>
              <a:buSzPts val="1100"/>
            </a:pPr>
            <a:r>
              <a:rPr lang="en-US" sz="2800" kern="1200" dirty="0">
                <a:solidFill>
                  <a:schemeClr val="tx1"/>
                </a:solidFill>
                <a:effectLst/>
                <a:latin typeface="+mn-lt"/>
                <a:ea typeface="+mn-ea"/>
                <a:cs typeface="+mn-cs"/>
              </a:rPr>
              <a:t>Q &amp; A</a:t>
            </a:r>
            <a:endParaRPr lang="en-US" sz="2800" kern="1200" dirty="0">
              <a:solidFill>
                <a:schemeClr val="tx1"/>
              </a:solidFill>
              <a:effectLst/>
              <a:latin typeface="+mn-lt"/>
              <a:ea typeface="+mn-ea"/>
              <a:cs typeface="+mn-cs"/>
              <a:sym typeface="Inter"/>
            </a:endParaRPr>
          </a:p>
        </p:txBody>
      </p:sp>
    </p:spTree>
    <p:extLst>
      <p:ext uri="{BB962C8B-B14F-4D97-AF65-F5344CB8AC3E}">
        <p14:creationId xmlns:p14="http://schemas.microsoft.com/office/powerpoint/2010/main" val="340765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92000" y="487600"/>
            <a:ext cx="11208000" cy="763600"/>
          </a:xfrm>
          <a:prstGeom prst="rect">
            <a:avLst/>
          </a:prstGeom>
        </p:spPr>
        <p:txBody>
          <a:bodyPr spcFirstLastPara="1" vert="horz" wrap="square" lIns="121900" tIns="121900" rIns="121900" bIns="121900" rtlCol="0" anchor="t" anchorCtr="0">
            <a:normAutofit fontScale="90000"/>
          </a:bodyPr>
          <a:lstStyle/>
          <a:p>
            <a:r>
              <a:rPr lang="en"/>
              <a:t>Agenda</a:t>
            </a:r>
            <a:endParaRPr/>
          </a:p>
        </p:txBody>
      </p:sp>
      <p:graphicFrame>
        <p:nvGraphicFramePr>
          <p:cNvPr id="76" name="Google Shape;76;p17"/>
          <p:cNvGraphicFramePr/>
          <p:nvPr>
            <p:extLst>
              <p:ext uri="{D42A27DB-BD31-4B8C-83A1-F6EECF244321}">
                <p14:modId xmlns:p14="http://schemas.microsoft.com/office/powerpoint/2010/main" val="3138645682"/>
              </p:ext>
            </p:extLst>
          </p:nvPr>
        </p:nvGraphicFramePr>
        <p:xfrm>
          <a:off x="640669" y="1571625"/>
          <a:ext cx="6985612" cy="4532873"/>
        </p:xfrm>
        <a:graphic>
          <a:graphicData uri="http://schemas.openxmlformats.org/drawingml/2006/table">
            <a:tbl>
              <a:tblPr>
                <a:noFill/>
              </a:tblPr>
              <a:tblGrid>
                <a:gridCol w="6496411">
                  <a:extLst>
                    <a:ext uri="{9D8B030D-6E8A-4147-A177-3AD203B41FA5}">
                      <a16:colId xmlns:a16="http://schemas.microsoft.com/office/drawing/2014/main" val="20000"/>
                    </a:ext>
                  </a:extLst>
                </a:gridCol>
                <a:gridCol w="489201">
                  <a:extLst>
                    <a:ext uri="{9D8B030D-6E8A-4147-A177-3AD203B41FA5}">
                      <a16:colId xmlns:a16="http://schemas.microsoft.com/office/drawing/2014/main" val="20001"/>
                    </a:ext>
                  </a:extLst>
                </a:gridCol>
              </a:tblGrid>
              <a:tr h="453660">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Rise of AI and its security implications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0"/>
                  </a:ext>
                </a:extLst>
              </a:tr>
              <a:tr h="620691">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Potential vulnerabilities and security risks of AI</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1"/>
                  </a:ext>
                </a:extLst>
              </a:tr>
              <a:tr h="620691">
                <a:tc>
                  <a:txBody>
                    <a:bodyPr/>
                    <a:lstStyle/>
                    <a:p>
                      <a:pPr marL="285750" marR="0" lvl="0" indent="-285750" algn="l" defTabSz="914400" rtl="0" eaLnBrk="1" latinLnBrk="0" hangingPunct="1">
                        <a:lnSpc>
                          <a:spcPct val="115000"/>
                        </a:lnSpc>
                        <a:spcBef>
                          <a:spcPts val="0"/>
                        </a:spcBef>
                        <a:spcAft>
                          <a:spcPts val="1200"/>
                        </a:spcAft>
                        <a:buClr>
                          <a:schemeClr val="dk1"/>
                        </a:buClr>
                        <a:buSzPct val="100000"/>
                        <a:buFont typeface="Wingdings" panose="05000000000000000000" pitchFamily="2" charset="2"/>
                        <a:buChar char="Ø"/>
                      </a:pPr>
                      <a:r>
                        <a:rPr lang="en-IN" sz="1800" kern="1200" dirty="0">
                          <a:solidFill>
                            <a:schemeClr val="tx1"/>
                          </a:solidFill>
                          <a:effectLst/>
                          <a:latin typeface="Inter" panose="020B0604020202020204"/>
                          <a:ea typeface="+mn-ea"/>
                          <a:cs typeface="+mn-cs"/>
                        </a:rPr>
                        <a:t>Statistics on AI-related security incidents and their impacts</a:t>
                      </a:r>
                      <a:endParaRPr sz="1800" kern="1200" dirty="0">
                        <a:solidFill>
                          <a:schemeClr val="tx1"/>
                        </a:solidFill>
                        <a:effectLst/>
                        <a:latin typeface="Inter" panose="020B0604020202020204"/>
                        <a:ea typeface="+mn-ea"/>
                        <a:cs typeface="+mn-cs"/>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600" dirty="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2"/>
                  </a:ext>
                </a:extLst>
              </a:tr>
              <a:tr h="620691">
                <a:tc>
                  <a:txBody>
                    <a:bodyPr/>
                    <a:lstStyle/>
                    <a:p>
                      <a:pPr marL="285750" lvl="0" indent="-285750" algn="l" rtl="0">
                        <a:lnSpc>
                          <a:spcPct val="115000"/>
                        </a:lnSpc>
                        <a:spcBef>
                          <a:spcPts val="0"/>
                        </a:spcBef>
                        <a:spcAft>
                          <a:spcPts val="1200"/>
                        </a:spcAft>
                        <a:buClr>
                          <a:schemeClr val="dk1"/>
                        </a:buClr>
                        <a:buSzPct val="100000"/>
                        <a:buFont typeface="Wingdings" panose="05000000000000000000" pitchFamily="2" charset="2"/>
                        <a:buChar char="Ø"/>
                      </a:pPr>
                      <a:r>
                        <a:rPr lang="en-IN" sz="1800" kern="1200" dirty="0">
                          <a:solidFill>
                            <a:schemeClr val="tx1"/>
                          </a:solidFill>
                          <a:effectLst/>
                          <a:latin typeface="Inter" panose="020B0604020202020204"/>
                          <a:ea typeface="+mn-ea"/>
                          <a:cs typeface="+mn-cs"/>
                        </a:rPr>
                        <a:t>Overview of Synthetic Sentries architecture and its components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60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3"/>
                  </a:ext>
                </a:extLst>
              </a:tr>
              <a:tr h="620691">
                <a:tc>
                  <a:txBody>
                    <a:bodyPr/>
                    <a:lstStyle/>
                    <a:p>
                      <a:pPr marL="285750" lvl="0" indent="-285750" algn="l" rtl="0">
                        <a:lnSpc>
                          <a:spcPct val="115000"/>
                        </a:lnSpc>
                        <a:spcBef>
                          <a:spcPts val="0"/>
                        </a:spcBef>
                        <a:spcAft>
                          <a:spcPts val="1200"/>
                        </a:spcAft>
                        <a:buClr>
                          <a:schemeClr val="dk1"/>
                        </a:buClr>
                        <a:buSzPct val="100000"/>
                        <a:buFont typeface="Wingdings" panose="05000000000000000000" pitchFamily="2" charset="2"/>
                        <a:buChar char="Ø"/>
                      </a:pPr>
                      <a:r>
                        <a:rPr lang="en-IN" sz="1800" kern="1200" dirty="0">
                          <a:solidFill>
                            <a:schemeClr val="tx1"/>
                          </a:solidFill>
                          <a:effectLst/>
                          <a:latin typeface="Inter" panose="020B0604020202020204"/>
                          <a:ea typeface="+mn-ea"/>
                          <a:cs typeface="+mn-cs"/>
                        </a:rPr>
                        <a:t>How Synthetic Sentries Differ from Traditional Security Measures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60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4"/>
                  </a:ext>
                </a:extLst>
              </a:tr>
              <a:tr h="620691">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AI security use cases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5"/>
                  </a:ext>
                </a:extLst>
              </a:tr>
              <a:tr h="355067">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AI Security best practices</a:t>
                      </a: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6"/>
                  </a:ext>
                </a:extLst>
              </a:tr>
              <a:tr h="620691">
                <a:tc>
                  <a:txBody>
                    <a:bodyPr/>
                    <a:lstStyle/>
                    <a:p>
                      <a:pPr marL="285750" lvl="0" indent="-285750" algn="l" rtl="0">
                        <a:lnSpc>
                          <a:spcPct val="115000"/>
                        </a:lnSpc>
                        <a:spcBef>
                          <a:spcPts val="0"/>
                        </a:spcBef>
                        <a:spcAft>
                          <a:spcPts val="1200"/>
                        </a:spcAft>
                        <a:buFont typeface="Wingdings" panose="05000000000000000000" pitchFamily="2" charset="2"/>
                        <a:buChar char="Ø"/>
                      </a:pPr>
                      <a:r>
                        <a:rPr lang="en" sz="1800" dirty="0">
                          <a:solidFill>
                            <a:schemeClr val="dk1"/>
                          </a:solidFill>
                          <a:latin typeface="Inter"/>
                          <a:ea typeface="Inter"/>
                          <a:cs typeface="Inter"/>
                          <a:sym typeface="Inter"/>
                        </a:rPr>
                        <a:t>Q&amp;A</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dirty="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838200" y="365125"/>
            <a:ext cx="10515600" cy="739775"/>
          </a:xfrm>
        </p:spPr>
        <p:txBody>
          <a:bodyPr>
            <a:normAutofit/>
          </a:bodyPr>
          <a:lstStyle/>
          <a:p>
            <a:r>
              <a:rPr lang="en-IN" sz="2800" kern="100" dirty="0">
                <a:latin typeface="Calibri" panose="020F0502020204030204" pitchFamily="34" charset="0"/>
                <a:ea typeface="Calibri" panose="020F0502020204030204" pitchFamily="34" charset="0"/>
                <a:cs typeface="Times New Roman" panose="02020603050405020304" pitchFamily="18" charset="0"/>
              </a:rPr>
              <a:t>R</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ise of </a:t>
            </a:r>
            <a:r>
              <a:rPr lang="en-IN" sz="2800" kern="100" dirty="0">
                <a:latin typeface="Calibri" panose="020F0502020204030204" pitchFamily="34" charset="0"/>
                <a:ea typeface="Calibri" panose="020F0502020204030204" pitchFamily="34" charset="0"/>
                <a:cs typeface="Times New Roman" panose="02020603050405020304" pitchFamily="18" charset="0"/>
              </a:rPr>
              <a:t>Artificial</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Intelligence(AI)</a:t>
            </a:r>
            <a:r>
              <a:rPr lang="en-IN" sz="2800" dirty="0">
                <a:latin typeface="Inter" panose="020B0604020202020204"/>
              </a:rPr>
              <a:t> and its security implications</a:t>
            </a:r>
            <a:endParaRPr lang="en-IN" sz="2800" dirty="0"/>
          </a:p>
        </p:txBody>
      </p:sp>
      <p:graphicFrame>
        <p:nvGraphicFramePr>
          <p:cNvPr id="4" name="Content Placeholder 3">
            <a:extLst>
              <a:ext uri="{FF2B5EF4-FFF2-40B4-BE49-F238E27FC236}">
                <a16:creationId xmlns:a16="http://schemas.microsoft.com/office/drawing/2014/main" id="{91D756BA-14F6-7D8A-2C02-AD66A7333B6A}"/>
              </a:ext>
            </a:extLst>
          </p:cNvPr>
          <p:cNvGraphicFramePr>
            <a:graphicFrameLocks noGrp="1"/>
          </p:cNvGraphicFramePr>
          <p:nvPr>
            <p:ph idx="1"/>
            <p:extLst>
              <p:ext uri="{D42A27DB-BD31-4B8C-83A1-F6EECF244321}">
                <p14:modId xmlns:p14="http://schemas.microsoft.com/office/powerpoint/2010/main" val="8437104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3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C53D2-9405-4504-1728-C60E790D8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817" y="1445015"/>
            <a:ext cx="2209992" cy="952583"/>
          </a:xfrm>
          <a:prstGeom prst="rect">
            <a:avLst/>
          </a:prstGeom>
        </p:spPr>
      </p:pic>
      <p:pic>
        <p:nvPicPr>
          <p:cNvPr id="6" name="Picture 5">
            <a:extLst>
              <a:ext uri="{FF2B5EF4-FFF2-40B4-BE49-F238E27FC236}">
                <a16:creationId xmlns:a16="http://schemas.microsoft.com/office/drawing/2014/main" id="{7F302CA2-C339-A0E7-DBB3-7DC1434A4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576" y="2580619"/>
            <a:ext cx="3314987" cy="3276884"/>
          </a:xfrm>
          <a:prstGeom prst="rect">
            <a:avLst/>
          </a:prstGeom>
        </p:spPr>
      </p:pic>
      <p:pic>
        <p:nvPicPr>
          <p:cNvPr id="8" name="Picture 7">
            <a:extLst>
              <a:ext uri="{FF2B5EF4-FFF2-40B4-BE49-F238E27FC236}">
                <a16:creationId xmlns:a16="http://schemas.microsoft.com/office/drawing/2014/main" id="{869D31CA-7A23-C7D8-3795-BD9C48EA6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287" y="4746937"/>
            <a:ext cx="2202371" cy="983065"/>
          </a:xfrm>
          <a:prstGeom prst="rect">
            <a:avLst/>
          </a:prstGeom>
        </p:spPr>
      </p:pic>
      <p:pic>
        <p:nvPicPr>
          <p:cNvPr id="10" name="Picture 9">
            <a:extLst>
              <a:ext uri="{FF2B5EF4-FFF2-40B4-BE49-F238E27FC236}">
                <a16:creationId xmlns:a16="http://schemas.microsoft.com/office/drawing/2014/main" id="{95E3C28C-4542-7BB1-18F7-9F98A9F93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691" y="2915619"/>
            <a:ext cx="2217612" cy="1196444"/>
          </a:xfrm>
          <a:prstGeom prst="rect">
            <a:avLst/>
          </a:prstGeom>
        </p:spPr>
      </p:pic>
      <p:pic>
        <p:nvPicPr>
          <p:cNvPr id="12" name="Picture 11">
            <a:extLst>
              <a:ext uri="{FF2B5EF4-FFF2-40B4-BE49-F238E27FC236}">
                <a16:creationId xmlns:a16="http://schemas.microsoft.com/office/drawing/2014/main" id="{DF0A0FB2-4564-7980-0B06-0B4603B4A2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7400" y="869655"/>
            <a:ext cx="2232853" cy="1051651"/>
          </a:xfrm>
          <a:prstGeom prst="rect">
            <a:avLst/>
          </a:prstGeom>
        </p:spPr>
      </p:pic>
      <p:pic>
        <p:nvPicPr>
          <p:cNvPr id="14" name="Picture 13">
            <a:extLst>
              <a:ext uri="{FF2B5EF4-FFF2-40B4-BE49-F238E27FC236}">
                <a16:creationId xmlns:a16="http://schemas.microsoft.com/office/drawing/2014/main" id="{BD1680FE-6929-ECC3-B659-44E9EC760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5844" y="1576336"/>
            <a:ext cx="2293819" cy="944962"/>
          </a:xfrm>
          <a:prstGeom prst="rect">
            <a:avLst/>
          </a:prstGeom>
        </p:spPr>
      </p:pic>
      <p:pic>
        <p:nvPicPr>
          <p:cNvPr id="16" name="Picture 15">
            <a:extLst>
              <a:ext uri="{FF2B5EF4-FFF2-40B4-BE49-F238E27FC236}">
                <a16:creationId xmlns:a16="http://schemas.microsoft.com/office/drawing/2014/main" id="{9A4FB919-D6E0-F366-DFF4-0ACB6D8C74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5153" y="2988015"/>
            <a:ext cx="2331922" cy="1051651"/>
          </a:xfrm>
          <a:prstGeom prst="rect">
            <a:avLst/>
          </a:prstGeom>
        </p:spPr>
      </p:pic>
      <p:pic>
        <p:nvPicPr>
          <p:cNvPr id="18" name="Picture 17">
            <a:extLst>
              <a:ext uri="{FF2B5EF4-FFF2-40B4-BE49-F238E27FC236}">
                <a16:creationId xmlns:a16="http://schemas.microsoft.com/office/drawing/2014/main" id="{0ADD9B36-0823-5983-3CBC-85A8776098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63773" y="4746937"/>
            <a:ext cx="2103302" cy="830652"/>
          </a:xfrm>
          <a:prstGeom prst="rect">
            <a:avLst/>
          </a:prstGeom>
        </p:spPr>
      </p:pic>
      <p:sp>
        <p:nvSpPr>
          <p:cNvPr id="20" name="TextBox 19">
            <a:extLst>
              <a:ext uri="{FF2B5EF4-FFF2-40B4-BE49-F238E27FC236}">
                <a16:creationId xmlns:a16="http://schemas.microsoft.com/office/drawing/2014/main" id="{CF31006D-FC3B-4B31-D8F7-1DC823C67B2E}"/>
              </a:ext>
            </a:extLst>
          </p:cNvPr>
          <p:cNvSpPr txBox="1"/>
          <p:nvPr/>
        </p:nvSpPr>
        <p:spPr>
          <a:xfrm>
            <a:off x="658935" y="410031"/>
            <a:ext cx="5255755" cy="400110"/>
          </a:xfrm>
          <a:prstGeom prst="rect">
            <a:avLst/>
          </a:prstGeom>
          <a:noFill/>
          <a:effectLst>
            <a:outerShdw blurRad="50800" dist="38100" dir="10800000" algn="r" rotWithShape="0">
              <a:prstClr val="black">
                <a:alpha val="40000"/>
              </a:prstClr>
            </a:outerShdw>
          </a:effectLst>
        </p:spPr>
        <p:txBody>
          <a:bodyPr wrap="square">
            <a:sp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Potential vulnerabilities and security risks of AI</a:t>
            </a:r>
            <a:endParaRPr lang="en-IN" sz="2000" dirty="0"/>
          </a:p>
        </p:txBody>
      </p:sp>
    </p:spTree>
    <p:extLst>
      <p:ext uri="{BB962C8B-B14F-4D97-AF65-F5344CB8AC3E}">
        <p14:creationId xmlns:p14="http://schemas.microsoft.com/office/powerpoint/2010/main" val="149323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300873" y="141403"/>
            <a:ext cx="10443327" cy="630122"/>
          </a:xfrm>
        </p:spPr>
        <p:txBody>
          <a:bodyPr>
            <a:normAutofit/>
          </a:bodyPr>
          <a:lstStyle/>
          <a:p>
            <a:pPr marR="0" lvl="0" algn="l" defTabSz="914400" rtl="0" eaLnBrk="1" latinLnBrk="0" hangingPunct="1">
              <a:lnSpc>
                <a:spcPct val="115000"/>
              </a:lnSpc>
              <a:spcBef>
                <a:spcPts val="0"/>
              </a:spcBef>
              <a:spcAft>
                <a:spcPts val="1200"/>
              </a:spcAft>
              <a:buClr>
                <a:schemeClr val="dk1"/>
              </a:buClr>
              <a:buSzPts val="1100"/>
            </a:pPr>
            <a:r>
              <a:rPr lang="en-US" sz="2800"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Statistics</a:t>
            </a:r>
            <a:r>
              <a:rPr lang="en-US" sz="2800" kern="1200" dirty="0">
                <a:solidFill>
                  <a:schemeClr val="tx1"/>
                </a:solidFill>
                <a:effectLst/>
                <a:latin typeface="+mn-lt"/>
                <a:ea typeface="+mn-ea"/>
                <a:cs typeface="+mn-cs"/>
              </a:rPr>
              <a:t> </a:t>
            </a:r>
            <a:r>
              <a:rPr lang="en-US" sz="2800"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on AI-related security incidents and their impacts</a:t>
            </a:r>
            <a:endParaRPr lang="en-US" sz="2800"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sym typeface="Inter"/>
            </a:endParaRPr>
          </a:p>
        </p:txBody>
      </p:sp>
      <p:graphicFrame>
        <p:nvGraphicFramePr>
          <p:cNvPr id="33" name="Table 32">
            <a:extLst>
              <a:ext uri="{FF2B5EF4-FFF2-40B4-BE49-F238E27FC236}">
                <a16:creationId xmlns:a16="http://schemas.microsoft.com/office/drawing/2014/main" id="{AB7C1B6F-C64A-C887-3EE4-4AFD470B4EC6}"/>
              </a:ext>
            </a:extLst>
          </p:cNvPr>
          <p:cNvGraphicFramePr>
            <a:graphicFrameLocks noGrp="1"/>
          </p:cNvGraphicFramePr>
          <p:nvPr>
            <p:extLst>
              <p:ext uri="{D42A27DB-BD31-4B8C-83A1-F6EECF244321}">
                <p14:modId xmlns:p14="http://schemas.microsoft.com/office/powerpoint/2010/main" val="197920628"/>
              </p:ext>
            </p:extLst>
          </p:nvPr>
        </p:nvGraphicFramePr>
        <p:xfrm>
          <a:off x="537327" y="1476375"/>
          <a:ext cx="10668000" cy="5119563"/>
        </p:xfrm>
        <a:graphic>
          <a:graphicData uri="http://schemas.openxmlformats.org/drawingml/2006/table">
            <a:tbl>
              <a:tblPr firstRow="1" firstCol="1" bandRow="1">
                <a:tableStyleId>{5C22544A-7EE6-4342-B048-85BDC9FD1C3A}</a:tableStyleId>
              </a:tblPr>
              <a:tblGrid>
                <a:gridCol w="922710">
                  <a:extLst>
                    <a:ext uri="{9D8B030D-6E8A-4147-A177-3AD203B41FA5}">
                      <a16:colId xmlns:a16="http://schemas.microsoft.com/office/drawing/2014/main" val="2110189976"/>
                    </a:ext>
                  </a:extLst>
                </a:gridCol>
                <a:gridCol w="2770177">
                  <a:extLst>
                    <a:ext uri="{9D8B030D-6E8A-4147-A177-3AD203B41FA5}">
                      <a16:colId xmlns:a16="http://schemas.microsoft.com/office/drawing/2014/main" val="715130127"/>
                    </a:ext>
                  </a:extLst>
                </a:gridCol>
                <a:gridCol w="6975113">
                  <a:extLst>
                    <a:ext uri="{9D8B030D-6E8A-4147-A177-3AD203B41FA5}">
                      <a16:colId xmlns:a16="http://schemas.microsoft.com/office/drawing/2014/main" val="1335333417"/>
                    </a:ext>
                  </a:extLst>
                </a:gridCol>
              </a:tblGrid>
              <a:tr h="637140">
                <a:tc>
                  <a:txBody>
                    <a:bodyPr/>
                    <a:lstStyle/>
                    <a:p>
                      <a:pPr algn="ctr">
                        <a:lnSpc>
                          <a:spcPct val="107000"/>
                        </a:lnSpc>
                        <a:spcAft>
                          <a:spcPts val="800"/>
                        </a:spcAft>
                      </a:pPr>
                      <a:r>
                        <a:rPr lang="en-IN" sz="1400" kern="100" dirty="0">
                          <a:effectLst/>
                        </a:rPr>
                        <a:t>S. No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Category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Details</a:t>
                      </a:r>
                    </a:p>
                    <a:p>
                      <a:pPr>
                        <a:lnSpc>
                          <a:spcPct val="107000"/>
                        </a:lnSpc>
                        <a:spcAft>
                          <a:spcPts val="800"/>
                        </a:spcAft>
                      </a:pPr>
                      <a:r>
                        <a:rPr lang="en-IN" sz="1400" kern="100" dirty="0">
                          <a:effectLst/>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extLst>
                  <a:ext uri="{0D108BD9-81ED-4DB2-BD59-A6C34878D82A}">
                    <a16:rowId xmlns:a16="http://schemas.microsoft.com/office/drawing/2014/main" val="1914733343"/>
                  </a:ext>
                </a:extLst>
              </a:tr>
              <a:tr h="643858">
                <a:tc>
                  <a:txBody>
                    <a:bodyPr/>
                    <a:lstStyle/>
                    <a:p>
                      <a:pPr algn="ctr">
                        <a:lnSpc>
                          <a:spcPct val="107000"/>
                        </a:lnSpc>
                        <a:spcAft>
                          <a:spcPts val="800"/>
                        </a:spcAft>
                      </a:pPr>
                      <a:r>
                        <a:rPr lang="en-IN" sz="1400" kern="100">
                          <a:effectLst/>
                        </a:rPr>
                        <a:t> </a:t>
                      </a:r>
                    </a:p>
                    <a:p>
                      <a:pPr algn="ctr">
                        <a:lnSpc>
                          <a:spcPct val="107000"/>
                        </a:lnSpc>
                        <a:spcAft>
                          <a:spcPts val="800"/>
                        </a:spcAft>
                      </a:pPr>
                      <a:r>
                        <a:rPr lang="en-IN" sz="1400" kern="100">
                          <a:effectLst/>
                        </a:rPr>
                        <a:t>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b="1" kern="100" dirty="0">
                          <a:effectLst/>
                        </a:rPr>
                        <a:t>Frequency of AI Security Incidents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- 41% of organizations reported experiencing an AI-related security incident within the past year (Gartner, 2023). </a:t>
                      </a:r>
                      <a:br>
                        <a:rPr lang="en-IN" sz="1400" kern="100" dirty="0">
                          <a:effectLst/>
                        </a:rPr>
                      </a:br>
                      <a:r>
                        <a:rPr lang="en-IN" sz="1400" kern="100" dirty="0">
                          <a:effectLst/>
                        </a:rPr>
                        <a:t>- 162% increase in AI security incidents from 2020 to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extLst>
                  <a:ext uri="{0D108BD9-81ED-4DB2-BD59-A6C34878D82A}">
                    <a16:rowId xmlns:a16="http://schemas.microsoft.com/office/drawing/2014/main" val="2063022853"/>
                  </a:ext>
                </a:extLst>
              </a:tr>
              <a:tr h="1044307">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 </a:t>
                      </a:r>
                    </a:p>
                    <a:p>
                      <a:pPr>
                        <a:lnSpc>
                          <a:spcPct val="107000"/>
                        </a:lnSpc>
                        <a:spcAft>
                          <a:spcPts val="800"/>
                        </a:spcAft>
                      </a:pPr>
                      <a:r>
                        <a:rPr lang="en-IN" sz="1400" b="1" kern="100" dirty="0">
                          <a:effectLst/>
                        </a:rPr>
                        <a:t>Data Breaches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AI-driven systems involved in 22% of all reported data breaches in 2023. </a:t>
                      </a:r>
                      <a:br>
                        <a:rPr lang="en-IN" sz="1400" kern="100" dirty="0">
                          <a:effectLst/>
                        </a:rPr>
                      </a:br>
                      <a:r>
                        <a:rPr lang="en-IN" sz="1400" kern="100" dirty="0">
                          <a:effectLst/>
                        </a:rPr>
                        <a:t>- AI-related data breaches exposed 32% more records than traditional cyber incidents.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1363250065"/>
                  </a:ext>
                </a:extLst>
              </a:tr>
              <a:tr h="1044307">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 </a:t>
                      </a:r>
                    </a:p>
                    <a:p>
                      <a:pPr>
                        <a:lnSpc>
                          <a:spcPct val="107000"/>
                        </a:lnSpc>
                        <a:spcAft>
                          <a:spcPts val="800"/>
                        </a:spcAft>
                      </a:pPr>
                      <a:r>
                        <a:rPr lang="en-IN" sz="1400" b="1" kern="100" dirty="0">
                          <a:effectLst/>
                        </a:rPr>
                        <a:t>Response and Recovery</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Average time to detect and contain AI security incident: 68 days (compared to 49 days for traditional cyber-attacks). </a:t>
                      </a:r>
                      <a:br>
                        <a:rPr lang="en-IN" sz="1400" kern="100" dirty="0">
                          <a:effectLst/>
                        </a:rPr>
                      </a:br>
                      <a:r>
                        <a:rPr lang="en-IN" sz="1400" kern="100" dirty="0">
                          <a:effectLst/>
                        </a:rPr>
                        <a:t>- 57% of companies report difficulty in determining the full extent of AI security breaches.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697040276"/>
                  </a:ext>
                </a:extLst>
              </a:tr>
              <a:tr h="643858">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4</a:t>
                      </a:r>
                    </a:p>
                  </a:txBody>
                  <a:tcPr marL="42397" marR="42397" marT="0" marB="0"/>
                </a:tc>
                <a:tc>
                  <a:txBody>
                    <a:bodyPr/>
                    <a:lstStyle/>
                    <a:p>
                      <a:pPr>
                        <a:lnSpc>
                          <a:spcPct val="107000"/>
                        </a:lnSpc>
                        <a:spcAft>
                          <a:spcPts val="800"/>
                        </a:spcAft>
                      </a:pPr>
                      <a:r>
                        <a:rPr lang="en-IN" sz="1400" b="1" kern="100" dirty="0">
                          <a:effectLst/>
                        </a:rPr>
                        <a:t>Human Factor</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- 48% of AI security incidents involved human error or insider threats. </a:t>
                      </a:r>
                      <a:br>
                        <a:rPr lang="en-IN" sz="1400" kern="100" dirty="0">
                          <a:effectLst/>
                        </a:rPr>
                      </a:br>
                      <a:r>
                        <a:rPr lang="en-IN" sz="1400" kern="100" dirty="0">
                          <a:effectLst/>
                        </a:rPr>
                        <a:t>- 70% of organizations report a shortage of skilled professionals to address AI-specific security challenges.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4204149482"/>
                  </a:ext>
                </a:extLst>
              </a:tr>
              <a:tr h="1044307">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5</a:t>
                      </a:r>
                    </a:p>
                  </a:txBody>
                  <a:tcPr marL="42397" marR="42397" marT="0" marB="0"/>
                </a:tc>
                <a:tc>
                  <a:txBody>
                    <a:bodyPr/>
                    <a:lstStyle/>
                    <a:p>
                      <a:pPr>
                        <a:lnSpc>
                          <a:spcPct val="107000"/>
                        </a:lnSpc>
                        <a:spcAft>
                          <a:spcPts val="800"/>
                        </a:spcAft>
                      </a:pPr>
                      <a:r>
                        <a:rPr lang="en-IN" sz="1400" kern="100" dirty="0">
                          <a:effectLst/>
                        </a:rPr>
                        <a:t> </a:t>
                      </a:r>
                    </a:p>
                    <a:p>
                      <a:pPr>
                        <a:lnSpc>
                          <a:spcPct val="107000"/>
                        </a:lnSpc>
                        <a:spcAft>
                          <a:spcPts val="800"/>
                        </a:spcAft>
                      </a:pPr>
                      <a:r>
                        <a:rPr lang="en-IN" sz="1400" b="1" kern="100" dirty="0">
                          <a:effectLst/>
                        </a:rPr>
                        <a:t>Regulatory Impact</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- 35% of organizations faced regulatory scrutiny or fines related to AI security or privacy issues. </a:t>
                      </a:r>
                      <a:br>
                        <a:rPr lang="en-IN" sz="1400" kern="100" dirty="0">
                          <a:effectLst/>
                        </a:rPr>
                      </a:br>
                      <a:r>
                        <a:rPr lang="en-IN" sz="1400" kern="100" dirty="0">
                          <a:effectLst/>
                        </a:rPr>
                        <a:t>- 68% of companies increased their AI security budgets in response to new AI regulations.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4094094258"/>
                  </a:ext>
                </a:extLst>
              </a:tr>
            </a:tbl>
          </a:graphicData>
        </a:graphic>
      </p:graphicFrame>
      <p:sp>
        <p:nvSpPr>
          <p:cNvPr id="34" name="TextBox 33">
            <a:extLst>
              <a:ext uri="{FF2B5EF4-FFF2-40B4-BE49-F238E27FC236}">
                <a16:creationId xmlns:a16="http://schemas.microsoft.com/office/drawing/2014/main" id="{1EF41E7E-F50A-4186-D525-C6E02154F6E5}"/>
              </a:ext>
            </a:extLst>
          </p:cNvPr>
          <p:cNvSpPr txBox="1"/>
          <p:nvPr/>
        </p:nvSpPr>
        <p:spPr>
          <a:xfrm>
            <a:off x="451602" y="866775"/>
            <a:ext cx="9673473" cy="369332"/>
          </a:xfrm>
          <a:prstGeom prst="rect">
            <a:avLst/>
          </a:prstGeom>
          <a:noFill/>
        </p:spPr>
        <p:txBody>
          <a:bodyPr wrap="square" rtlCol="0">
            <a:spAutoFit/>
          </a:bodyPr>
          <a:lstStyle/>
          <a:p>
            <a:r>
              <a:rPr lang="en-US" dirty="0"/>
              <a:t>As per 2023-Gartner report, below are few </a:t>
            </a:r>
            <a:r>
              <a:rPr lang="en-US" sz="1400" dirty="0"/>
              <a:t>Statistics</a:t>
            </a:r>
            <a:r>
              <a:rPr lang="en-US" dirty="0"/>
              <a:t> on AI-related security incidents and their impacts</a:t>
            </a:r>
            <a:endParaRPr lang="en-IN" dirty="0"/>
          </a:p>
        </p:txBody>
      </p:sp>
    </p:spTree>
    <p:extLst>
      <p:ext uri="{BB962C8B-B14F-4D97-AF65-F5344CB8AC3E}">
        <p14:creationId xmlns:p14="http://schemas.microsoft.com/office/powerpoint/2010/main" val="373129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300873" y="141403"/>
            <a:ext cx="10502245" cy="825942"/>
          </a:xfrm>
        </p:spPr>
        <p:txBody>
          <a:bodyPr>
            <a:normAutofit/>
          </a:bodyPr>
          <a:lstStyle/>
          <a:p>
            <a:pPr marR="0" lvl="0" algn="l" defTabSz="914400" rtl="0" eaLnBrk="1" latinLnBrk="0" hangingPunct="1">
              <a:lnSpc>
                <a:spcPct val="115000"/>
              </a:lnSpc>
              <a:spcBef>
                <a:spcPts val="0"/>
              </a:spcBef>
              <a:spcAft>
                <a:spcPts val="1200"/>
              </a:spcAft>
              <a:buClr>
                <a:schemeClr val="dk1"/>
              </a:buClr>
              <a:buSzPts val="1100"/>
            </a:pPr>
            <a:r>
              <a:rPr lang="en-US" sz="2800" kern="1200" dirty="0">
                <a:solidFill>
                  <a:schemeClr val="tx1"/>
                </a:solidFill>
                <a:effectLst/>
                <a:latin typeface="+mn-lt"/>
                <a:ea typeface="+mn-ea"/>
                <a:cs typeface="+mn-cs"/>
              </a:rPr>
              <a:t>Statistics on AI-related security incidents and their impacts</a:t>
            </a:r>
            <a:endParaRPr lang="en-US" sz="2800" kern="1200" dirty="0">
              <a:solidFill>
                <a:schemeClr val="tx1"/>
              </a:solidFill>
              <a:effectLst/>
              <a:latin typeface="+mn-lt"/>
              <a:ea typeface="+mn-ea"/>
              <a:cs typeface="+mn-cs"/>
              <a:sym typeface="Inter"/>
            </a:endParaRPr>
          </a:p>
        </p:txBody>
      </p:sp>
      <p:graphicFrame>
        <p:nvGraphicFramePr>
          <p:cNvPr id="21" name="Chart 20">
            <a:extLst>
              <a:ext uri="{FF2B5EF4-FFF2-40B4-BE49-F238E27FC236}">
                <a16:creationId xmlns:a16="http://schemas.microsoft.com/office/drawing/2014/main" id="{D75D436F-CA95-A93A-A0ED-223A77A039EB}"/>
              </a:ext>
            </a:extLst>
          </p:cNvPr>
          <p:cNvGraphicFramePr>
            <a:graphicFrameLocks/>
          </p:cNvGraphicFramePr>
          <p:nvPr/>
        </p:nvGraphicFramePr>
        <p:xfrm>
          <a:off x="6096000" y="1428750"/>
          <a:ext cx="4524374" cy="23568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3035571D-4644-789A-20D4-52F39C167533}"/>
              </a:ext>
            </a:extLst>
          </p:cNvPr>
          <p:cNvGraphicFramePr>
            <a:graphicFrameLocks/>
          </p:cNvGraphicFramePr>
          <p:nvPr/>
        </p:nvGraphicFramePr>
        <p:xfrm>
          <a:off x="561975" y="1428750"/>
          <a:ext cx="5534023" cy="2356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D4B4B53B-3FE2-195C-0572-3A047B32CFB9}"/>
              </a:ext>
            </a:extLst>
          </p:cNvPr>
          <p:cNvGraphicFramePr>
            <a:graphicFrameLocks/>
          </p:cNvGraphicFramePr>
          <p:nvPr/>
        </p:nvGraphicFramePr>
        <p:xfrm>
          <a:off x="561975" y="3785613"/>
          <a:ext cx="5534024" cy="26056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A7EB41FD-A434-DD53-0B5A-6ED009853706}"/>
              </a:ext>
            </a:extLst>
          </p:cNvPr>
          <p:cNvGraphicFramePr>
            <a:graphicFrameLocks/>
          </p:cNvGraphicFramePr>
          <p:nvPr>
            <p:extLst>
              <p:ext uri="{D42A27DB-BD31-4B8C-83A1-F6EECF244321}">
                <p14:modId xmlns:p14="http://schemas.microsoft.com/office/powerpoint/2010/main" val="2457263086"/>
              </p:ext>
            </p:extLst>
          </p:nvPr>
        </p:nvGraphicFramePr>
        <p:xfrm>
          <a:off x="6095999" y="3785612"/>
          <a:ext cx="4524374" cy="260566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406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555396" y="157737"/>
            <a:ext cx="10515600" cy="705308"/>
          </a:xfrm>
        </p:spPr>
        <p:txBody>
          <a:bodyPr>
            <a:normAutofit/>
          </a:bodyPr>
          <a:lstStyle/>
          <a:p>
            <a:pPr>
              <a:lnSpc>
                <a:spcPct val="107000"/>
              </a:lnSpc>
              <a:spcBef>
                <a:spcPts val="1200"/>
              </a:spcBef>
            </a:pPr>
            <a:r>
              <a:rPr lang="en-IN" sz="2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in Current Security Mechanisms to Safeguard AI</a:t>
            </a:r>
          </a:p>
        </p:txBody>
      </p:sp>
      <p:sp>
        <p:nvSpPr>
          <p:cNvPr id="11" name="TextBox 10">
            <a:extLst>
              <a:ext uri="{FF2B5EF4-FFF2-40B4-BE49-F238E27FC236}">
                <a16:creationId xmlns:a16="http://schemas.microsoft.com/office/drawing/2014/main" id="{72236055-2939-512F-72EF-5F9BFA2CC291}"/>
              </a:ext>
            </a:extLst>
          </p:cNvPr>
          <p:cNvSpPr txBox="1"/>
          <p:nvPr/>
        </p:nvSpPr>
        <p:spPr>
          <a:xfrm>
            <a:off x="647086" y="863045"/>
            <a:ext cx="9696450" cy="478849"/>
          </a:xfrm>
          <a:prstGeom prst="rect">
            <a:avLst/>
          </a:prstGeom>
          <a:noFill/>
        </p:spPr>
        <p:txBody>
          <a:bodyPr wrap="square">
            <a:spAutoFit/>
          </a:bodyPr>
          <a:lstStyle/>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Current security tools are designed for traditional IT systems. They often fail to address unique AI vulnerabilities. Example-Incapable of detecting subtle manipulations in the training data. Many security tools rely on predefined rules and signatures. </a:t>
            </a:r>
          </a:p>
        </p:txBody>
      </p:sp>
      <p:graphicFrame>
        <p:nvGraphicFramePr>
          <p:cNvPr id="16" name="Diagram 15">
            <a:extLst>
              <a:ext uri="{FF2B5EF4-FFF2-40B4-BE49-F238E27FC236}">
                <a16:creationId xmlns:a16="http://schemas.microsoft.com/office/drawing/2014/main" id="{4161932D-8D4F-A042-5820-83E69FA80ED8}"/>
              </a:ext>
            </a:extLst>
          </p:cNvPr>
          <p:cNvGraphicFramePr/>
          <p:nvPr>
            <p:extLst>
              <p:ext uri="{D42A27DB-BD31-4B8C-83A1-F6EECF244321}">
                <p14:modId xmlns:p14="http://schemas.microsoft.com/office/powerpoint/2010/main" val="2427704851"/>
              </p:ext>
            </p:extLst>
          </p:nvPr>
        </p:nvGraphicFramePr>
        <p:xfrm>
          <a:off x="1174589" y="1529933"/>
          <a:ext cx="9842822" cy="509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02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C000">
            <a:alpha val="0"/>
          </a:srgbClr>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340B0D07-DF2D-4621-3798-332E8A759308}"/>
              </a:ext>
            </a:extLst>
          </p:cNvPr>
          <p:cNvSpPr/>
          <p:nvPr/>
        </p:nvSpPr>
        <p:spPr>
          <a:xfrm>
            <a:off x="7195240" y="3650275"/>
            <a:ext cx="1961085" cy="2155178"/>
          </a:xfrm>
          <a:prstGeom prst="ellipse">
            <a:avLst/>
          </a:prstGeom>
          <a:blipFill>
            <a:blip r:embed="rId2">
              <a:extLst>
                <a:ext uri="{28A0092B-C50C-407E-A947-70E740481C1C}">
                  <a14:useLocalDpi xmlns:a14="http://schemas.microsoft.com/office/drawing/2010/main" val="0"/>
                </a:ext>
              </a:extLst>
            </a:blip>
            <a:srcRect/>
            <a:stretch>
              <a:fillRect t="-12000" b="-12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4" name="Group 3">
            <a:extLst>
              <a:ext uri="{FF2B5EF4-FFF2-40B4-BE49-F238E27FC236}">
                <a16:creationId xmlns:a16="http://schemas.microsoft.com/office/drawing/2014/main" id="{39B6A36A-C373-D951-B206-5872533CFA4E}"/>
              </a:ext>
            </a:extLst>
          </p:cNvPr>
          <p:cNvGrpSpPr/>
          <p:nvPr/>
        </p:nvGrpSpPr>
        <p:grpSpPr>
          <a:xfrm>
            <a:off x="2190600" y="2714920"/>
            <a:ext cx="3905400" cy="3729954"/>
            <a:chOff x="3824334" y="0"/>
            <a:chExt cx="3710630" cy="5365335"/>
          </a:xfrm>
        </p:grpSpPr>
        <p:sp>
          <p:nvSpPr>
            <p:cNvPr id="5" name="Rectangle: Rounded Corners 4">
              <a:extLst>
                <a:ext uri="{FF2B5EF4-FFF2-40B4-BE49-F238E27FC236}">
                  <a16:creationId xmlns:a16="http://schemas.microsoft.com/office/drawing/2014/main" id="{72C4594B-58B2-E831-7A58-536893541FAC}"/>
                </a:ext>
              </a:extLst>
            </p:cNvPr>
            <p:cNvSpPr/>
            <p:nvPr/>
          </p:nvSpPr>
          <p:spPr>
            <a:xfrm>
              <a:off x="3824334" y="0"/>
              <a:ext cx="3710630" cy="536533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3808D932-964F-DEA7-7FDB-30470A339353}"/>
                </a:ext>
              </a:extLst>
            </p:cNvPr>
            <p:cNvSpPr txBox="1"/>
            <p:nvPr/>
          </p:nvSpPr>
          <p:spPr>
            <a:xfrm>
              <a:off x="3824334" y="2146134"/>
              <a:ext cx="3710630" cy="21461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endParaRPr lang="en-IN" sz="4300" kern="1200" dirty="0"/>
            </a:p>
          </p:txBody>
        </p:sp>
      </p:grpSp>
      <p:graphicFrame>
        <p:nvGraphicFramePr>
          <p:cNvPr id="7" name="Diagram 6">
            <a:extLst>
              <a:ext uri="{FF2B5EF4-FFF2-40B4-BE49-F238E27FC236}">
                <a16:creationId xmlns:a16="http://schemas.microsoft.com/office/drawing/2014/main" id="{BE503D63-E664-7E19-D634-B694334BCF3F}"/>
              </a:ext>
            </a:extLst>
          </p:cNvPr>
          <p:cNvGraphicFramePr/>
          <p:nvPr>
            <p:extLst>
              <p:ext uri="{D42A27DB-BD31-4B8C-83A1-F6EECF244321}">
                <p14:modId xmlns:p14="http://schemas.microsoft.com/office/powerpoint/2010/main" val="3690177351"/>
              </p:ext>
            </p:extLst>
          </p:nvPr>
        </p:nvGraphicFramePr>
        <p:xfrm>
          <a:off x="2251955" y="2850943"/>
          <a:ext cx="3722705" cy="3342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C9E10C7B-95D1-C6F5-7A15-97E36F6AE29C}"/>
              </a:ext>
            </a:extLst>
          </p:cNvPr>
          <p:cNvGrpSpPr/>
          <p:nvPr/>
        </p:nvGrpSpPr>
        <p:grpSpPr>
          <a:xfrm>
            <a:off x="42518" y="4058831"/>
            <a:ext cx="1530591" cy="1218753"/>
            <a:chOff x="3824334" y="-445281"/>
            <a:chExt cx="4172114" cy="5365335"/>
          </a:xfrm>
        </p:grpSpPr>
        <p:sp>
          <p:nvSpPr>
            <p:cNvPr id="15" name="Rectangle: Rounded Corners 14">
              <a:extLst>
                <a:ext uri="{FF2B5EF4-FFF2-40B4-BE49-F238E27FC236}">
                  <a16:creationId xmlns:a16="http://schemas.microsoft.com/office/drawing/2014/main" id="{D1F6F3AF-0854-29E6-B4D0-5DCF819D1C27}"/>
                </a:ext>
              </a:extLst>
            </p:cNvPr>
            <p:cNvSpPr/>
            <p:nvPr/>
          </p:nvSpPr>
          <p:spPr>
            <a:xfrm>
              <a:off x="4285818" y="-445281"/>
              <a:ext cx="3710630" cy="536533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FC6425BE-F6B4-83C7-DAEE-5114105B545C}"/>
                </a:ext>
              </a:extLst>
            </p:cNvPr>
            <p:cNvSpPr txBox="1"/>
            <p:nvPr/>
          </p:nvSpPr>
          <p:spPr>
            <a:xfrm>
              <a:off x="3824334" y="1475181"/>
              <a:ext cx="3710630" cy="21461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1600" dirty="0"/>
                <a:t>I</a:t>
              </a:r>
              <a:r>
                <a:rPr lang="en-US" sz="1600" kern="1200" dirty="0"/>
                <a:t>nput Layer</a:t>
              </a:r>
              <a:endParaRPr lang="en-IN" sz="1600" kern="1200" dirty="0"/>
            </a:p>
          </p:txBody>
        </p:sp>
      </p:grpSp>
      <p:sp>
        <p:nvSpPr>
          <p:cNvPr id="19" name="Parallelogram 18">
            <a:extLst>
              <a:ext uri="{FF2B5EF4-FFF2-40B4-BE49-F238E27FC236}">
                <a16:creationId xmlns:a16="http://schemas.microsoft.com/office/drawing/2014/main" id="{5FDAC5A7-5EAD-A3BC-7A77-7F4AD1C5DBD4}"/>
              </a:ext>
            </a:extLst>
          </p:cNvPr>
          <p:cNvSpPr/>
          <p:nvPr/>
        </p:nvSpPr>
        <p:spPr>
          <a:xfrm>
            <a:off x="10001400" y="3970018"/>
            <a:ext cx="1834497" cy="139638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300C3306-92FE-978B-1EFE-830179270386}"/>
              </a:ext>
            </a:extLst>
          </p:cNvPr>
          <p:cNvSpPr txBox="1"/>
          <p:nvPr/>
        </p:nvSpPr>
        <p:spPr>
          <a:xfrm>
            <a:off x="2518801" y="2714920"/>
            <a:ext cx="3226717" cy="461665"/>
          </a:xfrm>
          <a:prstGeom prst="rect">
            <a:avLst/>
          </a:prstGeom>
          <a:noFill/>
        </p:spPr>
        <p:txBody>
          <a:bodyPr wrap="none" rtlCol="0">
            <a:spAutoFit/>
          </a:bodyPr>
          <a:lstStyle/>
          <a:p>
            <a:r>
              <a:rPr lang="en-US" sz="2400" b="1" dirty="0">
                <a:solidFill>
                  <a:prstClr val="white"/>
                </a:solidFill>
                <a:latin typeface="Calibri" panose="020F0502020204030204"/>
              </a:rPr>
              <a:t>Synthetic Sentries Layer</a:t>
            </a:r>
            <a:endParaRPr lang="en-IN" sz="2400" b="1" dirty="0">
              <a:solidFill>
                <a:prstClr val="white"/>
              </a:solidFill>
              <a:latin typeface="Calibri" panose="020F0502020204030204"/>
            </a:endParaRPr>
          </a:p>
        </p:txBody>
      </p:sp>
      <p:sp>
        <p:nvSpPr>
          <p:cNvPr id="22" name="Arrow: Right 21">
            <a:extLst>
              <a:ext uri="{FF2B5EF4-FFF2-40B4-BE49-F238E27FC236}">
                <a16:creationId xmlns:a16="http://schemas.microsoft.com/office/drawing/2014/main" id="{3990B7B1-53D0-C7C1-B2EB-B88B897C6015}"/>
              </a:ext>
            </a:extLst>
          </p:cNvPr>
          <p:cNvSpPr/>
          <p:nvPr/>
        </p:nvSpPr>
        <p:spPr>
          <a:xfrm>
            <a:off x="6096000" y="4559345"/>
            <a:ext cx="1119435" cy="337038"/>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4">
            <a:extLst>
              <a:ext uri="{FF2B5EF4-FFF2-40B4-BE49-F238E27FC236}">
                <a16:creationId xmlns:a16="http://schemas.microsoft.com/office/drawing/2014/main" id="{6F84112A-E813-7B42-4F50-A5D9A230CD69}"/>
              </a:ext>
            </a:extLst>
          </p:cNvPr>
          <p:cNvSpPr txBox="1"/>
          <p:nvPr/>
        </p:nvSpPr>
        <p:spPr>
          <a:xfrm>
            <a:off x="10322235" y="4399557"/>
            <a:ext cx="1361290" cy="751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1600" kern="1200" dirty="0"/>
              <a:t>Output Layer</a:t>
            </a:r>
            <a:endParaRPr lang="en-IN" sz="1600" kern="1200" dirty="0"/>
          </a:p>
        </p:txBody>
      </p:sp>
      <p:sp>
        <p:nvSpPr>
          <p:cNvPr id="25" name="Arrow: Right 24">
            <a:extLst>
              <a:ext uri="{FF2B5EF4-FFF2-40B4-BE49-F238E27FC236}">
                <a16:creationId xmlns:a16="http://schemas.microsoft.com/office/drawing/2014/main" id="{CDC18B92-2683-54A6-3231-C2AB660A7CA6}"/>
              </a:ext>
            </a:extLst>
          </p:cNvPr>
          <p:cNvSpPr/>
          <p:nvPr/>
        </p:nvSpPr>
        <p:spPr>
          <a:xfrm>
            <a:off x="9189660" y="4522175"/>
            <a:ext cx="958671" cy="337038"/>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9484124F-3773-3A3F-F0E8-82159BE3F83D}"/>
              </a:ext>
            </a:extLst>
          </p:cNvPr>
          <p:cNvSpPr/>
          <p:nvPr/>
        </p:nvSpPr>
        <p:spPr>
          <a:xfrm>
            <a:off x="1604992" y="4559345"/>
            <a:ext cx="616285" cy="337038"/>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B30D681-C673-DE1F-E43D-AE01559D1CB4}"/>
              </a:ext>
            </a:extLst>
          </p:cNvPr>
          <p:cNvSpPr txBox="1"/>
          <p:nvPr/>
        </p:nvSpPr>
        <p:spPr>
          <a:xfrm>
            <a:off x="634761" y="973822"/>
            <a:ext cx="10454325" cy="1542474"/>
          </a:xfrm>
          <a:prstGeom prst="rect">
            <a:avLst/>
          </a:prstGeom>
          <a:noFill/>
        </p:spPr>
        <p:txBody>
          <a:bodyPr wrap="square">
            <a:spAutoFit/>
          </a:bodyPr>
          <a:lstStyle/>
          <a:p>
            <a:pPr>
              <a:lnSpc>
                <a:spcPct val="107000"/>
              </a:lnSpc>
              <a:spcAft>
                <a:spcPts val="800"/>
              </a:spcAft>
            </a:pP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To overcome the limitations of existing security </a:t>
            </a:r>
            <a:r>
              <a:rPr lang="en-IN" sz="1400" kern="100" dirty="0">
                <a:solidFill>
                  <a:schemeClr val="tx1">
                    <a:alpha val="99000"/>
                  </a:schemeClr>
                </a:solidFill>
                <a:latin typeface="Calibri" panose="020F0502020204030204" pitchFamily="34" charset="0"/>
                <a:ea typeface="Calibri" panose="020F0502020204030204" pitchFamily="34" charset="0"/>
                <a:cs typeface="Times New Roman" panose="02020603050405020304" pitchFamily="18" charset="0"/>
              </a:rPr>
              <a:t>mechanisms</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,Synthetic Sentries are advanced AI-powered security systems designed specifically to protect AI systems,including GenAI.</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AI-native</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 Built to understand and secure AI systems from the inside out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Adaptive</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 Continuously learns and evolves to counter new threats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Proactive:</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 Anticipates potential attacks before they happen</a:t>
            </a:r>
          </a:p>
        </p:txBody>
      </p:sp>
      <p:sp>
        <p:nvSpPr>
          <p:cNvPr id="9" name="TextBox 8">
            <a:extLst>
              <a:ext uri="{FF2B5EF4-FFF2-40B4-BE49-F238E27FC236}">
                <a16:creationId xmlns:a16="http://schemas.microsoft.com/office/drawing/2014/main" id="{D8275868-09BD-B236-C065-83A0BF95737D}"/>
              </a:ext>
            </a:extLst>
          </p:cNvPr>
          <p:cNvSpPr txBox="1"/>
          <p:nvPr/>
        </p:nvSpPr>
        <p:spPr>
          <a:xfrm>
            <a:off x="308356" y="414642"/>
            <a:ext cx="6240544" cy="369332"/>
          </a:xfrm>
          <a:prstGeom prst="rect">
            <a:avLst/>
          </a:prstGeom>
          <a:noFill/>
        </p:spPr>
        <p:txBody>
          <a:bodyPr wrap="square">
            <a:spAutoFit/>
          </a:bodyPr>
          <a:lstStyle/>
          <a:p>
            <a:r>
              <a:rPr lang="en-IN" sz="1800" kern="1200" dirty="0">
                <a:solidFill>
                  <a:schemeClr val="tx1"/>
                </a:solidFill>
                <a:effectLst/>
                <a:latin typeface="+mn-lt"/>
                <a:ea typeface="+mn-ea"/>
                <a:cs typeface="+mn-cs"/>
              </a:rPr>
              <a:t>Synthetic Sentries architecture </a:t>
            </a:r>
            <a:endParaRPr lang="en-IN" dirty="0"/>
          </a:p>
        </p:txBody>
      </p:sp>
      <p:pic>
        <p:nvPicPr>
          <p:cNvPr id="20" name="Picture 19">
            <a:extLst>
              <a:ext uri="{FF2B5EF4-FFF2-40B4-BE49-F238E27FC236}">
                <a16:creationId xmlns:a16="http://schemas.microsoft.com/office/drawing/2014/main" id="{0301E94F-DBDF-95DC-7FCD-F5DC43DB59EA}"/>
              </a:ext>
            </a:extLst>
          </p:cNvPr>
          <p:cNvPicPr>
            <a:picLocks noChangeAspect="1"/>
          </p:cNvPicPr>
          <p:nvPr/>
        </p:nvPicPr>
        <p:blipFill>
          <a:blip r:embed="rId8"/>
          <a:stretch>
            <a:fillRect/>
          </a:stretch>
        </p:blipFill>
        <p:spPr>
          <a:xfrm>
            <a:off x="7943595" y="4518244"/>
            <a:ext cx="593009" cy="513941"/>
          </a:xfrm>
          <a:prstGeom prst="rect">
            <a:avLst/>
          </a:prstGeom>
          <a:effectLst>
            <a:outerShdw blurRad="50800" dist="50800" dir="5400000" algn="ctr" rotWithShape="0">
              <a:srgbClr val="000000">
                <a:alpha val="22000"/>
              </a:srgbClr>
            </a:outerShdw>
          </a:effectLst>
        </p:spPr>
      </p:pic>
      <p:sp>
        <p:nvSpPr>
          <p:cNvPr id="13" name="Rectangle: Rounded Corners 4">
            <a:extLst>
              <a:ext uri="{FF2B5EF4-FFF2-40B4-BE49-F238E27FC236}">
                <a16:creationId xmlns:a16="http://schemas.microsoft.com/office/drawing/2014/main" id="{A44927CD-6B9D-68AC-B718-02651667A490}"/>
              </a:ext>
            </a:extLst>
          </p:cNvPr>
          <p:cNvSpPr txBox="1"/>
          <p:nvPr/>
        </p:nvSpPr>
        <p:spPr>
          <a:xfrm>
            <a:off x="7553595" y="4399557"/>
            <a:ext cx="1361290" cy="751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1600" b="1" kern="1200" dirty="0">
                <a:latin typeface="Inter" panose="020B0604020202020204"/>
              </a:rPr>
              <a:t>Core AI System</a:t>
            </a:r>
            <a:endParaRPr lang="en-IN" sz="1600" b="1" kern="1200" dirty="0">
              <a:latin typeface="Inter" panose="020B0604020202020204"/>
            </a:endParaRPr>
          </a:p>
        </p:txBody>
      </p:sp>
    </p:spTree>
    <p:extLst>
      <p:ext uri="{BB962C8B-B14F-4D97-AF65-F5344CB8AC3E}">
        <p14:creationId xmlns:p14="http://schemas.microsoft.com/office/powerpoint/2010/main" val="221641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3" name="Google Shape;463;p61"/>
          <p:cNvSpPr txBox="1">
            <a:spLocks noGrp="1"/>
          </p:cNvSpPr>
          <p:nvPr>
            <p:ph type="subTitle" idx="4294967295"/>
          </p:nvPr>
        </p:nvSpPr>
        <p:spPr>
          <a:xfrm>
            <a:off x="5096684" y="4441041"/>
            <a:ext cx="1940400" cy="2169575"/>
          </a:xfrm>
          <a:prstGeom prst="rect">
            <a:avLst/>
          </a:prstGeom>
        </p:spPr>
        <p:txBody>
          <a:bodyPr spcFirstLastPara="1" vert="horz" wrap="square" lIns="121900" tIns="121900" rIns="121900" bIns="121900" rtlCol="0" anchor="ctr" anchorCtr="0">
            <a:normAutofit/>
          </a:bodyPr>
          <a:lstStyle/>
          <a:p>
            <a:pPr marL="0" indent="0" algn="ctr">
              <a:spcBef>
                <a:spcPts val="0"/>
              </a:spcBef>
              <a:spcAft>
                <a:spcPts val="1600"/>
              </a:spcAft>
              <a:buNone/>
            </a:pPr>
            <a:r>
              <a:rPr lang="en" b="1" dirty="0">
                <a:solidFill>
                  <a:srgbClr val="FFFFFF"/>
                </a:solidFill>
              </a:rPr>
              <a:t>Inconsistent Results</a:t>
            </a:r>
            <a:endParaRPr b="1" dirty="0">
              <a:solidFill>
                <a:srgbClr val="FFFFFF"/>
              </a:solidFill>
            </a:endParaRPr>
          </a:p>
        </p:txBody>
      </p:sp>
      <p:sp>
        <p:nvSpPr>
          <p:cNvPr id="471" name="Google Shape;471;p61"/>
          <p:cNvSpPr txBox="1">
            <a:spLocks noGrp="1"/>
          </p:cNvSpPr>
          <p:nvPr>
            <p:ph type="sldNum" idx="12"/>
          </p:nvPr>
        </p:nvSpPr>
        <p:spPr>
          <a:xfrm>
            <a:off x="11296611" y="6217623"/>
            <a:ext cx="390564"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sz="1067">
                <a:solidFill>
                  <a:srgbClr val="D9D9D9"/>
                </a:solidFill>
                <a:latin typeface="Inter Light"/>
                <a:ea typeface="Inter Light"/>
                <a:cs typeface="Inter Light"/>
                <a:sym typeface="Inter Light"/>
              </a:rPr>
              <a:pPr/>
              <a:t>9</a:t>
            </a:fld>
            <a:endParaRPr sz="933" dirty="0">
              <a:solidFill>
                <a:srgbClr val="D9D9D9"/>
              </a:solidFill>
              <a:latin typeface="Inter Light"/>
              <a:ea typeface="Inter Light"/>
              <a:cs typeface="Inter Light"/>
              <a:sym typeface="Inter Light"/>
            </a:endParaRPr>
          </a:p>
        </p:txBody>
      </p:sp>
      <p:sp>
        <p:nvSpPr>
          <p:cNvPr id="472" name="Google Shape;472;p61"/>
          <p:cNvSpPr/>
          <p:nvPr/>
        </p:nvSpPr>
        <p:spPr>
          <a:xfrm>
            <a:off x="37039" y="33869"/>
            <a:ext cx="2385843" cy="6686129"/>
          </a:xfrm>
          <a:prstGeom prst="rect">
            <a:avLst/>
          </a:prstGeom>
          <a:solidFill>
            <a:srgbClr val="011F4B"/>
          </a:solidFill>
          <a:ln>
            <a:noFill/>
          </a:ln>
        </p:spPr>
        <p:txBody>
          <a:bodyPr spcFirstLastPara="1" wrap="square" lIns="121900" tIns="121900" rIns="121900" bIns="121900" anchor="ctr" anchorCtr="0">
            <a:noAutofit/>
          </a:bodyPr>
          <a:lstStyle/>
          <a:p>
            <a:endParaRPr sz="2400" dirty="0">
              <a:solidFill>
                <a:srgbClr val="00B0F0"/>
              </a:solidFill>
              <a:highlight>
                <a:srgbClr val="00FFFF"/>
              </a:highlight>
            </a:endParaRPr>
          </a:p>
        </p:txBody>
      </p:sp>
      <p:sp>
        <p:nvSpPr>
          <p:cNvPr id="476" name="Google Shape;476;p61"/>
          <p:cNvSpPr/>
          <p:nvPr/>
        </p:nvSpPr>
        <p:spPr>
          <a:xfrm>
            <a:off x="4887148" y="22423"/>
            <a:ext cx="2400000" cy="6720000"/>
          </a:xfrm>
          <a:prstGeom prst="rect">
            <a:avLst/>
          </a:prstGeom>
          <a:solidFill>
            <a:srgbClr val="005B96"/>
          </a:solidFill>
          <a:ln>
            <a:noFill/>
          </a:ln>
        </p:spPr>
        <p:txBody>
          <a:bodyPr spcFirstLastPara="1" wrap="square" lIns="121900" tIns="121900" rIns="121900" bIns="121900" anchor="ctr" anchorCtr="0">
            <a:noAutofit/>
          </a:bodyPr>
          <a:lstStyle/>
          <a:p>
            <a:endParaRPr sz="2400"/>
          </a:p>
        </p:txBody>
      </p:sp>
      <p:sp>
        <p:nvSpPr>
          <p:cNvPr id="478" name="Google Shape;478;p61"/>
          <p:cNvSpPr/>
          <p:nvPr/>
        </p:nvSpPr>
        <p:spPr>
          <a:xfrm>
            <a:off x="7312213" y="33869"/>
            <a:ext cx="2400000" cy="6720000"/>
          </a:xfrm>
          <a:prstGeom prst="rect">
            <a:avLst/>
          </a:prstGeom>
          <a:solidFill>
            <a:srgbClr val="6497B1"/>
          </a:solidFill>
          <a:ln>
            <a:noFill/>
          </a:ln>
        </p:spPr>
        <p:txBody>
          <a:bodyPr spcFirstLastPara="1" wrap="square" lIns="121900" tIns="121900" rIns="121900" bIns="121900" anchor="ctr" anchorCtr="0">
            <a:noAutofit/>
          </a:bodyPr>
          <a:lstStyle/>
          <a:p>
            <a:endParaRPr sz="2400"/>
          </a:p>
        </p:txBody>
      </p:sp>
      <p:sp>
        <p:nvSpPr>
          <p:cNvPr id="480" name="Google Shape;480;p61"/>
          <p:cNvSpPr/>
          <p:nvPr/>
        </p:nvSpPr>
        <p:spPr>
          <a:xfrm>
            <a:off x="9751415" y="33869"/>
            <a:ext cx="2400000" cy="6720000"/>
          </a:xfrm>
          <a:prstGeom prst="rect">
            <a:avLst/>
          </a:prstGeom>
          <a:solidFill>
            <a:srgbClr val="B3CDE0"/>
          </a:solidFill>
          <a:ln>
            <a:noFill/>
          </a:ln>
        </p:spPr>
        <p:txBody>
          <a:bodyPr spcFirstLastPara="1" wrap="square" lIns="121900" tIns="121900" rIns="121900" bIns="121900" anchor="ctr" anchorCtr="0">
            <a:noAutofit/>
          </a:bodyPr>
          <a:lstStyle/>
          <a:p>
            <a:endParaRPr sz="2400"/>
          </a:p>
        </p:txBody>
      </p:sp>
      <p:sp>
        <p:nvSpPr>
          <p:cNvPr id="4" name="Google Shape;474;p61">
            <a:extLst>
              <a:ext uri="{FF2B5EF4-FFF2-40B4-BE49-F238E27FC236}">
                <a16:creationId xmlns:a16="http://schemas.microsoft.com/office/drawing/2014/main" id="{4B6BACB0-825C-EE1E-9142-73DE0A407D06}"/>
              </a:ext>
            </a:extLst>
          </p:cNvPr>
          <p:cNvSpPr/>
          <p:nvPr/>
        </p:nvSpPr>
        <p:spPr>
          <a:xfrm>
            <a:off x="2464705" y="22423"/>
            <a:ext cx="2400000" cy="6720000"/>
          </a:xfrm>
          <a:prstGeom prst="rect">
            <a:avLst/>
          </a:prstGeom>
          <a:solidFill>
            <a:srgbClr val="03396C"/>
          </a:solidFill>
          <a:ln>
            <a:noFill/>
          </a:ln>
        </p:spPr>
        <p:txBody>
          <a:bodyPr spcFirstLastPara="1" wrap="square" lIns="121900" tIns="121900" rIns="121900" bIns="121900" anchor="ctr" anchorCtr="0">
            <a:noAutofit/>
          </a:bodyPr>
          <a:lstStyle/>
          <a:p>
            <a:endParaRPr sz="2400" dirty="0"/>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9881472" y="586473"/>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IN" sz="2133" b="1" dirty="0">
                <a:solidFill>
                  <a:schemeClr val="bg1"/>
                </a:solidFill>
                <a:latin typeface="Inter" panose="020B0604020202020204" charset="0"/>
                <a:ea typeface="Inter" panose="020B0604020202020204" charset="0"/>
              </a:rPr>
              <a:t>Privacy Preservation</a:t>
            </a:r>
            <a:endParaRPr sz="2133" b="1" dirty="0">
              <a:solidFill>
                <a:srgbClr val="FFFFFF"/>
              </a:solidFill>
              <a:latin typeface="Inter" panose="020B0604020202020204" charset="0"/>
              <a:ea typeface="Inter" panose="020B0604020202020204" charset="0"/>
              <a:cs typeface="Inter"/>
              <a:sym typeface="Inter"/>
            </a:endParaRPr>
          </a:p>
        </p:txBody>
      </p:sp>
      <p:sp>
        <p:nvSpPr>
          <p:cNvPr id="2" name="Google Shape;472;p61">
            <a:extLst>
              <a:ext uri="{FF2B5EF4-FFF2-40B4-BE49-F238E27FC236}">
                <a16:creationId xmlns:a16="http://schemas.microsoft.com/office/drawing/2014/main" id="{446F1215-E6B7-0672-8426-21DA93384004}"/>
              </a:ext>
            </a:extLst>
          </p:cNvPr>
          <p:cNvSpPr/>
          <p:nvPr/>
        </p:nvSpPr>
        <p:spPr>
          <a:xfrm>
            <a:off x="117107" y="4222921"/>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Detects unusual patterns or behaviors.</a:t>
            </a:r>
          </a:p>
          <a:p>
            <a:pPr marL="228594" indent="-228594">
              <a:buFont typeface="Arial" panose="020B0604020202020204" pitchFamily="34" charset="0"/>
              <a:buChar char="•"/>
            </a:pPr>
            <a:endParaRPr lang="en-US"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Alerts other components when anything unusual is detected.</a:t>
            </a:r>
            <a:endParaRPr lang="en-US" sz="1333" dirty="0">
              <a:latin typeface="Inter" panose="020B0604020202020204" charset="0"/>
              <a:ea typeface="Inter" panose="020B0604020202020204" charset="0"/>
            </a:endParaRPr>
          </a:p>
        </p:txBody>
      </p:sp>
      <p:sp>
        <p:nvSpPr>
          <p:cNvPr id="13" name="Arrow: Down 12">
            <a:extLst>
              <a:ext uri="{FF2B5EF4-FFF2-40B4-BE49-F238E27FC236}">
                <a16:creationId xmlns:a16="http://schemas.microsoft.com/office/drawing/2014/main" id="{D0002927-D858-6A08-9C35-44572D072151}"/>
              </a:ext>
            </a:extLst>
          </p:cNvPr>
          <p:cNvSpPr/>
          <p:nvPr/>
        </p:nvSpPr>
        <p:spPr>
          <a:xfrm>
            <a:off x="1130515" y="2931971"/>
            <a:ext cx="295275" cy="994059"/>
          </a:xfrm>
          <a:prstGeom prst="downArrow">
            <a:avLst/>
          </a:prstGeom>
          <a:solidFill>
            <a:srgbClr val="011F4B"/>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effectLst>
                  <a:outerShdw blurRad="50800" dist="38100" dir="5400000" algn="t" rotWithShape="0">
                    <a:prstClr val="black">
                      <a:alpha val="40000"/>
                    </a:prstClr>
                  </a:outerShdw>
                </a:effectLst>
              </a:rPr>
              <a:t>ROLE</a:t>
            </a:r>
            <a:endParaRPr lang="en-IN" sz="800" b="1" dirty="0">
              <a:effectLst>
                <a:outerShdw blurRad="50800" dist="38100" dir="5400000" algn="t" rotWithShape="0">
                  <a:prstClr val="black">
                    <a:alpha val="40000"/>
                  </a:prstClr>
                </a:outerShdw>
              </a:effectLst>
            </a:endParaRPr>
          </a:p>
        </p:txBody>
      </p:sp>
      <p:sp>
        <p:nvSpPr>
          <p:cNvPr id="11" name="TextBox 10">
            <a:extLst>
              <a:ext uri="{FF2B5EF4-FFF2-40B4-BE49-F238E27FC236}">
                <a16:creationId xmlns:a16="http://schemas.microsoft.com/office/drawing/2014/main" id="{EE91EC48-9851-AD11-A141-B722B278F8E7}"/>
              </a:ext>
            </a:extLst>
          </p:cNvPr>
          <p:cNvSpPr txBox="1"/>
          <p:nvPr/>
        </p:nvSpPr>
        <p:spPr>
          <a:xfrm>
            <a:off x="2704929" y="3169331"/>
            <a:ext cx="2226339"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Smart     Bouncer</a:t>
            </a:r>
          </a:p>
          <a:p>
            <a:endParaRPr lang="en-IN" sz="1600" b="1" dirty="0"/>
          </a:p>
        </p:txBody>
      </p:sp>
      <p:sp>
        <p:nvSpPr>
          <p:cNvPr id="16" name="Google Shape;472;p61">
            <a:extLst>
              <a:ext uri="{FF2B5EF4-FFF2-40B4-BE49-F238E27FC236}">
                <a16:creationId xmlns:a16="http://schemas.microsoft.com/office/drawing/2014/main" id="{780DCDD5-D2E5-603E-34E6-3B5FC0251832}"/>
              </a:ext>
            </a:extLst>
          </p:cNvPr>
          <p:cNvSpPr/>
          <p:nvPr/>
        </p:nvSpPr>
        <p:spPr>
          <a:xfrm>
            <a:off x="2590303" y="4230905"/>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Governs user and system access.</a:t>
            </a:r>
          </a:p>
          <a:p>
            <a:pPr marL="228594" indent="-228594">
              <a:buFont typeface="Arial" panose="020B0604020202020204" pitchFamily="34" charset="0"/>
              <a:buChar char="•"/>
            </a:pPr>
            <a:endParaRPr lang="en-US"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Decides who can interact with the AI and how, based on predefined policies and user identities.</a:t>
            </a:r>
            <a:endParaRPr lang="en-US" sz="1333" dirty="0">
              <a:latin typeface="Inter" panose="020B0604020202020204" charset="0"/>
              <a:ea typeface="Inter" panose="020B0604020202020204" charset="0"/>
            </a:endParaRPr>
          </a:p>
        </p:txBody>
      </p:sp>
      <p:sp>
        <p:nvSpPr>
          <p:cNvPr id="17" name="Google Shape;472;p61">
            <a:extLst>
              <a:ext uri="{FF2B5EF4-FFF2-40B4-BE49-F238E27FC236}">
                <a16:creationId xmlns:a16="http://schemas.microsoft.com/office/drawing/2014/main" id="{2CC06408-2EE7-C08A-82D6-86042E179410}"/>
              </a:ext>
            </a:extLst>
          </p:cNvPr>
          <p:cNvSpPr/>
          <p:nvPr/>
        </p:nvSpPr>
        <p:spPr>
          <a:xfrm>
            <a:off x="4955329" y="4247564"/>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Monitors for known and emerging threats </a:t>
            </a:r>
            <a:r>
              <a:rPr lang="en-IN" sz="1333" dirty="0">
                <a:latin typeface="Inter" panose="020B0604020202020204" charset="0"/>
                <a:ea typeface="Inter" panose="020B0604020202020204" charset="0"/>
              </a:rPr>
              <a:t>from various sources.</a:t>
            </a:r>
          </a:p>
          <a:p>
            <a:pPr marL="228594" indent="-228594">
              <a:buFont typeface="Arial" panose="020B0604020202020204" pitchFamily="34" charset="0"/>
              <a:buChar char="•"/>
            </a:pPr>
            <a:endParaRPr lang="en-IN"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Shares this intelligence with the other components.</a:t>
            </a:r>
            <a:endParaRPr lang="en-US" sz="1333" dirty="0">
              <a:latin typeface="Inter" panose="020B0604020202020204" charset="0"/>
              <a:ea typeface="Inter" panose="020B0604020202020204" charset="0"/>
            </a:endParaRPr>
          </a:p>
        </p:txBody>
      </p:sp>
      <p:sp>
        <p:nvSpPr>
          <p:cNvPr id="18" name="Google Shape;472;p61">
            <a:extLst>
              <a:ext uri="{FF2B5EF4-FFF2-40B4-BE49-F238E27FC236}">
                <a16:creationId xmlns:a16="http://schemas.microsoft.com/office/drawing/2014/main" id="{73DDE75A-E020-6BDF-9645-9EE4B7936B38}"/>
              </a:ext>
            </a:extLst>
          </p:cNvPr>
          <p:cNvSpPr/>
          <p:nvPr/>
        </p:nvSpPr>
        <p:spPr>
          <a:xfrm>
            <a:off x="7402699" y="4230905"/>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IN" sz="1333" dirty="0">
                <a:latin typeface="Inter" panose="020B0604020202020204" charset="0"/>
                <a:ea typeface="Inter" panose="020B0604020202020204" charset="0"/>
              </a:rPr>
              <a:t>Actively blocks detected threats and suspicious activities.</a:t>
            </a:r>
          </a:p>
          <a:p>
            <a:r>
              <a:rPr lang="en-IN" sz="1333" dirty="0">
                <a:latin typeface="Inter" panose="020B0604020202020204" charset="0"/>
                <a:ea typeface="Inter" panose="020B0604020202020204" charset="0"/>
              </a:rPr>
              <a:t> </a:t>
            </a:r>
          </a:p>
          <a:p>
            <a:pPr marL="228594" indent="-228594">
              <a:buFont typeface="Arial" panose="020B0604020202020204" pitchFamily="34" charset="0"/>
              <a:buChar char="•"/>
            </a:pPr>
            <a:r>
              <a:rPr lang="en-IN" sz="1333" dirty="0">
                <a:latin typeface="Inter" panose="020B0604020202020204" charset="0"/>
                <a:ea typeface="Inter" panose="020B0604020202020204" charset="0"/>
              </a:rPr>
              <a:t>Predicts and prevents potential attacks .</a:t>
            </a:r>
            <a:endParaRPr lang="en-US" sz="1333" dirty="0">
              <a:latin typeface="Inter" panose="020B0604020202020204" charset="0"/>
              <a:ea typeface="Inter" panose="020B0604020202020204" charset="0"/>
            </a:endParaRPr>
          </a:p>
        </p:txBody>
      </p:sp>
      <p:sp>
        <p:nvSpPr>
          <p:cNvPr id="19" name="Google Shape;472;p61">
            <a:extLst>
              <a:ext uri="{FF2B5EF4-FFF2-40B4-BE49-F238E27FC236}">
                <a16:creationId xmlns:a16="http://schemas.microsoft.com/office/drawing/2014/main" id="{6786D16D-BBD2-F244-FAF2-1AF41D1E937F}"/>
              </a:ext>
            </a:extLst>
          </p:cNvPr>
          <p:cNvSpPr/>
          <p:nvPr/>
        </p:nvSpPr>
        <p:spPr>
          <a:xfrm>
            <a:off x="9839509" y="4247564"/>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Ensures data protection and privacy.</a:t>
            </a:r>
          </a:p>
          <a:p>
            <a:pPr lvl="0"/>
            <a:endParaRPr lang="en-US"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it ensures that sensitive information handled by the AI remains protected.</a:t>
            </a:r>
            <a:endParaRPr lang="en-US" sz="1333" dirty="0">
              <a:latin typeface="Inter" panose="020B0604020202020204" charset="0"/>
              <a:ea typeface="Inter" panose="020B0604020202020204" charset="0"/>
            </a:endParaRPr>
          </a:p>
        </p:txBody>
      </p:sp>
      <p:sp>
        <p:nvSpPr>
          <p:cNvPr id="24" name="TextBox 23">
            <a:extLst>
              <a:ext uri="{FF2B5EF4-FFF2-40B4-BE49-F238E27FC236}">
                <a16:creationId xmlns:a16="http://schemas.microsoft.com/office/drawing/2014/main" id="{7929586A-B6AF-C389-B8A9-A3DF658B234C}"/>
              </a:ext>
            </a:extLst>
          </p:cNvPr>
          <p:cNvSpPr txBox="1"/>
          <p:nvPr/>
        </p:nvSpPr>
        <p:spPr>
          <a:xfrm>
            <a:off x="7445915" y="3186906"/>
            <a:ext cx="2435557"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Active     Defender</a:t>
            </a:r>
          </a:p>
          <a:p>
            <a:endParaRPr lang="en-IN" sz="1600" b="1" dirty="0"/>
          </a:p>
        </p:txBody>
      </p:sp>
      <p:sp>
        <p:nvSpPr>
          <p:cNvPr id="23" name="TextBox 22">
            <a:extLst>
              <a:ext uri="{FF2B5EF4-FFF2-40B4-BE49-F238E27FC236}">
                <a16:creationId xmlns:a16="http://schemas.microsoft.com/office/drawing/2014/main" id="{112E3DC1-4EAA-6F26-2A91-34DF93020BB3}"/>
              </a:ext>
            </a:extLst>
          </p:cNvPr>
          <p:cNvSpPr txBox="1"/>
          <p:nvPr/>
        </p:nvSpPr>
        <p:spPr>
          <a:xfrm>
            <a:off x="4907960" y="3186906"/>
            <a:ext cx="2254739"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Informed     Advisor</a:t>
            </a:r>
          </a:p>
          <a:p>
            <a:endParaRPr lang="en-IN" sz="1600" b="1" dirty="0"/>
          </a:p>
        </p:txBody>
      </p:sp>
      <p:sp>
        <p:nvSpPr>
          <p:cNvPr id="25" name="TextBox 24">
            <a:extLst>
              <a:ext uri="{FF2B5EF4-FFF2-40B4-BE49-F238E27FC236}">
                <a16:creationId xmlns:a16="http://schemas.microsoft.com/office/drawing/2014/main" id="{02EDC8BC-206B-E3A2-C0C8-7882C2E743AD}"/>
              </a:ext>
            </a:extLst>
          </p:cNvPr>
          <p:cNvSpPr txBox="1"/>
          <p:nvPr/>
        </p:nvSpPr>
        <p:spPr>
          <a:xfrm>
            <a:off x="9855708" y="3169330"/>
            <a:ext cx="2304013"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Data     Protector</a:t>
            </a:r>
          </a:p>
          <a:p>
            <a:endParaRPr lang="en-IN" sz="1600" b="1" dirty="0"/>
          </a:p>
        </p:txBody>
      </p:sp>
      <p:sp>
        <p:nvSpPr>
          <p:cNvPr id="12" name="Google Shape;473;p61">
            <a:extLst>
              <a:ext uri="{FF2B5EF4-FFF2-40B4-BE49-F238E27FC236}">
                <a16:creationId xmlns:a16="http://schemas.microsoft.com/office/drawing/2014/main" id="{14FA8EE6-4471-76E9-A854-F9D7AA667188}"/>
              </a:ext>
            </a:extLst>
          </p:cNvPr>
          <p:cNvSpPr txBox="1"/>
          <p:nvPr/>
        </p:nvSpPr>
        <p:spPr>
          <a:xfrm>
            <a:off x="150528" y="521967"/>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Anomaly Detection</a:t>
            </a:r>
            <a:endParaRPr sz="2133" b="1" dirty="0">
              <a:solidFill>
                <a:srgbClr val="FFFFFF"/>
              </a:solidFill>
              <a:latin typeface="Inter" panose="020B0604020202020204" charset="0"/>
              <a:ea typeface="Inter" panose="020B0604020202020204" charset="0"/>
              <a:cs typeface="Inter"/>
              <a:sym typeface="Inter"/>
            </a:endParaRPr>
          </a:p>
        </p:txBody>
      </p:sp>
      <p:sp>
        <p:nvSpPr>
          <p:cNvPr id="14" name="Google Shape;473;p61">
            <a:extLst>
              <a:ext uri="{FF2B5EF4-FFF2-40B4-BE49-F238E27FC236}">
                <a16:creationId xmlns:a16="http://schemas.microsoft.com/office/drawing/2014/main" id="{089DC795-CDCA-2954-0301-17A1A1429D99}"/>
              </a:ext>
            </a:extLst>
          </p:cNvPr>
          <p:cNvSpPr txBox="1"/>
          <p:nvPr/>
        </p:nvSpPr>
        <p:spPr>
          <a:xfrm>
            <a:off x="2590303" y="558599"/>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Access   </a:t>
            </a:r>
          </a:p>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Control</a:t>
            </a:r>
            <a:endParaRPr sz="2133" b="1" dirty="0">
              <a:solidFill>
                <a:srgbClr val="FFFFFF"/>
              </a:solidFill>
              <a:latin typeface="Inter" panose="020B0604020202020204" charset="0"/>
              <a:ea typeface="Inter" panose="020B0604020202020204" charset="0"/>
              <a:cs typeface="Inter"/>
              <a:sym typeface="Inter"/>
            </a:endParaRPr>
          </a:p>
        </p:txBody>
      </p:sp>
      <p:sp>
        <p:nvSpPr>
          <p:cNvPr id="26" name="Google Shape;473;p61">
            <a:extLst>
              <a:ext uri="{FF2B5EF4-FFF2-40B4-BE49-F238E27FC236}">
                <a16:creationId xmlns:a16="http://schemas.microsoft.com/office/drawing/2014/main" id="{DD524D7A-C1FA-7CE5-AA2E-4B9A098933C7}"/>
              </a:ext>
            </a:extLst>
          </p:cNvPr>
          <p:cNvSpPr txBox="1"/>
          <p:nvPr/>
        </p:nvSpPr>
        <p:spPr>
          <a:xfrm>
            <a:off x="4986884" y="586473"/>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Threat Intelligence</a:t>
            </a:r>
            <a:endParaRPr sz="2133" b="1" dirty="0">
              <a:solidFill>
                <a:srgbClr val="FFFFFF"/>
              </a:solidFill>
              <a:latin typeface="Inter" panose="020B0604020202020204" charset="0"/>
              <a:ea typeface="Inter" panose="020B0604020202020204" charset="0"/>
              <a:cs typeface="Inter"/>
              <a:sym typeface="Inter"/>
            </a:endParaRPr>
          </a:p>
        </p:txBody>
      </p:sp>
      <p:sp>
        <p:nvSpPr>
          <p:cNvPr id="27" name="Google Shape;473;p61">
            <a:extLst>
              <a:ext uri="{FF2B5EF4-FFF2-40B4-BE49-F238E27FC236}">
                <a16:creationId xmlns:a16="http://schemas.microsoft.com/office/drawing/2014/main" id="{EAF49AC6-E590-D392-841B-88D0BA8932D2}"/>
              </a:ext>
            </a:extLst>
          </p:cNvPr>
          <p:cNvSpPr txBox="1"/>
          <p:nvPr/>
        </p:nvSpPr>
        <p:spPr>
          <a:xfrm>
            <a:off x="7441697" y="586473"/>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Intrusion Prevention</a:t>
            </a:r>
            <a:endParaRPr sz="2133" b="1" dirty="0">
              <a:solidFill>
                <a:srgbClr val="FFFFFF"/>
              </a:solidFill>
              <a:latin typeface="Inter" panose="020B0604020202020204" charset="0"/>
              <a:ea typeface="Inter" panose="020B0604020202020204" charset="0"/>
              <a:cs typeface="Inter"/>
              <a:sym typeface="Inter"/>
            </a:endParaRPr>
          </a:p>
        </p:txBody>
      </p:sp>
      <p:sp>
        <p:nvSpPr>
          <p:cNvPr id="6" name="TextBox 5">
            <a:extLst>
              <a:ext uri="{FF2B5EF4-FFF2-40B4-BE49-F238E27FC236}">
                <a16:creationId xmlns:a16="http://schemas.microsoft.com/office/drawing/2014/main" id="{C61A2BC7-2839-5720-934F-F9F1A8D300AC}"/>
              </a:ext>
            </a:extLst>
          </p:cNvPr>
          <p:cNvSpPr txBox="1"/>
          <p:nvPr/>
        </p:nvSpPr>
        <p:spPr>
          <a:xfrm>
            <a:off x="129158" y="3169331"/>
            <a:ext cx="2293724" cy="58477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1600" b="1" dirty="0">
                <a:solidFill>
                  <a:srgbClr val="E6E6E6"/>
                </a:solidFill>
              </a:rPr>
              <a:t>Watchful     guardian</a:t>
            </a:r>
          </a:p>
          <a:p>
            <a:endParaRPr lang="en-IN" sz="1600" b="1" dirty="0">
              <a:solidFill>
                <a:srgbClr val="E6E6E6"/>
              </a:solidFill>
              <a:latin typeface="Inter" panose="020B0604020202020204" charset="0"/>
              <a:ea typeface="Inter" panose="020B0604020202020204" charset="0"/>
            </a:endParaRPr>
          </a:p>
        </p:txBody>
      </p:sp>
      <p:sp>
        <p:nvSpPr>
          <p:cNvPr id="448" name="Arrow: Down 447">
            <a:extLst>
              <a:ext uri="{FF2B5EF4-FFF2-40B4-BE49-F238E27FC236}">
                <a16:creationId xmlns:a16="http://schemas.microsoft.com/office/drawing/2014/main" id="{DFB48E5B-8045-DDF1-BD93-B8259D5AAD4E}"/>
              </a:ext>
            </a:extLst>
          </p:cNvPr>
          <p:cNvSpPr/>
          <p:nvPr/>
        </p:nvSpPr>
        <p:spPr>
          <a:xfrm>
            <a:off x="3530515" y="2912133"/>
            <a:ext cx="295275" cy="994059"/>
          </a:xfrm>
          <a:prstGeom prst="downArrow">
            <a:avLst/>
          </a:prstGeom>
          <a:solidFill>
            <a:srgbClr val="03396C"/>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effectLst>
                  <a:outerShdw blurRad="50800" dist="38100" dir="5400000" algn="t" rotWithShape="0">
                    <a:prstClr val="black">
                      <a:alpha val="40000"/>
                    </a:prstClr>
                  </a:outerShdw>
                </a:effectLst>
              </a:rPr>
              <a:t>ROLE</a:t>
            </a:r>
            <a:endParaRPr lang="en-IN" sz="800" b="1" dirty="0">
              <a:effectLst>
                <a:outerShdw blurRad="50800" dist="38100" dir="5400000" algn="t" rotWithShape="0">
                  <a:prstClr val="black">
                    <a:alpha val="40000"/>
                  </a:prstClr>
                </a:outerShdw>
              </a:effectLst>
            </a:endParaRPr>
          </a:p>
        </p:txBody>
      </p:sp>
      <p:sp>
        <p:nvSpPr>
          <p:cNvPr id="449" name="Arrow: Down 448">
            <a:extLst>
              <a:ext uri="{FF2B5EF4-FFF2-40B4-BE49-F238E27FC236}">
                <a16:creationId xmlns:a16="http://schemas.microsoft.com/office/drawing/2014/main" id="{95B40722-3671-CB47-A642-0F8CFFAB293A}"/>
              </a:ext>
            </a:extLst>
          </p:cNvPr>
          <p:cNvSpPr/>
          <p:nvPr/>
        </p:nvSpPr>
        <p:spPr>
          <a:xfrm>
            <a:off x="5935061" y="2896840"/>
            <a:ext cx="295275" cy="994059"/>
          </a:xfrm>
          <a:prstGeom prst="downArrow">
            <a:avLst/>
          </a:prstGeom>
          <a:solidFill>
            <a:srgbClr val="005B96"/>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solidFill>
                  <a:schemeClr val="bg1"/>
                </a:solidFill>
                <a:effectLst>
                  <a:outerShdw blurRad="50800" dist="38100" dir="5400000" algn="t" rotWithShape="0">
                    <a:prstClr val="black">
                      <a:alpha val="40000"/>
                    </a:prstClr>
                  </a:outerShdw>
                </a:effectLst>
              </a:rPr>
              <a:t>ROLE</a:t>
            </a:r>
            <a:endParaRPr lang="en-IN" sz="800" b="1" dirty="0">
              <a:solidFill>
                <a:schemeClr val="bg1"/>
              </a:solidFill>
              <a:effectLst>
                <a:outerShdw blurRad="50800" dist="38100" dir="5400000" algn="t" rotWithShape="0">
                  <a:prstClr val="black">
                    <a:alpha val="40000"/>
                  </a:prstClr>
                </a:outerShdw>
              </a:effectLst>
            </a:endParaRPr>
          </a:p>
        </p:txBody>
      </p:sp>
      <p:sp>
        <p:nvSpPr>
          <p:cNvPr id="450" name="Arrow: Down 449">
            <a:extLst>
              <a:ext uri="{FF2B5EF4-FFF2-40B4-BE49-F238E27FC236}">
                <a16:creationId xmlns:a16="http://schemas.microsoft.com/office/drawing/2014/main" id="{E3AF8DFC-7EF1-8C1F-020C-7EDC0779F1A9}"/>
              </a:ext>
            </a:extLst>
          </p:cNvPr>
          <p:cNvSpPr/>
          <p:nvPr/>
        </p:nvSpPr>
        <p:spPr>
          <a:xfrm>
            <a:off x="8361705" y="2931971"/>
            <a:ext cx="295275" cy="994059"/>
          </a:xfrm>
          <a:prstGeom prst="downArrow">
            <a:avLst/>
          </a:prstGeom>
          <a:solidFill>
            <a:srgbClr val="6497B1"/>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solidFill>
                  <a:schemeClr val="accent1">
                    <a:lumMod val="50000"/>
                  </a:schemeClr>
                </a:solidFill>
                <a:effectLst>
                  <a:outerShdw blurRad="50800" dist="38100" dir="5400000" algn="t" rotWithShape="0">
                    <a:prstClr val="black">
                      <a:alpha val="40000"/>
                    </a:prstClr>
                  </a:outerShdw>
                </a:effectLst>
              </a:rPr>
              <a:t>ROLE</a:t>
            </a:r>
            <a:endParaRPr lang="en-IN" sz="800" b="1" dirty="0">
              <a:solidFill>
                <a:schemeClr val="accent1">
                  <a:lumMod val="50000"/>
                </a:schemeClr>
              </a:solidFill>
              <a:effectLst>
                <a:outerShdw blurRad="50800" dist="38100" dir="5400000" algn="t" rotWithShape="0">
                  <a:prstClr val="black">
                    <a:alpha val="40000"/>
                  </a:prstClr>
                </a:outerShdw>
              </a:effectLst>
            </a:endParaRPr>
          </a:p>
        </p:txBody>
      </p:sp>
      <p:sp>
        <p:nvSpPr>
          <p:cNvPr id="451" name="Arrow: Down 450">
            <a:extLst>
              <a:ext uri="{FF2B5EF4-FFF2-40B4-BE49-F238E27FC236}">
                <a16:creationId xmlns:a16="http://schemas.microsoft.com/office/drawing/2014/main" id="{B9D4BFEC-B2E7-CF7D-D6F7-BB548C4D883A}"/>
              </a:ext>
            </a:extLst>
          </p:cNvPr>
          <p:cNvSpPr/>
          <p:nvPr/>
        </p:nvSpPr>
        <p:spPr>
          <a:xfrm>
            <a:off x="10666197" y="2931971"/>
            <a:ext cx="295275" cy="994059"/>
          </a:xfrm>
          <a:prstGeom prst="downArrow">
            <a:avLst/>
          </a:prstGeom>
          <a:solidFill>
            <a:srgbClr val="B3CDE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dirty="0">
                <a:ln>
                  <a:solidFill>
                    <a:srgbClr val="03396C"/>
                  </a:solidFill>
                </a:ln>
                <a:solidFill>
                  <a:schemeClr val="tx2">
                    <a:lumMod val="75000"/>
                  </a:schemeClr>
                </a:solidFill>
              </a:rPr>
              <a:t>ROLE</a:t>
            </a:r>
            <a:endParaRPr lang="en-IN" sz="800" dirty="0">
              <a:ln>
                <a:solidFill>
                  <a:srgbClr val="03396C"/>
                </a:solidFill>
              </a:ln>
              <a:solidFill>
                <a:schemeClr val="tx2">
                  <a:lumMod val="75000"/>
                </a:schemeClr>
              </a:solidFill>
            </a:endParaRPr>
          </a:p>
        </p:txBody>
      </p:sp>
    </p:spTree>
    <p:extLst>
      <p:ext uri="{BB962C8B-B14F-4D97-AF65-F5344CB8AC3E}">
        <p14:creationId xmlns:p14="http://schemas.microsoft.com/office/powerpoint/2010/main" val="21700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1+#ppt_w/2"/>
                                          </p:val>
                                        </p:tav>
                                        <p:tav tm="100000">
                                          <p:val>
                                            <p:strVal val="#ppt_x"/>
                                          </p:val>
                                        </p:tav>
                                      </p:tavLst>
                                    </p:anim>
                                    <p:anim calcmode="lin" valueType="num">
                                      <p:cBhvr additive="base">
                                        <p:cTn id="8" dur="500" fill="hold"/>
                                        <p:tgtEl>
                                          <p:spTgt spid="47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48"/>
                                        </p:tgtEl>
                                        <p:attrNameLst>
                                          <p:attrName>style.visibility</p:attrName>
                                        </p:attrNameLst>
                                      </p:cBhvr>
                                      <p:to>
                                        <p:strVal val="visible"/>
                                      </p:to>
                                    </p:set>
                                    <p:anim calcmode="lin" valueType="num">
                                      <p:cBhvr additive="base">
                                        <p:cTn id="37" dur="500" fill="hold"/>
                                        <p:tgtEl>
                                          <p:spTgt spid="448"/>
                                        </p:tgtEl>
                                        <p:attrNameLst>
                                          <p:attrName>ppt_x</p:attrName>
                                        </p:attrNameLst>
                                      </p:cBhvr>
                                      <p:tavLst>
                                        <p:tav tm="0">
                                          <p:val>
                                            <p:strVal val="1+#ppt_w/2"/>
                                          </p:val>
                                        </p:tav>
                                        <p:tav tm="100000">
                                          <p:val>
                                            <p:strVal val="#ppt_x"/>
                                          </p:val>
                                        </p:tav>
                                      </p:tavLst>
                                    </p:anim>
                                    <p:anim calcmode="lin" valueType="num">
                                      <p:cBhvr additive="base">
                                        <p:cTn id="38" dur="500" fill="hold"/>
                                        <p:tgtEl>
                                          <p:spTgt spid="44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49"/>
                                        </p:tgtEl>
                                        <p:attrNameLst>
                                          <p:attrName>style.visibility</p:attrName>
                                        </p:attrNameLst>
                                      </p:cBhvr>
                                      <p:to>
                                        <p:strVal val="visible"/>
                                      </p:to>
                                    </p:set>
                                    <p:anim calcmode="lin" valueType="num">
                                      <p:cBhvr additive="base">
                                        <p:cTn id="55" dur="500" fill="hold"/>
                                        <p:tgtEl>
                                          <p:spTgt spid="449"/>
                                        </p:tgtEl>
                                        <p:attrNameLst>
                                          <p:attrName>ppt_x</p:attrName>
                                        </p:attrNameLst>
                                      </p:cBhvr>
                                      <p:tavLst>
                                        <p:tav tm="0">
                                          <p:val>
                                            <p:strVal val="1+#ppt_w/2"/>
                                          </p:val>
                                        </p:tav>
                                        <p:tav tm="100000">
                                          <p:val>
                                            <p:strVal val="#ppt_x"/>
                                          </p:val>
                                        </p:tav>
                                      </p:tavLst>
                                    </p:anim>
                                    <p:anim calcmode="lin" valueType="num">
                                      <p:cBhvr additive="base">
                                        <p:cTn id="56" dur="500" fill="hold"/>
                                        <p:tgtEl>
                                          <p:spTgt spid="44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1+#ppt_w/2"/>
                                          </p:val>
                                        </p:tav>
                                        <p:tav tm="100000">
                                          <p:val>
                                            <p:strVal val="#ppt_x"/>
                                          </p:val>
                                        </p:tav>
                                      </p:tavLst>
                                    </p:anim>
                                    <p:anim calcmode="lin" valueType="num">
                                      <p:cBhvr additive="base">
                                        <p:cTn id="60" dur="5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76"/>
                                        </p:tgtEl>
                                        <p:attrNameLst>
                                          <p:attrName>style.visibility</p:attrName>
                                        </p:attrNameLst>
                                      </p:cBhvr>
                                      <p:to>
                                        <p:strVal val="visible"/>
                                      </p:to>
                                    </p:set>
                                    <p:anim calcmode="lin" valueType="num">
                                      <p:cBhvr additive="base">
                                        <p:cTn id="63" dur="500" fill="hold"/>
                                        <p:tgtEl>
                                          <p:spTgt spid="476"/>
                                        </p:tgtEl>
                                        <p:attrNameLst>
                                          <p:attrName>ppt_x</p:attrName>
                                        </p:attrNameLst>
                                      </p:cBhvr>
                                      <p:tavLst>
                                        <p:tav tm="0">
                                          <p:val>
                                            <p:strVal val="1+#ppt_w/2"/>
                                          </p:val>
                                        </p:tav>
                                        <p:tav tm="100000">
                                          <p:val>
                                            <p:strVal val="#ppt_x"/>
                                          </p:val>
                                        </p:tav>
                                      </p:tavLst>
                                    </p:anim>
                                    <p:anim calcmode="lin" valueType="num">
                                      <p:cBhvr additive="base">
                                        <p:cTn id="64" dur="500" fill="hold"/>
                                        <p:tgtEl>
                                          <p:spTgt spid="476"/>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78"/>
                                        </p:tgtEl>
                                        <p:attrNameLst>
                                          <p:attrName>style.visibility</p:attrName>
                                        </p:attrNameLst>
                                      </p:cBhvr>
                                      <p:to>
                                        <p:strVal val="visible"/>
                                      </p:to>
                                    </p:set>
                                    <p:anim calcmode="lin" valueType="num">
                                      <p:cBhvr additive="base">
                                        <p:cTn id="73" dur="500" fill="hold"/>
                                        <p:tgtEl>
                                          <p:spTgt spid="478"/>
                                        </p:tgtEl>
                                        <p:attrNameLst>
                                          <p:attrName>ppt_x</p:attrName>
                                        </p:attrNameLst>
                                      </p:cBhvr>
                                      <p:tavLst>
                                        <p:tav tm="0">
                                          <p:val>
                                            <p:strVal val="1+#ppt_w/2"/>
                                          </p:val>
                                        </p:tav>
                                        <p:tav tm="100000">
                                          <p:val>
                                            <p:strVal val="#ppt_x"/>
                                          </p:val>
                                        </p:tav>
                                      </p:tavLst>
                                    </p:anim>
                                    <p:anim calcmode="lin" valueType="num">
                                      <p:cBhvr additive="base">
                                        <p:cTn id="74" dur="500" fill="hold"/>
                                        <p:tgtEl>
                                          <p:spTgt spid="47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1+#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450"/>
                                        </p:tgtEl>
                                        <p:attrNameLst>
                                          <p:attrName>style.visibility</p:attrName>
                                        </p:attrNameLst>
                                      </p:cBhvr>
                                      <p:to>
                                        <p:strVal val="visible"/>
                                      </p:to>
                                    </p:set>
                                    <p:anim calcmode="lin" valueType="num">
                                      <p:cBhvr additive="base">
                                        <p:cTn id="81" dur="500" fill="hold"/>
                                        <p:tgtEl>
                                          <p:spTgt spid="450"/>
                                        </p:tgtEl>
                                        <p:attrNameLst>
                                          <p:attrName>ppt_x</p:attrName>
                                        </p:attrNameLst>
                                      </p:cBhvr>
                                      <p:tavLst>
                                        <p:tav tm="0">
                                          <p:val>
                                            <p:strVal val="1+#ppt_w/2"/>
                                          </p:val>
                                        </p:tav>
                                        <p:tav tm="100000">
                                          <p:val>
                                            <p:strVal val="#ppt_x"/>
                                          </p:val>
                                        </p:tav>
                                      </p:tavLst>
                                    </p:anim>
                                    <p:anim calcmode="lin" valueType="num">
                                      <p:cBhvr additive="base">
                                        <p:cTn id="82" dur="500" fill="hold"/>
                                        <p:tgtEl>
                                          <p:spTgt spid="450"/>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1+#ppt_w/2"/>
                                          </p:val>
                                        </p:tav>
                                        <p:tav tm="100000">
                                          <p:val>
                                            <p:strVal val="#ppt_x"/>
                                          </p:val>
                                        </p:tav>
                                      </p:tavLst>
                                    </p:anim>
                                    <p:anim calcmode="lin" valueType="num">
                                      <p:cBhvr additive="base">
                                        <p:cTn id="86" dur="500" fill="hold"/>
                                        <p:tgtEl>
                                          <p:spTgt spid="24"/>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1+#ppt_w/2"/>
                                          </p:val>
                                        </p:tav>
                                        <p:tav tm="100000">
                                          <p:val>
                                            <p:strVal val="#ppt_x"/>
                                          </p:val>
                                        </p:tav>
                                      </p:tavLst>
                                    </p:anim>
                                    <p:anim calcmode="lin" valueType="num">
                                      <p:cBhvr additive="base">
                                        <p:cTn id="9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480"/>
                                        </p:tgtEl>
                                        <p:attrNameLst>
                                          <p:attrName>style.visibility</p:attrName>
                                        </p:attrNameLst>
                                      </p:cBhvr>
                                      <p:to>
                                        <p:strVal val="visible"/>
                                      </p:to>
                                    </p:set>
                                    <p:anim calcmode="lin" valueType="num">
                                      <p:cBhvr additive="base">
                                        <p:cTn id="95" dur="500" fill="hold"/>
                                        <p:tgtEl>
                                          <p:spTgt spid="480"/>
                                        </p:tgtEl>
                                        <p:attrNameLst>
                                          <p:attrName>ppt_x</p:attrName>
                                        </p:attrNameLst>
                                      </p:cBhvr>
                                      <p:tavLst>
                                        <p:tav tm="0">
                                          <p:val>
                                            <p:strVal val="1+#ppt_w/2"/>
                                          </p:val>
                                        </p:tav>
                                        <p:tav tm="100000">
                                          <p:val>
                                            <p:strVal val="#ppt_x"/>
                                          </p:val>
                                        </p:tav>
                                      </p:tavLst>
                                    </p:anim>
                                    <p:anim calcmode="lin" valueType="num">
                                      <p:cBhvr additive="base">
                                        <p:cTn id="96" dur="500" fill="hold"/>
                                        <p:tgtEl>
                                          <p:spTgt spid="480"/>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1+#ppt_w/2"/>
                                          </p:val>
                                        </p:tav>
                                        <p:tav tm="100000">
                                          <p:val>
                                            <p:strVal val="#ppt_x"/>
                                          </p:val>
                                        </p:tav>
                                      </p:tavLst>
                                    </p:anim>
                                    <p:anim calcmode="lin" valueType="num">
                                      <p:cBhvr additive="base">
                                        <p:cTn id="100" dur="500" fill="hold"/>
                                        <p:tgtEl>
                                          <p:spTgt spid="1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451"/>
                                        </p:tgtEl>
                                        <p:attrNameLst>
                                          <p:attrName>style.visibility</p:attrName>
                                        </p:attrNameLst>
                                      </p:cBhvr>
                                      <p:to>
                                        <p:strVal val="visible"/>
                                      </p:to>
                                    </p:set>
                                    <p:anim calcmode="lin" valueType="num">
                                      <p:cBhvr additive="base">
                                        <p:cTn id="103" dur="500" fill="hold"/>
                                        <p:tgtEl>
                                          <p:spTgt spid="451"/>
                                        </p:tgtEl>
                                        <p:attrNameLst>
                                          <p:attrName>ppt_x</p:attrName>
                                        </p:attrNameLst>
                                      </p:cBhvr>
                                      <p:tavLst>
                                        <p:tav tm="0">
                                          <p:val>
                                            <p:strVal val="1+#ppt_w/2"/>
                                          </p:val>
                                        </p:tav>
                                        <p:tav tm="100000">
                                          <p:val>
                                            <p:strVal val="#ppt_x"/>
                                          </p:val>
                                        </p:tav>
                                      </p:tavLst>
                                    </p:anim>
                                    <p:anim calcmode="lin" valueType="num">
                                      <p:cBhvr additive="base">
                                        <p:cTn id="104" dur="500" fill="hold"/>
                                        <p:tgtEl>
                                          <p:spTgt spid="45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fill="hold"/>
                                        <p:tgtEl>
                                          <p:spTgt spid="25"/>
                                        </p:tgtEl>
                                        <p:attrNameLst>
                                          <p:attrName>ppt_x</p:attrName>
                                        </p:attrNameLst>
                                      </p:cBhvr>
                                      <p:tavLst>
                                        <p:tav tm="0">
                                          <p:val>
                                            <p:strVal val="1+#ppt_w/2"/>
                                          </p:val>
                                        </p:tav>
                                        <p:tav tm="100000">
                                          <p:val>
                                            <p:strVal val="#ppt_x"/>
                                          </p:val>
                                        </p:tav>
                                      </p:tavLst>
                                    </p:anim>
                                    <p:anim calcmode="lin" valueType="num">
                                      <p:cBhvr additive="base">
                                        <p:cTn id="108" dur="500" fill="hold"/>
                                        <p:tgtEl>
                                          <p:spTgt spid="2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 calcmode="lin" valueType="num">
                                      <p:cBhvr additive="base">
                                        <p:cTn id="111" dur="500" fill="hold"/>
                                        <p:tgtEl>
                                          <p:spTgt spid="19"/>
                                        </p:tgtEl>
                                        <p:attrNameLst>
                                          <p:attrName>ppt_x</p:attrName>
                                        </p:attrNameLst>
                                      </p:cBhvr>
                                      <p:tavLst>
                                        <p:tav tm="0">
                                          <p:val>
                                            <p:strVal val="1+#ppt_w/2"/>
                                          </p:val>
                                        </p:tav>
                                        <p:tav tm="100000">
                                          <p:val>
                                            <p:strVal val="#ppt_x"/>
                                          </p:val>
                                        </p:tav>
                                      </p:tavLst>
                                    </p:anim>
                                    <p:anim calcmode="lin" valueType="num">
                                      <p:cBhvr additive="base">
                                        <p:cTn id="1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animBg="1"/>
      <p:bldP spid="476" grpId="0" animBg="1"/>
      <p:bldP spid="478" grpId="0" animBg="1"/>
      <p:bldP spid="480" grpId="0" animBg="1"/>
      <p:bldP spid="4" grpId="0" animBg="1"/>
      <p:bldP spid="10" grpId="0" animBg="1"/>
      <p:bldP spid="2" grpId="0" animBg="1"/>
      <p:bldP spid="13" grpId="0" animBg="1"/>
      <p:bldP spid="11" grpId="0"/>
      <p:bldP spid="16" grpId="0" animBg="1"/>
      <p:bldP spid="17" grpId="0" animBg="1"/>
      <p:bldP spid="18" grpId="0" animBg="1"/>
      <p:bldP spid="19" grpId="0" animBg="1"/>
      <p:bldP spid="24" grpId="0"/>
      <p:bldP spid="23" grpId="0"/>
      <p:bldP spid="25" grpId="0"/>
      <p:bldP spid="12" grpId="0" animBg="1"/>
      <p:bldP spid="14" grpId="0" animBg="1"/>
      <p:bldP spid="26" grpId="0" animBg="1"/>
      <p:bldP spid="27" grpId="0" animBg="1"/>
      <p:bldP spid="6" grpId="0"/>
      <p:bldP spid="448" grpId="0" animBg="1"/>
      <p:bldP spid="449" grpId="0" animBg="1"/>
      <p:bldP spid="450" grpId="0" animBg="1"/>
      <p:bldP spid="4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1360</Words>
  <Application>Microsoft Office PowerPoint</Application>
  <PresentationFormat>Widescreen</PresentationFormat>
  <Paragraphs>205</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Inter</vt:lpstr>
      <vt:lpstr>Inter Light</vt:lpstr>
      <vt:lpstr>Inter SemiBold</vt:lpstr>
      <vt:lpstr>Symbol</vt:lpstr>
      <vt:lpstr>Wingdings</vt:lpstr>
      <vt:lpstr>Office Theme</vt:lpstr>
      <vt:lpstr>Synthetic Sentries: Safeguarding AI with Next Generation Security Mechanisms</vt:lpstr>
      <vt:lpstr>Agenda</vt:lpstr>
      <vt:lpstr>Rise of Artificial Intelligence(AI) and its security implications</vt:lpstr>
      <vt:lpstr>PowerPoint Presentation</vt:lpstr>
      <vt:lpstr>Statistics on AI-related security incidents and their impacts</vt:lpstr>
      <vt:lpstr>Statistics on AI-related security incidents and their impacts</vt:lpstr>
      <vt:lpstr>Limitations in Current Security Mechanisms to Safeguard AI</vt:lpstr>
      <vt:lpstr>PowerPoint Presentation</vt:lpstr>
      <vt:lpstr>PowerPoint Presentation</vt:lpstr>
      <vt:lpstr>Synthetic Sentries Vs Traditional Security</vt:lpstr>
      <vt:lpstr>AI security use cases</vt:lpstr>
      <vt:lpstr>AI security use cases</vt:lpstr>
      <vt:lpstr>AI security Best Practices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malathimsse@gmail.com</cp:lastModifiedBy>
  <cp:revision>103</cp:revision>
  <dcterms:created xsi:type="dcterms:W3CDTF">2024-09-27T10:58:03Z</dcterms:created>
  <dcterms:modified xsi:type="dcterms:W3CDTF">2024-09-27T17:04:09Z</dcterms:modified>
</cp:coreProperties>
</file>