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31"/>
  </p:notesMasterIdLst>
  <p:sldIdLst>
    <p:sldId id="256" r:id="rId2"/>
    <p:sldId id="257" r:id="rId3"/>
    <p:sldId id="258" r:id="rId4"/>
    <p:sldId id="260" r:id="rId5"/>
    <p:sldId id="261" r:id="rId6"/>
    <p:sldId id="262" r:id="rId7"/>
    <p:sldId id="263" r:id="rId8"/>
    <p:sldId id="265" r:id="rId9"/>
    <p:sldId id="266" r:id="rId10"/>
    <p:sldId id="279" r:id="rId11"/>
    <p:sldId id="280" r:id="rId12"/>
    <p:sldId id="282" r:id="rId13"/>
    <p:sldId id="284" r:id="rId14"/>
    <p:sldId id="286" r:id="rId15"/>
    <p:sldId id="289" r:id="rId16"/>
    <p:sldId id="291" r:id="rId17"/>
    <p:sldId id="293" r:id="rId18"/>
    <p:sldId id="295" r:id="rId19"/>
    <p:sldId id="299" r:id="rId20"/>
    <p:sldId id="300" r:id="rId21"/>
    <p:sldId id="306" r:id="rId22"/>
    <p:sldId id="301" r:id="rId23"/>
    <p:sldId id="304" r:id="rId24"/>
    <p:sldId id="305" r:id="rId25"/>
    <p:sldId id="307" r:id="rId26"/>
    <p:sldId id="309" r:id="rId27"/>
    <p:sldId id="311" r:id="rId28"/>
    <p:sldId id="310" r:id="rId29"/>
    <p:sldId id="302" r:id="rId30"/>
  </p:sldIdLst>
  <p:sldSz cx="9144000" cy="5143500" type="screen16x9"/>
  <p:notesSz cx="6858000" cy="9144000"/>
  <p:embeddedFontLst>
    <p:embeddedFont>
      <p:font typeface="Inter" panose="020B0604020202020204" charset="0"/>
      <p:regular r:id="rId32"/>
      <p:bold r:id="rId33"/>
      <p:italic r:id="rId34"/>
      <p:boldItalic r:id="rId35"/>
    </p:embeddedFont>
    <p:embeddedFont>
      <p:font typeface="Inter Light" panose="020B0604020202020204" charset="0"/>
      <p:regular r:id="rId36"/>
      <p:bold r:id="rId37"/>
      <p:italic r:id="rId38"/>
      <p:boldItalic r:id="rId39"/>
    </p:embeddedFont>
    <p:embeddedFont>
      <p:font typeface="Inter SemiBold"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97B1"/>
    <a:srgbClr val="03396C"/>
    <a:srgbClr val="B3CDE0"/>
    <a:srgbClr val="005B96"/>
    <a:srgbClr val="011F4B"/>
    <a:srgbClr val="E6E6E6"/>
    <a:srgbClr val="F8C770"/>
    <a:srgbClr val="CC850A"/>
    <a:srgbClr val="006382"/>
    <a:srgbClr val="003D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BA95E8-630A-41F8-8375-8FB4219B5EC6}">
  <a:tblStyle styleId="{E0BA95E8-630A-41F8-8375-8FB4219B5E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DD5A049-1A5D-4D3C-9B6D-06DB3B9A1EF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analyticsvidhya.com/blog/2024/07/ai-agent-framework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analyticsvidhya.com/blog/2024/07/ai-agent-frameworks/"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linkedin.com/posts/zichuan-xiong-94aa3b13_chatgpt-promptengineering-activity-7041444035315593216-2V38/"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log.synapticlabs.ai/unleash-your-chatgpts-potential-with-the-scribe-method"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f8e2940991_0_1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f8e2940991_0_13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f8e2940991_0_1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f8e2940991_0_1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Devin analogy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f8e2940991_0_1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f8e2940991_0_1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f8e2940991_0_15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f8e2940991_0_1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f8e2940991_0_1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2f8e2940991_0_1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f8e2940991_0_1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2f8e2940991_0_1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f8e2940991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f8e2940991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2f8e2940991_0_16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2f8e2940991_0_1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f8e2940991_0_1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f8e2940991_0_1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Agenda:</a:t>
            </a:r>
            <a:endParaRPr sz="1300" b="1">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a:solidFill>
                  <a:schemeClr val="dk1"/>
                </a:solidFill>
              </a:rPr>
              <a:t>Introduction to Multi-Agent Systems &amp; Crew AI</a:t>
            </a:r>
            <a:r>
              <a:rPr lang="en">
                <a:solidFill>
                  <a:schemeClr val="dk1"/>
                </a:solidFill>
              </a:rPr>
              <a:t> (5 mins)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Brief overview of multi-agent systems and their significance in AI.</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Introduction to Crew AI and its role in orchestrating multiple agents for task automation.</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Setting up Crew AI in Google Colab</a:t>
            </a:r>
            <a:r>
              <a:rPr lang="en">
                <a:solidFill>
                  <a:schemeClr val="dk1"/>
                </a:solidFill>
              </a:rPr>
              <a:t> (5 mins)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Live walkthrough of setting up Crew AI in a Google Colab environment.</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Installation steps and quick demo of getting the environment ready.</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Code walkthrough for initializing agents.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Use Case: Blog Writing via Plan, Writer, and Editor Agents</a:t>
            </a:r>
            <a:r>
              <a:rPr lang="en">
                <a:solidFill>
                  <a:schemeClr val="dk1"/>
                </a:solidFill>
              </a:rPr>
              <a:t> (10 mins)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Introduce the blog writing use case.</a:t>
            </a:r>
            <a:endParaRPr>
              <a:solidFill>
                <a:schemeClr val="dk1"/>
              </a:solidFill>
            </a:endParaRPr>
          </a:p>
          <a:p>
            <a:pPr marL="1371600" lvl="2" indent="-298450" algn="l" rtl="0">
              <a:lnSpc>
                <a:spcPct val="115000"/>
              </a:lnSpc>
              <a:spcBef>
                <a:spcPts val="0"/>
              </a:spcBef>
              <a:spcAft>
                <a:spcPts val="0"/>
              </a:spcAft>
              <a:buClr>
                <a:schemeClr val="dk1"/>
              </a:buClr>
              <a:buSzPts val="1100"/>
              <a:buChar char="■"/>
            </a:pPr>
            <a:r>
              <a:rPr lang="en" b="1">
                <a:solidFill>
                  <a:schemeClr val="dk1"/>
                </a:solidFill>
              </a:rPr>
              <a:t>Plan Agent</a:t>
            </a:r>
            <a:r>
              <a:rPr lang="en">
                <a:solidFill>
                  <a:schemeClr val="dk1"/>
                </a:solidFill>
              </a:rPr>
              <a:t>: Outlines the structure of the blog.</a:t>
            </a:r>
            <a:endParaRPr>
              <a:solidFill>
                <a:schemeClr val="dk1"/>
              </a:solidFill>
            </a:endParaRPr>
          </a:p>
          <a:p>
            <a:pPr marL="1371600" lvl="2" indent="-298450" algn="l" rtl="0">
              <a:lnSpc>
                <a:spcPct val="115000"/>
              </a:lnSpc>
              <a:spcBef>
                <a:spcPts val="0"/>
              </a:spcBef>
              <a:spcAft>
                <a:spcPts val="0"/>
              </a:spcAft>
              <a:buClr>
                <a:schemeClr val="dk1"/>
              </a:buClr>
              <a:buSzPts val="1100"/>
              <a:buChar char="■"/>
            </a:pPr>
            <a:r>
              <a:rPr lang="en" b="1">
                <a:solidFill>
                  <a:schemeClr val="dk1"/>
                </a:solidFill>
              </a:rPr>
              <a:t>Writer Agent</a:t>
            </a:r>
            <a:r>
              <a:rPr lang="en">
                <a:solidFill>
                  <a:schemeClr val="dk1"/>
                </a:solidFill>
              </a:rPr>
              <a:t>: Writes the content based on the plan.</a:t>
            </a:r>
            <a:endParaRPr>
              <a:solidFill>
                <a:schemeClr val="dk1"/>
              </a:solidFill>
            </a:endParaRPr>
          </a:p>
          <a:p>
            <a:pPr marL="1371600" lvl="2" indent="-298450" algn="l" rtl="0">
              <a:lnSpc>
                <a:spcPct val="115000"/>
              </a:lnSpc>
              <a:spcBef>
                <a:spcPts val="0"/>
              </a:spcBef>
              <a:spcAft>
                <a:spcPts val="0"/>
              </a:spcAft>
              <a:buClr>
                <a:schemeClr val="dk1"/>
              </a:buClr>
              <a:buSzPts val="1100"/>
              <a:buChar char="■"/>
            </a:pPr>
            <a:r>
              <a:rPr lang="en" b="1">
                <a:solidFill>
                  <a:schemeClr val="dk1"/>
                </a:solidFill>
              </a:rPr>
              <a:t>Editor Agent</a:t>
            </a:r>
            <a:r>
              <a:rPr lang="en">
                <a:solidFill>
                  <a:schemeClr val="dk1"/>
                </a:solidFill>
              </a:rPr>
              <a:t>: Proofreads, edits, and makes suggestions.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Demonstrate the initial creation of agents and define their tasks.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Execute the agents and show the interaction between the Plan, Writer, and Editor agents in producing a blog post.</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Advanced Features in Crew AI</a:t>
            </a:r>
            <a:r>
              <a:rPr lang="en">
                <a:solidFill>
                  <a:schemeClr val="dk1"/>
                </a:solidFill>
              </a:rPr>
              <a:t> (10 mins)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Agent Collaboration</a:t>
            </a:r>
            <a:r>
              <a:rPr lang="en">
                <a:solidFill>
                  <a:schemeClr val="dk1"/>
                </a:solidFill>
              </a:rPr>
              <a:t>:</a:t>
            </a:r>
            <a:endParaRPr>
              <a:solidFill>
                <a:schemeClr val="dk1"/>
              </a:solidFill>
            </a:endParaRPr>
          </a:p>
          <a:p>
            <a:pPr marL="1371600" lvl="2" indent="-298450" algn="l" rtl="0">
              <a:lnSpc>
                <a:spcPct val="115000"/>
              </a:lnSpc>
              <a:spcBef>
                <a:spcPts val="0"/>
              </a:spcBef>
              <a:spcAft>
                <a:spcPts val="0"/>
              </a:spcAft>
              <a:buClr>
                <a:schemeClr val="dk1"/>
              </a:buClr>
              <a:buSzPts val="1100"/>
              <a:buChar char="■"/>
            </a:pPr>
            <a:r>
              <a:rPr lang="en">
                <a:solidFill>
                  <a:schemeClr val="dk1"/>
                </a:solidFill>
              </a:rPr>
              <a:t>Simulate a scenario where the Editor agent asks the Writer agent to clarify or modify a section.</a:t>
            </a:r>
            <a:endParaRPr>
              <a:solidFill>
                <a:schemeClr val="dk1"/>
              </a:solidFill>
            </a:endParaRPr>
          </a:p>
          <a:p>
            <a:pPr marL="1371600" lvl="2" indent="-298450" algn="l" rtl="0">
              <a:lnSpc>
                <a:spcPct val="115000"/>
              </a:lnSpc>
              <a:spcBef>
                <a:spcPts val="0"/>
              </a:spcBef>
              <a:spcAft>
                <a:spcPts val="0"/>
              </a:spcAft>
              <a:buClr>
                <a:schemeClr val="dk1"/>
              </a:buClr>
              <a:buSzPts val="1100"/>
              <a:buChar char="■"/>
            </a:pPr>
            <a:r>
              <a:rPr lang="en">
                <a:solidFill>
                  <a:schemeClr val="dk1"/>
                </a:solidFill>
              </a:rPr>
              <a:t>Show how agents communicate and dynamically adjust tasks.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Task Prioritization</a:t>
            </a:r>
            <a:r>
              <a:rPr lang="en">
                <a:solidFill>
                  <a:schemeClr val="dk1"/>
                </a:solidFill>
              </a:rPr>
              <a:t>:</a:t>
            </a:r>
            <a:endParaRPr>
              <a:solidFill>
                <a:schemeClr val="dk1"/>
              </a:solidFill>
            </a:endParaRPr>
          </a:p>
          <a:p>
            <a:pPr marL="1371600" lvl="2" indent="-298450" algn="l" rtl="0">
              <a:lnSpc>
                <a:spcPct val="115000"/>
              </a:lnSpc>
              <a:spcBef>
                <a:spcPts val="0"/>
              </a:spcBef>
              <a:spcAft>
                <a:spcPts val="0"/>
              </a:spcAft>
              <a:buClr>
                <a:schemeClr val="dk1"/>
              </a:buClr>
              <a:buSzPts val="1100"/>
              <a:buChar char="■"/>
            </a:pPr>
            <a:r>
              <a:rPr lang="en">
                <a:solidFill>
                  <a:schemeClr val="dk1"/>
                </a:solidFill>
              </a:rPr>
              <a:t>Modify tasks on the fly (e.g., changing the priority of a task or editing the Plan) and show how Crew AI handles task reordering and execution.</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Memory and Context Retention</a:t>
            </a:r>
            <a:r>
              <a:rPr lang="en">
                <a:solidFill>
                  <a:schemeClr val="dk1"/>
                </a:solidFill>
              </a:rPr>
              <a:t>:</a:t>
            </a:r>
            <a:endParaRPr>
              <a:solidFill>
                <a:schemeClr val="dk1"/>
              </a:solidFill>
            </a:endParaRPr>
          </a:p>
          <a:p>
            <a:pPr marL="1371600" lvl="2" indent="-298450" algn="l" rtl="0">
              <a:lnSpc>
                <a:spcPct val="115000"/>
              </a:lnSpc>
              <a:spcBef>
                <a:spcPts val="0"/>
              </a:spcBef>
              <a:spcAft>
                <a:spcPts val="0"/>
              </a:spcAft>
              <a:buClr>
                <a:schemeClr val="dk1"/>
              </a:buClr>
              <a:buSzPts val="1100"/>
              <a:buChar char="■"/>
            </a:pPr>
            <a:r>
              <a:rPr lang="en">
                <a:solidFill>
                  <a:schemeClr val="dk1"/>
                </a:solidFill>
              </a:rPr>
              <a:t>Showcase how Crew AI maintains context between different stages of the process. For example, the Writer refers to the initial Plan structure.</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Real-Time Problem Solving with External Tools</a:t>
            </a:r>
            <a:r>
              <a:rPr lang="en">
                <a:solidFill>
                  <a:schemeClr val="dk1"/>
                </a:solidFill>
              </a:rPr>
              <a:t> (10 mins)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Scenario</a:t>
            </a:r>
            <a:r>
              <a:rPr lang="en">
                <a:solidFill>
                  <a:schemeClr val="dk1"/>
                </a:solidFill>
              </a:rPr>
              <a:t>: The Writer agent needs to include details about a recent event that is not in the AI’s knowledge base.</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Show how to incorporate the </a:t>
            </a:r>
            <a:r>
              <a:rPr lang="en" b="1">
                <a:solidFill>
                  <a:schemeClr val="dk1"/>
                </a:solidFill>
              </a:rPr>
              <a:t>DuckDuckGoSearch</a:t>
            </a:r>
            <a:r>
              <a:rPr lang="en">
                <a:solidFill>
                  <a:schemeClr val="dk1"/>
                </a:solidFill>
              </a:rPr>
              <a:t> tool for the Plan agent:</a:t>
            </a:r>
            <a:endParaRPr>
              <a:solidFill>
                <a:schemeClr val="dk1"/>
              </a:solidFill>
            </a:endParaRPr>
          </a:p>
          <a:p>
            <a:pPr marL="1371600" lvl="2" indent="-298450" algn="l" rtl="0">
              <a:lnSpc>
                <a:spcPct val="115000"/>
              </a:lnSpc>
              <a:spcBef>
                <a:spcPts val="0"/>
              </a:spcBef>
              <a:spcAft>
                <a:spcPts val="0"/>
              </a:spcAft>
              <a:buClr>
                <a:schemeClr val="dk1"/>
              </a:buClr>
              <a:buSzPts val="1100"/>
              <a:buChar char="■"/>
            </a:pPr>
            <a:r>
              <a:rPr lang="en">
                <a:solidFill>
                  <a:schemeClr val="dk1"/>
                </a:solidFill>
              </a:rPr>
              <a:t>Leverage this tool to gather real-time information about the event from the web.</a:t>
            </a:r>
            <a:endParaRPr>
              <a:solidFill>
                <a:schemeClr val="dk1"/>
              </a:solidFill>
            </a:endParaRPr>
          </a:p>
          <a:p>
            <a:pPr marL="1371600" lvl="2" indent="-298450" algn="l" rtl="0">
              <a:lnSpc>
                <a:spcPct val="115000"/>
              </a:lnSpc>
              <a:spcBef>
                <a:spcPts val="0"/>
              </a:spcBef>
              <a:spcAft>
                <a:spcPts val="0"/>
              </a:spcAft>
              <a:buClr>
                <a:schemeClr val="dk1"/>
              </a:buClr>
              <a:buSzPts val="1100"/>
              <a:buChar char="■"/>
            </a:pPr>
            <a:r>
              <a:rPr lang="en">
                <a:solidFill>
                  <a:schemeClr val="dk1"/>
                </a:solidFill>
              </a:rPr>
              <a:t>Demonstrate how the Plan agent processes the new info and adjusts the blog plan accordingly.</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Interactive Component</a:t>
            </a:r>
            <a:r>
              <a:rPr lang="en">
                <a:solidFill>
                  <a:schemeClr val="dk1"/>
                </a:solidFill>
              </a:rPr>
              <a:t>: Ask the audience to suggest an event or topic to test the search capabilities.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Error Handling and Feedback Loop</a:t>
            </a:r>
            <a:r>
              <a:rPr lang="en">
                <a:solidFill>
                  <a:schemeClr val="dk1"/>
                </a:solidFill>
              </a:rPr>
              <a:t> (5 mins)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Introduce a deliberate error (e.g., the Writer creates a paragraph that doesn’t align with the plan).</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Show how the Editor agent flags the issue and sends feedback for correction.</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Demonstrate Crew AI’s ability to adapt and refine tasks based on agent feedback.</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Introducing a Custom Tool &amp; Human-in-the-Loop Concept</a:t>
            </a:r>
            <a:r>
              <a:rPr lang="en">
                <a:solidFill>
                  <a:schemeClr val="dk1"/>
                </a:solidFill>
              </a:rPr>
              <a:t> (10 mins)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b="1">
                <a:solidFill>
                  <a:schemeClr val="dk1"/>
                </a:solidFill>
              </a:rPr>
              <a:t>Scenario</a:t>
            </a:r>
            <a:r>
              <a:rPr lang="en">
                <a:solidFill>
                  <a:schemeClr val="dk1"/>
                </a:solidFill>
              </a:rPr>
              <a:t>: The final blog post needs to be published via an API.</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Create and integrate a simple custom </a:t>
            </a:r>
            <a:r>
              <a:rPr lang="en" b="1">
                <a:solidFill>
                  <a:schemeClr val="dk1"/>
                </a:solidFill>
              </a:rPr>
              <a:t>Publish-to-API</a:t>
            </a:r>
            <a:r>
              <a:rPr lang="en">
                <a:solidFill>
                  <a:schemeClr val="dk1"/>
                </a:solidFill>
              </a:rPr>
              <a:t> tool into Crew AI.</a:t>
            </a:r>
            <a:endParaRPr>
              <a:solidFill>
                <a:schemeClr val="dk1"/>
              </a:solidFill>
            </a:endParaRPr>
          </a:p>
          <a:p>
            <a:pPr marL="1371600" lvl="2" indent="-298450" algn="l" rtl="0">
              <a:lnSpc>
                <a:spcPct val="115000"/>
              </a:lnSpc>
              <a:spcBef>
                <a:spcPts val="0"/>
              </a:spcBef>
              <a:spcAft>
                <a:spcPts val="0"/>
              </a:spcAft>
              <a:buClr>
                <a:schemeClr val="dk1"/>
              </a:buClr>
              <a:buSzPts val="1100"/>
              <a:buChar char="■"/>
            </a:pPr>
            <a:r>
              <a:rPr lang="en">
                <a:solidFill>
                  <a:schemeClr val="dk1"/>
                </a:solidFill>
              </a:rPr>
              <a:t>Show the process of adding custom tools and explain the flexibility of Crew AI’s toolset.</a:t>
            </a:r>
            <a:endParaRPr>
              <a:solidFill>
                <a:schemeClr val="dk1"/>
              </a:solidFill>
            </a:endParaRPr>
          </a:p>
          <a:p>
            <a:pPr marL="1371600" lvl="2" indent="-298450" algn="l" rtl="0">
              <a:lnSpc>
                <a:spcPct val="115000"/>
              </a:lnSpc>
              <a:spcBef>
                <a:spcPts val="0"/>
              </a:spcBef>
              <a:spcAft>
                <a:spcPts val="0"/>
              </a:spcAft>
              <a:buClr>
                <a:schemeClr val="dk1"/>
              </a:buClr>
              <a:buSzPts val="1100"/>
              <a:buChar char="■"/>
            </a:pPr>
            <a:r>
              <a:rPr lang="en">
                <a:solidFill>
                  <a:schemeClr val="dk1"/>
                </a:solidFill>
              </a:rPr>
              <a:t>Introduce the human-in-the-loop concept: simulate a situation where human approval is required before publishing, covering how humans can interact with and influence agents.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Scalability &amp; Future Use Cases</a:t>
            </a:r>
            <a:r>
              <a:rPr lang="en">
                <a:solidFill>
                  <a:schemeClr val="dk1"/>
                </a:solidFill>
              </a:rPr>
              <a:t> (5 mins)</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Discuss how the same multi-agent framework can scale to handle complex workflows (e.g., project management, report generation, or even code creation).</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Briefly mention other industries or real-world applications where this approach can be beneficial (e.g., automated tech support, documentation generation, etc.).</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f8e2940991_0_16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f8e2940991_0_1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f8e2940991_0_17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f8e2940991_0_1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f8e2940991_0_1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f8e2940991_0_1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f8e2940991_0_17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f8e2940991_0_1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https://www.analyticsvidhya.com/blog/2024/07/ai-agent-frameworks/</a:t>
            </a:r>
            <a:r>
              <a:rPr lang="en"/>
              <a: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f8e2940991_0_1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f8e2940991_0_1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https://www.analyticsvidhya.com/blog/2024/07/ai-agent-frameworks/</a:t>
            </a:r>
            <a:r>
              <a:rPr lang="en"/>
              <a:t> </a:t>
            </a:r>
            <a:endParaRPr/>
          </a:p>
        </p:txBody>
      </p:sp>
    </p:spTree>
    <p:extLst>
      <p:ext uri="{BB962C8B-B14F-4D97-AF65-F5344CB8AC3E}">
        <p14:creationId xmlns:p14="http://schemas.microsoft.com/office/powerpoint/2010/main" val="1683555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f8e2940991_0_1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f8e2940991_0_1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f8e2940991_0_1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f8e2940991_0_1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4381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f8e2940991_0_1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f8e2940991_0_1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058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f8e2940991_0_1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f8e2940991_0_1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819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f8e2940991_0_1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f8e2940991_0_1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1166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f8e2940991_0_1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f8e2940991_0_1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1902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f8e2940991_0_17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f8e2940991_0_17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742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2f8e2940991_0_17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2f8e2940991_0_1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f8e2940991_0_14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f8e2940991_0_1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What it is</a:t>
            </a:r>
            <a:r>
              <a:rPr lang="en">
                <a:solidFill>
                  <a:schemeClr val="dk1"/>
                </a:solidFill>
              </a:rPr>
              <a:t>: This involves carefully designing and structuring the input (prompts) to optimize the performance of large language models (LLMs) like GPT. The goal is to extract the best possible output by phrasing the query in a way the model understands and responds well to.</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f8e2940991_0_1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f8e2940991_0_1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PIADO  </a:t>
            </a:r>
            <a:r>
              <a:rPr lang="en" u="sng">
                <a:solidFill>
                  <a:schemeClr val="hlink"/>
                </a:solidFill>
                <a:hlinkClick r:id="rId3"/>
              </a:rPr>
              <a:t>https://www.linkedin.com/posts/zichuan-xiong-94aa3b13_chatgpt-promptengineering-activity-7041444035315593216-2V38/</a:t>
            </a:r>
            <a:r>
              <a:rPr lang="en"/>
              <a:t> </a:t>
            </a:r>
            <a:endParaRPr/>
          </a:p>
          <a:p>
            <a:pPr marL="0" lvl="0" indent="0" algn="l" rtl="0">
              <a:spcBef>
                <a:spcPts val="0"/>
              </a:spcBef>
              <a:spcAft>
                <a:spcPts val="0"/>
              </a:spcAft>
              <a:buNone/>
            </a:pPr>
            <a:r>
              <a:rPr lang="en"/>
              <a:t>SCRIBE </a:t>
            </a:r>
            <a:r>
              <a:rPr lang="en" u="sng">
                <a:solidFill>
                  <a:schemeClr val="hlink"/>
                </a:solidFill>
                <a:hlinkClick r:id="rId4"/>
              </a:rPr>
              <a:t>https://blog.synapticlabs.ai/unleash-your-chatgpts-potential-with-the-scribe-method</a:t>
            </a:r>
            <a:r>
              <a:rPr lang="en"/>
              <a:t> </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f8e2940991_0_1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f8e2940991_0_1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f8e2940991_0_1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f8e2940991_0_1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What it is</a:t>
            </a:r>
            <a:r>
              <a:rPr lang="en">
                <a:solidFill>
                  <a:schemeClr val="dk1"/>
                </a:solidFill>
              </a:rPr>
              <a:t>: RAG combines the generative capabilities of LLMs with external knowledge retrieval systems. The model uses external tools (like search engines, databases, or embeddings) to retrieve relevant documents or facts and then generate responses that incorporate this real-time data.</a:t>
            </a: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How it overcomes Prompt Engineering’s limitations</a:t>
            </a:r>
            <a:r>
              <a:rPr lang="en">
                <a:solidFill>
                  <a:schemeClr val="dk1"/>
                </a:solidFill>
              </a:rPr>
              <a:t>:</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Up-to-date Information</a:t>
            </a:r>
            <a:r>
              <a:rPr lang="en">
                <a:solidFill>
                  <a:schemeClr val="dk1"/>
                </a:solidFill>
              </a:rPr>
              <a:t>: By retrieving relevant documents from live databases or the web, RAG can access more recent information than static LLMs.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Fact-checking</a:t>
            </a:r>
            <a:r>
              <a:rPr lang="en">
                <a:solidFill>
                  <a:schemeClr val="dk1"/>
                </a:solidFill>
              </a:rPr>
              <a:t>: By grounding responses in retrieved data, RAG reduces hallucination, producing more accurate and contextually relevant responses.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Limitations</a:t>
            </a:r>
            <a:r>
              <a:rPr lang="en">
                <a:solidFill>
                  <a:schemeClr val="dk1"/>
                </a:solidFill>
              </a:rPr>
              <a:t>:</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Single Retrieval Source</a:t>
            </a:r>
            <a:r>
              <a:rPr lang="en">
                <a:solidFill>
                  <a:schemeClr val="dk1"/>
                </a:solidFill>
              </a:rPr>
              <a:t>: RAG typically relies on one retrieval source (e.g., a specific API or search engine), which may limit the breadth of knowledge it can access.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Static Process</a:t>
            </a:r>
            <a:r>
              <a:rPr lang="en">
                <a:solidFill>
                  <a:schemeClr val="dk1"/>
                </a:solidFill>
              </a:rPr>
              <a:t>: RAG is a relatively static system where the retrieval and generation are somewhat decoupled, and the decision-making process is linear.</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f8e2940991_0_1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f8e2940991_0_1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f8e2940991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f8e2940991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f8e2940991_0_1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f8e2940991_0_1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What it is</a:t>
            </a:r>
            <a:r>
              <a:rPr lang="en">
                <a:solidFill>
                  <a:schemeClr val="dk1"/>
                </a:solidFill>
              </a:rPr>
              <a:t>: Agents are more autonomous entities that can perform specific tasks and use tools like retrieval systems or APIs. These agents can be designed to carry out more complex, multi-step workflows and make decisions based on environmental feedback.</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How it overcomes RAG’s limitations</a:t>
            </a:r>
            <a:r>
              <a:rPr lang="en">
                <a:solidFill>
                  <a:schemeClr val="dk1"/>
                </a:solidFill>
              </a:rPr>
              <a:t>:</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Autonomy</a:t>
            </a:r>
            <a:r>
              <a:rPr lang="en">
                <a:solidFill>
                  <a:schemeClr val="dk1"/>
                </a:solidFill>
              </a:rPr>
              <a:t>: Agents can operate independently, making decisions dynamically based on the task at hand. They’re not restricted to a simple retrieval-generation pipeline.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Tool Use</a:t>
            </a:r>
            <a:r>
              <a:rPr lang="en">
                <a:solidFill>
                  <a:schemeClr val="dk1"/>
                </a:solidFill>
              </a:rPr>
              <a:t>: Agents can access and leverage multiple tools, not just a single retrieval system. For instance, a blog-writing agent might use both retrieval (search) and summarization tools.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b="1">
                <a:solidFill>
                  <a:schemeClr val="dk1"/>
                </a:solidFill>
              </a:rPr>
              <a:t>Task Specialization</a:t>
            </a:r>
            <a:r>
              <a:rPr lang="en">
                <a:solidFill>
                  <a:schemeClr val="dk1"/>
                </a:solidFill>
              </a:rPr>
              <a:t>: Agents can be specialized to perform certain tasks with high efficiency, such as research, writing, or editing, improving task quality overall.</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Limitations</a:t>
            </a:r>
            <a:r>
              <a:rPr lang="en">
                <a:solidFill>
                  <a:schemeClr val="dk1"/>
                </a:solidFill>
              </a:rPr>
              <a:t>:</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a:solidFill>
                  <a:schemeClr val="dk1"/>
                </a:solidFill>
              </a:rPr>
              <a:t>Single Agent Scope</a:t>
            </a:r>
            <a:r>
              <a:rPr lang="en">
                <a:solidFill>
                  <a:schemeClr val="dk1"/>
                </a:solidFill>
              </a:rPr>
              <a:t>: While an agent can be effective at completing a task, its capabilities may still be limited to its individual function. For complex tasks that require coordination of multiple skills, one agent may not be sufficient.</a:t>
            </a:r>
            <a:endParaRPr>
              <a:solidFill>
                <a:schemeClr val="dk1"/>
              </a:solidFill>
            </a:endParaRPr>
          </a:p>
          <a:p>
            <a:pPr marL="0" lvl="0" indent="0" algn="l" rtl="0">
              <a:spcBef>
                <a:spcPts val="12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ubtitle and body">
  <p:cSld name="TITLE_AND_BODY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69000" y="365700"/>
            <a:ext cx="84060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369000" y="1361400"/>
            <a:ext cx="84060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3"/>
          <p:cNvSpPr txBox="1">
            <a:spLocks noGrp="1"/>
          </p:cNvSpPr>
          <p:nvPr>
            <p:ph type="subTitle" idx="2"/>
          </p:nvPr>
        </p:nvSpPr>
        <p:spPr>
          <a:xfrm>
            <a:off x="374450" y="857600"/>
            <a:ext cx="8406000" cy="426600"/>
          </a:xfrm>
          <a:prstGeom prst="rect">
            <a:avLst/>
          </a:prstGeom>
        </p:spPr>
        <p:txBody>
          <a:bodyPr spcFirstLastPara="1" wrap="square" lIns="91425" tIns="91425" rIns="91425" bIns="91425" anchor="t" anchorCtr="0">
            <a:noAutofit/>
          </a:bodyPr>
          <a:lstStyle>
            <a:lvl1pPr lvl="0">
              <a:spcBef>
                <a:spcPts val="0"/>
              </a:spcBef>
              <a:spcAft>
                <a:spcPts val="0"/>
              </a:spcAft>
              <a:buClr>
                <a:srgbClr val="000000"/>
              </a:buClr>
              <a:buSzPts val="1600"/>
              <a:buFont typeface="Inter SemiBold"/>
              <a:buNone/>
              <a:defRPr sz="1600">
                <a:solidFill>
                  <a:srgbClr val="000000"/>
                </a:solidFill>
                <a:latin typeface="Inter SemiBold"/>
                <a:ea typeface="Inter SemiBold"/>
                <a:cs typeface="Inter SemiBold"/>
                <a:sym typeface="Inter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eft column content">
  <p:cSld name="ONE_COLUMN_TEXT_1">
    <p:spTree>
      <p:nvGrpSpPr>
        <p:cNvPr id="1" name="Shape 55"/>
        <p:cNvGrpSpPr/>
        <p:nvPr/>
      </p:nvGrpSpPr>
      <p:grpSpPr>
        <a:xfrm>
          <a:off x="0" y="0"/>
          <a:ext cx="0" cy="0"/>
          <a:chOff x="0" y="0"/>
          <a:chExt cx="0" cy="0"/>
        </a:xfrm>
      </p:grpSpPr>
      <p:sp>
        <p:nvSpPr>
          <p:cNvPr id="56" name="Google Shape;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4"/>
          <p:cNvSpPr txBox="1">
            <a:spLocks noGrp="1"/>
          </p:cNvSpPr>
          <p:nvPr>
            <p:ph type="title"/>
          </p:nvPr>
        </p:nvSpPr>
        <p:spPr>
          <a:xfrm>
            <a:off x="369000" y="365700"/>
            <a:ext cx="3836700" cy="966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8" name="Google Shape;58;p14"/>
          <p:cNvSpPr txBox="1">
            <a:spLocks noGrp="1"/>
          </p:cNvSpPr>
          <p:nvPr>
            <p:ph type="body" idx="1"/>
          </p:nvPr>
        </p:nvSpPr>
        <p:spPr>
          <a:xfrm>
            <a:off x="369000" y="1754875"/>
            <a:ext cx="3834300" cy="30228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59" name="Google Shape;59;p14"/>
          <p:cNvSpPr txBox="1">
            <a:spLocks noGrp="1"/>
          </p:cNvSpPr>
          <p:nvPr>
            <p:ph type="subTitle" idx="2"/>
          </p:nvPr>
        </p:nvSpPr>
        <p:spPr>
          <a:xfrm>
            <a:off x="371469" y="1251075"/>
            <a:ext cx="3834300" cy="426600"/>
          </a:xfrm>
          <a:prstGeom prst="rect">
            <a:avLst/>
          </a:prstGeom>
        </p:spPr>
        <p:txBody>
          <a:bodyPr spcFirstLastPara="1" wrap="square" lIns="91425" tIns="91425" rIns="91425" bIns="91425" anchor="t" anchorCtr="0">
            <a:noAutofit/>
          </a:bodyPr>
          <a:lstStyle>
            <a:lvl1pPr lvl="0">
              <a:spcBef>
                <a:spcPts val="0"/>
              </a:spcBef>
              <a:spcAft>
                <a:spcPts val="0"/>
              </a:spcAft>
              <a:buSzPts val="1600"/>
              <a:buFont typeface="Inter SemiBold"/>
              <a:buNone/>
              <a:defRPr sz="1600">
                <a:latin typeface="Inter SemiBold"/>
                <a:ea typeface="Inter SemiBold"/>
                <a:cs typeface="Inter SemiBold"/>
                <a:sym typeface="Inter Semi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0">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1">
  <p:cSld name="TITLE_AND_BODY_1_1">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369000" y="365700"/>
            <a:ext cx="84060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2" name="Google Shape;62;p15"/>
          <p:cNvSpPr txBox="1">
            <a:spLocks noGrp="1"/>
          </p:cNvSpPr>
          <p:nvPr>
            <p:ph type="body" idx="1"/>
          </p:nvPr>
        </p:nvSpPr>
        <p:spPr>
          <a:xfrm>
            <a:off x="369000" y="1065700"/>
            <a:ext cx="84060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hyperlink" Target="https://engineering.peerislands.io/future-of-genai-applications-from-rag-to-multi-agent-collaboration-3d43e3871ff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colab.research.google.com/drive/1M8HTZc9c0BdpIWYTmEeT1PjUCnI_jBB8?usp=sharin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oaomdmoura/crewAI-examples/tree/main"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hyperlink" Target="https://agpt.co/"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forbes.com/sites/joannechen/2024/05/24/the-promise-of-multi-agent-ai/" TargetMode="External"/><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www.langtrace.ai/"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hyperlink" Target="https://www.agentops.ai/"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Synthetic Sentries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Safeguarding AI with Next Generation Security Mechanisms</a:t>
            </a:r>
          </a:p>
        </p:txBody>
      </p:sp>
      <p:sp>
        <p:nvSpPr>
          <p:cNvPr id="69" name="Google Shape;69;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369000" y="365700"/>
            <a:ext cx="8406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LLM based Multi-Agent system</a:t>
            </a:r>
            <a:endParaRPr/>
          </a:p>
        </p:txBody>
      </p:sp>
      <p:sp>
        <p:nvSpPr>
          <p:cNvPr id="272" name="Google Shape;272;p39"/>
          <p:cNvSpPr txBox="1">
            <a:spLocks noGrp="1"/>
          </p:cNvSpPr>
          <p:nvPr>
            <p:ph type="subTitle" idx="2"/>
          </p:nvPr>
        </p:nvSpPr>
        <p:spPr>
          <a:xfrm>
            <a:off x="369000" y="1195825"/>
            <a:ext cx="3719700" cy="346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dk1"/>
                </a:solidFill>
                <a:latin typeface="Inter"/>
                <a:ea typeface="Inter"/>
                <a:cs typeface="Inter"/>
                <a:sym typeface="Inter"/>
              </a:rPr>
              <a:t>Multiple agents that work together to achieve a common goal. </a:t>
            </a:r>
            <a:endParaRPr sz="1500" dirty="0">
              <a:solidFill>
                <a:schemeClr val="dk1"/>
              </a:solidFill>
              <a:latin typeface="Inter"/>
              <a:ea typeface="Inter"/>
              <a:cs typeface="Inter"/>
              <a:sym typeface="Inter"/>
            </a:endParaRPr>
          </a:p>
          <a:p>
            <a:pPr marL="0" lvl="0" indent="0" algn="l" rtl="0">
              <a:spcBef>
                <a:spcPts val="1200"/>
              </a:spcBef>
              <a:spcAft>
                <a:spcPts val="0"/>
              </a:spcAft>
              <a:buNone/>
            </a:pPr>
            <a:r>
              <a:rPr lang="en" sz="1500" dirty="0">
                <a:solidFill>
                  <a:schemeClr val="dk1"/>
                </a:solidFill>
                <a:latin typeface="Inter"/>
                <a:ea typeface="Inter"/>
                <a:cs typeface="Inter"/>
                <a:sym typeface="Inter"/>
              </a:rPr>
              <a:t>Each Agent has</a:t>
            </a:r>
            <a:endParaRPr sz="1500" dirty="0">
              <a:solidFill>
                <a:schemeClr val="dk1"/>
              </a:solidFill>
              <a:latin typeface="Inter"/>
              <a:ea typeface="Inter"/>
              <a:cs typeface="Inter"/>
              <a:sym typeface="Inter"/>
            </a:endParaRPr>
          </a:p>
          <a:p>
            <a:pPr marL="457200" lvl="0" indent="-323850" algn="l" rtl="0">
              <a:spcBef>
                <a:spcPts val="120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specific role </a:t>
            </a:r>
            <a:endParaRPr sz="1500" dirty="0">
              <a:solidFill>
                <a:schemeClr val="dk1"/>
              </a:solidFill>
              <a:latin typeface="Inter"/>
              <a:ea typeface="Inter"/>
              <a:cs typeface="Inter"/>
              <a:sym typeface="Inter"/>
            </a:endParaRPr>
          </a:p>
          <a:p>
            <a:pPr marL="457200" lvl="0" indent="-323850" algn="l" rtl="0">
              <a:spcBef>
                <a:spcPts val="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specialized in performing a particular task</a:t>
            </a:r>
            <a:endParaRPr sz="1500" dirty="0">
              <a:solidFill>
                <a:schemeClr val="dk1"/>
              </a:solidFill>
              <a:latin typeface="Inter"/>
              <a:ea typeface="Inter"/>
              <a:cs typeface="Inter"/>
              <a:sym typeface="Inter"/>
            </a:endParaRPr>
          </a:p>
          <a:p>
            <a:pPr marL="457200" lvl="0" indent="-323850" algn="l" rtl="0">
              <a:spcBef>
                <a:spcPts val="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access to different tools</a:t>
            </a:r>
            <a:endParaRPr sz="1500" dirty="0">
              <a:solidFill>
                <a:schemeClr val="dk1"/>
              </a:solidFill>
              <a:latin typeface="Inter"/>
              <a:ea typeface="Inter"/>
              <a:cs typeface="Inter"/>
              <a:sym typeface="Inter"/>
            </a:endParaRPr>
          </a:p>
          <a:p>
            <a:pPr marL="457200" lvl="0" indent="-323850" algn="l" rtl="0">
              <a:spcBef>
                <a:spcPts val="0"/>
              </a:spcBef>
              <a:spcAft>
                <a:spcPts val="0"/>
              </a:spcAft>
              <a:buClr>
                <a:schemeClr val="dk1"/>
              </a:buClr>
              <a:buSzPts val="1500"/>
              <a:buFont typeface="Inter"/>
              <a:buChar char="●"/>
            </a:pPr>
            <a:r>
              <a:rPr lang="en" sz="1500" dirty="0">
                <a:solidFill>
                  <a:schemeClr val="dk1"/>
                </a:solidFill>
                <a:latin typeface="Inter"/>
                <a:ea typeface="Inter"/>
                <a:cs typeface="Inter"/>
                <a:sym typeface="Inter"/>
              </a:rPr>
              <a:t>can make decisions and communicate with other agents in the system</a:t>
            </a:r>
            <a:endParaRPr sz="1500" dirty="0">
              <a:solidFill>
                <a:schemeClr val="dk1"/>
              </a:solidFill>
              <a:latin typeface="Inter"/>
              <a:ea typeface="Inter"/>
              <a:cs typeface="Inter"/>
              <a:sym typeface="Inter"/>
            </a:endParaRPr>
          </a:p>
          <a:p>
            <a:pPr marL="0" lvl="0" indent="0" algn="l" rtl="0">
              <a:spcBef>
                <a:spcPts val="1200"/>
              </a:spcBef>
              <a:spcAft>
                <a:spcPts val="0"/>
              </a:spcAft>
              <a:buNone/>
            </a:pPr>
            <a:endParaRPr sz="1500" dirty="0">
              <a:solidFill>
                <a:schemeClr val="dk1"/>
              </a:solidFill>
              <a:latin typeface="Inter"/>
              <a:ea typeface="Inter"/>
              <a:cs typeface="Inter"/>
              <a:sym typeface="Inter"/>
            </a:endParaRPr>
          </a:p>
          <a:p>
            <a:pPr marL="0" lvl="0" indent="0" algn="l" rtl="0">
              <a:spcBef>
                <a:spcPts val="1200"/>
              </a:spcBef>
              <a:spcAft>
                <a:spcPts val="1200"/>
              </a:spcAft>
              <a:buNone/>
            </a:pPr>
            <a:endParaRPr sz="1500" dirty="0">
              <a:solidFill>
                <a:schemeClr val="dk1"/>
              </a:solidFill>
              <a:latin typeface="Inter"/>
              <a:ea typeface="Inter"/>
              <a:cs typeface="Inter"/>
              <a:sym typeface="Inter"/>
            </a:endParaRPr>
          </a:p>
        </p:txBody>
      </p:sp>
      <p:sp>
        <p:nvSpPr>
          <p:cNvPr id="273" name="Google Shape;273;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274" name="Google Shape;274;p39"/>
          <p:cNvPicPr preferRelativeResize="0"/>
          <p:nvPr/>
        </p:nvPicPr>
        <p:blipFill>
          <a:blip r:embed="rId3">
            <a:alphaModFix/>
          </a:blip>
          <a:stretch>
            <a:fillRect/>
          </a:stretch>
        </p:blipFill>
        <p:spPr>
          <a:xfrm>
            <a:off x="4088700" y="777575"/>
            <a:ext cx="5053624" cy="3467350"/>
          </a:xfrm>
          <a:prstGeom prst="rect">
            <a:avLst/>
          </a:prstGeom>
          <a:noFill/>
          <a:ln>
            <a:noFill/>
          </a:ln>
        </p:spPr>
      </p:pic>
      <p:sp>
        <p:nvSpPr>
          <p:cNvPr id="275" name="Google Shape;275;p39"/>
          <p:cNvSpPr txBox="1"/>
          <p:nvPr/>
        </p:nvSpPr>
        <p:spPr>
          <a:xfrm>
            <a:off x="2221225" y="4244925"/>
            <a:ext cx="6600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Source </a:t>
            </a:r>
            <a:r>
              <a:rPr lang="en" sz="1000" u="sng">
                <a:solidFill>
                  <a:schemeClr val="hlink"/>
                </a:solidFill>
                <a:hlinkClick r:id="rId4"/>
              </a:rPr>
              <a:t>https://engineering.peerislands.io/future-of-genai-applications-from-rag-to-multi-agent-collaboration-3d43e3871ffb</a:t>
            </a:r>
            <a:r>
              <a:rPr lang="en" sz="1000"/>
              <a:t> </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0"/>
          <p:cNvSpPr txBox="1">
            <a:spLocks noGrp="1"/>
          </p:cNvSpPr>
          <p:nvPr>
            <p:ph type="title"/>
          </p:nvPr>
        </p:nvSpPr>
        <p:spPr>
          <a:xfrm>
            <a:off x="369000" y="1662150"/>
            <a:ext cx="84060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Introduction to </a:t>
            </a:r>
            <a:endParaRPr/>
          </a:p>
        </p:txBody>
      </p:sp>
      <p:pic>
        <p:nvPicPr>
          <p:cNvPr id="281" name="Google Shape;281;p40"/>
          <p:cNvPicPr preferRelativeResize="0"/>
          <p:nvPr/>
        </p:nvPicPr>
        <p:blipFill>
          <a:blip r:embed="rId3">
            <a:alphaModFix/>
          </a:blip>
          <a:stretch>
            <a:fillRect/>
          </a:stretch>
        </p:blipFill>
        <p:spPr>
          <a:xfrm>
            <a:off x="3549474" y="2613850"/>
            <a:ext cx="2045050" cy="621700"/>
          </a:xfrm>
          <a:prstGeom prst="rect">
            <a:avLst/>
          </a:prstGeom>
          <a:noFill/>
          <a:ln>
            <a:noFill/>
          </a:ln>
        </p:spPr>
      </p:pic>
      <p:sp>
        <p:nvSpPr>
          <p:cNvPr id="282" name="Google Shape;282;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Crew AI core concepts :</a:t>
            </a:r>
            <a:endParaRPr/>
          </a:p>
        </p:txBody>
      </p:sp>
      <p:sp>
        <p:nvSpPr>
          <p:cNvPr id="294" name="Google Shape;294;p42"/>
          <p:cNvSpPr/>
          <p:nvPr/>
        </p:nvSpPr>
        <p:spPr>
          <a:xfrm>
            <a:off x="785625" y="1980275"/>
            <a:ext cx="2081700" cy="295500"/>
          </a:xfrm>
          <a:prstGeom prst="rect">
            <a:avLst/>
          </a:prstGeom>
          <a:solidFill>
            <a:srgbClr val="F6B26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Inter"/>
              <a:ea typeface="Inter"/>
              <a:cs typeface="Inter"/>
              <a:sym typeface="Inter"/>
            </a:endParaRPr>
          </a:p>
          <a:p>
            <a:pPr marL="0" lvl="0" indent="0" algn="ctr" rtl="0">
              <a:spcBef>
                <a:spcPts val="0"/>
              </a:spcBef>
              <a:spcAft>
                <a:spcPts val="0"/>
              </a:spcAft>
              <a:buNone/>
            </a:pPr>
            <a:r>
              <a:rPr lang="en" sz="1200" b="1">
                <a:solidFill>
                  <a:schemeClr val="lt1"/>
                </a:solidFill>
                <a:latin typeface="Inter"/>
                <a:ea typeface="Inter"/>
                <a:cs typeface="Inter"/>
                <a:sym typeface="Inter"/>
              </a:rPr>
              <a:t>TASKS</a:t>
            </a:r>
            <a:endParaRPr sz="1200" b="1">
              <a:solidFill>
                <a:schemeClr val="lt1"/>
              </a:solidFill>
              <a:latin typeface="Inter"/>
              <a:ea typeface="Inter"/>
              <a:cs typeface="Inter"/>
              <a:sym typeface="Inter"/>
            </a:endParaRPr>
          </a:p>
          <a:p>
            <a:pPr marL="0" lvl="0" indent="0" algn="ctr" rtl="0">
              <a:spcBef>
                <a:spcPts val="0"/>
              </a:spcBef>
              <a:spcAft>
                <a:spcPts val="0"/>
              </a:spcAft>
              <a:buNone/>
            </a:pPr>
            <a:endParaRPr sz="1700">
              <a:solidFill>
                <a:schemeClr val="lt1"/>
              </a:solidFill>
              <a:latin typeface="Inter"/>
              <a:ea typeface="Inter"/>
              <a:cs typeface="Inter"/>
              <a:sym typeface="Inter"/>
            </a:endParaRPr>
          </a:p>
        </p:txBody>
      </p:sp>
      <p:sp>
        <p:nvSpPr>
          <p:cNvPr id="295" name="Google Shape;295;p42"/>
          <p:cNvSpPr/>
          <p:nvPr/>
        </p:nvSpPr>
        <p:spPr>
          <a:xfrm>
            <a:off x="785625" y="2643200"/>
            <a:ext cx="2081700" cy="295500"/>
          </a:xfrm>
          <a:prstGeom prst="rect">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Inter"/>
              <a:ea typeface="Inter"/>
              <a:cs typeface="Inter"/>
              <a:sym typeface="Inter"/>
            </a:endParaRPr>
          </a:p>
          <a:p>
            <a:pPr marL="0" lvl="0" indent="0" algn="ctr" rtl="0">
              <a:spcBef>
                <a:spcPts val="0"/>
              </a:spcBef>
              <a:spcAft>
                <a:spcPts val="0"/>
              </a:spcAft>
              <a:buNone/>
            </a:pPr>
            <a:r>
              <a:rPr lang="en" sz="1200" b="1">
                <a:solidFill>
                  <a:schemeClr val="lt1"/>
                </a:solidFill>
                <a:latin typeface="Inter"/>
                <a:ea typeface="Inter"/>
                <a:cs typeface="Inter"/>
                <a:sym typeface="Inter"/>
              </a:rPr>
              <a:t>TOOLS</a:t>
            </a:r>
            <a:endParaRPr sz="1200" b="1">
              <a:solidFill>
                <a:schemeClr val="lt1"/>
              </a:solidFill>
              <a:latin typeface="Inter"/>
              <a:ea typeface="Inter"/>
              <a:cs typeface="Inter"/>
              <a:sym typeface="Inter"/>
            </a:endParaRPr>
          </a:p>
          <a:p>
            <a:pPr marL="0" lvl="0" indent="0" algn="ctr" rtl="0">
              <a:spcBef>
                <a:spcPts val="0"/>
              </a:spcBef>
              <a:spcAft>
                <a:spcPts val="0"/>
              </a:spcAft>
              <a:buNone/>
            </a:pPr>
            <a:endParaRPr sz="1700">
              <a:solidFill>
                <a:schemeClr val="lt1"/>
              </a:solidFill>
              <a:latin typeface="Inter"/>
              <a:ea typeface="Inter"/>
              <a:cs typeface="Inter"/>
              <a:sym typeface="Inter"/>
            </a:endParaRPr>
          </a:p>
        </p:txBody>
      </p:sp>
      <p:sp>
        <p:nvSpPr>
          <p:cNvPr id="296" name="Google Shape;296;p42"/>
          <p:cNvSpPr/>
          <p:nvPr/>
        </p:nvSpPr>
        <p:spPr>
          <a:xfrm>
            <a:off x="785625" y="3317650"/>
            <a:ext cx="2081700" cy="295500"/>
          </a:xfrm>
          <a:prstGeom prst="rect">
            <a:avLst/>
          </a:prstGeom>
          <a:solidFill>
            <a:srgbClr val="A4C2F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Inter"/>
              <a:ea typeface="Inter"/>
              <a:cs typeface="Inter"/>
              <a:sym typeface="Inter"/>
            </a:endParaRPr>
          </a:p>
          <a:p>
            <a:pPr marL="0" lvl="0" indent="0" algn="ctr" rtl="0">
              <a:spcBef>
                <a:spcPts val="0"/>
              </a:spcBef>
              <a:spcAft>
                <a:spcPts val="0"/>
              </a:spcAft>
              <a:buNone/>
            </a:pPr>
            <a:r>
              <a:rPr lang="en" sz="1200" b="1">
                <a:solidFill>
                  <a:schemeClr val="lt1"/>
                </a:solidFill>
                <a:latin typeface="Inter"/>
                <a:ea typeface="Inter"/>
                <a:cs typeface="Inter"/>
                <a:sym typeface="Inter"/>
              </a:rPr>
              <a:t>CREW</a:t>
            </a:r>
            <a:endParaRPr sz="1200" b="1">
              <a:solidFill>
                <a:schemeClr val="lt1"/>
              </a:solidFill>
              <a:latin typeface="Inter"/>
              <a:ea typeface="Inter"/>
              <a:cs typeface="Inter"/>
              <a:sym typeface="Inter"/>
            </a:endParaRPr>
          </a:p>
          <a:p>
            <a:pPr marL="0" lvl="0" indent="0" algn="ctr" rtl="0">
              <a:spcBef>
                <a:spcPts val="0"/>
              </a:spcBef>
              <a:spcAft>
                <a:spcPts val="0"/>
              </a:spcAft>
              <a:buNone/>
            </a:pPr>
            <a:endParaRPr sz="1700">
              <a:solidFill>
                <a:schemeClr val="lt1"/>
              </a:solidFill>
              <a:latin typeface="Inter"/>
              <a:ea typeface="Inter"/>
              <a:cs typeface="Inter"/>
              <a:sym typeface="Inter"/>
            </a:endParaRPr>
          </a:p>
        </p:txBody>
      </p:sp>
      <p:sp>
        <p:nvSpPr>
          <p:cNvPr id="297" name="Google Shape;297;p42"/>
          <p:cNvSpPr/>
          <p:nvPr/>
        </p:nvSpPr>
        <p:spPr>
          <a:xfrm>
            <a:off x="785625" y="4007225"/>
            <a:ext cx="2081700" cy="295500"/>
          </a:xfrm>
          <a:prstGeom prst="rect">
            <a:avLst/>
          </a:prstGeom>
          <a:solidFill>
            <a:srgbClr val="B4A7D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Inter"/>
              <a:ea typeface="Inter"/>
              <a:cs typeface="Inter"/>
              <a:sym typeface="Inter"/>
            </a:endParaRPr>
          </a:p>
          <a:p>
            <a:pPr marL="0" lvl="0" indent="0" algn="ctr" rtl="0">
              <a:spcBef>
                <a:spcPts val="0"/>
              </a:spcBef>
              <a:spcAft>
                <a:spcPts val="0"/>
              </a:spcAft>
              <a:buNone/>
            </a:pPr>
            <a:r>
              <a:rPr lang="en" sz="1200" b="1">
                <a:solidFill>
                  <a:schemeClr val="lt1"/>
                </a:solidFill>
                <a:latin typeface="Inter"/>
                <a:ea typeface="Inter"/>
                <a:cs typeface="Inter"/>
                <a:sym typeface="Inter"/>
              </a:rPr>
              <a:t>PROCESS</a:t>
            </a:r>
            <a:endParaRPr sz="1200" b="1">
              <a:solidFill>
                <a:schemeClr val="lt1"/>
              </a:solidFill>
              <a:latin typeface="Inter"/>
              <a:ea typeface="Inter"/>
              <a:cs typeface="Inter"/>
              <a:sym typeface="Inter"/>
            </a:endParaRPr>
          </a:p>
          <a:p>
            <a:pPr marL="0" lvl="0" indent="0" algn="ctr" rtl="0">
              <a:spcBef>
                <a:spcPts val="0"/>
              </a:spcBef>
              <a:spcAft>
                <a:spcPts val="0"/>
              </a:spcAft>
              <a:buNone/>
            </a:pPr>
            <a:endParaRPr sz="1700">
              <a:solidFill>
                <a:schemeClr val="lt1"/>
              </a:solidFill>
              <a:latin typeface="Inter"/>
              <a:ea typeface="Inter"/>
              <a:cs typeface="Inter"/>
              <a:sym typeface="Inter"/>
            </a:endParaRPr>
          </a:p>
        </p:txBody>
      </p:sp>
      <p:sp>
        <p:nvSpPr>
          <p:cNvPr id="298" name="Google Shape;298;p42"/>
          <p:cNvSpPr/>
          <p:nvPr/>
        </p:nvSpPr>
        <p:spPr>
          <a:xfrm>
            <a:off x="785625" y="1329525"/>
            <a:ext cx="2081700" cy="346500"/>
          </a:xfrm>
          <a:prstGeom prst="rect">
            <a:avLst/>
          </a:prstGeom>
          <a:solidFill>
            <a:srgbClr val="B6D7A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dirty="0">
              <a:solidFill>
                <a:schemeClr val="lt1"/>
              </a:solidFill>
              <a:latin typeface="Inter"/>
              <a:ea typeface="Inter"/>
              <a:cs typeface="Inter"/>
              <a:sym typeface="Inter"/>
            </a:endParaRPr>
          </a:p>
          <a:p>
            <a:pPr marL="0" lvl="0" indent="0" algn="ctr" rtl="0">
              <a:spcBef>
                <a:spcPts val="0"/>
              </a:spcBef>
              <a:spcAft>
                <a:spcPts val="0"/>
              </a:spcAft>
              <a:buNone/>
            </a:pPr>
            <a:r>
              <a:rPr lang="en" b="1" dirty="0">
                <a:solidFill>
                  <a:schemeClr val="lt1"/>
                </a:solidFill>
                <a:latin typeface="Inter"/>
                <a:ea typeface="Inter"/>
                <a:cs typeface="Inter"/>
                <a:sym typeface="Inter"/>
              </a:rPr>
              <a:t>AGENTS</a:t>
            </a:r>
            <a:endParaRPr b="1" dirty="0">
              <a:solidFill>
                <a:schemeClr val="lt1"/>
              </a:solidFill>
              <a:latin typeface="Inter"/>
              <a:ea typeface="Inter"/>
              <a:cs typeface="Inter"/>
              <a:sym typeface="Inter"/>
            </a:endParaRPr>
          </a:p>
          <a:p>
            <a:pPr marL="0" lvl="0" indent="0" algn="ctr" rtl="0">
              <a:spcBef>
                <a:spcPts val="0"/>
              </a:spcBef>
              <a:spcAft>
                <a:spcPts val="0"/>
              </a:spcAft>
              <a:buNone/>
            </a:pPr>
            <a:endParaRPr sz="1700" dirty="0">
              <a:solidFill>
                <a:schemeClr val="lt1"/>
              </a:solidFill>
              <a:latin typeface="Inter"/>
              <a:ea typeface="Inter"/>
              <a:cs typeface="Inter"/>
              <a:sym typeface="Inter"/>
            </a:endParaRPr>
          </a:p>
        </p:txBody>
      </p:sp>
      <p:sp>
        <p:nvSpPr>
          <p:cNvPr id="299" name="Google Shape;299;p42"/>
          <p:cNvSpPr/>
          <p:nvPr/>
        </p:nvSpPr>
        <p:spPr>
          <a:xfrm>
            <a:off x="3431225" y="1351125"/>
            <a:ext cx="5056200" cy="295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Inter"/>
              <a:ea typeface="Inter"/>
              <a:cs typeface="Inter"/>
              <a:sym typeface="Inter"/>
            </a:endParaRPr>
          </a:p>
          <a:p>
            <a:pPr marL="0" lvl="0" indent="0" algn="ctr" rtl="0">
              <a:spcBef>
                <a:spcPts val="0"/>
              </a:spcBef>
              <a:spcAft>
                <a:spcPts val="0"/>
              </a:spcAft>
              <a:buNone/>
            </a:pPr>
            <a:r>
              <a:rPr lang="en" sz="1200" b="1">
                <a:solidFill>
                  <a:schemeClr val="lt1"/>
                </a:solidFill>
                <a:latin typeface="Inter"/>
                <a:ea typeface="Inter"/>
                <a:cs typeface="Inter"/>
                <a:sym typeface="Inter"/>
              </a:rPr>
              <a:t>Autonomous unit </a:t>
            </a:r>
            <a:endParaRPr sz="1200" b="1">
              <a:solidFill>
                <a:schemeClr val="lt1"/>
              </a:solidFill>
              <a:latin typeface="Inter"/>
              <a:ea typeface="Inter"/>
              <a:cs typeface="Inter"/>
              <a:sym typeface="Inter"/>
            </a:endParaRPr>
          </a:p>
          <a:p>
            <a:pPr marL="0" lvl="0" indent="0" algn="ctr" rtl="0">
              <a:spcBef>
                <a:spcPts val="0"/>
              </a:spcBef>
              <a:spcAft>
                <a:spcPts val="0"/>
              </a:spcAft>
              <a:buNone/>
            </a:pPr>
            <a:endParaRPr sz="1700">
              <a:solidFill>
                <a:schemeClr val="lt1"/>
              </a:solidFill>
              <a:latin typeface="Inter"/>
              <a:ea typeface="Inter"/>
              <a:cs typeface="Inter"/>
              <a:sym typeface="Inter"/>
            </a:endParaRPr>
          </a:p>
        </p:txBody>
      </p:sp>
      <p:sp>
        <p:nvSpPr>
          <p:cNvPr id="300" name="Google Shape;300;p42"/>
          <p:cNvSpPr/>
          <p:nvPr/>
        </p:nvSpPr>
        <p:spPr>
          <a:xfrm>
            <a:off x="3402350" y="1980275"/>
            <a:ext cx="5056200" cy="295500"/>
          </a:xfrm>
          <a:prstGeom prst="rect">
            <a:avLst/>
          </a:prstGeom>
          <a:solidFill>
            <a:srgbClr val="CC850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Inter"/>
              <a:ea typeface="Inter"/>
              <a:cs typeface="Inter"/>
              <a:sym typeface="Inter"/>
            </a:endParaRPr>
          </a:p>
          <a:p>
            <a:pPr marL="0" lvl="0" indent="0" algn="ctr" rtl="0">
              <a:spcBef>
                <a:spcPts val="0"/>
              </a:spcBef>
              <a:spcAft>
                <a:spcPts val="0"/>
              </a:spcAft>
              <a:buNone/>
            </a:pPr>
            <a:r>
              <a:rPr lang="en" sz="1200" b="1">
                <a:solidFill>
                  <a:schemeClr val="lt1"/>
                </a:solidFill>
                <a:latin typeface="Inter"/>
                <a:ea typeface="Inter"/>
                <a:cs typeface="Inter"/>
                <a:sym typeface="Inter"/>
              </a:rPr>
              <a:t>Assignment given to agents</a:t>
            </a:r>
            <a:endParaRPr sz="1200" b="1">
              <a:solidFill>
                <a:schemeClr val="lt1"/>
              </a:solidFill>
              <a:latin typeface="Inter"/>
              <a:ea typeface="Inter"/>
              <a:cs typeface="Inter"/>
              <a:sym typeface="Inter"/>
            </a:endParaRPr>
          </a:p>
          <a:p>
            <a:pPr marL="0" lvl="0" indent="0" algn="ctr" rtl="0">
              <a:spcBef>
                <a:spcPts val="0"/>
              </a:spcBef>
              <a:spcAft>
                <a:spcPts val="0"/>
              </a:spcAft>
              <a:buNone/>
            </a:pPr>
            <a:endParaRPr sz="1700">
              <a:solidFill>
                <a:schemeClr val="lt1"/>
              </a:solidFill>
              <a:latin typeface="Inter"/>
              <a:ea typeface="Inter"/>
              <a:cs typeface="Inter"/>
              <a:sym typeface="Inter"/>
            </a:endParaRPr>
          </a:p>
        </p:txBody>
      </p:sp>
      <p:sp>
        <p:nvSpPr>
          <p:cNvPr id="301" name="Google Shape;301;p42"/>
          <p:cNvSpPr/>
          <p:nvPr/>
        </p:nvSpPr>
        <p:spPr>
          <a:xfrm>
            <a:off x="3402350" y="2643200"/>
            <a:ext cx="5056200" cy="295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Inter"/>
              <a:ea typeface="Inter"/>
              <a:cs typeface="Inter"/>
              <a:sym typeface="Inter"/>
            </a:endParaRPr>
          </a:p>
          <a:p>
            <a:pPr marL="0" lvl="0" indent="0" algn="ctr" rtl="0">
              <a:spcBef>
                <a:spcPts val="0"/>
              </a:spcBef>
              <a:spcAft>
                <a:spcPts val="0"/>
              </a:spcAft>
              <a:buNone/>
            </a:pPr>
            <a:r>
              <a:rPr lang="en" sz="1200" b="1">
                <a:solidFill>
                  <a:schemeClr val="lt1"/>
                </a:solidFill>
                <a:latin typeface="Inter"/>
                <a:ea typeface="Inter"/>
                <a:cs typeface="Inter"/>
                <a:sym typeface="Inter"/>
              </a:rPr>
              <a:t>Functions utilized by agents to perform tasks</a:t>
            </a:r>
            <a:endParaRPr sz="1200" b="1">
              <a:solidFill>
                <a:schemeClr val="lt1"/>
              </a:solidFill>
              <a:latin typeface="Inter"/>
              <a:ea typeface="Inter"/>
              <a:cs typeface="Inter"/>
              <a:sym typeface="Inter"/>
            </a:endParaRPr>
          </a:p>
          <a:p>
            <a:pPr marL="0" lvl="0" indent="0" algn="ctr" rtl="0">
              <a:spcBef>
                <a:spcPts val="0"/>
              </a:spcBef>
              <a:spcAft>
                <a:spcPts val="0"/>
              </a:spcAft>
              <a:buNone/>
            </a:pPr>
            <a:endParaRPr sz="1700">
              <a:solidFill>
                <a:schemeClr val="lt1"/>
              </a:solidFill>
              <a:latin typeface="Inter"/>
              <a:ea typeface="Inter"/>
              <a:cs typeface="Inter"/>
              <a:sym typeface="Inter"/>
            </a:endParaRPr>
          </a:p>
        </p:txBody>
      </p:sp>
      <p:sp>
        <p:nvSpPr>
          <p:cNvPr id="302" name="Google Shape;302;p42"/>
          <p:cNvSpPr/>
          <p:nvPr/>
        </p:nvSpPr>
        <p:spPr>
          <a:xfrm>
            <a:off x="3402350" y="3325213"/>
            <a:ext cx="5056200" cy="295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Inter"/>
              <a:ea typeface="Inter"/>
              <a:cs typeface="Inter"/>
              <a:sym typeface="Inter"/>
            </a:endParaRPr>
          </a:p>
          <a:p>
            <a:pPr marL="0" lvl="0" indent="0" algn="ctr" rtl="0">
              <a:spcBef>
                <a:spcPts val="0"/>
              </a:spcBef>
              <a:spcAft>
                <a:spcPts val="0"/>
              </a:spcAft>
              <a:buNone/>
            </a:pPr>
            <a:r>
              <a:rPr lang="en" sz="1200" b="1">
                <a:solidFill>
                  <a:schemeClr val="lt1"/>
                </a:solidFill>
                <a:latin typeface="Inter"/>
                <a:ea typeface="Inter"/>
                <a:cs typeface="Inter"/>
                <a:sym typeface="Inter"/>
              </a:rPr>
              <a:t>Collaborative group of Agents</a:t>
            </a:r>
            <a:endParaRPr sz="1200" b="1">
              <a:solidFill>
                <a:schemeClr val="lt1"/>
              </a:solidFill>
              <a:latin typeface="Inter"/>
              <a:ea typeface="Inter"/>
              <a:cs typeface="Inter"/>
              <a:sym typeface="Inter"/>
            </a:endParaRPr>
          </a:p>
          <a:p>
            <a:pPr marL="0" lvl="0" indent="0" algn="ctr" rtl="0">
              <a:spcBef>
                <a:spcPts val="0"/>
              </a:spcBef>
              <a:spcAft>
                <a:spcPts val="0"/>
              </a:spcAft>
              <a:buNone/>
            </a:pPr>
            <a:endParaRPr sz="1700">
              <a:solidFill>
                <a:schemeClr val="lt1"/>
              </a:solidFill>
              <a:latin typeface="Inter"/>
              <a:ea typeface="Inter"/>
              <a:cs typeface="Inter"/>
              <a:sym typeface="Inter"/>
            </a:endParaRPr>
          </a:p>
        </p:txBody>
      </p:sp>
      <p:sp>
        <p:nvSpPr>
          <p:cNvPr id="303" name="Google Shape;303;p42"/>
          <p:cNvSpPr/>
          <p:nvPr/>
        </p:nvSpPr>
        <p:spPr>
          <a:xfrm>
            <a:off x="3402350" y="4007225"/>
            <a:ext cx="5056200" cy="295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Inter"/>
              <a:ea typeface="Inter"/>
              <a:cs typeface="Inter"/>
              <a:sym typeface="Inter"/>
            </a:endParaRPr>
          </a:p>
          <a:p>
            <a:pPr marL="0" lvl="0" indent="0" algn="ctr" rtl="0">
              <a:spcBef>
                <a:spcPts val="0"/>
              </a:spcBef>
              <a:spcAft>
                <a:spcPts val="0"/>
              </a:spcAft>
              <a:buNone/>
            </a:pPr>
            <a:r>
              <a:rPr lang="en" sz="1200" b="1">
                <a:solidFill>
                  <a:schemeClr val="lt1"/>
                </a:solidFill>
                <a:latin typeface="Inter"/>
                <a:ea typeface="Inter"/>
                <a:cs typeface="Inter"/>
                <a:sym typeface="Inter"/>
              </a:rPr>
              <a:t>Tasks orchestration strategy</a:t>
            </a:r>
            <a:endParaRPr sz="1200" b="1">
              <a:solidFill>
                <a:schemeClr val="lt1"/>
              </a:solidFill>
              <a:latin typeface="Inter"/>
              <a:ea typeface="Inter"/>
              <a:cs typeface="Inter"/>
              <a:sym typeface="Inter"/>
            </a:endParaRPr>
          </a:p>
          <a:p>
            <a:pPr marL="0" lvl="0" indent="0" algn="ctr" rtl="0">
              <a:spcBef>
                <a:spcPts val="0"/>
              </a:spcBef>
              <a:spcAft>
                <a:spcPts val="0"/>
              </a:spcAft>
              <a:buNone/>
            </a:pPr>
            <a:endParaRPr sz="1700">
              <a:solidFill>
                <a:schemeClr val="lt1"/>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4"/>
          <p:cNvSpPr txBox="1">
            <a:spLocks noGrp="1"/>
          </p:cNvSpPr>
          <p:nvPr>
            <p:ph type="title"/>
          </p:nvPr>
        </p:nvSpPr>
        <p:spPr>
          <a:xfrm>
            <a:off x="369000" y="184400"/>
            <a:ext cx="84060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     Tasks : </a:t>
            </a:r>
            <a:endParaRPr sz="2200"/>
          </a:p>
        </p:txBody>
      </p:sp>
      <p:graphicFrame>
        <p:nvGraphicFramePr>
          <p:cNvPr id="318" name="Google Shape;318;p44"/>
          <p:cNvGraphicFramePr/>
          <p:nvPr/>
        </p:nvGraphicFramePr>
        <p:xfrm>
          <a:off x="641775" y="1614125"/>
          <a:ext cx="7007350" cy="2823875"/>
        </p:xfrm>
        <a:graphic>
          <a:graphicData uri="http://schemas.openxmlformats.org/drawingml/2006/table">
            <a:tbl>
              <a:tblPr>
                <a:noFill/>
                <a:tableStyleId>{E0BA95E8-630A-41F8-8375-8FB4219B5EC6}</a:tableStyleId>
              </a:tblPr>
              <a:tblGrid>
                <a:gridCol w="1742225">
                  <a:extLst>
                    <a:ext uri="{9D8B030D-6E8A-4147-A177-3AD203B41FA5}">
                      <a16:colId xmlns:a16="http://schemas.microsoft.com/office/drawing/2014/main" val="20000"/>
                    </a:ext>
                  </a:extLst>
                </a:gridCol>
                <a:gridCol w="5265125">
                  <a:extLst>
                    <a:ext uri="{9D8B030D-6E8A-4147-A177-3AD203B41FA5}">
                      <a16:colId xmlns:a16="http://schemas.microsoft.com/office/drawing/2014/main" val="20001"/>
                    </a:ext>
                  </a:extLst>
                </a:gridCol>
              </a:tblGrid>
              <a:tr h="363625">
                <a:tc>
                  <a:txBody>
                    <a:bodyPr/>
                    <a:lstStyle/>
                    <a:p>
                      <a:pPr marL="0" lvl="0" indent="0" algn="l" rtl="0">
                        <a:spcBef>
                          <a:spcPts val="0"/>
                        </a:spcBef>
                        <a:spcAft>
                          <a:spcPts val="0"/>
                        </a:spcAft>
                        <a:buNone/>
                      </a:pPr>
                      <a:r>
                        <a:rPr lang="en" sz="1000"/>
                        <a:t>description</a:t>
                      </a:r>
                      <a:endParaRPr sz="1000"/>
                    </a:p>
                  </a:txBody>
                  <a:tcPr marL="91425" marR="91425" marT="91425" marB="91425">
                    <a:solidFill>
                      <a:srgbClr val="FFE599"/>
                    </a:solidFill>
                  </a:tcPr>
                </a:tc>
                <a:tc>
                  <a:txBody>
                    <a:bodyPr/>
                    <a:lstStyle/>
                    <a:p>
                      <a:pPr marL="0" lvl="0" indent="0" algn="l" rtl="0">
                        <a:spcBef>
                          <a:spcPts val="0"/>
                        </a:spcBef>
                        <a:spcAft>
                          <a:spcPts val="0"/>
                        </a:spcAft>
                        <a:buClr>
                          <a:schemeClr val="dk1"/>
                        </a:buClr>
                        <a:buSzPts val="1100"/>
                        <a:buFont typeface="Arial"/>
                        <a:buNone/>
                      </a:pPr>
                      <a:r>
                        <a:rPr lang="en" sz="1000">
                          <a:solidFill>
                            <a:schemeClr val="dk1"/>
                          </a:solidFill>
                        </a:rPr>
                        <a:t>A clear, concise statement of what the task entails.</a:t>
                      </a:r>
                      <a:endParaRPr sz="1000"/>
                    </a:p>
                  </a:txBody>
                  <a:tcPr marL="91425" marR="91425" marT="91425" marB="91425">
                    <a:solidFill>
                      <a:srgbClr val="FFE599"/>
                    </a:solidFill>
                  </a:tcPr>
                </a:tc>
                <a:extLst>
                  <a:ext uri="{0D108BD9-81ED-4DB2-BD59-A6C34878D82A}">
                    <a16:rowId xmlns:a16="http://schemas.microsoft.com/office/drawing/2014/main" val="10000"/>
                  </a:ext>
                </a:extLst>
              </a:tr>
              <a:tr h="363625">
                <a:tc>
                  <a:txBody>
                    <a:bodyPr/>
                    <a:lstStyle/>
                    <a:p>
                      <a:pPr marL="0" lvl="0" indent="0" algn="l" rtl="0">
                        <a:spcBef>
                          <a:spcPts val="0"/>
                        </a:spcBef>
                        <a:spcAft>
                          <a:spcPts val="0"/>
                        </a:spcAft>
                        <a:buNone/>
                      </a:pPr>
                      <a:r>
                        <a:rPr lang="en" sz="1000"/>
                        <a:t>agent</a:t>
                      </a:r>
                      <a:endParaRPr sz="1000"/>
                    </a:p>
                  </a:txBody>
                  <a:tcPr marL="91425" marR="91425" marT="91425" marB="91425">
                    <a:solidFill>
                      <a:srgbClr val="FFE599"/>
                    </a:solidFill>
                  </a:tcPr>
                </a:tc>
                <a:tc>
                  <a:txBody>
                    <a:bodyPr/>
                    <a:lstStyle/>
                    <a:p>
                      <a:pPr marL="0" lvl="0" indent="0" algn="l" rtl="0">
                        <a:spcBef>
                          <a:spcPts val="0"/>
                        </a:spcBef>
                        <a:spcAft>
                          <a:spcPts val="0"/>
                        </a:spcAft>
                        <a:buClr>
                          <a:schemeClr val="dk1"/>
                        </a:buClr>
                        <a:buSzPts val="1100"/>
                        <a:buFont typeface="Arial"/>
                        <a:buNone/>
                      </a:pPr>
                      <a:r>
                        <a:rPr lang="en" sz="1000">
                          <a:solidFill>
                            <a:schemeClr val="dk1"/>
                          </a:solidFill>
                        </a:rPr>
                        <a:t>The agent responsible for the task</a:t>
                      </a:r>
                      <a:endParaRPr sz="1050"/>
                    </a:p>
                  </a:txBody>
                  <a:tcPr marL="91425" marR="91425" marT="91425" marB="91425">
                    <a:solidFill>
                      <a:srgbClr val="FFE599"/>
                    </a:solidFill>
                  </a:tcPr>
                </a:tc>
                <a:extLst>
                  <a:ext uri="{0D108BD9-81ED-4DB2-BD59-A6C34878D82A}">
                    <a16:rowId xmlns:a16="http://schemas.microsoft.com/office/drawing/2014/main" val="10001"/>
                  </a:ext>
                </a:extLst>
              </a:tr>
              <a:tr h="331000">
                <a:tc>
                  <a:txBody>
                    <a:bodyPr/>
                    <a:lstStyle/>
                    <a:p>
                      <a:pPr marL="0" lvl="0" indent="0" algn="l" rtl="0">
                        <a:spcBef>
                          <a:spcPts val="0"/>
                        </a:spcBef>
                        <a:spcAft>
                          <a:spcPts val="0"/>
                        </a:spcAft>
                        <a:buNone/>
                      </a:pPr>
                      <a:r>
                        <a:rPr lang="en" sz="1000"/>
                        <a:t>expected_output</a:t>
                      </a:r>
                      <a:endParaRPr sz="1000"/>
                    </a:p>
                  </a:txBody>
                  <a:tcPr marL="91425" marR="91425" marT="91425" marB="91425">
                    <a:solidFill>
                      <a:srgbClr val="FFE599"/>
                    </a:solidFill>
                  </a:tcPr>
                </a:tc>
                <a:tc>
                  <a:txBody>
                    <a:bodyPr/>
                    <a:lstStyle/>
                    <a:p>
                      <a:pPr marL="0" lvl="0" indent="0" algn="l" rtl="0">
                        <a:spcBef>
                          <a:spcPts val="0"/>
                        </a:spcBef>
                        <a:spcAft>
                          <a:spcPts val="0"/>
                        </a:spcAft>
                        <a:buNone/>
                      </a:pPr>
                      <a:r>
                        <a:rPr lang="en" sz="1000"/>
                        <a:t>A detailed description of what the task completion looks like.</a:t>
                      </a:r>
                      <a:endParaRPr sz="1000"/>
                    </a:p>
                  </a:txBody>
                  <a:tcPr marL="91425" marR="91425" marT="91425" marB="91425">
                    <a:solidFill>
                      <a:srgbClr val="FFE599"/>
                    </a:solidFill>
                  </a:tcPr>
                </a:tc>
                <a:extLst>
                  <a:ext uri="{0D108BD9-81ED-4DB2-BD59-A6C34878D82A}">
                    <a16:rowId xmlns:a16="http://schemas.microsoft.com/office/drawing/2014/main" val="10002"/>
                  </a:ext>
                </a:extLst>
              </a:tr>
              <a:tr h="331000">
                <a:tc>
                  <a:txBody>
                    <a:bodyPr/>
                    <a:lstStyle/>
                    <a:p>
                      <a:pPr marL="0" lvl="0" indent="0" algn="l" rtl="0">
                        <a:spcBef>
                          <a:spcPts val="0"/>
                        </a:spcBef>
                        <a:spcAft>
                          <a:spcPts val="0"/>
                        </a:spcAft>
                        <a:buNone/>
                      </a:pPr>
                      <a:r>
                        <a:rPr lang="en" sz="1000"/>
                        <a:t>tools</a:t>
                      </a:r>
                      <a:endParaRPr sz="1000"/>
                    </a:p>
                  </a:txBody>
                  <a:tcPr marL="91425" marR="91425" marT="91425" marB="91425">
                    <a:solidFill>
                      <a:srgbClr val="FFF2CC"/>
                    </a:solidFill>
                  </a:tcPr>
                </a:tc>
                <a:tc>
                  <a:txBody>
                    <a:bodyPr/>
                    <a:lstStyle/>
                    <a:p>
                      <a:pPr marL="0" lvl="0" indent="0" algn="l" rtl="0">
                        <a:spcBef>
                          <a:spcPts val="0"/>
                        </a:spcBef>
                        <a:spcAft>
                          <a:spcPts val="0"/>
                        </a:spcAft>
                        <a:buNone/>
                      </a:pPr>
                      <a:r>
                        <a:rPr lang="en" sz="1000"/>
                        <a:t>Tools that the assigned agent can utilize to complete the task</a:t>
                      </a:r>
                      <a:endParaRPr sz="1000"/>
                    </a:p>
                  </a:txBody>
                  <a:tcPr marL="91425" marR="91425" marT="91425" marB="91425">
                    <a:solidFill>
                      <a:srgbClr val="FFF2CC"/>
                    </a:solidFill>
                  </a:tcPr>
                </a:tc>
                <a:extLst>
                  <a:ext uri="{0D108BD9-81ED-4DB2-BD59-A6C34878D82A}">
                    <a16:rowId xmlns:a16="http://schemas.microsoft.com/office/drawing/2014/main" val="10003"/>
                  </a:ext>
                </a:extLst>
              </a:tr>
              <a:tr h="331000">
                <a:tc>
                  <a:txBody>
                    <a:bodyPr/>
                    <a:lstStyle/>
                    <a:p>
                      <a:pPr marL="0" lvl="0" indent="0" algn="l" rtl="0">
                        <a:spcBef>
                          <a:spcPts val="0"/>
                        </a:spcBef>
                        <a:spcAft>
                          <a:spcPts val="0"/>
                        </a:spcAft>
                        <a:buNone/>
                      </a:pPr>
                      <a:r>
                        <a:rPr lang="en" sz="1000"/>
                        <a:t>context</a:t>
                      </a:r>
                      <a:endParaRPr sz="1000"/>
                    </a:p>
                  </a:txBody>
                  <a:tcPr marL="91425" marR="91425" marT="91425" marB="91425">
                    <a:solidFill>
                      <a:srgbClr val="FFF2CC"/>
                    </a:solidFill>
                  </a:tcPr>
                </a:tc>
                <a:tc>
                  <a:txBody>
                    <a:bodyPr/>
                    <a:lstStyle/>
                    <a:p>
                      <a:pPr marL="0" lvl="0" indent="0" algn="l" rtl="0">
                        <a:spcBef>
                          <a:spcPts val="0"/>
                        </a:spcBef>
                        <a:spcAft>
                          <a:spcPts val="0"/>
                        </a:spcAft>
                        <a:buNone/>
                      </a:pPr>
                      <a:r>
                        <a:rPr lang="en" sz="1000"/>
                        <a:t>Specifies tasks whose outputs are used as context for this task.</a:t>
                      </a:r>
                      <a:endParaRPr sz="1000"/>
                    </a:p>
                  </a:txBody>
                  <a:tcPr marL="91425" marR="91425" marT="91425" marB="91425">
                    <a:solidFill>
                      <a:srgbClr val="FFF2CC"/>
                    </a:solidFill>
                  </a:tcPr>
                </a:tc>
                <a:extLst>
                  <a:ext uri="{0D108BD9-81ED-4DB2-BD59-A6C34878D82A}">
                    <a16:rowId xmlns:a16="http://schemas.microsoft.com/office/drawing/2014/main" val="10004"/>
                  </a:ext>
                </a:extLst>
              </a:tr>
              <a:tr h="363625">
                <a:tc>
                  <a:txBody>
                    <a:bodyPr/>
                    <a:lstStyle/>
                    <a:p>
                      <a:pPr marL="0" lvl="0" indent="0" algn="l" rtl="0">
                        <a:spcBef>
                          <a:spcPts val="0"/>
                        </a:spcBef>
                        <a:spcAft>
                          <a:spcPts val="0"/>
                        </a:spcAft>
                        <a:buNone/>
                      </a:pPr>
                      <a:r>
                        <a:rPr lang="en" sz="1000"/>
                        <a:t>human_input</a:t>
                      </a:r>
                      <a:endParaRPr sz="1000"/>
                    </a:p>
                  </a:txBody>
                  <a:tcPr marL="91425" marR="91425" marT="91425" marB="91425">
                    <a:solidFill>
                      <a:srgbClr val="FFF2CC"/>
                    </a:solidFill>
                  </a:tcPr>
                </a:tc>
                <a:tc>
                  <a:txBody>
                    <a:bodyPr/>
                    <a:lstStyle/>
                    <a:p>
                      <a:pPr marL="0" lvl="0" indent="0" algn="l" rtl="0">
                        <a:spcBef>
                          <a:spcPts val="0"/>
                        </a:spcBef>
                        <a:spcAft>
                          <a:spcPts val="0"/>
                        </a:spcAft>
                        <a:buNone/>
                      </a:pPr>
                      <a:r>
                        <a:rPr lang="en" sz="1000"/>
                        <a:t>If task requires human feedback</a:t>
                      </a:r>
                      <a:endParaRPr sz="1000"/>
                    </a:p>
                  </a:txBody>
                  <a:tcPr marL="91425" marR="91425" marT="91425" marB="91425">
                    <a:solidFill>
                      <a:srgbClr val="FFF2CC"/>
                    </a:solidFill>
                  </a:tcPr>
                </a:tc>
                <a:extLst>
                  <a:ext uri="{0D108BD9-81ED-4DB2-BD59-A6C34878D82A}">
                    <a16:rowId xmlns:a16="http://schemas.microsoft.com/office/drawing/2014/main" val="10005"/>
                  </a:ext>
                </a:extLst>
              </a:tr>
              <a:tr h="363625">
                <a:tc>
                  <a:txBody>
                    <a:bodyPr/>
                    <a:lstStyle/>
                    <a:p>
                      <a:pPr marL="0" lvl="0" indent="0" algn="l" rtl="0">
                        <a:spcBef>
                          <a:spcPts val="0"/>
                        </a:spcBef>
                        <a:spcAft>
                          <a:spcPts val="0"/>
                        </a:spcAft>
                        <a:buNone/>
                      </a:pPr>
                      <a:r>
                        <a:rPr lang="en" sz="1000"/>
                        <a:t>callback</a:t>
                      </a:r>
                      <a:endParaRPr sz="1000"/>
                    </a:p>
                  </a:txBody>
                  <a:tcPr marL="91425" marR="91425" marT="91425" marB="91425">
                    <a:solidFill>
                      <a:srgbClr val="FFF2CC"/>
                    </a:solidFill>
                  </a:tcPr>
                </a:tc>
                <a:tc>
                  <a:txBody>
                    <a:bodyPr/>
                    <a:lstStyle/>
                    <a:p>
                      <a:pPr marL="0" lvl="0" indent="0" algn="l" rtl="0">
                        <a:spcBef>
                          <a:spcPts val="0"/>
                        </a:spcBef>
                        <a:spcAft>
                          <a:spcPts val="0"/>
                        </a:spcAft>
                        <a:buNone/>
                      </a:pPr>
                      <a:r>
                        <a:rPr lang="en" sz="1000"/>
                        <a:t>A Python callable that is executed with the task's output upon completion.</a:t>
                      </a:r>
                      <a:endParaRPr sz="1000"/>
                    </a:p>
                  </a:txBody>
                  <a:tcPr marL="91425" marR="91425" marT="91425" marB="91425">
                    <a:solidFill>
                      <a:srgbClr val="FFF2CC"/>
                    </a:solidFill>
                  </a:tcPr>
                </a:tc>
                <a:extLst>
                  <a:ext uri="{0D108BD9-81ED-4DB2-BD59-A6C34878D82A}">
                    <a16:rowId xmlns:a16="http://schemas.microsoft.com/office/drawing/2014/main" val="10006"/>
                  </a:ext>
                </a:extLst>
              </a:tr>
              <a:tr h="363625">
                <a:tc>
                  <a:txBody>
                    <a:bodyPr/>
                    <a:lstStyle/>
                    <a:p>
                      <a:pPr marL="0" lvl="0" indent="0" algn="l" rtl="0">
                        <a:spcBef>
                          <a:spcPts val="0"/>
                        </a:spcBef>
                        <a:spcAft>
                          <a:spcPts val="0"/>
                        </a:spcAft>
                        <a:buClr>
                          <a:schemeClr val="dk1"/>
                        </a:buClr>
                        <a:buSzPts val="1100"/>
                        <a:buFont typeface="Arial"/>
                        <a:buNone/>
                      </a:pPr>
                      <a:r>
                        <a:rPr lang="en" sz="1000">
                          <a:solidFill>
                            <a:schemeClr val="dk1"/>
                          </a:solidFill>
                        </a:rPr>
                        <a:t>config</a:t>
                      </a:r>
                      <a:endParaRPr sz="1000"/>
                    </a:p>
                  </a:txBody>
                  <a:tcPr marL="91425" marR="91425" marT="91425" marB="91425">
                    <a:solidFill>
                      <a:srgbClr val="FFF2CC"/>
                    </a:solidFill>
                  </a:tcPr>
                </a:tc>
                <a:tc>
                  <a:txBody>
                    <a:bodyPr/>
                    <a:lstStyle/>
                    <a:p>
                      <a:pPr marL="0" lvl="0" indent="0" algn="l" rtl="0">
                        <a:spcBef>
                          <a:spcPts val="0"/>
                        </a:spcBef>
                        <a:spcAft>
                          <a:spcPts val="0"/>
                        </a:spcAft>
                        <a:buNone/>
                      </a:pPr>
                      <a:r>
                        <a:rPr lang="en" sz="1000"/>
                        <a:t>Configuration dict</a:t>
                      </a:r>
                      <a:endParaRPr sz="1000"/>
                    </a:p>
                  </a:txBody>
                  <a:tcPr marL="91425" marR="91425" marT="91425" marB="91425">
                    <a:solidFill>
                      <a:srgbClr val="FFF2CC"/>
                    </a:solidFill>
                  </a:tcPr>
                </a:tc>
                <a:extLst>
                  <a:ext uri="{0D108BD9-81ED-4DB2-BD59-A6C34878D82A}">
                    <a16:rowId xmlns:a16="http://schemas.microsoft.com/office/drawing/2014/main" val="10007"/>
                  </a:ext>
                </a:extLst>
              </a:tr>
            </a:tbl>
          </a:graphicData>
        </a:graphic>
      </p:graphicFrame>
      <p:sp>
        <p:nvSpPr>
          <p:cNvPr id="319" name="Google Shape;319;p44"/>
          <p:cNvSpPr txBox="1">
            <a:spLocks noGrp="1"/>
          </p:cNvSpPr>
          <p:nvPr>
            <p:ph type="body" idx="4294967295"/>
          </p:nvPr>
        </p:nvSpPr>
        <p:spPr>
          <a:xfrm>
            <a:off x="304200" y="4532450"/>
            <a:ext cx="8411400" cy="312600"/>
          </a:xfrm>
          <a:prstGeom prst="rect">
            <a:avLst/>
          </a:prstGeom>
          <a:ln>
            <a:noFill/>
          </a:ln>
        </p:spPr>
        <p:txBody>
          <a:bodyPr spcFirstLastPara="1" wrap="square" lIns="91425" tIns="91425" rIns="91425" bIns="91425" anchor="ctr" anchorCtr="0">
            <a:noAutofit/>
          </a:bodyPr>
          <a:lstStyle/>
          <a:p>
            <a:pPr marL="0" lvl="0" indent="0" algn="l" rtl="0">
              <a:lnSpc>
                <a:spcPct val="100000"/>
              </a:lnSpc>
              <a:spcBef>
                <a:spcPts val="0"/>
              </a:spcBef>
              <a:spcAft>
                <a:spcPts val="1200"/>
              </a:spcAft>
              <a:buNone/>
            </a:pPr>
            <a:r>
              <a:rPr lang="en" sz="800" b="1"/>
              <a:t>Note : </a:t>
            </a:r>
            <a:r>
              <a:rPr lang="en" sz="800"/>
              <a:t>Other optional parameters are - async execution,  output_json, output_pydantic, output_file as per version : v0.30.8</a:t>
            </a:r>
            <a:endParaRPr sz="800"/>
          </a:p>
        </p:txBody>
      </p:sp>
      <p:sp>
        <p:nvSpPr>
          <p:cNvPr id="320" name="Google Shape;320;p44"/>
          <p:cNvSpPr txBox="1"/>
          <p:nvPr/>
        </p:nvSpPr>
        <p:spPr>
          <a:xfrm>
            <a:off x="641775" y="757100"/>
            <a:ext cx="66003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Defines the work that has to be done.</a:t>
            </a:r>
            <a:endParaRPr/>
          </a:p>
          <a:p>
            <a:pPr marL="457200" lvl="0" indent="-317500" algn="l" rtl="0">
              <a:spcBef>
                <a:spcPts val="0"/>
              </a:spcBef>
              <a:spcAft>
                <a:spcPts val="0"/>
              </a:spcAft>
              <a:buSzPts val="1400"/>
              <a:buChar char="●"/>
            </a:pPr>
            <a:r>
              <a:rPr lang="en"/>
              <a:t>Either directly assigned to an agent or by the crew to an agent.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6"/>
          <p:cNvSpPr txBox="1">
            <a:spLocks noGrp="1"/>
          </p:cNvSpPr>
          <p:nvPr>
            <p:ph type="title"/>
          </p:nvPr>
        </p:nvSpPr>
        <p:spPr>
          <a:xfrm>
            <a:off x="369000" y="365700"/>
            <a:ext cx="8406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000"/>
              <a:t>crewAI Process</a:t>
            </a:r>
            <a:endParaRPr sz="2000"/>
          </a:p>
        </p:txBody>
      </p:sp>
      <p:sp>
        <p:nvSpPr>
          <p:cNvPr id="341" name="Google Shape;34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342" name="Google Shape;342;p46"/>
          <p:cNvSpPr/>
          <p:nvPr/>
        </p:nvSpPr>
        <p:spPr>
          <a:xfrm>
            <a:off x="623075" y="2547175"/>
            <a:ext cx="2123400" cy="16608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Inter"/>
                <a:ea typeface="Inter"/>
                <a:cs typeface="Inter"/>
                <a:sym typeface="Inter"/>
              </a:rPr>
              <a:t>Tasks are executed one after the other</a:t>
            </a:r>
            <a:endParaRPr>
              <a:solidFill>
                <a:schemeClr val="lt1"/>
              </a:solidFill>
              <a:latin typeface="Inter"/>
              <a:ea typeface="Inter"/>
              <a:cs typeface="Inter"/>
              <a:sym typeface="Inter"/>
            </a:endParaRPr>
          </a:p>
        </p:txBody>
      </p:sp>
      <p:sp>
        <p:nvSpPr>
          <p:cNvPr id="343" name="Google Shape;343;p46"/>
          <p:cNvSpPr/>
          <p:nvPr/>
        </p:nvSpPr>
        <p:spPr>
          <a:xfrm>
            <a:off x="623075" y="1690725"/>
            <a:ext cx="2123400" cy="5727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Inter"/>
                <a:ea typeface="Inter"/>
                <a:cs typeface="Inter"/>
                <a:sym typeface="Inter"/>
              </a:rPr>
              <a:t>Sequential Process</a:t>
            </a:r>
            <a:endParaRPr dirty="0">
              <a:solidFill>
                <a:schemeClr val="lt1"/>
              </a:solidFill>
              <a:latin typeface="Inter"/>
              <a:ea typeface="Inter"/>
              <a:cs typeface="Inter"/>
              <a:sym typeface="Inter"/>
            </a:endParaRPr>
          </a:p>
        </p:txBody>
      </p:sp>
      <p:sp>
        <p:nvSpPr>
          <p:cNvPr id="344" name="Google Shape;344;p46"/>
          <p:cNvSpPr/>
          <p:nvPr/>
        </p:nvSpPr>
        <p:spPr>
          <a:xfrm>
            <a:off x="3510306" y="2611800"/>
            <a:ext cx="2123400" cy="16608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Inter"/>
                <a:ea typeface="Inter"/>
                <a:cs typeface="Inter"/>
                <a:sym typeface="Inter"/>
              </a:rPr>
              <a:t>A manager above all agents who coordinates workflow.</a:t>
            </a:r>
            <a:endParaRPr>
              <a:solidFill>
                <a:schemeClr val="lt1"/>
              </a:solidFill>
              <a:latin typeface="Inter"/>
              <a:ea typeface="Inter"/>
              <a:cs typeface="Inter"/>
              <a:sym typeface="Inter"/>
            </a:endParaRPr>
          </a:p>
        </p:txBody>
      </p:sp>
      <p:sp>
        <p:nvSpPr>
          <p:cNvPr id="345" name="Google Shape;345;p46"/>
          <p:cNvSpPr/>
          <p:nvPr/>
        </p:nvSpPr>
        <p:spPr>
          <a:xfrm>
            <a:off x="3510306" y="1690725"/>
            <a:ext cx="2123400" cy="5727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Inter"/>
                <a:ea typeface="Inter"/>
                <a:cs typeface="Inter"/>
                <a:sym typeface="Inter"/>
              </a:rPr>
              <a:t>Hierarchical Process</a:t>
            </a:r>
            <a:endParaRPr>
              <a:solidFill>
                <a:schemeClr val="lt1"/>
              </a:solidFill>
              <a:latin typeface="Inter"/>
              <a:ea typeface="Inter"/>
              <a:cs typeface="Inter"/>
              <a:sym typeface="Inter"/>
            </a:endParaRPr>
          </a:p>
        </p:txBody>
      </p:sp>
      <p:sp>
        <p:nvSpPr>
          <p:cNvPr id="346" name="Google Shape;346;p46"/>
          <p:cNvSpPr/>
          <p:nvPr/>
        </p:nvSpPr>
        <p:spPr>
          <a:xfrm>
            <a:off x="6397531" y="2605838"/>
            <a:ext cx="2123400" cy="1660800"/>
          </a:xfrm>
          <a:prstGeom prst="rect">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Inter"/>
                <a:ea typeface="Inter"/>
                <a:cs typeface="Inter"/>
                <a:sym typeface="Inter"/>
              </a:rPr>
              <a:t> A democratic approach to task management</a:t>
            </a:r>
            <a:endParaRPr>
              <a:solidFill>
                <a:schemeClr val="lt1"/>
              </a:solidFill>
              <a:latin typeface="Inter"/>
              <a:ea typeface="Inter"/>
              <a:cs typeface="Inter"/>
              <a:sym typeface="Inter"/>
            </a:endParaRPr>
          </a:p>
        </p:txBody>
      </p:sp>
      <p:sp>
        <p:nvSpPr>
          <p:cNvPr id="347" name="Google Shape;347;p46"/>
          <p:cNvSpPr/>
          <p:nvPr/>
        </p:nvSpPr>
        <p:spPr>
          <a:xfrm>
            <a:off x="6397531" y="1684763"/>
            <a:ext cx="2123400" cy="5727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Inter"/>
                <a:ea typeface="Inter"/>
                <a:cs typeface="Inter"/>
                <a:sym typeface="Inter"/>
              </a:rPr>
              <a:t>Consensual Process*</a:t>
            </a:r>
            <a:endParaRPr>
              <a:solidFill>
                <a:schemeClr val="lt1"/>
              </a:solidFill>
              <a:latin typeface="Inter"/>
              <a:ea typeface="Inter"/>
              <a:cs typeface="Inter"/>
              <a:sym typeface="Inter"/>
            </a:endParaRPr>
          </a:p>
        </p:txBody>
      </p:sp>
      <p:sp>
        <p:nvSpPr>
          <p:cNvPr id="348" name="Google Shape;348;p46"/>
          <p:cNvSpPr txBox="1"/>
          <p:nvPr/>
        </p:nvSpPr>
        <p:spPr>
          <a:xfrm>
            <a:off x="574600" y="936225"/>
            <a:ext cx="8406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Processes orchestrate the execution of tasks by agents, akin to project management in human teams. </a:t>
            </a:r>
            <a:endParaRPr/>
          </a:p>
          <a:p>
            <a:pPr marL="0" lvl="0" indent="0" algn="l" rtl="0">
              <a:spcBef>
                <a:spcPts val="0"/>
              </a:spcBef>
              <a:spcAft>
                <a:spcPts val="0"/>
              </a:spcAft>
              <a:buNone/>
            </a:pPr>
            <a:endParaRPr/>
          </a:p>
        </p:txBody>
      </p:sp>
      <p:sp>
        <p:nvSpPr>
          <p:cNvPr id="349" name="Google Shape;349;p46"/>
          <p:cNvSpPr txBox="1"/>
          <p:nvPr/>
        </p:nvSpPr>
        <p:spPr>
          <a:xfrm>
            <a:off x="6120800" y="4615025"/>
            <a:ext cx="25617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rPr>
              <a:t>*  Planned to be implemented</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9"/>
          <p:cNvSpPr txBox="1">
            <a:spLocks noGrp="1"/>
          </p:cNvSpPr>
          <p:nvPr>
            <p:ph type="title"/>
          </p:nvPr>
        </p:nvSpPr>
        <p:spPr>
          <a:xfrm>
            <a:off x="369000" y="184400"/>
            <a:ext cx="84060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     Crew : </a:t>
            </a:r>
            <a:endParaRPr sz="2200"/>
          </a:p>
        </p:txBody>
      </p:sp>
      <p:graphicFrame>
        <p:nvGraphicFramePr>
          <p:cNvPr id="370" name="Google Shape;370;p49"/>
          <p:cNvGraphicFramePr/>
          <p:nvPr/>
        </p:nvGraphicFramePr>
        <p:xfrm>
          <a:off x="641775" y="1294150"/>
          <a:ext cx="7007350" cy="3108720"/>
        </p:xfrm>
        <a:graphic>
          <a:graphicData uri="http://schemas.openxmlformats.org/drawingml/2006/table">
            <a:tbl>
              <a:tblPr>
                <a:noFill/>
                <a:tableStyleId>{E0BA95E8-630A-41F8-8375-8FB4219B5EC6}</a:tableStyleId>
              </a:tblPr>
              <a:tblGrid>
                <a:gridCol w="1742225">
                  <a:extLst>
                    <a:ext uri="{9D8B030D-6E8A-4147-A177-3AD203B41FA5}">
                      <a16:colId xmlns:a16="http://schemas.microsoft.com/office/drawing/2014/main" val="20000"/>
                    </a:ext>
                  </a:extLst>
                </a:gridCol>
                <a:gridCol w="5265125">
                  <a:extLst>
                    <a:ext uri="{9D8B030D-6E8A-4147-A177-3AD203B41FA5}">
                      <a16:colId xmlns:a16="http://schemas.microsoft.com/office/drawing/2014/main" val="20001"/>
                    </a:ext>
                  </a:extLst>
                </a:gridCol>
              </a:tblGrid>
              <a:tr h="363625">
                <a:tc>
                  <a:txBody>
                    <a:bodyPr/>
                    <a:lstStyle/>
                    <a:p>
                      <a:pPr marL="0" lvl="0" indent="0" algn="l" rtl="0">
                        <a:spcBef>
                          <a:spcPts val="0"/>
                        </a:spcBef>
                        <a:spcAft>
                          <a:spcPts val="0"/>
                        </a:spcAft>
                        <a:buNone/>
                      </a:pPr>
                      <a:r>
                        <a:rPr lang="en" sz="1200"/>
                        <a:t>tasks</a:t>
                      </a:r>
                      <a:endParaRPr sz="1200"/>
                    </a:p>
                  </a:txBody>
                  <a:tcPr marL="91425" marR="91425" marT="91425" marB="91425">
                    <a:solidFill>
                      <a:srgbClr val="FFE599"/>
                    </a:solidFill>
                  </a:tcPr>
                </a:tc>
                <a:tc>
                  <a:txBody>
                    <a:bodyPr/>
                    <a:lstStyle/>
                    <a:p>
                      <a:pPr marL="0" lvl="0" indent="0" algn="l" rtl="0">
                        <a:spcBef>
                          <a:spcPts val="0"/>
                        </a:spcBef>
                        <a:spcAft>
                          <a:spcPts val="0"/>
                        </a:spcAft>
                        <a:buNone/>
                      </a:pPr>
                      <a:r>
                        <a:rPr lang="en" sz="1200"/>
                        <a:t>A list of tasks assigned to the crew.</a:t>
                      </a:r>
                      <a:endParaRPr sz="1200"/>
                    </a:p>
                  </a:txBody>
                  <a:tcPr marL="91425" marR="91425" marT="91425" marB="91425">
                    <a:solidFill>
                      <a:srgbClr val="FFE599"/>
                    </a:solidFill>
                  </a:tcPr>
                </a:tc>
                <a:extLst>
                  <a:ext uri="{0D108BD9-81ED-4DB2-BD59-A6C34878D82A}">
                    <a16:rowId xmlns:a16="http://schemas.microsoft.com/office/drawing/2014/main" val="10000"/>
                  </a:ext>
                </a:extLst>
              </a:tr>
              <a:tr h="363625">
                <a:tc>
                  <a:txBody>
                    <a:bodyPr/>
                    <a:lstStyle/>
                    <a:p>
                      <a:pPr marL="0" lvl="0" indent="0" algn="l" rtl="0">
                        <a:spcBef>
                          <a:spcPts val="0"/>
                        </a:spcBef>
                        <a:spcAft>
                          <a:spcPts val="0"/>
                        </a:spcAft>
                        <a:buNone/>
                      </a:pPr>
                      <a:r>
                        <a:rPr lang="en" sz="1200"/>
                        <a:t>agents</a:t>
                      </a:r>
                      <a:endParaRPr sz="1200"/>
                    </a:p>
                  </a:txBody>
                  <a:tcPr marL="91425" marR="91425" marT="91425" marB="91425">
                    <a:solidFill>
                      <a:srgbClr val="FFE599"/>
                    </a:solidFill>
                  </a:tcPr>
                </a:tc>
                <a:tc>
                  <a:txBody>
                    <a:bodyPr/>
                    <a:lstStyle/>
                    <a:p>
                      <a:pPr marL="0" lvl="0" indent="0" algn="l" rtl="0">
                        <a:spcBef>
                          <a:spcPts val="0"/>
                        </a:spcBef>
                        <a:spcAft>
                          <a:spcPts val="0"/>
                        </a:spcAft>
                        <a:buNone/>
                      </a:pPr>
                      <a:r>
                        <a:rPr lang="en" sz="1200"/>
                        <a:t>A list of agents that are part of the crew.</a:t>
                      </a:r>
                      <a:endParaRPr sz="1200"/>
                    </a:p>
                  </a:txBody>
                  <a:tcPr marL="91425" marR="91425" marT="91425" marB="91425">
                    <a:solidFill>
                      <a:srgbClr val="FFE599"/>
                    </a:solidFill>
                  </a:tcPr>
                </a:tc>
                <a:extLst>
                  <a:ext uri="{0D108BD9-81ED-4DB2-BD59-A6C34878D82A}">
                    <a16:rowId xmlns:a16="http://schemas.microsoft.com/office/drawing/2014/main" val="10001"/>
                  </a:ext>
                </a:extLst>
              </a:tr>
              <a:tr h="331000">
                <a:tc>
                  <a:txBody>
                    <a:bodyPr/>
                    <a:lstStyle/>
                    <a:p>
                      <a:pPr marL="0" lvl="0" indent="0" algn="l" rtl="0">
                        <a:spcBef>
                          <a:spcPts val="0"/>
                        </a:spcBef>
                        <a:spcAft>
                          <a:spcPts val="0"/>
                        </a:spcAft>
                        <a:buNone/>
                      </a:pPr>
                      <a:r>
                        <a:rPr lang="en" sz="1200"/>
                        <a:t>process</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Process flow that crew follows</a:t>
                      </a:r>
                      <a:endParaRPr sz="1200"/>
                    </a:p>
                  </a:txBody>
                  <a:tcPr marL="91425" marR="91425" marT="91425" marB="91425">
                    <a:solidFill>
                      <a:srgbClr val="FFF2CC"/>
                    </a:solidFill>
                  </a:tcPr>
                </a:tc>
                <a:extLst>
                  <a:ext uri="{0D108BD9-81ED-4DB2-BD59-A6C34878D82A}">
                    <a16:rowId xmlns:a16="http://schemas.microsoft.com/office/drawing/2014/main" val="10002"/>
                  </a:ext>
                </a:extLst>
              </a:tr>
              <a:tr h="331000">
                <a:tc>
                  <a:txBody>
                    <a:bodyPr/>
                    <a:lstStyle/>
                    <a:p>
                      <a:pPr marL="0" lvl="0" indent="0" algn="l" rtl="0">
                        <a:spcBef>
                          <a:spcPts val="0"/>
                        </a:spcBef>
                        <a:spcAft>
                          <a:spcPts val="0"/>
                        </a:spcAft>
                        <a:buNone/>
                      </a:pPr>
                      <a:r>
                        <a:rPr lang="en" sz="1200"/>
                        <a:t>verbose</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The verbosity level for logging during execution.</a:t>
                      </a:r>
                      <a:endParaRPr sz="1200"/>
                    </a:p>
                  </a:txBody>
                  <a:tcPr marL="91425" marR="91425" marT="91425" marB="91425">
                    <a:solidFill>
                      <a:srgbClr val="FFF2CC"/>
                    </a:solidFill>
                  </a:tcPr>
                </a:tc>
                <a:extLst>
                  <a:ext uri="{0D108BD9-81ED-4DB2-BD59-A6C34878D82A}">
                    <a16:rowId xmlns:a16="http://schemas.microsoft.com/office/drawing/2014/main" val="10003"/>
                  </a:ext>
                </a:extLst>
              </a:tr>
              <a:tr h="331000">
                <a:tc>
                  <a:txBody>
                    <a:bodyPr/>
                    <a:lstStyle/>
                    <a:p>
                      <a:pPr marL="0" lvl="0" indent="0" algn="l" rtl="0">
                        <a:spcBef>
                          <a:spcPts val="0"/>
                        </a:spcBef>
                        <a:spcAft>
                          <a:spcPts val="0"/>
                        </a:spcAft>
                        <a:buNone/>
                      </a:pPr>
                      <a:r>
                        <a:rPr lang="en" sz="1200"/>
                        <a:t>full_output</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Whether the crew should return the full output with all tasks outputs or just the final output.</a:t>
                      </a:r>
                      <a:endParaRPr sz="1200"/>
                    </a:p>
                  </a:txBody>
                  <a:tcPr marL="91425" marR="91425" marT="91425" marB="91425">
                    <a:solidFill>
                      <a:srgbClr val="FFF2CC"/>
                    </a:solidFill>
                  </a:tcPr>
                </a:tc>
                <a:extLst>
                  <a:ext uri="{0D108BD9-81ED-4DB2-BD59-A6C34878D82A}">
                    <a16:rowId xmlns:a16="http://schemas.microsoft.com/office/drawing/2014/main" val="10004"/>
                  </a:ext>
                </a:extLst>
              </a:tr>
              <a:tr h="363625">
                <a:tc>
                  <a:txBody>
                    <a:bodyPr/>
                    <a:lstStyle/>
                    <a:p>
                      <a:pPr marL="0" lvl="0" indent="0" algn="l" rtl="0">
                        <a:spcBef>
                          <a:spcPts val="0"/>
                        </a:spcBef>
                        <a:spcAft>
                          <a:spcPts val="0"/>
                        </a:spcAft>
                        <a:buNone/>
                      </a:pPr>
                      <a:r>
                        <a:rPr lang="en" sz="1200"/>
                        <a:t>manager_llm</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The language model used by the manager agent in a hierarchical process.</a:t>
                      </a:r>
                      <a:endParaRPr sz="1200"/>
                    </a:p>
                  </a:txBody>
                  <a:tcPr marL="91425" marR="91425" marT="91425" marB="91425">
                    <a:solidFill>
                      <a:srgbClr val="FFF2CC"/>
                    </a:solidFill>
                  </a:tcPr>
                </a:tc>
                <a:extLst>
                  <a:ext uri="{0D108BD9-81ED-4DB2-BD59-A6C34878D82A}">
                    <a16:rowId xmlns:a16="http://schemas.microsoft.com/office/drawing/2014/main" val="10005"/>
                  </a:ext>
                </a:extLst>
              </a:tr>
              <a:tr h="363625">
                <a:tc>
                  <a:txBody>
                    <a:bodyPr/>
                    <a:lstStyle/>
                    <a:p>
                      <a:pPr marL="0" lvl="0" indent="0" algn="l" rtl="0">
                        <a:spcBef>
                          <a:spcPts val="0"/>
                        </a:spcBef>
                        <a:spcAft>
                          <a:spcPts val="0"/>
                        </a:spcAft>
                        <a:buNone/>
                      </a:pPr>
                      <a:r>
                        <a:rPr lang="en" sz="1200"/>
                        <a:t>share_crew</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Share crew information and execution to the crewAI team</a:t>
                      </a:r>
                      <a:endParaRPr sz="1200"/>
                    </a:p>
                  </a:txBody>
                  <a:tcPr marL="91425" marR="91425" marT="91425" marB="91425">
                    <a:solidFill>
                      <a:srgbClr val="FFF2CC"/>
                    </a:solidFill>
                  </a:tcPr>
                </a:tc>
                <a:extLst>
                  <a:ext uri="{0D108BD9-81ED-4DB2-BD59-A6C34878D82A}">
                    <a16:rowId xmlns:a16="http://schemas.microsoft.com/office/drawing/2014/main" val="10006"/>
                  </a:ext>
                </a:extLst>
              </a:tr>
              <a:tr h="363625">
                <a:tc>
                  <a:txBody>
                    <a:bodyPr/>
                    <a:lstStyle/>
                    <a:p>
                      <a:pPr marL="0" lvl="0" indent="0" algn="l" rtl="0">
                        <a:spcBef>
                          <a:spcPts val="0"/>
                        </a:spcBef>
                        <a:spcAft>
                          <a:spcPts val="0"/>
                        </a:spcAft>
                        <a:buNone/>
                      </a:pPr>
                      <a:r>
                        <a:rPr lang="en" sz="1200"/>
                        <a:t>config</a:t>
                      </a:r>
                      <a:endParaRPr sz="1200"/>
                    </a:p>
                  </a:txBody>
                  <a:tcPr marL="91425" marR="91425" marT="91425" marB="91425">
                    <a:solidFill>
                      <a:srgbClr val="FFF2CC"/>
                    </a:solidFill>
                  </a:tcPr>
                </a:tc>
                <a:tc>
                  <a:txBody>
                    <a:bodyPr/>
                    <a:lstStyle/>
                    <a:p>
                      <a:pPr marL="0" lvl="0" indent="0" algn="l" rtl="0">
                        <a:spcBef>
                          <a:spcPts val="0"/>
                        </a:spcBef>
                        <a:spcAft>
                          <a:spcPts val="0"/>
                        </a:spcAft>
                        <a:buNone/>
                      </a:pPr>
                      <a:r>
                        <a:rPr lang="en" sz="1200"/>
                        <a:t>Configuration dict</a:t>
                      </a:r>
                      <a:endParaRPr sz="1200"/>
                    </a:p>
                  </a:txBody>
                  <a:tcPr marL="91425" marR="91425" marT="91425" marB="91425">
                    <a:solidFill>
                      <a:srgbClr val="FFF2CC"/>
                    </a:solidFill>
                  </a:tcPr>
                </a:tc>
                <a:extLst>
                  <a:ext uri="{0D108BD9-81ED-4DB2-BD59-A6C34878D82A}">
                    <a16:rowId xmlns:a16="http://schemas.microsoft.com/office/drawing/2014/main" val="10007"/>
                  </a:ext>
                </a:extLst>
              </a:tr>
            </a:tbl>
          </a:graphicData>
        </a:graphic>
      </p:graphicFrame>
      <p:sp>
        <p:nvSpPr>
          <p:cNvPr id="371" name="Google Shape;371;p49"/>
          <p:cNvSpPr txBox="1">
            <a:spLocks noGrp="1"/>
          </p:cNvSpPr>
          <p:nvPr>
            <p:ph type="body" idx="4294967295"/>
          </p:nvPr>
        </p:nvSpPr>
        <p:spPr>
          <a:xfrm>
            <a:off x="304200" y="4532450"/>
            <a:ext cx="8411400" cy="312600"/>
          </a:xfrm>
          <a:prstGeom prst="rect">
            <a:avLst/>
          </a:prstGeom>
          <a:ln>
            <a:noFill/>
          </a:ln>
        </p:spPr>
        <p:txBody>
          <a:bodyPr spcFirstLastPara="1" wrap="square" lIns="91425" tIns="91425" rIns="91425" bIns="91425" anchor="ctr" anchorCtr="0">
            <a:noAutofit/>
          </a:bodyPr>
          <a:lstStyle/>
          <a:p>
            <a:pPr marL="0" lvl="0" indent="0" algn="l" rtl="0">
              <a:lnSpc>
                <a:spcPct val="100000"/>
              </a:lnSpc>
              <a:spcBef>
                <a:spcPts val="0"/>
              </a:spcBef>
              <a:spcAft>
                <a:spcPts val="1200"/>
              </a:spcAft>
              <a:buNone/>
            </a:pPr>
            <a:r>
              <a:rPr lang="en" sz="700" b="1"/>
              <a:t>Note : </a:t>
            </a:r>
            <a:r>
              <a:rPr lang="en" sz="700"/>
              <a:t>Other optional parameters are - function_calling_llm, max_rpm, step_callback, task_callback, memory, cache, embedder, language, language_file, output_log_file as per version : v0.30.8</a:t>
            </a:r>
            <a:endParaRPr sz="700"/>
          </a:p>
        </p:txBody>
      </p:sp>
      <p:sp>
        <p:nvSpPr>
          <p:cNvPr id="372" name="Google Shape;372;p49"/>
          <p:cNvSpPr txBox="1"/>
          <p:nvPr/>
        </p:nvSpPr>
        <p:spPr>
          <a:xfrm>
            <a:off x="561600" y="757100"/>
            <a:ext cx="5798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Combines agents and tasks to form a team to achieve a common goal.</a:t>
            </a:r>
            <a:endParaRPr/>
          </a:p>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1"/>
          <p:cNvSpPr txBox="1">
            <a:spLocks noGrp="1"/>
          </p:cNvSpPr>
          <p:nvPr>
            <p:ph type="sldNum" idx="12"/>
          </p:nvPr>
        </p:nvSpPr>
        <p:spPr>
          <a:xfrm>
            <a:off x="8467445"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384" name="Google Shape;384;p51"/>
          <p:cNvSpPr/>
          <p:nvPr/>
        </p:nvSpPr>
        <p:spPr>
          <a:xfrm>
            <a:off x="0" y="2571725"/>
            <a:ext cx="3052500" cy="25719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200"/>
              </a:spcAft>
              <a:buClr>
                <a:schemeClr val="dk1"/>
              </a:buClr>
              <a:buSzPts val="1100"/>
              <a:buFont typeface="Arial"/>
              <a:buNone/>
            </a:pPr>
            <a:r>
              <a:rPr lang="en" sz="1600" b="1">
                <a:solidFill>
                  <a:schemeClr val="lt1"/>
                </a:solidFill>
                <a:latin typeface="Inter"/>
                <a:ea typeface="Inter"/>
                <a:cs typeface="Inter"/>
                <a:sym typeface="Inter"/>
              </a:rPr>
              <a:t>Approving specific actions</a:t>
            </a:r>
            <a:endParaRPr sz="1600" b="1">
              <a:solidFill>
                <a:schemeClr val="lt1"/>
              </a:solidFill>
              <a:latin typeface="Inter"/>
              <a:ea typeface="Inter"/>
              <a:cs typeface="Inter"/>
              <a:sym typeface="Inter"/>
            </a:endParaRPr>
          </a:p>
        </p:txBody>
      </p:sp>
      <p:sp>
        <p:nvSpPr>
          <p:cNvPr id="385" name="Google Shape;385;p51"/>
          <p:cNvSpPr txBox="1">
            <a:spLocks noGrp="1"/>
          </p:cNvSpPr>
          <p:nvPr>
            <p:ph type="title"/>
          </p:nvPr>
        </p:nvSpPr>
        <p:spPr>
          <a:xfrm>
            <a:off x="369000" y="365700"/>
            <a:ext cx="84060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t>Human in the loop</a:t>
            </a:r>
            <a:endParaRPr/>
          </a:p>
        </p:txBody>
      </p:sp>
      <p:sp>
        <p:nvSpPr>
          <p:cNvPr id="386" name="Google Shape;386;p51"/>
          <p:cNvSpPr txBox="1">
            <a:spLocks noGrp="1"/>
          </p:cNvSpPr>
          <p:nvPr>
            <p:ph type="body" idx="1"/>
          </p:nvPr>
        </p:nvSpPr>
        <p:spPr>
          <a:xfrm>
            <a:off x="369000" y="1185525"/>
            <a:ext cx="8463300" cy="1166100"/>
          </a:xfrm>
          <a:prstGeom prst="rect">
            <a:avLst/>
          </a:prstGeom>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en" sz="1400">
                <a:latin typeface="Arial"/>
                <a:ea typeface="Arial"/>
                <a:cs typeface="Arial"/>
                <a:sym typeface="Arial"/>
              </a:rPr>
              <a:t>Human involvement can significantly enhance agent reliability, especially for sensitive tasks. </a:t>
            </a:r>
            <a:endParaRPr sz="1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400">
                <a:latin typeface="Arial"/>
                <a:ea typeface="Arial"/>
                <a:cs typeface="Arial"/>
                <a:sym typeface="Arial"/>
              </a:rPr>
              <a:t>Human-in-the-loop patterns are crucial when full automation isn't feasible or desirable.</a:t>
            </a:r>
            <a:endParaRPr sz="1400">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r>
              <a:rPr lang="en" sz="1400">
                <a:latin typeface="Arial"/>
                <a:ea typeface="Arial"/>
                <a:cs typeface="Arial"/>
                <a:sym typeface="Arial"/>
              </a:rPr>
              <a:t>This can involve:</a:t>
            </a:r>
            <a:endParaRPr sz="1400">
              <a:latin typeface="Arial"/>
              <a:ea typeface="Arial"/>
              <a:cs typeface="Arial"/>
              <a:sym typeface="Arial"/>
            </a:endParaRPr>
          </a:p>
          <a:p>
            <a:pPr marL="0" lvl="0" indent="0" algn="l" rtl="0">
              <a:spcBef>
                <a:spcPts val="0"/>
              </a:spcBef>
              <a:spcAft>
                <a:spcPts val="1200"/>
              </a:spcAft>
              <a:buNone/>
            </a:pPr>
            <a:endParaRPr/>
          </a:p>
        </p:txBody>
      </p:sp>
      <p:sp>
        <p:nvSpPr>
          <p:cNvPr id="387" name="Google Shape;387;p51"/>
          <p:cNvSpPr/>
          <p:nvPr/>
        </p:nvSpPr>
        <p:spPr>
          <a:xfrm>
            <a:off x="3045785" y="2571725"/>
            <a:ext cx="3052500" cy="2571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200"/>
              </a:spcAft>
              <a:buClr>
                <a:schemeClr val="dk1"/>
              </a:buClr>
              <a:buSzPts val="1100"/>
              <a:buFont typeface="Arial"/>
              <a:buNone/>
            </a:pPr>
            <a:r>
              <a:rPr lang="en" sz="1600" b="1">
                <a:solidFill>
                  <a:schemeClr val="lt1"/>
                </a:solidFill>
                <a:latin typeface="Inter"/>
                <a:ea typeface="Inter"/>
                <a:cs typeface="Inter"/>
                <a:sym typeface="Inter"/>
              </a:rPr>
              <a:t>Providing feedback to update the agent's state</a:t>
            </a:r>
            <a:endParaRPr sz="1600" b="1">
              <a:solidFill>
                <a:schemeClr val="lt1"/>
              </a:solidFill>
              <a:latin typeface="Inter"/>
              <a:ea typeface="Inter"/>
              <a:cs typeface="Inter"/>
              <a:sym typeface="Inter"/>
            </a:endParaRPr>
          </a:p>
        </p:txBody>
      </p:sp>
      <p:sp>
        <p:nvSpPr>
          <p:cNvPr id="388" name="Google Shape;388;p51"/>
          <p:cNvSpPr/>
          <p:nvPr/>
        </p:nvSpPr>
        <p:spPr>
          <a:xfrm>
            <a:off x="6091586" y="2571725"/>
            <a:ext cx="3052500" cy="2571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1200"/>
              </a:spcAft>
              <a:buClr>
                <a:schemeClr val="dk1"/>
              </a:buClr>
              <a:buSzPts val="1100"/>
              <a:buFont typeface="Arial"/>
              <a:buNone/>
            </a:pPr>
            <a:r>
              <a:rPr lang="en" sz="1600" b="1">
                <a:solidFill>
                  <a:schemeClr val="lt1"/>
                </a:solidFill>
                <a:latin typeface="Inter"/>
                <a:ea typeface="Inter"/>
                <a:cs typeface="Inter"/>
                <a:sym typeface="Inter"/>
              </a:rPr>
              <a:t>Offering guidance in complex decision-making processes</a:t>
            </a:r>
            <a:endParaRPr sz="1600" b="1">
              <a:solidFill>
                <a:schemeClr val="lt1"/>
              </a:solidFill>
              <a:latin typeface="Inter"/>
              <a:ea typeface="Inter"/>
              <a:cs typeface="Inter"/>
              <a:sym typeface="Inter"/>
            </a:endParaRPr>
          </a:p>
        </p:txBody>
      </p:sp>
      <p:sp>
        <p:nvSpPr>
          <p:cNvPr id="389" name="Google Shape;389;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800">
                <a:solidFill>
                  <a:srgbClr val="D9D9D9"/>
                </a:solidFill>
                <a:latin typeface="Inter Light"/>
                <a:ea typeface="Inter Light"/>
                <a:cs typeface="Inter Light"/>
                <a:sym typeface="Inter Light"/>
              </a:rPr>
              <a:t>16</a:t>
            </a:fld>
            <a:endParaRPr sz="700">
              <a:solidFill>
                <a:srgbClr val="D9D9D9"/>
              </a:solidFill>
              <a:latin typeface="Inter Light"/>
              <a:ea typeface="Inter Light"/>
              <a:cs typeface="Inter Light"/>
              <a:sym typeface="Inter Light"/>
            </a:endParaRPr>
          </a:p>
        </p:txBody>
      </p:sp>
      <p:sp>
        <p:nvSpPr>
          <p:cNvPr id="390" name="Google Shape;390;p51"/>
          <p:cNvSpPr txBox="1"/>
          <p:nvPr/>
        </p:nvSpPr>
        <p:spPr>
          <a:xfrm>
            <a:off x="368524" y="4759718"/>
            <a:ext cx="3937800" cy="1761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700"/>
              <a:buFont typeface="Arial"/>
              <a:buNone/>
            </a:pPr>
            <a:r>
              <a:rPr lang="en" sz="600" i="0" u="none" strike="noStrike" cap="none">
                <a:solidFill>
                  <a:srgbClr val="CCCCCC"/>
                </a:solidFill>
                <a:latin typeface="Inter"/>
                <a:ea typeface="Inter"/>
                <a:cs typeface="Inter"/>
                <a:sym typeface="Inter"/>
              </a:rPr>
              <a:t>© </a:t>
            </a:r>
            <a:r>
              <a:rPr lang="en" sz="600">
                <a:solidFill>
                  <a:srgbClr val="CCCCCC"/>
                </a:solidFill>
                <a:latin typeface="Inter"/>
                <a:ea typeface="Inter"/>
                <a:cs typeface="Inter"/>
                <a:sym typeface="Inter"/>
              </a:rPr>
              <a:t>2024 </a:t>
            </a:r>
            <a:r>
              <a:rPr lang="en" sz="600" i="0" u="none" strike="noStrike" cap="none">
                <a:solidFill>
                  <a:srgbClr val="CCCCCC"/>
                </a:solidFill>
                <a:latin typeface="Inter"/>
                <a:ea typeface="Inter"/>
                <a:cs typeface="Inter"/>
                <a:sym typeface="Inter"/>
              </a:rPr>
              <a:t>Thought</a:t>
            </a:r>
            <a:r>
              <a:rPr lang="en" sz="600">
                <a:solidFill>
                  <a:srgbClr val="CCCCCC"/>
                </a:solidFill>
                <a:latin typeface="Inter"/>
                <a:ea typeface="Inter"/>
                <a:cs typeface="Inter"/>
                <a:sym typeface="Inter"/>
              </a:rPr>
              <a:t>w</a:t>
            </a:r>
            <a:r>
              <a:rPr lang="en" sz="600" i="0" u="none" strike="noStrike" cap="none">
                <a:solidFill>
                  <a:srgbClr val="CCCCCC"/>
                </a:solidFill>
                <a:latin typeface="Inter"/>
                <a:ea typeface="Inter"/>
                <a:cs typeface="Inter"/>
                <a:sym typeface="Inter"/>
              </a:rPr>
              <a:t>orks   |   </a:t>
            </a:r>
            <a:r>
              <a:rPr lang="en" sz="600">
                <a:solidFill>
                  <a:srgbClr val="CCCCCC"/>
                </a:solidFill>
                <a:latin typeface="Inter"/>
                <a:ea typeface="Inter"/>
                <a:cs typeface="Inter"/>
                <a:sym typeface="Inter"/>
              </a:rPr>
              <a:t>Restricted</a:t>
            </a:r>
            <a:r>
              <a:rPr lang="en" sz="600" i="0" u="none" strike="noStrike" cap="none">
                <a:solidFill>
                  <a:srgbClr val="CCCCCC"/>
                </a:solidFill>
                <a:latin typeface="Inter"/>
                <a:ea typeface="Inter"/>
                <a:cs typeface="Inter"/>
                <a:sym typeface="Inter"/>
              </a:rPr>
              <a:t> </a:t>
            </a:r>
            <a:endParaRPr sz="600" i="0" u="none" strike="noStrike" cap="none">
              <a:solidFill>
                <a:srgbClr val="CCCCCC"/>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endParaRPr/>
          </a:p>
          <a:p>
            <a:pPr marL="0" lvl="0" indent="0" algn="ctr" rtl="0">
              <a:spcBef>
                <a:spcPts val="0"/>
              </a:spcBef>
              <a:spcAft>
                <a:spcPts val="0"/>
              </a:spcAft>
              <a:buNone/>
            </a:pPr>
            <a:r>
              <a:rPr lang="en" u="sng">
                <a:hlinkClick r:id="rId3"/>
              </a:rPr>
              <a:t>Use Case Demo</a:t>
            </a:r>
            <a:endParaRPr/>
          </a:p>
          <a:p>
            <a:pPr marL="0" lvl="0" indent="0" algn="ctr" rtl="0">
              <a:spcBef>
                <a:spcPts val="0"/>
              </a:spcBef>
              <a:spcAft>
                <a:spcPts val="0"/>
              </a:spcAft>
              <a:buNone/>
            </a:pPr>
            <a:endParaRPr/>
          </a:p>
        </p:txBody>
      </p:sp>
      <p:sp>
        <p:nvSpPr>
          <p:cNvPr id="403" name="Google Shape;403;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t>Use cases using CrewAI</a:t>
            </a:r>
            <a:endParaRPr sz="2000"/>
          </a:p>
        </p:txBody>
      </p:sp>
      <p:sp>
        <p:nvSpPr>
          <p:cNvPr id="415" name="Google Shape;415;p55"/>
          <p:cNvSpPr txBox="1"/>
          <p:nvPr/>
        </p:nvSpPr>
        <p:spPr>
          <a:xfrm>
            <a:off x="3303650" y="4337725"/>
            <a:ext cx="4095900" cy="28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a:solidFill>
                  <a:schemeClr val="dk1"/>
                </a:solidFill>
                <a:latin typeface="Inter"/>
                <a:ea typeface="Inter"/>
                <a:cs typeface="Inter"/>
                <a:sym typeface="Inter"/>
              </a:rPr>
              <a:t>Find more examples here - </a:t>
            </a:r>
            <a:r>
              <a:rPr lang="en" sz="800" u="sng">
                <a:solidFill>
                  <a:schemeClr val="hlink"/>
                </a:solidFill>
                <a:latin typeface="Inter"/>
                <a:ea typeface="Inter"/>
                <a:cs typeface="Inter"/>
                <a:sym typeface="Inter"/>
                <a:hlinkClick r:id="rId3"/>
              </a:rPr>
              <a:t>crewAI examples</a:t>
            </a:r>
            <a:endParaRPr sz="800">
              <a:solidFill>
                <a:schemeClr val="dk1"/>
              </a:solidFill>
              <a:latin typeface="Inter"/>
              <a:ea typeface="Inter"/>
              <a:cs typeface="Inter"/>
              <a:sym typeface="Inter"/>
            </a:endParaRPr>
          </a:p>
          <a:p>
            <a:pPr marL="0" lvl="0" indent="0" algn="l" rtl="0">
              <a:spcBef>
                <a:spcPts val="0"/>
              </a:spcBef>
              <a:spcAft>
                <a:spcPts val="0"/>
              </a:spcAft>
              <a:buNone/>
            </a:pPr>
            <a:r>
              <a:rPr lang="en" sz="800">
                <a:solidFill>
                  <a:schemeClr val="dk1"/>
                </a:solidFill>
                <a:latin typeface="Inter"/>
                <a:ea typeface="Inter"/>
                <a:cs typeface="Inter"/>
                <a:sym typeface="Inter"/>
              </a:rPr>
              <a:t>More usecases - </a:t>
            </a:r>
            <a:r>
              <a:rPr lang="en" sz="800" u="sng">
                <a:solidFill>
                  <a:schemeClr val="hlink"/>
                </a:solidFill>
                <a:latin typeface="Inter"/>
                <a:ea typeface="Inter"/>
                <a:cs typeface="Inter"/>
                <a:sym typeface="Inter"/>
                <a:hlinkClick r:id="rId4"/>
              </a:rPr>
              <a:t>https://agpt.co/</a:t>
            </a:r>
            <a:r>
              <a:rPr lang="en" sz="800">
                <a:solidFill>
                  <a:schemeClr val="dk1"/>
                </a:solidFill>
                <a:latin typeface="Inter"/>
                <a:ea typeface="Inter"/>
                <a:cs typeface="Inter"/>
                <a:sym typeface="Inter"/>
              </a:rPr>
              <a:t> </a:t>
            </a:r>
            <a:endParaRPr sz="800">
              <a:solidFill>
                <a:schemeClr val="dk1"/>
              </a:solidFill>
              <a:latin typeface="Inter"/>
              <a:ea typeface="Inter"/>
              <a:cs typeface="Inter"/>
              <a:sym typeface="Inter"/>
            </a:endParaRPr>
          </a:p>
        </p:txBody>
      </p:sp>
      <p:sp>
        <p:nvSpPr>
          <p:cNvPr id="416" name="Google Shape;416;p55"/>
          <p:cNvSpPr txBox="1"/>
          <p:nvPr/>
        </p:nvSpPr>
        <p:spPr>
          <a:xfrm>
            <a:off x="441700" y="1071825"/>
            <a:ext cx="3182100" cy="1277100"/>
          </a:xfrm>
          <a:prstGeom prst="rect">
            <a:avLst/>
          </a:prstGeom>
          <a:solidFill>
            <a:srgbClr val="6AA84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solidFill>
                  <a:schemeClr val="lt1"/>
                </a:solidFill>
                <a:latin typeface="Inter"/>
                <a:ea typeface="Inter"/>
                <a:cs typeface="Inter"/>
                <a:sym typeface="Inter"/>
              </a:rPr>
              <a:t>Structured Data Interpreter</a:t>
            </a:r>
            <a:endParaRPr sz="1600" b="1" dirty="0">
              <a:solidFill>
                <a:schemeClr val="lt1"/>
              </a:solidFill>
              <a:latin typeface="Inter"/>
              <a:ea typeface="Inter"/>
              <a:cs typeface="Inter"/>
              <a:sym typeface="Inter"/>
            </a:endParaRPr>
          </a:p>
          <a:p>
            <a:pPr marL="457200" lvl="0" indent="-330200" algn="l" rtl="0">
              <a:spcBef>
                <a:spcPts val="0"/>
              </a:spcBef>
              <a:spcAft>
                <a:spcPts val="0"/>
              </a:spcAft>
              <a:buClr>
                <a:schemeClr val="lt1"/>
              </a:buClr>
              <a:buSzPts val="1600"/>
              <a:buFont typeface="Inter"/>
              <a:buChar char="-"/>
            </a:pPr>
            <a:r>
              <a:rPr lang="en" sz="1600" dirty="0">
                <a:solidFill>
                  <a:schemeClr val="lt1"/>
                </a:solidFill>
                <a:latin typeface="Inter"/>
                <a:ea typeface="Inter"/>
                <a:cs typeface="Inter"/>
                <a:sym typeface="Inter"/>
              </a:rPr>
              <a:t>Data Retriever Agent</a:t>
            </a:r>
            <a:endParaRPr sz="1600" dirty="0">
              <a:solidFill>
                <a:schemeClr val="lt1"/>
              </a:solidFill>
              <a:latin typeface="Inter"/>
              <a:ea typeface="Inter"/>
              <a:cs typeface="Inter"/>
              <a:sym typeface="Inter"/>
            </a:endParaRPr>
          </a:p>
          <a:p>
            <a:pPr marL="457200" lvl="0" indent="-330200" algn="l" rtl="0">
              <a:spcBef>
                <a:spcPts val="0"/>
              </a:spcBef>
              <a:spcAft>
                <a:spcPts val="0"/>
              </a:spcAft>
              <a:buClr>
                <a:schemeClr val="lt1"/>
              </a:buClr>
              <a:buSzPts val="1600"/>
              <a:buFont typeface="Inter"/>
              <a:buChar char="-"/>
            </a:pPr>
            <a:r>
              <a:rPr lang="en" sz="1600" dirty="0">
                <a:solidFill>
                  <a:schemeClr val="lt1"/>
                </a:solidFill>
                <a:latin typeface="Inter"/>
                <a:ea typeface="Inter"/>
                <a:cs typeface="Inter"/>
                <a:sym typeface="Inter"/>
              </a:rPr>
              <a:t>Data Summarizer Agent</a:t>
            </a:r>
            <a:endParaRPr sz="1600" dirty="0">
              <a:solidFill>
                <a:schemeClr val="lt1"/>
              </a:solidFill>
              <a:latin typeface="Inter"/>
              <a:ea typeface="Inter"/>
              <a:cs typeface="Inter"/>
              <a:sym typeface="Inter"/>
            </a:endParaRPr>
          </a:p>
          <a:p>
            <a:pPr marL="457200" lvl="0" indent="-330200" algn="l" rtl="0">
              <a:spcBef>
                <a:spcPts val="0"/>
              </a:spcBef>
              <a:spcAft>
                <a:spcPts val="0"/>
              </a:spcAft>
              <a:buClr>
                <a:schemeClr val="lt1"/>
              </a:buClr>
              <a:buSzPts val="1600"/>
              <a:buFont typeface="Inter"/>
              <a:buChar char="-"/>
            </a:pPr>
            <a:r>
              <a:rPr lang="en" sz="1600" dirty="0">
                <a:solidFill>
                  <a:schemeClr val="lt1"/>
                </a:solidFill>
                <a:latin typeface="Inter"/>
                <a:ea typeface="Inter"/>
                <a:cs typeface="Inter"/>
                <a:sym typeface="Inter"/>
              </a:rPr>
              <a:t>Data Visualization Agent</a:t>
            </a:r>
            <a:endParaRPr sz="1600" dirty="0">
              <a:solidFill>
                <a:schemeClr val="lt1"/>
              </a:solidFill>
              <a:latin typeface="Inter"/>
              <a:ea typeface="Inter"/>
              <a:cs typeface="Inter"/>
              <a:sym typeface="Inter"/>
            </a:endParaRPr>
          </a:p>
        </p:txBody>
      </p:sp>
      <p:sp>
        <p:nvSpPr>
          <p:cNvPr id="417" name="Google Shape;417;p55"/>
          <p:cNvSpPr txBox="1"/>
          <p:nvPr/>
        </p:nvSpPr>
        <p:spPr>
          <a:xfrm>
            <a:off x="4864650" y="1071825"/>
            <a:ext cx="3182100" cy="1277100"/>
          </a:xfrm>
          <a:prstGeom prst="rect">
            <a:avLst/>
          </a:prstGeom>
          <a:solidFill>
            <a:srgbClr val="6AA84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lt1"/>
                </a:solidFill>
                <a:latin typeface="Inter"/>
                <a:ea typeface="Inter"/>
                <a:cs typeface="Inter"/>
                <a:sym typeface="Inter"/>
              </a:rPr>
              <a:t>Trip Planner</a:t>
            </a:r>
            <a:endParaRPr sz="1600" b="1">
              <a:solidFill>
                <a:schemeClr val="lt1"/>
              </a:solidFill>
              <a:latin typeface="Inter"/>
              <a:ea typeface="Inter"/>
              <a:cs typeface="Inter"/>
              <a:sym typeface="Inter"/>
            </a:endParaRPr>
          </a:p>
          <a:p>
            <a:pPr marL="457200" lvl="0" indent="-330200" algn="l" rtl="0">
              <a:spcBef>
                <a:spcPts val="0"/>
              </a:spcBef>
              <a:spcAft>
                <a:spcPts val="0"/>
              </a:spcAft>
              <a:buClr>
                <a:schemeClr val="lt1"/>
              </a:buClr>
              <a:buSzPts val="1600"/>
              <a:buFont typeface="Inter"/>
              <a:buChar char="-"/>
            </a:pPr>
            <a:r>
              <a:rPr lang="en" sz="1600">
                <a:solidFill>
                  <a:schemeClr val="lt1"/>
                </a:solidFill>
                <a:latin typeface="Inter"/>
                <a:ea typeface="Inter"/>
                <a:cs typeface="Inter"/>
                <a:sym typeface="Inter"/>
              </a:rPr>
              <a:t>City Selection Agent</a:t>
            </a:r>
            <a:endParaRPr sz="1600">
              <a:solidFill>
                <a:schemeClr val="lt1"/>
              </a:solidFill>
              <a:latin typeface="Inter"/>
              <a:ea typeface="Inter"/>
              <a:cs typeface="Inter"/>
              <a:sym typeface="Inter"/>
            </a:endParaRPr>
          </a:p>
          <a:p>
            <a:pPr marL="457200" lvl="0" indent="-330200" algn="l" rtl="0">
              <a:spcBef>
                <a:spcPts val="0"/>
              </a:spcBef>
              <a:spcAft>
                <a:spcPts val="0"/>
              </a:spcAft>
              <a:buClr>
                <a:schemeClr val="lt1"/>
              </a:buClr>
              <a:buSzPts val="1600"/>
              <a:buFont typeface="Inter"/>
              <a:buChar char="-"/>
            </a:pPr>
            <a:r>
              <a:rPr lang="en" sz="1600">
                <a:solidFill>
                  <a:schemeClr val="lt1"/>
                </a:solidFill>
                <a:latin typeface="Inter"/>
                <a:ea typeface="Inter"/>
                <a:cs typeface="Inter"/>
                <a:sym typeface="Inter"/>
              </a:rPr>
              <a:t>Local Expert Agent</a:t>
            </a:r>
            <a:endParaRPr sz="1600">
              <a:solidFill>
                <a:schemeClr val="lt1"/>
              </a:solidFill>
              <a:latin typeface="Inter"/>
              <a:ea typeface="Inter"/>
              <a:cs typeface="Inter"/>
              <a:sym typeface="Inter"/>
            </a:endParaRPr>
          </a:p>
          <a:p>
            <a:pPr marL="457200" lvl="0" indent="-330200" algn="l" rtl="0">
              <a:spcBef>
                <a:spcPts val="0"/>
              </a:spcBef>
              <a:spcAft>
                <a:spcPts val="0"/>
              </a:spcAft>
              <a:buClr>
                <a:schemeClr val="lt1"/>
              </a:buClr>
              <a:buSzPts val="1600"/>
              <a:buFont typeface="Inter"/>
              <a:buChar char="-"/>
            </a:pPr>
            <a:r>
              <a:rPr lang="en" sz="1600">
                <a:solidFill>
                  <a:schemeClr val="lt1"/>
                </a:solidFill>
                <a:latin typeface="Inter"/>
                <a:ea typeface="Inter"/>
                <a:cs typeface="Inter"/>
                <a:sym typeface="Inter"/>
              </a:rPr>
              <a:t>Travel Concierge Agent</a:t>
            </a:r>
            <a:endParaRPr sz="1600">
              <a:solidFill>
                <a:schemeClr val="lt1"/>
              </a:solidFill>
              <a:latin typeface="Inter"/>
              <a:ea typeface="Inter"/>
              <a:cs typeface="Inter"/>
              <a:sym typeface="Inter"/>
            </a:endParaRPr>
          </a:p>
        </p:txBody>
      </p:sp>
      <p:sp>
        <p:nvSpPr>
          <p:cNvPr id="418" name="Google Shape;418;p55"/>
          <p:cNvSpPr txBox="1"/>
          <p:nvPr/>
        </p:nvSpPr>
        <p:spPr>
          <a:xfrm>
            <a:off x="441700" y="2704775"/>
            <a:ext cx="3182100" cy="1277100"/>
          </a:xfrm>
          <a:prstGeom prst="rect">
            <a:avLst/>
          </a:prstGeom>
          <a:solidFill>
            <a:srgbClr val="6AA84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lt1"/>
                </a:solidFill>
                <a:latin typeface="Inter"/>
                <a:ea typeface="Inter"/>
                <a:cs typeface="Inter"/>
                <a:sym typeface="Inter"/>
              </a:rPr>
              <a:t>Marketing Campaign</a:t>
            </a:r>
            <a:endParaRPr sz="1600" b="1">
              <a:solidFill>
                <a:schemeClr val="lt1"/>
              </a:solidFill>
              <a:latin typeface="Inter"/>
              <a:ea typeface="Inter"/>
              <a:cs typeface="Inter"/>
              <a:sym typeface="Inter"/>
            </a:endParaRPr>
          </a:p>
          <a:p>
            <a:pPr marL="457200" lvl="0" indent="-330200" algn="l" rtl="0">
              <a:spcBef>
                <a:spcPts val="0"/>
              </a:spcBef>
              <a:spcAft>
                <a:spcPts val="0"/>
              </a:spcAft>
              <a:buClr>
                <a:schemeClr val="lt1"/>
              </a:buClr>
              <a:buSzPts val="1600"/>
              <a:buFont typeface="Inter"/>
              <a:buChar char="-"/>
            </a:pPr>
            <a:r>
              <a:rPr lang="en" sz="1600">
                <a:solidFill>
                  <a:schemeClr val="lt1"/>
                </a:solidFill>
                <a:latin typeface="Inter"/>
                <a:ea typeface="Inter"/>
                <a:cs typeface="Inter"/>
                <a:sym typeface="Inter"/>
              </a:rPr>
              <a:t>Researcher Agent</a:t>
            </a:r>
            <a:endParaRPr sz="1600">
              <a:solidFill>
                <a:schemeClr val="lt1"/>
              </a:solidFill>
              <a:latin typeface="Inter"/>
              <a:ea typeface="Inter"/>
              <a:cs typeface="Inter"/>
              <a:sym typeface="Inter"/>
            </a:endParaRPr>
          </a:p>
          <a:p>
            <a:pPr marL="457200" lvl="0" indent="-330200" algn="l" rtl="0">
              <a:spcBef>
                <a:spcPts val="0"/>
              </a:spcBef>
              <a:spcAft>
                <a:spcPts val="0"/>
              </a:spcAft>
              <a:buClr>
                <a:schemeClr val="lt1"/>
              </a:buClr>
              <a:buSzPts val="1600"/>
              <a:buFont typeface="Inter"/>
              <a:buChar char="-"/>
            </a:pPr>
            <a:r>
              <a:rPr lang="en" sz="1600">
                <a:solidFill>
                  <a:schemeClr val="lt1"/>
                </a:solidFill>
                <a:latin typeface="Inter"/>
                <a:ea typeface="Inter"/>
                <a:cs typeface="Inter"/>
                <a:sym typeface="Inter"/>
              </a:rPr>
              <a:t>Campaign Planner Agent</a:t>
            </a:r>
            <a:endParaRPr sz="1600">
              <a:solidFill>
                <a:schemeClr val="lt1"/>
              </a:solidFill>
              <a:latin typeface="Inter"/>
              <a:ea typeface="Inter"/>
              <a:cs typeface="Inter"/>
              <a:sym typeface="Inter"/>
            </a:endParaRPr>
          </a:p>
          <a:p>
            <a:pPr marL="457200" lvl="0" indent="-330200" algn="l" rtl="0">
              <a:spcBef>
                <a:spcPts val="0"/>
              </a:spcBef>
              <a:spcAft>
                <a:spcPts val="0"/>
              </a:spcAft>
              <a:buClr>
                <a:schemeClr val="lt1"/>
              </a:buClr>
              <a:buSzPts val="1600"/>
              <a:buFont typeface="Inter"/>
              <a:buChar char="-"/>
            </a:pPr>
            <a:r>
              <a:rPr lang="en" sz="1600">
                <a:solidFill>
                  <a:schemeClr val="lt1"/>
                </a:solidFill>
                <a:latin typeface="Inter"/>
                <a:ea typeface="Inter"/>
                <a:cs typeface="Inter"/>
                <a:sym typeface="Inter"/>
              </a:rPr>
              <a:t>Content Creator Agent</a:t>
            </a:r>
            <a:endParaRPr sz="1600">
              <a:solidFill>
                <a:schemeClr val="lt1"/>
              </a:solidFill>
              <a:latin typeface="Inter"/>
              <a:ea typeface="Inter"/>
              <a:cs typeface="Inter"/>
              <a:sym typeface="Inter"/>
            </a:endParaRPr>
          </a:p>
        </p:txBody>
      </p:sp>
      <p:sp>
        <p:nvSpPr>
          <p:cNvPr id="419" name="Google Shape;419;p55"/>
          <p:cNvSpPr txBox="1"/>
          <p:nvPr/>
        </p:nvSpPr>
        <p:spPr>
          <a:xfrm>
            <a:off x="4864650" y="2704775"/>
            <a:ext cx="3182100" cy="1277100"/>
          </a:xfrm>
          <a:prstGeom prst="rect">
            <a:avLst/>
          </a:prstGeom>
          <a:solidFill>
            <a:srgbClr val="6AA84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lt1"/>
                </a:solidFill>
                <a:latin typeface="Inter"/>
                <a:ea typeface="Inter"/>
                <a:cs typeface="Inter"/>
                <a:sym typeface="Inter"/>
              </a:rPr>
              <a:t>Software Development</a:t>
            </a:r>
            <a:endParaRPr sz="1600" b="1">
              <a:solidFill>
                <a:schemeClr val="lt1"/>
              </a:solidFill>
              <a:latin typeface="Inter"/>
              <a:ea typeface="Inter"/>
              <a:cs typeface="Inter"/>
              <a:sym typeface="Inter"/>
            </a:endParaRPr>
          </a:p>
          <a:p>
            <a:pPr marL="457200" lvl="0" indent="-330200" algn="l" rtl="0">
              <a:spcBef>
                <a:spcPts val="0"/>
              </a:spcBef>
              <a:spcAft>
                <a:spcPts val="0"/>
              </a:spcAft>
              <a:buClr>
                <a:schemeClr val="lt1"/>
              </a:buClr>
              <a:buSzPts val="1600"/>
              <a:buFont typeface="Inter"/>
              <a:buChar char="-"/>
            </a:pPr>
            <a:r>
              <a:rPr lang="en" sz="1600">
                <a:solidFill>
                  <a:schemeClr val="lt1"/>
                </a:solidFill>
                <a:latin typeface="Inter"/>
                <a:ea typeface="Inter"/>
                <a:cs typeface="Inter"/>
                <a:sym typeface="Inter"/>
              </a:rPr>
              <a:t>Coder Agent</a:t>
            </a:r>
            <a:endParaRPr sz="1600">
              <a:solidFill>
                <a:schemeClr val="lt1"/>
              </a:solidFill>
              <a:latin typeface="Inter"/>
              <a:ea typeface="Inter"/>
              <a:cs typeface="Inter"/>
              <a:sym typeface="Inter"/>
            </a:endParaRPr>
          </a:p>
          <a:p>
            <a:pPr marL="457200" lvl="0" indent="-330200" algn="l" rtl="0">
              <a:spcBef>
                <a:spcPts val="0"/>
              </a:spcBef>
              <a:spcAft>
                <a:spcPts val="0"/>
              </a:spcAft>
              <a:buClr>
                <a:schemeClr val="lt1"/>
              </a:buClr>
              <a:buSzPts val="1600"/>
              <a:buFont typeface="Inter"/>
              <a:buChar char="-"/>
            </a:pPr>
            <a:r>
              <a:rPr lang="en" sz="1600">
                <a:solidFill>
                  <a:schemeClr val="lt1"/>
                </a:solidFill>
                <a:latin typeface="Inter"/>
                <a:ea typeface="Inter"/>
                <a:cs typeface="Inter"/>
                <a:sym typeface="Inter"/>
              </a:rPr>
              <a:t>Tester Agent</a:t>
            </a:r>
            <a:endParaRPr sz="1600">
              <a:solidFill>
                <a:schemeClr val="lt1"/>
              </a:solidFill>
              <a:latin typeface="Inter"/>
              <a:ea typeface="Inter"/>
              <a:cs typeface="Inter"/>
              <a:sym typeface="Inter"/>
            </a:endParaRPr>
          </a:p>
          <a:p>
            <a:pPr marL="457200" lvl="0" indent="-330200" algn="l" rtl="0">
              <a:spcBef>
                <a:spcPts val="0"/>
              </a:spcBef>
              <a:spcAft>
                <a:spcPts val="0"/>
              </a:spcAft>
              <a:buClr>
                <a:schemeClr val="lt1"/>
              </a:buClr>
              <a:buSzPts val="1600"/>
              <a:buFont typeface="Inter"/>
              <a:buChar char="-"/>
            </a:pPr>
            <a:r>
              <a:rPr lang="en" sz="1600">
                <a:solidFill>
                  <a:schemeClr val="lt1"/>
                </a:solidFill>
                <a:latin typeface="Inter"/>
                <a:ea typeface="Inter"/>
                <a:cs typeface="Inter"/>
                <a:sym typeface="Inter"/>
              </a:rPr>
              <a:t>Reviewer Agent</a:t>
            </a:r>
            <a:endParaRPr sz="1600">
              <a:solidFill>
                <a:schemeClr val="lt1"/>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9"/>
          <p:cNvSpPr txBox="1">
            <a:spLocks noGrp="1"/>
          </p:cNvSpPr>
          <p:nvPr>
            <p:ph type="title"/>
          </p:nvPr>
        </p:nvSpPr>
        <p:spPr>
          <a:xfrm>
            <a:off x="369000" y="365700"/>
            <a:ext cx="8406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Benefits</a:t>
            </a:r>
            <a:endParaRPr/>
          </a:p>
        </p:txBody>
      </p:sp>
      <p:sp>
        <p:nvSpPr>
          <p:cNvPr id="445" name="Google Shape;445;p59"/>
          <p:cNvSpPr txBox="1">
            <a:spLocks noGrp="1"/>
          </p:cNvSpPr>
          <p:nvPr>
            <p:ph type="subTitle" idx="2"/>
          </p:nvPr>
        </p:nvSpPr>
        <p:spPr>
          <a:xfrm>
            <a:off x="374450" y="1004375"/>
            <a:ext cx="8406000" cy="3030000"/>
          </a:xfrm>
          <a:prstGeom prst="rect">
            <a:avLst/>
          </a:prstGeom>
        </p:spPr>
        <p:txBody>
          <a:bodyPr spcFirstLastPara="1" wrap="square" lIns="91425" tIns="91425" rIns="91425" bIns="91425" anchor="t" anchorCtr="0">
            <a:noAutofit/>
          </a:bodyPr>
          <a:lstStyle/>
          <a:p>
            <a:pPr marL="0" lvl="0" indent="0" algn="l" rtl="0">
              <a:lnSpc>
                <a:spcPct val="120000"/>
              </a:lnSpc>
              <a:spcBef>
                <a:spcPts val="1400"/>
              </a:spcBef>
              <a:spcAft>
                <a:spcPts val="0"/>
              </a:spcAft>
              <a:buClr>
                <a:schemeClr val="dk1"/>
              </a:buClr>
              <a:buSzPts val="1100"/>
              <a:buFont typeface="Arial"/>
              <a:buNone/>
            </a:pPr>
            <a:r>
              <a:rPr lang="en" sz="1300" b="1">
                <a:solidFill>
                  <a:srgbClr val="333333"/>
                </a:solidFill>
                <a:highlight>
                  <a:srgbClr val="FFFFFF"/>
                </a:highlight>
                <a:latin typeface="Inter"/>
                <a:ea typeface="Inter"/>
                <a:cs typeface="Inter"/>
                <a:sym typeface="Inter"/>
              </a:rPr>
              <a:t>Modularity</a:t>
            </a:r>
            <a:endParaRPr sz="1300" b="1">
              <a:solidFill>
                <a:srgbClr val="333333"/>
              </a:solidFill>
              <a:highlight>
                <a:srgbClr val="FFFFFF"/>
              </a:highlight>
              <a:latin typeface="Inter"/>
              <a:ea typeface="Inter"/>
              <a:cs typeface="Inter"/>
              <a:sym typeface="Inter"/>
            </a:endParaRPr>
          </a:p>
          <a:p>
            <a:pPr marL="0" lvl="0" indent="0" algn="l" rtl="0">
              <a:spcBef>
                <a:spcPts val="400"/>
              </a:spcBef>
              <a:spcAft>
                <a:spcPts val="0"/>
              </a:spcAft>
              <a:buClr>
                <a:schemeClr val="dk1"/>
              </a:buClr>
              <a:buSzPts val="1100"/>
              <a:buFont typeface="Arial"/>
              <a:buNone/>
            </a:pPr>
            <a:r>
              <a:rPr lang="en" sz="1300">
                <a:solidFill>
                  <a:srgbClr val="333333"/>
                </a:solidFill>
                <a:highlight>
                  <a:srgbClr val="FFFFFF"/>
                </a:highlight>
                <a:latin typeface="Inter"/>
                <a:ea typeface="Inter"/>
                <a:cs typeface="Inter"/>
                <a:sym typeface="Inter"/>
              </a:rPr>
              <a:t>Distributing complex tasks across specialized agents makes the overall system simplifies development, testing, and maintenance, as capabilities can be added or tweaked without revamping the entire system.</a:t>
            </a:r>
            <a:endParaRPr sz="1300">
              <a:solidFill>
                <a:srgbClr val="333333"/>
              </a:solidFill>
              <a:highlight>
                <a:srgbClr val="FFFFFF"/>
              </a:highlight>
              <a:latin typeface="Inter"/>
              <a:ea typeface="Inter"/>
              <a:cs typeface="Inter"/>
              <a:sym typeface="Inter"/>
            </a:endParaRPr>
          </a:p>
          <a:p>
            <a:pPr marL="0" lvl="0" indent="0" algn="l" rtl="0">
              <a:lnSpc>
                <a:spcPct val="120000"/>
              </a:lnSpc>
              <a:spcBef>
                <a:spcPts val="1400"/>
              </a:spcBef>
              <a:spcAft>
                <a:spcPts val="0"/>
              </a:spcAft>
              <a:buClr>
                <a:schemeClr val="dk1"/>
              </a:buClr>
              <a:buSzPts val="1100"/>
              <a:buFont typeface="Arial"/>
              <a:buNone/>
            </a:pPr>
            <a:r>
              <a:rPr lang="en" sz="1300" b="1">
                <a:solidFill>
                  <a:srgbClr val="333333"/>
                </a:solidFill>
                <a:highlight>
                  <a:srgbClr val="FFFFFF"/>
                </a:highlight>
                <a:latin typeface="Inter"/>
                <a:ea typeface="Inter"/>
                <a:cs typeface="Inter"/>
                <a:sym typeface="Inter"/>
              </a:rPr>
              <a:t>Specialization</a:t>
            </a:r>
            <a:endParaRPr sz="1300" b="1">
              <a:solidFill>
                <a:srgbClr val="333333"/>
              </a:solidFill>
              <a:highlight>
                <a:srgbClr val="FFFFFF"/>
              </a:highlight>
              <a:latin typeface="Inter"/>
              <a:ea typeface="Inter"/>
              <a:cs typeface="Inter"/>
              <a:sym typeface="Inter"/>
            </a:endParaRPr>
          </a:p>
          <a:p>
            <a:pPr marL="0" lvl="0" indent="0" algn="l" rtl="0">
              <a:spcBef>
                <a:spcPts val="400"/>
              </a:spcBef>
              <a:spcAft>
                <a:spcPts val="0"/>
              </a:spcAft>
              <a:buClr>
                <a:schemeClr val="dk1"/>
              </a:buClr>
              <a:buSzPts val="1100"/>
              <a:buFont typeface="Arial"/>
              <a:buNone/>
            </a:pPr>
            <a:r>
              <a:rPr lang="en" sz="1300">
                <a:solidFill>
                  <a:srgbClr val="333333"/>
                </a:solidFill>
                <a:highlight>
                  <a:srgbClr val="FFFFFF"/>
                </a:highlight>
                <a:latin typeface="Inter"/>
                <a:ea typeface="Inter"/>
                <a:cs typeface="Inter"/>
                <a:sym typeface="Inter"/>
              </a:rPr>
              <a:t>AI agents can be specialized for specific tasks or domains. Through such specialization, the resulting systems can achieve results that generalist agents struggle to match.</a:t>
            </a:r>
            <a:endParaRPr sz="1300">
              <a:solidFill>
                <a:srgbClr val="333333"/>
              </a:solidFill>
              <a:highlight>
                <a:srgbClr val="FFFFFF"/>
              </a:highlight>
              <a:latin typeface="Inter"/>
              <a:ea typeface="Inter"/>
              <a:cs typeface="Inter"/>
              <a:sym typeface="Inter"/>
            </a:endParaRPr>
          </a:p>
          <a:p>
            <a:pPr marL="0" lvl="0" indent="0" algn="l" rtl="0">
              <a:lnSpc>
                <a:spcPct val="120000"/>
              </a:lnSpc>
              <a:spcBef>
                <a:spcPts val="1400"/>
              </a:spcBef>
              <a:spcAft>
                <a:spcPts val="0"/>
              </a:spcAft>
              <a:buClr>
                <a:schemeClr val="dk1"/>
              </a:buClr>
              <a:buSzPts val="1100"/>
              <a:buFont typeface="Arial"/>
              <a:buNone/>
            </a:pPr>
            <a:r>
              <a:rPr lang="en" sz="1300" b="1">
                <a:solidFill>
                  <a:srgbClr val="333333"/>
                </a:solidFill>
                <a:highlight>
                  <a:srgbClr val="FFFFFF"/>
                </a:highlight>
                <a:latin typeface="Inter"/>
                <a:ea typeface="Inter"/>
                <a:cs typeface="Inter"/>
                <a:sym typeface="Inter"/>
              </a:rPr>
              <a:t>Collaborative learning</a:t>
            </a:r>
            <a:endParaRPr sz="1300" b="1">
              <a:solidFill>
                <a:srgbClr val="333333"/>
              </a:solidFill>
              <a:highlight>
                <a:srgbClr val="FFFFFF"/>
              </a:highlight>
              <a:latin typeface="Inter"/>
              <a:ea typeface="Inter"/>
              <a:cs typeface="Inter"/>
              <a:sym typeface="Inter"/>
            </a:endParaRPr>
          </a:p>
          <a:p>
            <a:pPr marL="0" lvl="0" indent="0" algn="l" rtl="0">
              <a:spcBef>
                <a:spcPts val="400"/>
              </a:spcBef>
              <a:spcAft>
                <a:spcPts val="0"/>
              </a:spcAft>
              <a:buClr>
                <a:schemeClr val="dk1"/>
              </a:buClr>
              <a:buSzPts val="1100"/>
              <a:buFont typeface="Arial"/>
              <a:buNone/>
            </a:pPr>
            <a:r>
              <a:rPr lang="en" sz="1300">
                <a:solidFill>
                  <a:srgbClr val="333333"/>
                </a:solidFill>
                <a:highlight>
                  <a:srgbClr val="FFFFFF"/>
                </a:highlight>
                <a:latin typeface="Inter"/>
                <a:ea typeface="Inter"/>
                <a:cs typeface="Inter"/>
                <a:sym typeface="Inter"/>
              </a:rPr>
              <a:t>In multi-agent systems, the interactions among individual agents can give rise to solutions that exceed what any single agent could achieve in isolation. By allowing agents to work together, critique one another, and share their insights, the system can develop a more comprehensive understanding of the problem at hand.</a:t>
            </a:r>
            <a:endParaRPr sz="1300">
              <a:solidFill>
                <a:srgbClr val="333333"/>
              </a:solidFill>
              <a:highlight>
                <a:srgbClr val="FFFFFF"/>
              </a:highlight>
              <a:latin typeface="Inter"/>
              <a:ea typeface="Inter"/>
              <a:cs typeface="Inter"/>
              <a:sym typeface="Inter"/>
            </a:endParaRPr>
          </a:p>
          <a:p>
            <a:pPr marL="0" lvl="0" indent="0" algn="l" rtl="0">
              <a:spcBef>
                <a:spcPts val="1400"/>
              </a:spcBef>
              <a:spcAft>
                <a:spcPts val="0"/>
              </a:spcAft>
              <a:buNone/>
            </a:pPr>
            <a:endParaRPr sz="1300">
              <a:solidFill>
                <a:schemeClr val="dk1"/>
              </a:solidFill>
              <a:latin typeface="Inter"/>
              <a:ea typeface="Inter"/>
              <a:cs typeface="Inter"/>
              <a:sym typeface="Inter"/>
            </a:endParaRPr>
          </a:p>
          <a:p>
            <a:pPr marL="0" lvl="0" indent="0" algn="l" rtl="0">
              <a:spcBef>
                <a:spcPts val="1200"/>
              </a:spcBef>
              <a:spcAft>
                <a:spcPts val="0"/>
              </a:spcAft>
              <a:buNone/>
            </a:pPr>
            <a:endParaRPr sz="1300">
              <a:solidFill>
                <a:schemeClr val="dk1"/>
              </a:solidFill>
              <a:latin typeface="Inter"/>
              <a:ea typeface="Inter"/>
              <a:cs typeface="Inter"/>
              <a:sym typeface="Inter"/>
            </a:endParaRPr>
          </a:p>
          <a:p>
            <a:pPr marL="0" lvl="0" indent="0" algn="l" rtl="0">
              <a:spcBef>
                <a:spcPts val="1200"/>
              </a:spcBef>
              <a:spcAft>
                <a:spcPts val="1200"/>
              </a:spcAft>
              <a:buNone/>
            </a:pPr>
            <a:endParaRPr sz="1300">
              <a:solidFill>
                <a:schemeClr val="dk1"/>
              </a:solidFill>
              <a:latin typeface="Inter"/>
              <a:ea typeface="Inter"/>
              <a:cs typeface="Inter"/>
              <a:sym typeface="Inter"/>
            </a:endParaRPr>
          </a:p>
        </p:txBody>
      </p:sp>
      <p:sp>
        <p:nvSpPr>
          <p:cNvPr id="446" name="Google Shape;446;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447" name="Google Shape;447;p59"/>
          <p:cNvSpPr txBox="1"/>
          <p:nvPr/>
        </p:nvSpPr>
        <p:spPr>
          <a:xfrm>
            <a:off x="3266700" y="4439100"/>
            <a:ext cx="55083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000" u="sng">
                <a:solidFill>
                  <a:schemeClr val="dk1"/>
                </a:solidFill>
                <a:latin typeface="Inter"/>
                <a:ea typeface="Inter"/>
                <a:cs typeface="Inter"/>
                <a:sym typeface="Inter"/>
                <a:hlinkClick r:id="rId3">
                  <a:extLst>
                    <a:ext uri="{A12FA001-AC4F-418D-AE19-62706E023703}">
                      <ahyp:hlinkClr xmlns:ahyp="http://schemas.microsoft.com/office/drawing/2018/hyperlinkcolor" val="tx"/>
                    </a:ext>
                  </a:extLst>
                </a:hlinkClick>
              </a:rPr>
              <a:t>https://www.forbes.com/sites/joannechen/2024/05/24/the-promise-of-multi-agent-ai/</a:t>
            </a:r>
            <a:endParaRPr sz="1000">
              <a:solidFill>
                <a:schemeClr val="dk1"/>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369000" y="365700"/>
            <a:ext cx="8406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graphicFrame>
        <p:nvGraphicFramePr>
          <p:cNvPr id="76" name="Google Shape;76;p17"/>
          <p:cNvGraphicFramePr/>
          <p:nvPr>
            <p:extLst>
              <p:ext uri="{D42A27DB-BD31-4B8C-83A1-F6EECF244321}">
                <p14:modId xmlns:p14="http://schemas.microsoft.com/office/powerpoint/2010/main" val="2828887169"/>
              </p:ext>
            </p:extLst>
          </p:nvPr>
        </p:nvGraphicFramePr>
        <p:xfrm>
          <a:off x="374450" y="1383900"/>
          <a:ext cx="8158150" cy="2616183"/>
        </p:xfrm>
        <a:graphic>
          <a:graphicData uri="http://schemas.openxmlformats.org/drawingml/2006/table">
            <a:tbl>
              <a:tblPr>
                <a:noFill/>
                <a:tableStyleId>{E0BA95E8-630A-41F8-8375-8FB4219B5EC6}</a:tableStyleId>
              </a:tblPr>
              <a:tblGrid>
                <a:gridCol w="7674325">
                  <a:extLst>
                    <a:ext uri="{9D8B030D-6E8A-4147-A177-3AD203B41FA5}">
                      <a16:colId xmlns:a16="http://schemas.microsoft.com/office/drawing/2014/main" val="20000"/>
                    </a:ext>
                  </a:extLst>
                </a:gridCol>
                <a:gridCol w="483825">
                  <a:extLst>
                    <a:ext uri="{9D8B030D-6E8A-4147-A177-3AD203B41FA5}">
                      <a16:colId xmlns:a16="http://schemas.microsoft.com/office/drawing/2014/main" val="20001"/>
                    </a:ext>
                  </a:extLst>
                </a:gridCol>
              </a:tblGrid>
              <a:tr h="346000">
                <a:tc>
                  <a:txBody>
                    <a:bodyPr/>
                    <a:lstStyle/>
                    <a:p>
                      <a:pPr marL="171450" marR="0" lvl="0" indent="-171450" algn="l" rtl="0">
                        <a:lnSpc>
                          <a:spcPct val="115000"/>
                        </a:lnSpc>
                        <a:spcBef>
                          <a:spcPts val="0"/>
                        </a:spcBef>
                        <a:spcAft>
                          <a:spcPts val="1200"/>
                        </a:spcAft>
                        <a:buFont typeface="Wingdings" panose="05000000000000000000" pitchFamily="2" charset="2"/>
                        <a:buChar char="q"/>
                      </a:pPr>
                      <a:r>
                        <a:rPr lang="en" sz="1200" dirty="0">
                          <a:solidFill>
                            <a:schemeClr val="dk1"/>
                          </a:solidFill>
                          <a:latin typeface="Inter"/>
                          <a:ea typeface="Inter"/>
                          <a:cs typeface="Inter"/>
                          <a:sym typeface="Inter"/>
                        </a:rPr>
                        <a:t>Prompt Engineering for LLMs</a:t>
                      </a:r>
                      <a:endParaRPr sz="1200" dirty="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55627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endParaRPr sz="1200">
                        <a:solidFill>
                          <a:srgbClr val="434343"/>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0"/>
                  </a:ext>
                </a:extLst>
              </a:tr>
              <a:tr h="346000">
                <a:tc>
                  <a:txBody>
                    <a:bodyPr/>
                    <a:lstStyle/>
                    <a:p>
                      <a:pPr marL="171450" marR="0" lvl="0" indent="-171450" algn="l" rtl="0">
                        <a:lnSpc>
                          <a:spcPct val="115000"/>
                        </a:lnSpc>
                        <a:spcBef>
                          <a:spcPts val="0"/>
                        </a:spcBef>
                        <a:spcAft>
                          <a:spcPts val="1200"/>
                        </a:spcAft>
                        <a:buFont typeface="Wingdings" panose="05000000000000000000" pitchFamily="2" charset="2"/>
                        <a:buChar char="q"/>
                      </a:pPr>
                      <a:r>
                        <a:rPr lang="en" sz="1200">
                          <a:solidFill>
                            <a:schemeClr val="dk1"/>
                          </a:solidFill>
                          <a:latin typeface="Inter"/>
                          <a:ea typeface="Inter"/>
                          <a:cs typeface="Inter"/>
                          <a:sym typeface="Inter"/>
                        </a:rPr>
                        <a:t>Retrieval Augmented Generation</a:t>
                      </a:r>
                      <a:endParaRPr sz="120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endParaRPr sz="1200">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1"/>
                  </a:ext>
                </a:extLst>
              </a:tr>
              <a:tr h="346000">
                <a:tc>
                  <a:txBody>
                    <a:bodyPr/>
                    <a:lstStyle/>
                    <a:p>
                      <a:pPr marL="171450" lvl="0" indent="-171450" algn="l" rtl="0">
                        <a:lnSpc>
                          <a:spcPct val="115000"/>
                        </a:lnSpc>
                        <a:spcBef>
                          <a:spcPts val="0"/>
                        </a:spcBef>
                        <a:spcAft>
                          <a:spcPts val="1200"/>
                        </a:spcAft>
                        <a:buClr>
                          <a:schemeClr val="dk1"/>
                        </a:buClr>
                        <a:buSzPts val="1100"/>
                        <a:buFont typeface="Wingdings" panose="05000000000000000000" pitchFamily="2" charset="2"/>
                        <a:buChar char="q"/>
                      </a:pPr>
                      <a:r>
                        <a:rPr lang="en" sz="1200" dirty="0">
                          <a:solidFill>
                            <a:schemeClr val="dk1"/>
                          </a:solidFill>
                          <a:latin typeface="Inter"/>
                          <a:ea typeface="Inter"/>
                          <a:cs typeface="Inter"/>
                          <a:sym typeface="Inter"/>
                        </a:rPr>
                        <a:t>LLM Based Agents</a:t>
                      </a:r>
                      <a:endParaRPr sz="1200" dirty="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endParaRPr sz="1200">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2"/>
                  </a:ext>
                </a:extLst>
              </a:tr>
              <a:tr h="346000">
                <a:tc>
                  <a:txBody>
                    <a:bodyPr/>
                    <a:lstStyle/>
                    <a:p>
                      <a:pPr marL="171450" lvl="0" indent="-171450" algn="l" rtl="0">
                        <a:lnSpc>
                          <a:spcPct val="115000"/>
                        </a:lnSpc>
                        <a:spcBef>
                          <a:spcPts val="0"/>
                        </a:spcBef>
                        <a:spcAft>
                          <a:spcPts val="1200"/>
                        </a:spcAft>
                        <a:buClr>
                          <a:schemeClr val="dk1"/>
                        </a:buClr>
                        <a:buSzPts val="1100"/>
                        <a:buFont typeface="Wingdings" panose="05000000000000000000" pitchFamily="2" charset="2"/>
                        <a:buChar char="q"/>
                      </a:pPr>
                      <a:r>
                        <a:rPr lang="en" sz="1200" dirty="0">
                          <a:solidFill>
                            <a:schemeClr val="dk1"/>
                          </a:solidFill>
                          <a:latin typeface="Inter"/>
                          <a:ea typeface="Inter"/>
                          <a:cs typeface="Inter"/>
                          <a:sym typeface="Inter"/>
                        </a:rPr>
                        <a:t>LLM Based Multi-Agent Systems</a:t>
                      </a:r>
                      <a:endParaRPr sz="1200" dirty="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endParaRPr sz="1200">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3"/>
                  </a:ext>
                </a:extLst>
              </a:tr>
              <a:tr h="346000">
                <a:tc>
                  <a:txBody>
                    <a:bodyPr/>
                    <a:lstStyle/>
                    <a:p>
                      <a:pPr marL="171450" lvl="0" indent="-171450" algn="l" rtl="0">
                        <a:lnSpc>
                          <a:spcPct val="115000"/>
                        </a:lnSpc>
                        <a:spcBef>
                          <a:spcPts val="0"/>
                        </a:spcBef>
                        <a:spcAft>
                          <a:spcPts val="1200"/>
                        </a:spcAft>
                        <a:buClr>
                          <a:schemeClr val="dk1"/>
                        </a:buClr>
                        <a:buSzPts val="1100"/>
                        <a:buFont typeface="Wingdings" panose="05000000000000000000" pitchFamily="2" charset="2"/>
                        <a:buChar char="q"/>
                      </a:pPr>
                      <a:r>
                        <a:rPr lang="en" sz="1200" dirty="0">
                          <a:solidFill>
                            <a:schemeClr val="dk1"/>
                          </a:solidFill>
                          <a:latin typeface="Inter"/>
                          <a:ea typeface="Inter"/>
                          <a:cs typeface="Inter"/>
                          <a:sym typeface="Inter"/>
                        </a:rPr>
                        <a:t>crewAI - Intro and Components</a:t>
                      </a:r>
                      <a:endParaRPr sz="1200" dirty="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endParaRPr sz="1200">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rgbClr val="556271"/>
                      </a:solidFill>
                      <a:prstDash val="dot"/>
                      <a:round/>
                      <a:headEnd type="none" w="sm" len="sm"/>
                      <a:tailEnd type="none" w="sm" len="sm"/>
                    </a:lnB>
                  </a:tcPr>
                </a:tc>
                <a:extLst>
                  <a:ext uri="{0D108BD9-81ED-4DB2-BD59-A6C34878D82A}">
                    <a16:rowId xmlns:a16="http://schemas.microsoft.com/office/drawing/2014/main" val="10004"/>
                  </a:ext>
                </a:extLst>
              </a:tr>
              <a:tr h="346000">
                <a:tc>
                  <a:txBody>
                    <a:bodyPr/>
                    <a:lstStyle/>
                    <a:p>
                      <a:pPr marL="171450" marR="0" lvl="0" indent="-171450" algn="l" rtl="0">
                        <a:lnSpc>
                          <a:spcPct val="115000"/>
                        </a:lnSpc>
                        <a:spcBef>
                          <a:spcPts val="0"/>
                        </a:spcBef>
                        <a:spcAft>
                          <a:spcPts val="1200"/>
                        </a:spcAft>
                        <a:buFont typeface="Wingdings" panose="05000000000000000000" pitchFamily="2" charset="2"/>
                        <a:buChar char="q"/>
                      </a:pPr>
                      <a:r>
                        <a:rPr lang="en" sz="1200" dirty="0">
                          <a:solidFill>
                            <a:schemeClr val="dk1"/>
                          </a:solidFill>
                          <a:latin typeface="Inter"/>
                          <a:ea typeface="Inter"/>
                          <a:cs typeface="Inter"/>
                          <a:sym typeface="Inter"/>
                        </a:rPr>
                        <a:t>Demo</a:t>
                      </a:r>
                      <a:endParaRPr sz="1200" dirty="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chemeClr val="accent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endParaRPr sz="1200">
                        <a:solidFill>
                          <a:srgbClr val="434343"/>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556271"/>
                      </a:solidFill>
                      <a:prstDash val="dot"/>
                      <a:round/>
                      <a:headEnd type="none" w="sm" len="sm"/>
                      <a:tailEnd type="none" w="sm" len="sm"/>
                    </a:lnT>
                    <a:lnB w="9525" cap="flat" cmpd="sng">
                      <a:solidFill>
                        <a:schemeClr val="accent1"/>
                      </a:solidFill>
                      <a:prstDash val="dot"/>
                      <a:round/>
                      <a:headEnd type="none" w="sm" len="sm"/>
                      <a:tailEnd type="none" w="sm" len="sm"/>
                    </a:lnB>
                  </a:tcPr>
                </a:tc>
                <a:extLst>
                  <a:ext uri="{0D108BD9-81ED-4DB2-BD59-A6C34878D82A}">
                    <a16:rowId xmlns:a16="http://schemas.microsoft.com/office/drawing/2014/main" val="10005"/>
                  </a:ext>
                </a:extLst>
              </a:tr>
              <a:tr h="169125">
                <a:tc>
                  <a:txBody>
                    <a:bodyPr/>
                    <a:lstStyle/>
                    <a:p>
                      <a:pPr marL="171450" marR="0" lvl="0" indent="-171450" algn="l" rtl="0">
                        <a:lnSpc>
                          <a:spcPct val="115000"/>
                        </a:lnSpc>
                        <a:spcBef>
                          <a:spcPts val="0"/>
                        </a:spcBef>
                        <a:spcAft>
                          <a:spcPts val="1200"/>
                        </a:spcAft>
                        <a:buFont typeface="Wingdings" panose="05000000000000000000" pitchFamily="2" charset="2"/>
                        <a:buChar char="q"/>
                      </a:pPr>
                      <a:r>
                        <a:rPr lang="en" sz="1200">
                          <a:solidFill>
                            <a:schemeClr val="dk1"/>
                          </a:solidFill>
                          <a:latin typeface="Inter"/>
                          <a:ea typeface="Inter"/>
                          <a:cs typeface="Inter"/>
                          <a:sym typeface="Inter"/>
                        </a:rPr>
                        <a:t>Other Multi Agent AI Frameworks</a:t>
                      </a:r>
                      <a:endParaRPr sz="120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endParaRPr sz="1200">
                        <a:solidFill>
                          <a:srgbClr val="434343"/>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extLst>
                  <a:ext uri="{0D108BD9-81ED-4DB2-BD59-A6C34878D82A}">
                    <a16:rowId xmlns:a16="http://schemas.microsoft.com/office/drawing/2014/main" val="10006"/>
                  </a:ext>
                </a:extLst>
              </a:tr>
              <a:tr h="346000">
                <a:tc>
                  <a:txBody>
                    <a:bodyPr/>
                    <a:lstStyle/>
                    <a:p>
                      <a:pPr marL="171450" lvl="0" indent="-171450" algn="l" rtl="0">
                        <a:lnSpc>
                          <a:spcPct val="115000"/>
                        </a:lnSpc>
                        <a:spcBef>
                          <a:spcPts val="0"/>
                        </a:spcBef>
                        <a:spcAft>
                          <a:spcPts val="1200"/>
                        </a:spcAft>
                        <a:buFont typeface="Wingdings" panose="05000000000000000000" pitchFamily="2" charset="2"/>
                        <a:buChar char="q"/>
                      </a:pPr>
                      <a:r>
                        <a:rPr lang="en" sz="1200" dirty="0">
                          <a:solidFill>
                            <a:schemeClr val="dk1"/>
                          </a:solidFill>
                          <a:latin typeface="Inter"/>
                          <a:ea typeface="Inter"/>
                          <a:cs typeface="Inter"/>
                          <a:sym typeface="Inter"/>
                        </a:rPr>
                        <a:t>Benefits, Best Practices and Challenges</a:t>
                      </a:r>
                      <a:endParaRPr sz="1200" dirty="0">
                        <a:solidFill>
                          <a:schemeClr val="dk1"/>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tc>
                  <a:txBody>
                    <a:bodyPr/>
                    <a:lstStyle/>
                    <a:p>
                      <a:pPr marL="0" marR="0" lvl="0" indent="0" algn="l" rtl="0">
                        <a:lnSpc>
                          <a:spcPct val="115000"/>
                        </a:lnSpc>
                        <a:spcBef>
                          <a:spcPts val="0"/>
                        </a:spcBef>
                        <a:spcAft>
                          <a:spcPts val="1200"/>
                        </a:spcAft>
                        <a:buNone/>
                      </a:pPr>
                      <a:endParaRPr sz="1200" dirty="0">
                        <a:solidFill>
                          <a:srgbClr val="434343"/>
                        </a:solidFill>
                        <a:latin typeface="Inter"/>
                        <a:ea typeface="Inter"/>
                        <a:cs typeface="Inter"/>
                        <a:sym typeface="Inter"/>
                      </a:endParaRPr>
                    </a:p>
                  </a:txBody>
                  <a:tcPr marL="0" marR="91425" marT="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accent1"/>
                      </a:solidFill>
                      <a:prstDash val="dot"/>
                      <a:round/>
                      <a:headEnd type="none" w="sm" len="sm"/>
                      <a:tailEnd type="none" w="sm" len="sm"/>
                    </a:lnT>
                    <a:lnB w="9525" cap="flat" cmpd="sng">
                      <a:solidFill>
                        <a:schemeClr val="accent1"/>
                      </a:solidFill>
                      <a:prstDash val="dot"/>
                      <a:round/>
                      <a:headEnd type="none" w="sm" len="sm"/>
                      <a:tailEnd type="none" w="sm" len="sm"/>
                    </a:lnB>
                  </a:tcPr>
                </a:tc>
                <a:extLst>
                  <a:ext uri="{0D108BD9-81ED-4DB2-BD59-A6C34878D82A}">
                    <a16:rowId xmlns:a16="http://schemas.microsoft.com/office/drawing/2014/main" val="10007"/>
                  </a:ext>
                </a:extLst>
              </a:tr>
            </a:tbl>
          </a:graphicData>
        </a:graphic>
      </p:graphicFrame>
      <p:sp>
        <p:nvSpPr>
          <p:cNvPr id="77" name="Google Shape;7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600"/>
              <a:t>Best Practices</a:t>
            </a:r>
            <a:endParaRPr sz="2600"/>
          </a:p>
        </p:txBody>
      </p:sp>
      <p:sp>
        <p:nvSpPr>
          <p:cNvPr id="453" name="Google Shape;453;p60"/>
          <p:cNvSpPr txBox="1"/>
          <p:nvPr/>
        </p:nvSpPr>
        <p:spPr>
          <a:xfrm>
            <a:off x="75300" y="845400"/>
            <a:ext cx="8993400" cy="36789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dk1"/>
              </a:buClr>
              <a:buSzPts val="1400"/>
              <a:buFont typeface="Inter"/>
              <a:buAutoNum type="arabicPeriod"/>
            </a:pPr>
            <a:r>
              <a:rPr lang="en">
                <a:solidFill>
                  <a:schemeClr val="dk1"/>
                </a:solidFill>
                <a:latin typeface="Inter"/>
                <a:ea typeface="Inter"/>
                <a:cs typeface="Inter"/>
                <a:sym typeface="Inter"/>
              </a:rPr>
              <a:t>Break-down the complex problem into role-based agentic design before starting.</a:t>
            </a:r>
            <a:endParaRPr>
              <a:solidFill>
                <a:schemeClr val="dk1"/>
              </a:solidFill>
              <a:latin typeface="Inter"/>
              <a:ea typeface="Inter"/>
              <a:cs typeface="Inter"/>
              <a:sym typeface="Inter"/>
            </a:endParaRPr>
          </a:p>
          <a:p>
            <a:pPr marL="457200" lvl="0" indent="-317500" algn="l" rtl="0">
              <a:lnSpc>
                <a:spcPct val="150000"/>
              </a:lnSpc>
              <a:spcBef>
                <a:spcPts val="0"/>
              </a:spcBef>
              <a:spcAft>
                <a:spcPts val="0"/>
              </a:spcAft>
              <a:buClr>
                <a:schemeClr val="dk1"/>
              </a:buClr>
              <a:buSzPts val="1400"/>
              <a:buFont typeface="Inter"/>
              <a:buAutoNum type="arabicPeriod"/>
            </a:pPr>
            <a:r>
              <a:rPr lang="en">
                <a:solidFill>
                  <a:schemeClr val="dk1"/>
                </a:solidFill>
                <a:latin typeface="Inter"/>
                <a:ea typeface="Inter"/>
                <a:cs typeface="Inter"/>
                <a:sym typeface="Inter"/>
              </a:rPr>
              <a:t>Start simple by deploying one or two agents initially and incrementally scaling up and iterate</a:t>
            </a:r>
            <a:endParaRPr>
              <a:solidFill>
                <a:schemeClr val="dk1"/>
              </a:solidFill>
              <a:latin typeface="Inter"/>
              <a:ea typeface="Inter"/>
              <a:cs typeface="Inter"/>
              <a:sym typeface="Inter"/>
            </a:endParaRPr>
          </a:p>
          <a:p>
            <a:pPr marL="457200" lvl="0" indent="-330200" algn="l" rtl="0">
              <a:lnSpc>
                <a:spcPct val="150000"/>
              </a:lnSpc>
              <a:spcBef>
                <a:spcPts val="0"/>
              </a:spcBef>
              <a:spcAft>
                <a:spcPts val="0"/>
              </a:spcAft>
              <a:buClr>
                <a:schemeClr val="dk1"/>
              </a:buClr>
              <a:buSzPts val="1600"/>
              <a:buFont typeface="Inter"/>
              <a:buAutoNum type="arabicPeriod"/>
            </a:pPr>
            <a:r>
              <a:rPr lang="en">
                <a:solidFill>
                  <a:schemeClr val="dk1"/>
                </a:solidFill>
                <a:latin typeface="Inter"/>
                <a:ea typeface="Inter"/>
                <a:cs typeface="Inter"/>
                <a:sym typeface="Inter"/>
              </a:rPr>
              <a:t>Aim to achieve the right balance between agent autonomy and control</a:t>
            </a:r>
            <a:endParaRPr>
              <a:solidFill>
                <a:schemeClr val="dk1"/>
              </a:solidFill>
              <a:latin typeface="Inter"/>
              <a:ea typeface="Inter"/>
              <a:cs typeface="Inter"/>
              <a:sym typeface="Inter"/>
            </a:endParaRPr>
          </a:p>
          <a:p>
            <a:pPr marL="457200" lvl="0" indent="-317500" algn="l" rtl="0">
              <a:lnSpc>
                <a:spcPct val="150000"/>
              </a:lnSpc>
              <a:spcBef>
                <a:spcPts val="0"/>
              </a:spcBef>
              <a:spcAft>
                <a:spcPts val="0"/>
              </a:spcAft>
              <a:buClr>
                <a:schemeClr val="dk1"/>
              </a:buClr>
              <a:buSzPts val="1400"/>
              <a:buFont typeface="Inter"/>
              <a:buAutoNum type="arabicPeriod"/>
            </a:pPr>
            <a:r>
              <a:rPr lang="en">
                <a:solidFill>
                  <a:schemeClr val="dk1"/>
                </a:solidFill>
                <a:latin typeface="Inter"/>
                <a:ea typeface="Inter"/>
                <a:cs typeface="Inter"/>
                <a:sym typeface="Inter"/>
              </a:rPr>
              <a:t>Use faster models for tool calling, like gpt-3.5</a:t>
            </a:r>
            <a:endParaRPr>
              <a:solidFill>
                <a:schemeClr val="dk1"/>
              </a:solidFill>
              <a:latin typeface="Inter"/>
              <a:ea typeface="Inter"/>
              <a:cs typeface="Inter"/>
              <a:sym typeface="Inter"/>
            </a:endParaRPr>
          </a:p>
          <a:p>
            <a:pPr marL="457200" lvl="0" indent="-317500" algn="l" rtl="0">
              <a:lnSpc>
                <a:spcPct val="150000"/>
              </a:lnSpc>
              <a:spcBef>
                <a:spcPts val="0"/>
              </a:spcBef>
              <a:spcAft>
                <a:spcPts val="0"/>
              </a:spcAft>
              <a:buClr>
                <a:schemeClr val="dk1"/>
              </a:buClr>
              <a:buSzPts val="1400"/>
              <a:buFont typeface="Inter"/>
              <a:buAutoNum type="arabicPeriod"/>
            </a:pPr>
            <a:r>
              <a:rPr lang="en">
                <a:solidFill>
                  <a:schemeClr val="dk1"/>
                </a:solidFill>
                <a:latin typeface="Inter"/>
                <a:ea typeface="Inter"/>
                <a:cs typeface="Inter"/>
                <a:sym typeface="Inter"/>
              </a:rPr>
              <a:t>When using crewAI for code execution, make sure the tool you provide for execution is secure enough.</a:t>
            </a:r>
            <a:endParaRPr>
              <a:solidFill>
                <a:schemeClr val="dk1"/>
              </a:solidFill>
              <a:latin typeface="Inter"/>
              <a:ea typeface="Inter"/>
              <a:cs typeface="Inter"/>
              <a:sym typeface="Inter"/>
            </a:endParaRPr>
          </a:p>
          <a:p>
            <a:pPr marL="457200" lvl="0" indent="-317500" algn="l" rtl="0">
              <a:lnSpc>
                <a:spcPct val="150000"/>
              </a:lnSpc>
              <a:spcBef>
                <a:spcPts val="0"/>
              </a:spcBef>
              <a:spcAft>
                <a:spcPts val="0"/>
              </a:spcAft>
              <a:buClr>
                <a:schemeClr val="dk1"/>
              </a:buClr>
              <a:buSzPts val="1400"/>
              <a:buFont typeface="Inter"/>
              <a:buAutoNum type="arabicPeriod"/>
            </a:pPr>
            <a:r>
              <a:rPr lang="en">
                <a:solidFill>
                  <a:schemeClr val="dk1"/>
                </a:solidFill>
                <a:latin typeface="Inter"/>
                <a:ea typeface="Inter"/>
                <a:cs typeface="Inter"/>
                <a:sym typeface="Inter"/>
              </a:rPr>
              <a:t>You can easily use Local running models, which allows running models in local infrastructure and a secured environment, allowing you also to customize and better response time.</a:t>
            </a:r>
            <a:endParaRPr>
              <a:solidFill>
                <a:schemeClr val="dk1"/>
              </a:solidFill>
              <a:latin typeface="Inter"/>
              <a:ea typeface="Inter"/>
              <a:cs typeface="Inter"/>
              <a:sym typeface="Inter"/>
            </a:endParaRPr>
          </a:p>
          <a:p>
            <a:pPr marL="457200" lvl="0" indent="-317500" algn="l" rtl="0">
              <a:lnSpc>
                <a:spcPct val="150000"/>
              </a:lnSpc>
              <a:spcBef>
                <a:spcPts val="0"/>
              </a:spcBef>
              <a:spcAft>
                <a:spcPts val="0"/>
              </a:spcAft>
              <a:buClr>
                <a:schemeClr val="dk1"/>
              </a:buClr>
              <a:buSzPts val="1400"/>
              <a:buFont typeface="Inter"/>
              <a:buAutoNum type="arabicPeriod"/>
            </a:pPr>
            <a:r>
              <a:rPr lang="en">
                <a:solidFill>
                  <a:schemeClr val="dk1"/>
                </a:solidFill>
                <a:latin typeface="Inter"/>
                <a:ea typeface="Inter"/>
                <a:cs typeface="Inter"/>
                <a:sym typeface="Inter"/>
              </a:rPr>
              <a:t>You can use different LLM models for different agents</a:t>
            </a:r>
            <a:endParaRPr>
              <a:solidFill>
                <a:schemeClr val="dk1"/>
              </a:solidFill>
              <a:latin typeface="Inter"/>
              <a:ea typeface="Inter"/>
              <a:cs typeface="Inter"/>
              <a:sym typeface="Inter"/>
            </a:endParaRPr>
          </a:p>
          <a:p>
            <a:pPr marL="457200" lvl="0" indent="-317500" algn="l" rtl="0">
              <a:lnSpc>
                <a:spcPct val="150000"/>
              </a:lnSpc>
              <a:spcBef>
                <a:spcPts val="0"/>
              </a:spcBef>
              <a:spcAft>
                <a:spcPts val="0"/>
              </a:spcAft>
              <a:buClr>
                <a:schemeClr val="dk1"/>
              </a:buClr>
              <a:buSzPts val="1400"/>
              <a:buFont typeface="Inter"/>
              <a:buAutoNum type="arabicPeriod"/>
            </a:pPr>
            <a:r>
              <a:rPr lang="en">
                <a:solidFill>
                  <a:schemeClr val="dk1"/>
                </a:solidFill>
                <a:latin typeface="Inter"/>
                <a:ea typeface="Inter"/>
                <a:cs typeface="Inter"/>
                <a:sym typeface="Inter"/>
              </a:rPr>
              <a:t>Stay updated with latest changes in the Repo.</a:t>
            </a:r>
            <a:endParaRPr>
              <a:solidFill>
                <a:schemeClr val="dk1"/>
              </a:solidFill>
              <a:latin typeface="Inter"/>
              <a:ea typeface="Inter"/>
              <a:cs typeface="Inter"/>
              <a:sym typeface="Inter"/>
            </a:endParaRPr>
          </a:p>
          <a:p>
            <a:pPr marL="457200" lvl="0" indent="-317500" algn="l" rtl="0">
              <a:lnSpc>
                <a:spcPct val="150000"/>
              </a:lnSpc>
              <a:spcBef>
                <a:spcPts val="0"/>
              </a:spcBef>
              <a:spcAft>
                <a:spcPts val="0"/>
              </a:spcAft>
              <a:buClr>
                <a:schemeClr val="dk1"/>
              </a:buClr>
              <a:buSzPts val="1400"/>
              <a:buFont typeface="Inter"/>
              <a:buAutoNum type="arabicPeriod"/>
            </a:pPr>
            <a:r>
              <a:rPr lang="en">
                <a:solidFill>
                  <a:schemeClr val="dk1"/>
                </a:solidFill>
                <a:latin typeface="Inter"/>
                <a:ea typeface="Inter"/>
                <a:cs typeface="Inter"/>
                <a:sym typeface="Inter"/>
              </a:rPr>
              <a:t>Collect and maintain logs and metrics using a custom solution or offerings like </a:t>
            </a:r>
            <a:r>
              <a:rPr lang="en" u="sng">
                <a:solidFill>
                  <a:schemeClr val="hlink"/>
                </a:solidFill>
                <a:latin typeface="Inter"/>
                <a:ea typeface="Inter"/>
                <a:cs typeface="Inter"/>
                <a:sym typeface="Inter"/>
                <a:hlinkClick r:id="rId3"/>
              </a:rPr>
              <a:t>langtrace</a:t>
            </a:r>
            <a:r>
              <a:rPr lang="en">
                <a:solidFill>
                  <a:schemeClr val="dk1"/>
                </a:solidFill>
                <a:latin typeface="Inter"/>
                <a:ea typeface="Inter"/>
                <a:cs typeface="Inter"/>
                <a:sym typeface="Inter"/>
              </a:rPr>
              <a:t>, </a:t>
            </a:r>
            <a:r>
              <a:rPr lang="en" u="sng">
                <a:solidFill>
                  <a:schemeClr val="hlink"/>
                </a:solidFill>
                <a:latin typeface="Inter"/>
                <a:ea typeface="Inter"/>
                <a:cs typeface="Inter"/>
                <a:sym typeface="Inter"/>
                <a:hlinkClick r:id="rId4"/>
              </a:rPr>
              <a:t>AgentOps</a:t>
            </a:r>
            <a:endParaRPr>
              <a:solidFill>
                <a:schemeClr val="dk1"/>
              </a:solidFill>
              <a:latin typeface="Inter"/>
              <a:ea typeface="Inter"/>
              <a:cs typeface="Inter"/>
              <a:sym typeface="Inte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B29AE11-448E-C941-45DB-F6F502C291DC}"/>
              </a:ext>
            </a:extLst>
          </p:cNvPr>
          <p:cNvGraphicFramePr>
            <a:graphicFrameLocks noGrp="1"/>
          </p:cNvGraphicFramePr>
          <p:nvPr>
            <p:extLst>
              <p:ext uri="{D42A27DB-BD31-4B8C-83A1-F6EECF244321}">
                <p14:modId xmlns:p14="http://schemas.microsoft.com/office/powerpoint/2010/main" val="350615304"/>
              </p:ext>
            </p:extLst>
          </p:nvPr>
        </p:nvGraphicFramePr>
        <p:xfrm>
          <a:off x="814385" y="71437"/>
          <a:ext cx="7908133" cy="4700587"/>
        </p:xfrm>
        <a:graphic>
          <a:graphicData uri="http://schemas.openxmlformats.org/drawingml/2006/table">
            <a:tbl>
              <a:tblPr firstRow="1" firstCol="1" bandRow="1">
                <a:tableStyleId>{E0BA95E8-630A-41F8-8375-8FB4219B5EC6}</a:tableStyleId>
              </a:tblPr>
              <a:tblGrid>
                <a:gridCol w="567148">
                  <a:extLst>
                    <a:ext uri="{9D8B030D-6E8A-4147-A177-3AD203B41FA5}">
                      <a16:colId xmlns:a16="http://schemas.microsoft.com/office/drawing/2014/main" val="113310896"/>
                    </a:ext>
                  </a:extLst>
                </a:gridCol>
                <a:gridCol w="1536388">
                  <a:extLst>
                    <a:ext uri="{9D8B030D-6E8A-4147-A177-3AD203B41FA5}">
                      <a16:colId xmlns:a16="http://schemas.microsoft.com/office/drawing/2014/main" val="502644710"/>
                    </a:ext>
                  </a:extLst>
                </a:gridCol>
                <a:gridCol w="1351756">
                  <a:extLst>
                    <a:ext uri="{9D8B030D-6E8A-4147-A177-3AD203B41FA5}">
                      <a16:colId xmlns:a16="http://schemas.microsoft.com/office/drawing/2014/main" val="1445393254"/>
                    </a:ext>
                  </a:extLst>
                </a:gridCol>
                <a:gridCol w="2709767">
                  <a:extLst>
                    <a:ext uri="{9D8B030D-6E8A-4147-A177-3AD203B41FA5}">
                      <a16:colId xmlns:a16="http://schemas.microsoft.com/office/drawing/2014/main" val="1493041824"/>
                    </a:ext>
                  </a:extLst>
                </a:gridCol>
                <a:gridCol w="1743074">
                  <a:extLst>
                    <a:ext uri="{9D8B030D-6E8A-4147-A177-3AD203B41FA5}">
                      <a16:colId xmlns:a16="http://schemas.microsoft.com/office/drawing/2014/main" val="350418639"/>
                    </a:ext>
                  </a:extLst>
                </a:gridCol>
              </a:tblGrid>
              <a:tr h="358779">
                <a:tc>
                  <a:txBody>
                    <a:bodyPr/>
                    <a:lstStyle/>
                    <a:p>
                      <a:pPr algn="ctr">
                        <a:lnSpc>
                          <a:spcPct val="107000"/>
                        </a:lnSpc>
                        <a:spcAft>
                          <a:spcPts val="800"/>
                        </a:spcAft>
                      </a:pPr>
                      <a:r>
                        <a:rPr lang="en-IN" sz="900" kern="100" dirty="0" err="1">
                          <a:effectLst/>
                        </a:rPr>
                        <a:t>S.No</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dirty="0">
                          <a:effectLst/>
                        </a:rPr>
                        <a:t>Component</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dirty="0">
                          <a:effectLst/>
                        </a:rPr>
                        <a:t>Role</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dirty="0">
                          <a:effectLst/>
                        </a:rPr>
                        <a:t>Function</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dirty="0">
                          <a:effectLst/>
                        </a:rPr>
                        <a:t>Example</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extLst>
                  <a:ext uri="{0D108BD9-81ED-4DB2-BD59-A6C34878D82A}">
                    <a16:rowId xmlns:a16="http://schemas.microsoft.com/office/drawing/2014/main" val="1234075418"/>
                  </a:ext>
                </a:extLst>
              </a:tr>
              <a:tr h="949682">
                <a:tc>
                  <a:txBody>
                    <a:bodyPr/>
                    <a:lstStyle/>
                    <a:p>
                      <a:pPr algn="ctr">
                        <a:lnSpc>
                          <a:spcPct val="107000"/>
                        </a:lnSpc>
                        <a:spcAft>
                          <a:spcPts val="800"/>
                        </a:spcAft>
                      </a:pPr>
                      <a:r>
                        <a:rPr lang="en-IN" sz="900" kern="100" dirty="0">
                          <a:effectLst/>
                        </a:rPr>
                        <a:t>1</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dirty="0">
                          <a:effectLst/>
                        </a:rPr>
                        <a:t>Anomaly Detection Module</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dirty="0">
                          <a:effectLst/>
                        </a:rPr>
                        <a:t>The watchful guardian</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dirty="0">
                          <a:effectLst/>
                        </a:rPr>
                        <a:t>- Monitors AI system behaviour constantly </a:t>
                      </a:r>
                      <a:br>
                        <a:rPr lang="en-IN" sz="900" kern="100" dirty="0">
                          <a:effectLst/>
                        </a:rPr>
                      </a:br>
                      <a:r>
                        <a:rPr lang="en-IN" sz="900" kern="100" dirty="0">
                          <a:effectLst/>
                        </a:rPr>
                        <a:t>- Learns what's "normal" for the AI </a:t>
                      </a:r>
                      <a:br>
                        <a:rPr lang="en-IN" sz="900" kern="100" dirty="0">
                          <a:effectLst/>
                        </a:rPr>
                      </a:br>
                      <a:r>
                        <a:rPr lang="en-IN" sz="900" kern="100" dirty="0">
                          <a:effectLst/>
                        </a:rPr>
                        <a:t>- Alerts other components when anything unusual is detected</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dirty="0">
                          <a:effectLst/>
                        </a:rPr>
                        <a:t>Detects if a language model suddenly starts producing odd responses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extLst>
                  <a:ext uri="{0D108BD9-81ED-4DB2-BD59-A6C34878D82A}">
                    <a16:rowId xmlns:a16="http://schemas.microsoft.com/office/drawing/2014/main" val="2651049974"/>
                  </a:ext>
                </a:extLst>
              </a:tr>
              <a:tr h="814148">
                <a:tc>
                  <a:txBody>
                    <a:bodyPr/>
                    <a:lstStyle/>
                    <a:p>
                      <a:pPr algn="ctr">
                        <a:lnSpc>
                          <a:spcPct val="107000"/>
                        </a:lnSpc>
                        <a:spcAft>
                          <a:spcPts val="800"/>
                        </a:spcAft>
                      </a:pPr>
                      <a:r>
                        <a:rPr lang="en-IN" sz="900" kern="100" dirty="0">
                          <a:effectLst/>
                        </a:rPr>
                        <a:t>2</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a:effectLst/>
                        </a:rPr>
                        <a:t>Access Control Module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dirty="0">
                          <a:effectLst/>
                        </a:rPr>
                        <a:t>The smart bouncer</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a:effectLst/>
                        </a:rPr>
                        <a:t>- Decides who can interact with the AI and how </a:t>
                      </a:r>
                      <a:br>
                        <a:rPr lang="en-IN" sz="900" kern="100">
                          <a:effectLst/>
                        </a:rPr>
                      </a:br>
                      <a:r>
                        <a:rPr lang="en-IN" sz="900" kern="100">
                          <a:effectLst/>
                        </a:rPr>
                        <a:t>- Adapts access rules based on situation and user behavior </a:t>
                      </a:r>
                      <a:br>
                        <a:rPr lang="en-IN" sz="900" kern="100">
                          <a:effectLst/>
                        </a:rPr>
                      </a:br>
                      <a:r>
                        <a:rPr lang="en-IN" sz="900" kern="100">
                          <a:effectLst/>
                        </a:rPr>
                        <a:t>- Verifies user identities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a:effectLst/>
                        </a:rPr>
                        <a:t>Limits access if suspicious activity is noticed from a user account</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extLst>
                  <a:ext uri="{0D108BD9-81ED-4DB2-BD59-A6C34878D82A}">
                    <a16:rowId xmlns:a16="http://schemas.microsoft.com/office/drawing/2014/main" val="3084004243"/>
                  </a:ext>
                </a:extLst>
              </a:tr>
              <a:tr h="814148">
                <a:tc>
                  <a:txBody>
                    <a:bodyPr/>
                    <a:lstStyle/>
                    <a:p>
                      <a:pPr algn="ctr">
                        <a:lnSpc>
                          <a:spcPct val="107000"/>
                        </a:lnSpc>
                        <a:spcAft>
                          <a:spcPts val="800"/>
                        </a:spcAft>
                      </a:pPr>
                      <a:r>
                        <a:rPr lang="en-IN" sz="900" kern="100" dirty="0">
                          <a:effectLst/>
                        </a:rPr>
                        <a:t>3</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a:effectLst/>
                        </a:rPr>
                        <a:t>Threat Intelligence Module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dirty="0">
                          <a:effectLst/>
                        </a:rPr>
                        <a:t>The informed advisor</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dirty="0">
                          <a:effectLst/>
                        </a:rPr>
                        <a:t>- Gathers information about new AI security threats </a:t>
                      </a:r>
                      <a:br>
                        <a:rPr lang="en-IN" sz="900" kern="100" dirty="0">
                          <a:effectLst/>
                        </a:rPr>
                      </a:br>
                      <a:r>
                        <a:rPr lang="en-IN" sz="900" kern="100" dirty="0">
                          <a:effectLst/>
                        </a:rPr>
                        <a:t>- Analyze information to understand potential risks </a:t>
                      </a:r>
                      <a:br>
                        <a:rPr lang="en-IN" sz="900" kern="100" dirty="0">
                          <a:effectLst/>
                        </a:rPr>
                      </a:br>
                      <a:r>
                        <a:rPr lang="en-IN" sz="900" kern="100" dirty="0">
                          <a:effectLst/>
                        </a:rPr>
                        <a:t>- Shares insights for better security</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a:effectLst/>
                        </a:rPr>
                        <a:t>Learns about a new type of attack on language models and updates defences</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extLst>
                  <a:ext uri="{0D108BD9-81ED-4DB2-BD59-A6C34878D82A}">
                    <a16:rowId xmlns:a16="http://schemas.microsoft.com/office/drawing/2014/main" val="1242614291"/>
                  </a:ext>
                </a:extLst>
              </a:tr>
              <a:tr h="949682">
                <a:tc>
                  <a:txBody>
                    <a:bodyPr/>
                    <a:lstStyle/>
                    <a:p>
                      <a:pPr algn="ctr">
                        <a:lnSpc>
                          <a:spcPct val="107000"/>
                        </a:lnSpc>
                        <a:spcAft>
                          <a:spcPts val="800"/>
                        </a:spcAft>
                      </a:pPr>
                      <a:r>
                        <a:rPr lang="en-IN" sz="900" kern="100" dirty="0">
                          <a:effectLst/>
                        </a:rPr>
                        <a:t>4</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a:effectLst/>
                        </a:rPr>
                        <a:t>Intrusion Prevention Module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a:effectLst/>
                        </a:rPr>
                        <a:t>The active defender</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dirty="0">
                          <a:effectLst/>
                        </a:rPr>
                        <a:t>- Actively blocks detected threats and suspicious activities </a:t>
                      </a:r>
                      <a:br>
                        <a:rPr lang="en-IN" sz="900" kern="100" dirty="0">
                          <a:effectLst/>
                        </a:rPr>
                      </a:br>
                      <a:r>
                        <a:rPr lang="en-IN" sz="900" kern="100" dirty="0">
                          <a:effectLst/>
                        </a:rPr>
                        <a:t>- Predicts and prevents potential attacks </a:t>
                      </a:r>
                      <a:br>
                        <a:rPr lang="en-IN" sz="900" kern="100" dirty="0">
                          <a:effectLst/>
                        </a:rPr>
                      </a:br>
                      <a:r>
                        <a:rPr lang="en-IN" sz="900" kern="100" dirty="0">
                          <a:effectLst/>
                        </a:rPr>
                        <a:t>- Enforces security measures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a:effectLst/>
                        </a:rPr>
                        <a:t>Stops a malicious input from reaching the AI system's core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extLst>
                  <a:ext uri="{0D108BD9-81ED-4DB2-BD59-A6C34878D82A}">
                    <a16:rowId xmlns:a16="http://schemas.microsoft.com/office/drawing/2014/main" val="3366223563"/>
                  </a:ext>
                </a:extLst>
              </a:tr>
              <a:tr h="814148">
                <a:tc>
                  <a:txBody>
                    <a:bodyPr/>
                    <a:lstStyle/>
                    <a:p>
                      <a:pPr algn="ctr">
                        <a:lnSpc>
                          <a:spcPct val="107000"/>
                        </a:lnSpc>
                        <a:spcAft>
                          <a:spcPts val="800"/>
                        </a:spcAft>
                      </a:pPr>
                      <a:r>
                        <a:rPr lang="en-IN" sz="900" kern="100" dirty="0">
                          <a:effectLst/>
                        </a:rPr>
                        <a:t>5</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a:effectLst/>
                        </a:rPr>
                        <a:t>Privacy Preservation Module</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a:effectLst/>
                        </a:rPr>
                        <a:t>The data protector</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dirty="0">
                          <a:effectLst/>
                        </a:rPr>
                        <a:t>- Ensures AI doesn't reveal sensitive information </a:t>
                      </a:r>
                      <a:br>
                        <a:rPr lang="en-IN" sz="900" kern="100" dirty="0">
                          <a:effectLst/>
                        </a:rPr>
                      </a:br>
                      <a:r>
                        <a:rPr lang="en-IN" sz="900" kern="100" dirty="0">
                          <a:effectLst/>
                        </a:rPr>
                        <a:t>- Allows AI to work with data without fully seeing it </a:t>
                      </a:r>
                      <a:br>
                        <a:rPr lang="en-IN" sz="900" kern="100" dirty="0">
                          <a:effectLst/>
                        </a:rPr>
                      </a:br>
                      <a:r>
                        <a:rPr lang="en-IN" sz="900" kern="100" dirty="0">
                          <a:effectLst/>
                        </a:rPr>
                        <a:t>- Adds controlled "noise" to outputs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tc>
                  <a:txBody>
                    <a:bodyPr/>
                    <a:lstStyle/>
                    <a:p>
                      <a:pPr>
                        <a:lnSpc>
                          <a:spcPct val="107000"/>
                        </a:lnSpc>
                        <a:spcAft>
                          <a:spcPts val="800"/>
                        </a:spcAft>
                      </a:pPr>
                      <a:r>
                        <a:rPr lang="en-IN" sz="900" kern="100" dirty="0">
                          <a:effectLst/>
                        </a:rPr>
                        <a:t>Allows medical AI to analyze patient data without exposing personal details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96" marR="4196" marT="4196" marB="4196" anchor="ctr"/>
                </a:tc>
                <a:extLst>
                  <a:ext uri="{0D108BD9-81ED-4DB2-BD59-A6C34878D82A}">
                    <a16:rowId xmlns:a16="http://schemas.microsoft.com/office/drawing/2014/main" val="2067699822"/>
                  </a:ext>
                </a:extLst>
              </a:tr>
            </a:tbl>
          </a:graphicData>
        </a:graphic>
      </p:graphicFrame>
    </p:spTree>
    <p:extLst>
      <p:ext uri="{BB962C8B-B14F-4D97-AF65-F5344CB8AC3E}">
        <p14:creationId xmlns:p14="http://schemas.microsoft.com/office/powerpoint/2010/main" val="79696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1"/>
          <p:cNvSpPr/>
          <p:nvPr/>
        </p:nvSpPr>
        <p:spPr>
          <a:xfrm>
            <a:off x="0" y="2571725"/>
            <a:ext cx="1833300" cy="257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1"/>
          <p:cNvSpPr txBox="1">
            <a:spLocks noGrp="1"/>
          </p:cNvSpPr>
          <p:nvPr>
            <p:ph type="subTitle" idx="4294967295"/>
          </p:nvPr>
        </p:nvSpPr>
        <p:spPr>
          <a:xfrm>
            <a:off x="175350" y="3225375"/>
            <a:ext cx="1509000" cy="15519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1500" b="1">
                <a:solidFill>
                  <a:srgbClr val="FFFFFF"/>
                </a:solidFill>
              </a:rPr>
              <a:t>Resource Management </a:t>
            </a:r>
            <a:endParaRPr sz="1500" b="1">
              <a:solidFill>
                <a:srgbClr val="FFFFFF"/>
              </a:solidFill>
            </a:endParaRPr>
          </a:p>
          <a:p>
            <a:pPr marL="0" lvl="0" indent="0" algn="ctr" rtl="0">
              <a:spcBef>
                <a:spcPts val="1200"/>
              </a:spcBef>
              <a:spcAft>
                <a:spcPts val="0"/>
              </a:spcAft>
              <a:buNone/>
            </a:pPr>
            <a:r>
              <a:rPr lang="en" sz="1500" b="1">
                <a:solidFill>
                  <a:srgbClr val="FFFFFF"/>
                </a:solidFill>
              </a:rPr>
              <a:t>( Response Time, </a:t>
            </a:r>
            <a:r>
              <a:rPr lang="en" sz="1500" b="1">
                <a:solidFill>
                  <a:schemeClr val="lt1"/>
                </a:solidFill>
              </a:rPr>
              <a:t>Cost)</a:t>
            </a:r>
            <a:endParaRPr sz="1500" b="1">
              <a:solidFill>
                <a:schemeClr val="lt1"/>
              </a:solidFill>
            </a:endParaRPr>
          </a:p>
          <a:p>
            <a:pPr marL="0" lvl="0" indent="0" algn="ctr" rtl="0">
              <a:spcBef>
                <a:spcPts val="1200"/>
              </a:spcBef>
              <a:spcAft>
                <a:spcPts val="1200"/>
              </a:spcAft>
              <a:buNone/>
            </a:pPr>
            <a:endParaRPr b="1">
              <a:solidFill>
                <a:srgbClr val="FFFFFF"/>
              </a:solidFill>
            </a:endParaRPr>
          </a:p>
        </p:txBody>
      </p:sp>
      <p:sp>
        <p:nvSpPr>
          <p:cNvPr id="460" name="Google Shape;460;p61"/>
          <p:cNvSpPr/>
          <p:nvPr/>
        </p:nvSpPr>
        <p:spPr>
          <a:xfrm>
            <a:off x="1829113" y="2571725"/>
            <a:ext cx="1833300" cy="2571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1"/>
          <p:cNvSpPr txBox="1">
            <a:spLocks noGrp="1"/>
          </p:cNvSpPr>
          <p:nvPr>
            <p:ph type="subTitle" idx="4294967295"/>
          </p:nvPr>
        </p:nvSpPr>
        <p:spPr>
          <a:xfrm>
            <a:off x="2049650" y="3067525"/>
            <a:ext cx="1424100" cy="17100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IN" b="1" dirty="0" err="1">
                <a:solidFill>
                  <a:schemeClr val="lt1"/>
                </a:solidFill>
              </a:rPr>
              <a:t>Coordinati</a:t>
            </a:r>
            <a:r>
              <a:rPr lang="en" b="1" dirty="0">
                <a:solidFill>
                  <a:schemeClr val="lt1"/>
                </a:solidFill>
              </a:rPr>
              <a:t>o</a:t>
            </a:r>
            <a:r>
              <a:rPr lang="en-IN" b="1" dirty="0">
                <a:solidFill>
                  <a:schemeClr val="lt1"/>
                </a:solidFill>
              </a:rPr>
              <a:t>n Complexity</a:t>
            </a:r>
            <a:endParaRPr lang="en-IN" b="1" dirty="0">
              <a:solidFill>
                <a:srgbClr val="FFFFFF"/>
              </a:solidFill>
            </a:endParaRPr>
          </a:p>
        </p:txBody>
      </p:sp>
      <p:sp>
        <p:nvSpPr>
          <p:cNvPr id="462" name="Google Shape;462;p61"/>
          <p:cNvSpPr/>
          <p:nvPr/>
        </p:nvSpPr>
        <p:spPr>
          <a:xfrm>
            <a:off x="3658236" y="2571725"/>
            <a:ext cx="1833300" cy="2571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1"/>
          <p:cNvSpPr txBox="1">
            <a:spLocks noGrp="1"/>
          </p:cNvSpPr>
          <p:nvPr>
            <p:ph type="subTitle" idx="4294967295"/>
          </p:nvPr>
        </p:nvSpPr>
        <p:spPr>
          <a:xfrm>
            <a:off x="3858363" y="2955375"/>
            <a:ext cx="1455300" cy="18222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 b="1">
                <a:solidFill>
                  <a:srgbClr val="FFFFFF"/>
                </a:solidFill>
              </a:rPr>
              <a:t>Inconsistent Results</a:t>
            </a:r>
            <a:endParaRPr b="1">
              <a:solidFill>
                <a:srgbClr val="FFFFFF"/>
              </a:solidFill>
            </a:endParaRPr>
          </a:p>
        </p:txBody>
      </p:sp>
      <p:sp>
        <p:nvSpPr>
          <p:cNvPr id="464" name="Google Shape;464;p61"/>
          <p:cNvSpPr/>
          <p:nvPr/>
        </p:nvSpPr>
        <p:spPr>
          <a:xfrm>
            <a:off x="5481937" y="2571725"/>
            <a:ext cx="1833300" cy="2571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1"/>
          <p:cNvSpPr txBox="1">
            <a:spLocks noGrp="1"/>
          </p:cNvSpPr>
          <p:nvPr>
            <p:ph type="subTitle" idx="4294967295"/>
          </p:nvPr>
        </p:nvSpPr>
        <p:spPr>
          <a:xfrm>
            <a:off x="5713325" y="3168400"/>
            <a:ext cx="1346100" cy="1609200"/>
          </a:xfrm>
          <a:prstGeom prst="rect">
            <a:avLst/>
          </a:prstGeom>
        </p:spPr>
        <p:txBody>
          <a:bodyPr spcFirstLastPara="1" wrap="square" lIns="91425" tIns="91425" rIns="91425" bIns="91425" anchor="ctr" anchorCtr="0">
            <a:normAutofit fontScale="92500" lnSpcReduction="20000"/>
          </a:bodyPr>
          <a:lstStyle/>
          <a:p>
            <a:pPr marL="0" lvl="0" indent="0" algn="l" rtl="0">
              <a:spcBef>
                <a:spcPts val="1200"/>
              </a:spcBef>
              <a:spcAft>
                <a:spcPts val="0"/>
              </a:spcAft>
              <a:buClr>
                <a:schemeClr val="dk1"/>
              </a:buClr>
              <a:buSzPct val="61111"/>
              <a:buFont typeface="Arial"/>
              <a:buNone/>
            </a:pPr>
            <a:r>
              <a:rPr lang="en" b="1">
                <a:solidFill>
                  <a:srgbClr val="FFFFFF"/>
                </a:solidFill>
              </a:rPr>
              <a:t>Frequent updates and Dependency issues.</a:t>
            </a:r>
            <a:endParaRPr b="1">
              <a:solidFill>
                <a:srgbClr val="FFFFFF"/>
              </a:solidFill>
            </a:endParaRPr>
          </a:p>
          <a:p>
            <a:pPr marL="0" lvl="0" indent="0" algn="ctr" rtl="0">
              <a:spcBef>
                <a:spcPts val="1200"/>
              </a:spcBef>
              <a:spcAft>
                <a:spcPts val="1200"/>
              </a:spcAft>
              <a:buNone/>
            </a:pPr>
            <a:endParaRPr b="1">
              <a:solidFill>
                <a:srgbClr val="FFFFFF"/>
              </a:solidFill>
            </a:endParaRPr>
          </a:p>
        </p:txBody>
      </p:sp>
      <p:sp>
        <p:nvSpPr>
          <p:cNvPr id="466" name="Google Shape;466;p61"/>
          <p:cNvSpPr/>
          <p:nvPr/>
        </p:nvSpPr>
        <p:spPr>
          <a:xfrm>
            <a:off x="7310766" y="2571725"/>
            <a:ext cx="1833300" cy="2571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61"/>
          <p:cNvSpPr txBox="1">
            <a:spLocks noGrp="1"/>
          </p:cNvSpPr>
          <p:nvPr>
            <p:ph type="subTitle" idx="4294967295"/>
          </p:nvPr>
        </p:nvSpPr>
        <p:spPr>
          <a:xfrm>
            <a:off x="7559275" y="2955375"/>
            <a:ext cx="1509000" cy="1822200"/>
          </a:xfrm>
          <a:prstGeom prst="rect">
            <a:avLst/>
          </a:prstGeom>
        </p:spPr>
        <p:txBody>
          <a:bodyPr spcFirstLastPara="1" wrap="square" lIns="91425" tIns="91425" rIns="91425" bIns="91425" anchor="ctr" anchorCtr="0">
            <a:normAutofit/>
          </a:bodyPr>
          <a:lstStyle/>
          <a:p>
            <a:pPr marL="0" lvl="0" indent="0" algn="l" rtl="0">
              <a:spcBef>
                <a:spcPts val="1200"/>
              </a:spcBef>
              <a:spcAft>
                <a:spcPts val="1200"/>
              </a:spcAft>
              <a:buNone/>
            </a:pPr>
            <a:r>
              <a:rPr lang="en" b="1">
                <a:solidFill>
                  <a:srgbClr val="FFFFFF"/>
                </a:solidFill>
              </a:rPr>
              <a:t>Security and Privacy</a:t>
            </a:r>
            <a:endParaRPr b="1">
              <a:solidFill>
                <a:srgbClr val="FFFFFF"/>
              </a:solidFill>
            </a:endParaRPr>
          </a:p>
        </p:txBody>
      </p:sp>
      <p:sp>
        <p:nvSpPr>
          <p:cNvPr id="468" name="Google Shape;468;p61"/>
          <p:cNvSpPr txBox="1">
            <a:spLocks noGrp="1"/>
          </p:cNvSpPr>
          <p:nvPr>
            <p:ph type="sldNum" idx="12"/>
          </p:nvPr>
        </p:nvSpPr>
        <p:spPr>
          <a:xfrm>
            <a:off x="8467445"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469" name="Google Shape;469;p61"/>
          <p:cNvSpPr txBox="1">
            <a:spLocks noGrp="1"/>
          </p:cNvSpPr>
          <p:nvPr>
            <p:ph type="title"/>
          </p:nvPr>
        </p:nvSpPr>
        <p:spPr>
          <a:xfrm>
            <a:off x="369000" y="365700"/>
            <a:ext cx="8406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with crewAI</a:t>
            </a:r>
            <a:endParaRPr/>
          </a:p>
        </p:txBody>
      </p:sp>
      <p:sp>
        <p:nvSpPr>
          <p:cNvPr id="470" name="Google Shape;470;p61"/>
          <p:cNvSpPr txBox="1">
            <a:spLocks noGrp="1"/>
          </p:cNvSpPr>
          <p:nvPr>
            <p:ph type="body" idx="1"/>
          </p:nvPr>
        </p:nvSpPr>
        <p:spPr>
          <a:xfrm>
            <a:off x="369000" y="1152050"/>
            <a:ext cx="8463300" cy="119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68750"/>
              <a:buFont typeface="Arial"/>
              <a:buNone/>
            </a:pPr>
            <a:r>
              <a:rPr lang="en" dirty="0"/>
              <a:t>When working with Multi-AI agent systems like Crew AI, there are several challenges to consider:</a:t>
            </a:r>
            <a:endParaRPr dirty="0"/>
          </a:p>
          <a:p>
            <a:pPr marL="0" lvl="0" indent="0" algn="l" rtl="0">
              <a:spcBef>
                <a:spcPts val="1200"/>
              </a:spcBef>
              <a:spcAft>
                <a:spcPts val="0"/>
              </a:spcAft>
              <a:buClr>
                <a:schemeClr val="dk1"/>
              </a:buClr>
              <a:buSzPct val="68750"/>
              <a:buFont typeface="Arial"/>
              <a:buNone/>
            </a:pPr>
            <a:endParaRPr dirty="0"/>
          </a:p>
          <a:p>
            <a:pPr marL="0" lvl="0" indent="0" algn="l" rtl="0">
              <a:spcBef>
                <a:spcPts val="1200"/>
              </a:spcBef>
              <a:spcAft>
                <a:spcPts val="1200"/>
              </a:spcAft>
              <a:buNone/>
            </a:pPr>
            <a:endParaRPr dirty="0"/>
          </a:p>
        </p:txBody>
      </p:sp>
      <p:sp>
        <p:nvSpPr>
          <p:cNvPr id="471" name="Google Shape;471;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800">
                <a:solidFill>
                  <a:srgbClr val="D9D9D9"/>
                </a:solidFill>
                <a:latin typeface="Inter Light"/>
                <a:ea typeface="Inter Light"/>
                <a:cs typeface="Inter Light"/>
                <a:sym typeface="Inter Light"/>
              </a:rPr>
              <a:t>22</a:t>
            </a:fld>
            <a:endParaRPr sz="700">
              <a:solidFill>
                <a:srgbClr val="D9D9D9"/>
              </a:solidFill>
              <a:latin typeface="Inter Light"/>
              <a:ea typeface="Inter Light"/>
              <a:cs typeface="Inter Light"/>
              <a:sym typeface="Inter Light"/>
            </a:endParaRPr>
          </a:p>
        </p:txBody>
      </p:sp>
      <p:sp>
        <p:nvSpPr>
          <p:cNvPr id="472" name="Google Shape;472;p61"/>
          <p:cNvSpPr/>
          <p:nvPr/>
        </p:nvSpPr>
        <p:spPr>
          <a:xfrm>
            <a:off x="-24221" y="2565400"/>
            <a:ext cx="1833300" cy="2571900"/>
          </a:xfrm>
          <a:prstGeom prst="rect">
            <a:avLst/>
          </a:prstGeom>
          <a:solidFill>
            <a:srgbClr val="CC85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1"/>
          <p:cNvSpPr txBox="1"/>
          <p:nvPr/>
        </p:nvSpPr>
        <p:spPr>
          <a:xfrm>
            <a:off x="175350" y="3225375"/>
            <a:ext cx="1509000" cy="15519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IN" sz="2000" dirty="0">
                <a:solidFill>
                  <a:schemeClr val="bg1"/>
                </a:solidFill>
              </a:rPr>
              <a:t>Anomaly</a:t>
            </a:r>
            <a:r>
              <a:rPr lang="en-IN" sz="2000" dirty="0"/>
              <a:t> Detection</a:t>
            </a:r>
            <a:endParaRPr sz="1500" b="1" dirty="0">
              <a:solidFill>
                <a:srgbClr val="FFFFFF"/>
              </a:solidFill>
              <a:latin typeface="Inter"/>
              <a:ea typeface="Inter"/>
              <a:cs typeface="Inter"/>
              <a:sym typeface="Inter"/>
            </a:endParaRPr>
          </a:p>
          <a:p>
            <a:pPr marL="0" lvl="0" indent="0" algn="ctr" rtl="0">
              <a:lnSpc>
                <a:spcPct val="115000"/>
              </a:lnSpc>
              <a:spcBef>
                <a:spcPts val="1200"/>
              </a:spcBef>
              <a:spcAft>
                <a:spcPts val="1200"/>
              </a:spcAft>
              <a:buNone/>
            </a:pPr>
            <a:endParaRPr sz="1600" b="1" dirty="0">
              <a:solidFill>
                <a:srgbClr val="FFFFFF"/>
              </a:solidFill>
              <a:latin typeface="Inter"/>
              <a:ea typeface="Inter"/>
              <a:cs typeface="Inter"/>
              <a:sym typeface="Inter"/>
            </a:endParaRPr>
          </a:p>
        </p:txBody>
      </p:sp>
      <p:sp>
        <p:nvSpPr>
          <p:cNvPr id="474" name="Google Shape;474;p61"/>
          <p:cNvSpPr/>
          <p:nvPr/>
        </p:nvSpPr>
        <p:spPr>
          <a:xfrm>
            <a:off x="1829113" y="2571725"/>
            <a:ext cx="1833300" cy="2571900"/>
          </a:xfrm>
          <a:prstGeom prst="rect">
            <a:avLst/>
          </a:prstGeom>
          <a:solidFill>
            <a:srgbClr val="003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61"/>
          <p:cNvSpPr txBox="1"/>
          <p:nvPr/>
        </p:nvSpPr>
        <p:spPr>
          <a:xfrm>
            <a:off x="2049650" y="3067525"/>
            <a:ext cx="1424100" cy="17100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1200"/>
              </a:spcAft>
              <a:buNone/>
            </a:pPr>
            <a:r>
              <a:rPr lang="en-IN" sz="1600" b="1" dirty="0">
                <a:solidFill>
                  <a:srgbClr val="FFFFFF"/>
                </a:solidFill>
                <a:latin typeface="Inter"/>
                <a:ea typeface="Inter"/>
                <a:cs typeface="Inter"/>
                <a:sym typeface="Inter"/>
              </a:rPr>
              <a:t>Coordination Complexity</a:t>
            </a:r>
          </a:p>
        </p:txBody>
      </p:sp>
      <p:sp>
        <p:nvSpPr>
          <p:cNvPr id="476" name="Google Shape;476;p61"/>
          <p:cNvSpPr/>
          <p:nvPr/>
        </p:nvSpPr>
        <p:spPr>
          <a:xfrm>
            <a:off x="3658236" y="2571725"/>
            <a:ext cx="1833300" cy="2571900"/>
          </a:xfrm>
          <a:prstGeom prst="rect">
            <a:avLst/>
          </a:prstGeom>
          <a:solidFill>
            <a:srgbClr val="F261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1"/>
          <p:cNvSpPr txBox="1"/>
          <p:nvPr/>
        </p:nvSpPr>
        <p:spPr>
          <a:xfrm>
            <a:off x="3858363" y="2955375"/>
            <a:ext cx="1455300" cy="18222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1200"/>
              </a:spcAft>
              <a:buNone/>
            </a:pPr>
            <a:r>
              <a:rPr lang="en-IN" sz="1600" b="1" dirty="0">
                <a:solidFill>
                  <a:srgbClr val="FFFFFF"/>
                </a:solidFill>
                <a:latin typeface="Inter"/>
                <a:ea typeface="Inter"/>
                <a:cs typeface="Inter"/>
                <a:sym typeface="Inter"/>
              </a:rPr>
              <a:t>Inconsistent Results</a:t>
            </a:r>
          </a:p>
        </p:txBody>
      </p:sp>
      <p:sp>
        <p:nvSpPr>
          <p:cNvPr id="478" name="Google Shape;478;p61"/>
          <p:cNvSpPr/>
          <p:nvPr/>
        </p:nvSpPr>
        <p:spPr>
          <a:xfrm>
            <a:off x="5481937" y="2571725"/>
            <a:ext cx="1833300" cy="2571900"/>
          </a:xfrm>
          <a:prstGeom prst="rect">
            <a:avLst/>
          </a:prstGeom>
          <a:solidFill>
            <a:srgbClr val="634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1"/>
          <p:cNvSpPr txBox="1"/>
          <p:nvPr/>
        </p:nvSpPr>
        <p:spPr>
          <a:xfrm>
            <a:off x="5713325" y="3168400"/>
            <a:ext cx="1346100" cy="16092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1200"/>
              </a:spcBef>
              <a:spcAft>
                <a:spcPts val="0"/>
              </a:spcAft>
              <a:buNone/>
            </a:pPr>
            <a:r>
              <a:rPr lang="en-US" sz="1600" b="1" dirty="0">
                <a:solidFill>
                  <a:srgbClr val="FFFFFF"/>
                </a:solidFill>
                <a:latin typeface="Inter"/>
                <a:ea typeface="Inter"/>
                <a:cs typeface="Inter"/>
                <a:sym typeface="Inter"/>
              </a:rPr>
              <a:t>Frequent updates and Dependency issues.</a:t>
            </a:r>
          </a:p>
          <a:p>
            <a:pPr marL="0" lvl="0" indent="0" algn="ctr" rtl="0">
              <a:lnSpc>
                <a:spcPct val="115000"/>
              </a:lnSpc>
              <a:spcBef>
                <a:spcPts val="1200"/>
              </a:spcBef>
              <a:spcAft>
                <a:spcPts val="1200"/>
              </a:spcAft>
              <a:buNone/>
            </a:pPr>
            <a:endParaRPr lang="en-US" sz="1600" b="1" dirty="0">
              <a:solidFill>
                <a:srgbClr val="FFFFFF"/>
              </a:solidFill>
              <a:latin typeface="Inter"/>
              <a:ea typeface="Inter"/>
              <a:cs typeface="Inter"/>
              <a:sym typeface="Inter"/>
            </a:endParaRPr>
          </a:p>
        </p:txBody>
      </p:sp>
      <p:sp>
        <p:nvSpPr>
          <p:cNvPr id="480" name="Google Shape;480;p61"/>
          <p:cNvSpPr/>
          <p:nvPr/>
        </p:nvSpPr>
        <p:spPr>
          <a:xfrm>
            <a:off x="7310766" y="2571725"/>
            <a:ext cx="1833300" cy="2571900"/>
          </a:xfrm>
          <a:prstGeom prst="rect">
            <a:avLst/>
          </a:prstGeom>
          <a:solidFill>
            <a:srgbClr val="6B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1"/>
          <p:cNvSpPr txBox="1"/>
          <p:nvPr/>
        </p:nvSpPr>
        <p:spPr>
          <a:xfrm>
            <a:off x="7559275" y="2955375"/>
            <a:ext cx="1509000" cy="1822200"/>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1200"/>
              </a:spcBef>
              <a:spcAft>
                <a:spcPts val="1200"/>
              </a:spcAft>
              <a:buNone/>
            </a:pPr>
            <a:r>
              <a:rPr lang="en-IN" sz="1600" b="1" dirty="0">
                <a:solidFill>
                  <a:srgbClr val="FFFFFF"/>
                </a:solidFill>
                <a:latin typeface="Inter"/>
                <a:ea typeface="Inter"/>
                <a:cs typeface="Inter"/>
                <a:sym typeface="Inter"/>
              </a:rPr>
              <a:t>Security and Privacy</a:t>
            </a:r>
          </a:p>
        </p:txBody>
      </p:sp>
      <p:sp>
        <p:nvSpPr>
          <p:cNvPr id="482" name="Google Shape;482;p61"/>
          <p:cNvSpPr txBox="1"/>
          <p:nvPr/>
        </p:nvSpPr>
        <p:spPr>
          <a:xfrm>
            <a:off x="8467445"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800">
                <a:solidFill>
                  <a:srgbClr val="999999"/>
                </a:solidFill>
                <a:latin typeface="Inter Light"/>
                <a:ea typeface="Inter Light"/>
                <a:cs typeface="Inter Light"/>
                <a:sym typeface="Inter Light"/>
              </a:rPr>
              <a:t>22</a:t>
            </a:fld>
            <a:endParaRPr sz="800">
              <a:solidFill>
                <a:srgbClr val="999999"/>
              </a:solidFill>
              <a:latin typeface="Inter Light"/>
              <a:ea typeface="Inter Light"/>
              <a:cs typeface="Inter Light"/>
              <a:sym typeface="Inter Light"/>
            </a:endParaRPr>
          </a:p>
        </p:txBody>
      </p:sp>
      <p:sp>
        <p:nvSpPr>
          <p:cNvPr id="483" name="Google Shape;483;p61"/>
          <p:cNvSpPr txBox="1"/>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800">
                <a:solidFill>
                  <a:srgbClr val="D9D9D9"/>
                </a:solidFill>
                <a:latin typeface="Inter Light"/>
                <a:ea typeface="Inter Light"/>
                <a:cs typeface="Inter Light"/>
                <a:sym typeface="Inter Light"/>
              </a:rPr>
              <a:t>22</a:t>
            </a:fld>
            <a:endParaRPr sz="700">
              <a:solidFill>
                <a:srgbClr val="D9D9D9"/>
              </a:solidFill>
              <a:latin typeface="Inter Light"/>
              <a:ea typeface="Inter Light"/>
              <a:cs typeface="Inter Light"/>
              <a:sym typeface="Inter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1" name="Google Shape;461;p61"/>
          <p:cNvSpPr txBox="1">
            <a:spLocks noGrp="1"/>
          </p:cNvSpPr>
          <p:nvPr>
            <p:ph type="subTitle" idx="4294967295"/>
          </p:nvPr>
        </p:nvSpPr>
        <p:spPr>
          <a:xfrm>
            <a:off x="2049650" y="3067525"/>
            <a:ext cx="1424100" cy="17100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IN" b="1" dirty="0" err="1">
                <a:solidFill>
                  <a:schemeClr val="lt1"/>
                </a:solidFill>
              </a:rPr>
              <a:t>Coordinati</a:t>
            </a:r>
            <a:r>
              <a:rPr lang="en" b="1" dirty="0">
                <a:solidFill>
                  <a:schemeClr val="lt1"/>
                </a:solidFill>
              </a:rPr>
              <a:t>o</a:t>
            </a:r>
            <a:r>
              <a:rPr lang="en-IN" b="1" dirty="0">
                <a:solidFill>
                  <a:schemeClr val="lt1"/>
                </a:solidFill>
              </a:rPr>
              <a:t>n Complexity</a:t>
            </a:r>
            <a:endParaRPr lang="en-IN" b="1" dirty="0">
              <a:solidFill>
                <a:srgbClr val="FFFFFF"/>
              </a:solidFill>
            </a:endParaRPr>
          </a:p>
        </p:txBody>
      </p:sp>
      <p:sp>
        <p:nvSpPr>
          <p:cNvPr id="463" name="Google Shape;463;p61"/>
          <p:cNvSpPr txBox="1">
            <a:spLocks noGrp="1"/>
          </p:cNvSpPr>
          <p:nvPr>
            <p:ph type="subTitle" idx="4294967295"/>
          </p:nvPr>
        </p:nvSpPr>
        <p:spPr>
          <a:xfrm>
            <a:off x="3858363" y="2955375"/>
            <a:ext cx="1455300" cy="1822200"/>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 b="1" dirty="0">
                <a:solidFill>
                  <a:srgbClr val="FFFFFF"/>
                </a:solidFill>
              </a:rPr>
              <a:t>Inconsistent Results</a:t>
            </a:r>
            <a:endParaRPr b="1" dirty="0">
              <a:solidFill>
                <a:srgbClr val="FFFFFF"/>
              </a:solidFill>
            </a:endParaRPr>
          </a:p>
        </p:txBody>
      </p:sp>
      <p:sp>
        <p:nvSpPr>
          <p:cNvPr id="468" name="Google Shape;468;p61"/>
          <p:cNvSpPr txBox="1">
            <a:spLocks noGrp="1"/>
          </p:cNvSpPr>
          <p:nvPr>
            <p:ph type="sldNum" idx="12"/>
          </p:nvPr>
        </p:nvSpPr>
        <p:spPr>
          <a:xfrm>
            <a:off x="8467445"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
        <p:nvSpPr>
          <p:cNvPr id="471" name="Google Shape;471;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800">
                <a:solidFill>
                  <a:srgbClr val="D9D9D9"/>
                </a:solidFill>
                <a:latin typeface="Inter Light"/>
                <a:ea typeface="Inter Light"/>
                <a:cs typeface="Inter Light"/>
                <a:sym typeface="Inter Light"/>
              </a:rPr>
              <a:t>23</a:t>
            </a:fld>
            <a:endParaRPr sz="700">
              <a:solidFill>
                <a:srgbClr val="D9D9D9"/>
              </a:solidFill>
              <a:latin typeface="Inter Light"/>
              <a:ea typeface="Inter Light"/>
              <a:cs typeface="Inter Light"/>
              <a:sym typeface="Inter Light"/>
            </a:endParaRPr>
          </a:p>
        </p:txBody>
      </p:sp>
      <p:sp>
        <p:nvSpPr>
          <p:cNvPr id="472" name="Google Shape;472;p61"/>
          <p:cNvSpPr/>
          <p:nvPr/>
        </p:nvSpPr>
        <p:spPr>
          <a:xfrm>
            <a:off x="-6973" y="2580525"/>
            <a:ext cx="1833300" cy="2571900"/>
          </a:xfrm>
          <a:prstGeom prst="rect">
            <a:avLst/>
          </a:prstGeom>
          <a:solidFill>
            <a:srgbClr val="CC85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1"/>
          <p:cNvSpPr/>
          <p:nvPr/>
        </p:nvSpPr>
        <p:spPr>
          <a:xfrm>
            <a:off x="3655350" y="2580525"/>
            <a:ext cx="1833300" cy="2571900"/>
          </a:xfrm>
          <a:prstGeom prst="rect">
            <a:avLst/>
          </a:prstGeom>
          <a:solidFill>
            <a:srgbClr val="F261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1"/>
          <p:cNvSpPr/>
          <p:nvPr/>
        </p:nvSpPr>
        <p:spPr>
          <a:xfrm>
            <a:off x="5470073" y="2580525"/>
            <a:ext cx="1833300" cy="2571900"/>
          </a:xfrm>
          <a:prstGeom prst="rect">
            <a:avLst/>
          </a:prstGeom>
          <a:solidFill>
            <a:srgbClr val="634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1"/>
          <p:cNvSpPr/>
          <p:nvPr/>
        </p:nvSpPr>
        <p:spPr>
          <a:xfrm>
            <a:off x="7294084" y="2580525"/>
            <a:ext cx="1833300" cy="2571900"/>
          </a:xfrm>
          <a:prstGeom prst="rect">
            <a:avLst/>
          </a:prstGeom>
          <a:solidFill>
            <a:srgbClr val="6B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1"/>
          <p:cNvSpPr txBox="1"/>
          <p:nvPr/>
        </p:nvSpPr>
        <p:spPr>
          <a:xfrm>
            <a:off x="8467445"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800">
                <a:solidFill>
                  <a:srgbClr val="999999"/>
                </a:solidFill>
                <a:latin typeface="Inter Light"/>
                <a:ea typeface="Inter Light"/>
                <a:cs typeface="Inter Light"/>
                <a:sym typeface="Inter Light"/>
              </a:rPr>
              <a:t>23</a:t>
            </a:fld>
            <a:endParaRPr sz="800">
              <a:solidFill>
                <a:srgbClr val="999999"/>
              </a:solidFill>
              <a:latin typeface="Inter Light"/>
              <a:ea typeface="Inter Light"/>
              <a:cs typeface="Inter Light"/>
              <a:sym typeface="Inter Light"/>
            </a:endParaRPr>
          </a:p>
        </p:txBody>
      </p:sp>
      <p:sp>
        <p:nvSpPr>
          <p:cNvPr id="483" name="Google Shape;483;p61"/>
          <p:cNvSpPr txBox="1"/>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endParaRPr sz="700" dirty="0">
              <a:solidFill>
                <a:srgbClr val="D9D9D9"/>
              </a:solidFill>
              <a:latin typeface="Inter Light"/>
              <a:ea typeface="Inter Light"/>
              <a:cs typeface="Inter Light"/>
              <a:sym typeface="Inter Light"/>
            </a:endParaRPr>
          </a:p>
        </p:txBody>
      </p:sp>
      <p:sp>
        <p:nvSpPr>
          <p:cNvPr id="4" name="Google Shape;474;p61">
            <a:extLst>
              <a:ext uri="{FF2B5EF4-FFF2-40B4-BE49-F238E27FC236}">
                <a16:creationId xmlns:a16="http://schemas.microsoft.com/office/drawing/2014/main" id="{4B6BACB0-825C-EE1E-9142-73DE0A407D06}"/>
              </a:ext>
            </a:extLst>
          </p:cNvPr>
          <p:cNvSpPr/>
          <p:nvPr/>
        </p:nvSpPr>
        <p:spPr>
          <a:xfrm>
            <a:off x="1817038" y="2580525"/>
            <a:ext cx="1833300" cy="2571900"/>
          </a:xfrm>
          <a:prstGeom prst="rect">
            <a:avLst/>
          </a:prstGeom>
          <a:solidFill>
            <a:srgbClr val="003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473;p61">
            <a:extLst>
              <a:ext uri="{FF2B5EF4-FFF2-40B4-BE49-F238E27FC236}">
                <a16:creationId xmlns:a16="http://schemas.microsoft.com/office/drawing/2014/main" id="{C6FC016D-040B-A9C0-2BCE-80CF7D4AA895}"/>
              </a:ext>
            </a:extLst>
          </p:cNvPr>
          <p:cNvSpPr txBox="1"/>
          <p:nvPr/>
        </p:nvSpPr>
        <p:spPr>
          <a:xfrm>
            <a:off x="175350" y="3225375"/>
            <a:ext cx="1509000" cy="15519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IN" sz="1600" dirty="0">
                <a:solidFill>
                  <a:schemeClr val="bg1"/>
                </a:solidFill>
                <a:latin typeface="Inter" panose="020B0604020202020204" charset="0"/>
                <a:ea typeface="Inter" panose="020B0604020202020204" charset="0"/>
              </a:rPr>
              <a:t>Anomaly</a:t>
            </a:r>
            <a:r>
              <a:rPr lang="en-IN" sz="1600" dirty="0">
                <a:latin typeface="Inter" panose="020B0604020202020204" charset="0"/>
                <a:ea typeface="Inter" panose="020B0604020202020204" charset="0"/>
              </a:rPr>
              <a:t> </a:t>
            </a:r>
            <a:r>
              <a:rPr lang="en-IN" sz="1600" dirty="0">
                <a:solidFill>
                  <a:schemeClr val="bg1"/>
                </a:solidFill>
                <a:latin typeface="Inter" panose="020B0604020202020204" charset="0"/>
                <a:ea typeface="Inter" panose="020B0604020202020204" charset="0"/>
              </a:rPr>
              <a:t>Detection</a:t>
            </a:r>
            <a:endParaRPr sz="1600" b="1" dirty="0">
              <a:solidFill>
                <a:schemeClr val="bg1"/>
              </a:solidFill>
              <a:latin typeface="Inter" panose="020B0604020202020204" charset="0"/>
              <a:ea typeface="Inter" panose="020B0604020202020204" charset="0"/>
              <a:cs typeface="Inter"/>
              <a:sym typeface="Inter"/>
            </a:endParaRPr>
          </a:p>
          <a:p>
            <a:pPr marL="0" lvl="0" indent="0" algn="ctr" rtl="0">
              <a:lnSpc>
                <a:spcPct val="115000"/>
              </a:lnSpc>
              <a:spcBef>
                <a:spcPts val="1200"/>
              </a:spcBef>
              <a:spcAft>
                <a:spcPts val="1200"/>
              </a:spcAft>
              <a:buNone/>
            </a:pPr>
            <a:endParaRPr sz="1600" b="1" dirty="0">
              <a:solidFill>
                <a:srgbClr val="FFFFFF"/>
              </a:solidFill>
              <a:latin typeface="Inter"/>
              <a:ea typeface="Inter"/>
              <a:cs typeface="Inter"/>
              <a:sym typeface="Inter"/>
            </a:endParaRPr>
          </a:p>
        </p:txBody>
      </p:sp>
      <p:sp>
        <p:nvSpPr>
          <p:cNvPr id="7" name="Google Shape;473;p61">
            <a:extLst>
              <a:ext uri="{FF2B5EF4-FFF2-40B4-BE49-F238E27FC236}">
                <a16:creationId xmlns:a16="http://schemas.microsoft.com/office/drawing/2014/main" id="{4E35FFDF-B1B7-9CA1-C25C-B170F8C52463}"/>
              </a:ext>
            </a:extLst>
          </p:cNvPr>
          <p:cNvSpPr txBox="1"/>
          <p:nvPr/>
        </p:nvSpPr>
        <p:spPr>
          <a:xfrm>
            <a:off x="1907673" y="2955375"/>
            <a:ext cx="1509000" cy="15519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1200"/>
              </a:spcBef>
              <a:spcAft>
                <a:spcPts val="1200"/>
              </a:spcAft>
              <a:buNone/>
            </a:pPr>
            <a:r>
              <a:rPr lang="en-IN" sz="1600" b="1" dirty="0">
                <a:solidFill>
                  <a:srgbClr val="FFFFFF"/>
                </a:solidFill>
                <a:latin typeface="Inter"/>
                <a:ea typeface="Inter"/>
                <a:cs typeface="Inter"/>
                <a:sym typeface="Inter"/>
              </a:rPr>
              <a:t>Access Control</a:t>
            </a:r>
            <a:endParaRPr sz="1600" b="1" dirty="0">
              <a:solidFill>
                <a:srgbClr val="FFFFFF"/>
              </a:solidFill>
              <a:latin typeface="Inter"/>
              <a:ea typeface="Inter"/>
              <a:cs typeface="Inter"/>
              <a:sym typeface="Inter"/>
            </a:endParaRPr>
          </a:p>
        </p:txBody>
      </p:sp>
      <p:sp>
        <p:nvSpPr>
          <p:cNvPr id="8" name="Google Shape;473;p61">
            <a:extLst>
              <a:ext uri="{FF2B5EF4-FFF2-40B4-BE49-F238E27FC236}">
                <a16:creationId xmlns:a16="http://schemas.microsoft.com/office/drawing/2014/main" id="{D75A8468-1322-AD2A-5F6A-E285C3A6EEB4}"/>
              </a:ext>
            </a:extLst>
          </p:cNvPr>
          <p:cNvSpPr txBox="1"/>
          <p:nvPr/>
        </p:nvSpPr>
        <p:spPr>
          <a:xfrm>
            <a:off x="3831433" y="2993425"/>
            <a:ext cx="1509000" cy="15519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IN" sz="1600" dirty="0">
                <a:solidFill>
                  <a:schemeClr val="bg1"/>
                </a:solidFill>
                <a:latin typeface="Inter" panose="020B0604020202020204" charset="0"/>
                <a:ea typeface="Inter" panose="020B0604020202020204" charset="0"/>
              </a:rPr>
              <a:t>Threat Intelligence</a:t>
            </a:r>
            <a:endParaRPr sz="1600" b="1" dirty="0">
              <a:solidFill>
                <a:srgbClr val="FFFFFF"/>
              </a:solidFill>
              <a:latin typeface="Inter" panose="020B0604020202020204" charset="0"/>
              <a:ea typeface="Inter" panose="020B0604020202020204" charset="0"/>
              <a:cs typeface="Inter"/>
              <a:sym typeface="Inter"/>
            </a:endParaRPr>
          </a:p>
        </p:txBody>
      </p:sp>
      <p:sp>
        <p:nvSpPr>
          <p:cNvPr id="9" name="Google Shape;473;p61">
            <a:extLst>
              <a:ext uri="{FF2B5EF4-FFF2-40B4-BE49-F238E27FC236}">
                <a16:creationId xmlns:a16="http://schemas.microsoft.com/office/drawing/2014/main" id="{F8B97ECF-0A24-67A1-8366-B95020C8ED42}"/>
              </a:ext>
            </a:extLst>
          </p:cNvPr>
          <p:cNvSpPr txBox="1"/>
          <p:nvPr/>
        </p:nvSpPr>
        <p:spPr>
          <a:xfrm>
            <a:off x="5488650" y="3027519"/>
            <a:ext cx="1509000" cy="15519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IN" sz="1600" dirty="0">
                <a:solidFill>
                  <a:schemeClr val="bg1"/>
                </a:solidFill>
                <a:latin typeface="Inter" panose="020B0604020202020204" charset="0"/>
                <a:ea typeface="Inter" panose="020B0604020202020204" charset="0"/>
              </a:rPr>
              <a:t>Intrusion Prevention</a:t>
            </a:r>
            <a:endParaRPr sz="1600" b="1" dirty="0">
              <a:solidFill>
                <a:srgbClr val="FFFFFF"/>
              </a:solidFill>
              <a:latin typeface="Inter" panose="020B0604020202020204" charset="0"/>
              <a:ea typeface="Inter" panose="020B0604020202020204" charset="0"/>
              <a:cs typeface="Inter"/>
              <a:sym typeface="Inter"/>
            </a:endParaRPr>
          </a:p>
        </p:txBody>
      </p:sp>
      <p:sp>
        <p:nvSpPr>
          <p:cNvPr id="10" name="Google Shape;473;p61">
            <a:extLst>
              <a:ext uri="{FF2B5EF4-FFF2-40B4-BE49-F238E27FC236}">
                <a16:creationId xmlns:a16="http://schemas.microsoft.com/office/drawing/2014/main" id="{342DCA5F-9D41-4EE1-B077-71B3D954F3CB}"/>
              </a:ext>
            </a:extLst>
          </p:cNvPr>
          <p:cNvSpPr txBox="1"/>
          <p:nvPr/>
        </p:nvSpPr>
        <p:spPr>
          <a:xfrm>
            <a:off x="7507145" y="3090525"/>
            <a:ext cx="1509000" cy="15519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IN" sz="1600" dirty="0">
                <a:solidFill>
                  <a:schemeClr val="bg1"/>
                </a:solidFill>
                <a:latin typeface="Inter" panose="020B0604020202020204" charset="0"/>
                <a:ea typeface="Inter" panose="020B0604020202020204" charset="0"/>
              </a:rPr>
              <a:t>Privacy Preservation</a:t>
            </a:r>
            <a:endParaRPr sz="1600" b="1" dirty="0">
              <a:solidFill>
                <a:srgbClr val="FFFFFF"/>
              </a:solidFill>
              <a:latin typeface="Inter" panose="020B0604020202020204" charset="0"/>
              <a:ea typeface="Inter" panose="020B0604020202020204" charset="0"/>
              <a:cs typeface="Inter"/>
              <a:sym typeface="Inter"/>
            </a:endParaRPr>
          </a:p>
        </p:txBody>
      </p:sp>
    </p:spTree>
    <p:extLst>
      <p:ext uri="{BB962C8B-B14F-4D97-AF65-F5344CB8AC3E}">
        <p14:creationId xmlns:p14="http://schemas.microsoft.com/office/powerpoint/2010/main" val="2819909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3" name="Google Shape;463;p61"/>
          <p:cNvSpPr txBox="1">
            <a:spLocks noGrp="1"/>
          </p:cNvSpPr>
          <p:nvPr>
            <p:ph type="subTitle" idx="4294967295"/>
          </p:nvPr>
        </p:nvSpPr>
        <p:spPr>
          <a:xfrm>
            <a:off x="3822513" y="3330780"/>
            <a:ext cx="1455300" cy="1627181"/>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 b="1" dirty="0">
                <a:solidFill>
                  <a:srgbClr val="FFFFFF"/>
                </a:solidFill>
              </a:rPr>
              <a:t>Inconsistent Results</a:t>
            </a:r>
            <a:endParaRPr b="1" dirty="0">
              <a:solidFill>
                <a:srgbClr val="FFFFFF"/>
              </a:solidFill>
            </a:endParaRPr>
          </a:p>
        </p:txBody>
      </p:sp>
      <p:sp>
        <p:nvSpPr>
          <p:cNvPr id="471" name="Google Shape;471;p61"/>
          <p:cNvSpPr txBox="1">
            <a:spLocks noGrp="1"/>
          </p:cNvSpPr>
          <p:nvPr>
            <p:ph type="sldNum" idx="12"/>
          </p:nvPr>
        </p:nvSpPr>
        <p:spPr>
          <a:xfrm>
            <a:off x="8472458" y="4663217"/>
            <a:ext cx="292923" cy="393600"/>
          </a:xfrm>
          <a:prstGeom prst="rect">
            <a:avLst/>
          </a:prstGeom>
        </p:spPr>
        <p:txBody>
          <a:bodyPr spcFirstLastPara="1" wrap="square" lIns="91425" tIns="91425" rIns="91425" bIns="91425" anchor="ctr" anchorCtr="0">
            <a:normAutofit fontScale="92500"/>
          </a:bodyPr>
          <a:lstStyle/>
          <a:p>
            <a:pPr marL="0" lvl="0" indent="0" algn="r" rtl="0">
              <a:spcBef>
                <a:spcPts val="0"/>
              </a:spcBef>
              <a:spcAft>
                <a:spcPts val="0"/>
              </a:spcAft>
              <a:buNone/>
            </a:pPr>
            <a:fld id="{00000000-1234-1234-1234-123412341234}" type="slidenum">
              <a:rPr lang="en" sz="800">
                <a:solidFill>
                  <a:srgbClr val="D9D9D9"/>
                </a:solidFill>
                <a:latin typeface="Inter Light"/>
                <a:ea typeface="Inter Light"/>
                <a:cs typeface="Inter Light"/>
                <a:sym typeface="Inter Light"/>
              </a:rPr>
              <a:t>24</a:t>
            </a:fld>
            <a:endParaRPr sz="700" dirty="0">
              <a:solidFill>
                <a:srgbClr val="D9D9D9"/>
              </a:solidFill>
              <a:latin typeface="Inter Light"/>
              <a:ea typeface="Inter Light"/>
              <a:cs typeface="Inter Light"/>
              <a:sym typeface="Inter Light"/>
            </a:endParaRPr>
          </a:p>
        </p:txBody>
      </p:sp>
      <p:sp>
        <p:nvSpPr>
          <p:cNvPr id="472" name="Google Shape;472;p61"/>
          <p:cNvSpPr/>
          <p:nvPr/>
        </p:nvSpPr>
        <p:spPr>
          <a:xfrm>
            <a:off x="27779" y="-1"/>
            <a:ext cx="1800000" cy="2160000"/>
          </a:xfrm>
          <a:prstGeom prst="rect">
            <a:avLst/>
          </a:prstGeom>
          <a:solidFill>
            <a:srgbClr val="CC85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B0F0"/>
              </a:solidFill>
              <a:highlight>
                <a:srgbClr val="00FFFF"/>
              </a:highlight>
            </a:endParaRPr>
          </a:p>
        </p:txBody>
      </p:sp>
      <p:sp>
        <p:nvSpPr>
          <p:cNvPr id="476" name="Google Shape;476;p61"/>
          <p:cNvSpPr/>
          <p:nvPr/>
        </p:nvSpPr>
        <p:spPr>
          <a:xfrm>
            <a:off x="3738369" y="-150"/>
            <a:ext cx="1800000" cy="2160000"/>
          </a:xfrm>
          <a:prstGeom prst="rect">
            <a:avLst/>
          </a:prstGeom>
          <a:solidFill>
            <a:srgbClr val="F261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1"/>
          <p:cNvSpPr/>
          <p:nvPr/>
        </p:nvSpPr>
        <p:spPr>
          <a:xfrm>
            <a:off x="5586762" y="-150"/>
            <a:ext cx="1800000" cy="2160000"/>
          </a:xfrm>
          <a:prstGeom prst="rect">
            <a:avLst/>
          </a:prstGeom>
          <a:solidFill>
            <a:srgbClr val="634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1"/>
          <p:cNvSpPr/>
          <p:nvPr/>
        </p:nvSpPr>
        <p:spPr>
          <a:xfrm>
            <a:off x="7373811" y="-150"/>
            <a:ext cx="1800000" cy="2160000"/>
          </a:xfrm>
          <a:prstGeom prst="rect">
            <a:avLst/>
          </a:prstGeom>
          <a:solidFill>
            <a:srgbClr val="6B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4;p61">
            <a:extLst>
              <a:ext uri="{FF2B5EF4-FFF2-40B4-BE49-F238E27FC236}">
                <a16:creationId xmlns:a16="http://schemas.microsoft.com/office/drawing/2014/main" id="{4B6BACB0-825C-EE1E-9142-73DE0A407D06}"/>
              </a:ext>
            </a:extLst>
          </p:cNvPr>
          <p:cNvSpPr/>
          <p:nvPr/>
        </p:nvSpPr>
        <p:spPr>
          <a:xfrm>
            <a:off x="1850654" y="8625"/>
            <a:ext cx="1800000" cy="2160000"/>
          </a:xfrm>
          <a:prstGeom prst="rect">
            <a:avLst/>
          </a:prstGeom>
          <a:solidFill>
            <a:srgbClr val="003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473;p61">
            <a:extLst>
              <a:ext uri="{FF2B5EF4-FFF2-40B4-BE49-F238E27FC236}">
                <a16:creationId xmlns:a16="http://schemas.microsoft.com/office/drawing/2014/main" id="{C6FC016D-040B-A9C0-2BCE-80CF7D4AA895}"/>
              </a:ext>
            </a:extLst>
          </p:cNvPr>
          <p:cNvSpPr txBox="1"/>
          <p:nvPr/>
        </p:nvSpPr>
        <p:spPr>
          <a:xfrm>
            <a:off x="200441" y="810568"/>
            <a:ext cx="1509000" cy="15519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IN" sz="1600" dirty="0">
                <a:solidFill>
                  <a:schemeClr val="bg1"/>
                </a:solidFill>
                <a:latin typeface="Inter" panose="020B0604020202020204" charset="0"/>
                <a:ea typeface="Inter" panose="020B0604020202020204" charset="0"/>
              </a:rPr>
              <a:t>Anomaly</a:t>
            </a:r>
            <a:r>
              <a:rPr lang="en-IN" sz="1600" dirty="0">
                <a:latin typeface="Inter" panose="020B0604020202020204" charset="0"/>
                <a:ea typeface="Inter" panose="020B0604020202020204" charset="0"/>
              </a:rPr>
              <a:t> </a:t>
            </a:r>
            <a:r>
              <a:rPr lang="en-IN" sz="1600" dirty="0">
                <a:solidFill>
                  <a:schemeClr val="bg1"/>
                </a:solidFill>
                <a:latin typeface="Inter" panose="020B0604020202020204" charset="0"/>
                <a:ea typeface="Inter" panose="020B0604020202020204" charset="0"/>
              </a:rPr>
              <a:t>Detection</a:t>
            </a:r>
            <a:endParaRPr sz="1600" b="1" dirty="0">
              <a:solidFill>
                <a:schemeClr val="bg1"/>
              </a:solidFill>
              <a:latin typeface="Inter" panose="020B0604020202020204" charset="0"/>
              <a:ea typeface="Inter" panose="020B0604020202020204" charset="0"/>
              <a:cs typeface="Inter"/>
              <a:sym typeface="Inter"/>
            </a:endParaRPr>
          </a:p>
          <a:p>
            <a:pPr marL="0" lvl="0" indent="0" algn="ctr" rtl="0">
              <a:lnSpc>
                <a:spcPct val="115000"/>
              </a:lnSpc>
              <a:spcBef>
                <a:spcPts val="1200"/>
              </a:spcBef>
              <a:spcAft>
                <a:spcPts val="1200"/>
              </a:spcAft>
              <a:buNone/>
            </a:pPr>
            <a:endParaRPr sz="1600" b="1" dirty="0">
              <a:solidFill>
                <a:srgbClr val="FFFFFF"/>
              </a:solidFill>
              <a:latin typeface="Inter"/>
              <a:ea typeface="Inter"/>
              <a:cs typeface="Inter"/>
              <a:sym typeface="Inter"/>
            </a:endParaRPr>
          </a:p>
        </p:txBody>
      </p:sp>
      <p:sp>
        <p:nvSpPr>
          <p:cNvPr id="7" name="Google Shape;473;p61">
            <a:extLst>
              <a:ext uri="{FF2B5EF4-FFF2-40B4-BE49-F238E27FC236}">
                <a16:creationId xmlns:a16="http://schemas.microsoft.com/office/drawing/2014/main" id="{4E35FFDF-B1B7-9CA1-C25C-B170F8C52463}"/>
              </a:ext>
            </a:extLst>
          </p:cNvPr>
          <p:cNvSpPr txBox="1"/>
          <p:nvPr/>
        </p:nvSpPr>
        <p:spPr>
          <a:xfrm>
            <a:off x="2011262" y="555269"/>
            <a:ext cx="1509000" cy="15519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1200"/>
              </a:spcBef>
              <a:spcAft>
                <a:spcPts val="1200"/>
              </a:spcAft>
              <a:buNone/>
            </a:pPr>
            <a:r>
              <a:rPr lang="en-IN" sz="1600" b="1" dirty="0">
                <a:solidFill>
                  <a:srgbClr val="FFFFFF"/>
                </a:solidFill>
                <a:latin typeface="Inter" panose="020B0604020202020204" charset="0"/>
                <a:ea typeface="Inter" panose="020B0604020202020204" charset="0"/>
                <a:cs typeface="Inter"/>
                <a:sym typeface="Inter"/>
              </a:rPr>
              <a:t>Access Control</a:t>
            </a:r>
            <a:endParaRPr sz="1600" b="1" dirty="0">
              <a:solidFill>
                <a:srgbClr val="FFFFFF"/>
              </a:solidFill>
              <a:latin typeface="Inter" panose="020B0604020202020204" charset="0"/>
              <a:ea typeface="Inter" panose="020B0604020202020204" charset="0"/>
              <a:cs typeface="Inter"/>
              <a:sym typeface="Inter"/>
            </a:endParaRPr>
          </a:p>
        </p:txBody>
      </p:sp>
      <p:sp>
        <p:nvSpPr>
          <p:cNvPr id="8" name="Google Shape;473;p61">
            <a:extLst>
              <a:ext uri="{FF2B5EF4-FFF2-40B4-BE49-F238E27FC236}">
                <a16:creationId xmlns:a16="http://schemas.microsoft.com/office/drawing/2014/main" id="{D75A8468-1322-AD2A-5F6A-E285C3A6EEB4}"/>
              </a:ext>
            </a:extLst>
          </p:cNvPr>
          <p:cNvSpPr txBox="1"/>
          <p:nvPr/>
        </p:nvSpPr>
        <p:spPr>
          <a:xfrm>
            <a:off x="3822513" y="600268"/>
            <a:ext cx="1509000" cy="15519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IN" sz="1600" dirty="0">
                <a:solidFill>
                  <a:schemeClr val="bg1"/>
                </a:solidFill>
                <a:latin typeface="Inter" panose="020B0604020202020204" charset="0"/>
                <a:ea typeface="Inter" panose="020B0604020202020204" charset="0"/>
              </a:rPr>
              <a:t>Threat Intelligence</a:t>
            </a:r>
            <a:endParaRPr sz="1600" b="1" dirty="0">
              <a:solidFill>
                <a:srgbClr val="FFFFFF"/>
              </a:solidFill>
              <a:latin typeface="Inter" panose="020B0604020202020204" charset="0"/>
              <a:ea typeface="Inter" panose="020B0604020202020204" charset="0"/>
              <a:cs typeface="Inter"/>
              <a:sym typeface="Inter"/>
            </a:endParaRPr>
          </a:p>
        </p:txBody>
      </p:sp>
      <p:sp>
        <p:nvSpPr>
          <p:cNvPr id="9" name="Google Shape;473;p61">
            <a:extLst>
              <a:ext uri="{FF2B5EF4-FFF2-40B4-BE49-F238E27FC236}">
                <a16:creationId xmlns:a16="http://schemas.microsoft.com/office/drawing/2014/main" id="{F8B97ECF-0A24-67A1-8366-B95020C8ED42}"/>
              </a:ext>
            </a:extLst>
          </p:cNvPr>
          <p:cNvSpPr txBox="1"/>
          <p:nvPr/>
        </p:nvSpPr>
        <p:spPr>
          <a:xfrm>
            <a:off x="5632223" y="600268"/>
            <a:ext cx="1509000" cy="15519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IN" sz="1600" dirty="0">
                <a:solidFill>
                  <a:schemeClr val="bg1"/>
                </a:solidFill>
                <a:latin typeface="Inter" panose="020B0604020202020204" charset="0"/>
                <a:ea typeface="Inter" panose="020B0604020202020204" charset="0"/>
              </a:rPr>
              <a:t>Intrusion Prevention</a:t>
            </a:r>
            <a:endParaRPr sz="1600" b="1" dirty="0">
              <a:solidFill>
                <a:srgbClr val="FFFFFF"/>
              </a:solidFill>
              <a:latin typeface="Inter" panose="020B0604020202020204" charset="0"/>
              <a:ea typeface="Inter" panose="020B0604020202020204" charset="0"/>
              <a:cs typeface="Inter"/>
              <a:sym typeface="Inter"/>
            </a:endParaRPr>
          </a:p>
        </p:txBody>
      </p:sp>
      <p:sp>
        <p:nvSpPr>
          <p:cNvPr id="10" name="Google Shape;473;p61">
            <a:extLst>
              <a:ext uri="{FF2B5EF4-FFF2-40B4-BE49-F238E27FC236}">
                <a16:creationId xmlns:a16="http://schemas.microsoft.com/office/drawing/2014/main" id="{342DCA5F-9D41-4EE1-B077-71B3D954F3CB}"/>
              </a:ext>
            </a:extLst>
          </p:cNvPr>
          <p:cNvSpPr txBox="1"/>
          <p:nvPr/>
        </p:nvSpPr>
        <p:spPr>
          <a:xfrm>
            <a:off x="7452249" y="600268"/>
            <a:ext cx="1509000" cy="15519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IN" sz="1600" dirty="0">
                <a:solidFill>
                  <a:schemeClr val="bg1"/>
                </a:solidFill>
                <a:latin typeface="Inter" panose="020B0604020202020204" charset="0"/>
                <a:ea typeface="Inter" panose="020B0604020202020204" charset="0"/>
              </a:rPr>
              <a:t>Privacy Preservation</a:t>
            </a:r>
            <a:endParaRPr sz="1600" b="1" dirty="0">
              <a:solidFill>
                <a:srgbClr val="FFFFFF"/>
              </a:solidFill>
              <a:latin typeface="Inter" panose="020B0604020202020204" charset="0"/>
              <a:ea typeface="Inter" panose="020B0604020202020204" charset="0"/>
              <a:cs typeface="Inter"/>
              <a:sym typeface="Inter"/>
            </a:endParaRPr>
          </a:p>
        </p:txBody>
      </p:sp>
      <p:sp>
        <p:nvSpPr>
          <p:cNvPr id="2" name="Google Shape;472;p61">
            <a:extLst>
              <a:ext uri="{FF2B5EF4-FFF2-40B4-BE49-F238E27FC236}">
                <a16:creationId xmlns:a16="http://schemas.microsoft.com/office/drawing/2014/main" id="{446F1215-E6B7-0672-8426-21DA93384004}"/>
              </a:ext>
            </a:extLst>
          </p:cNvPr>
          <p:cNvSpPr/>
          <p:nvPr/>
        </p:nvSpPr>
        <p:spPr>
          <a:xfrm>
            <a:off x="38291" y="3271838"/>
            <a:ext cx="1635919" cy="1769784"/>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dirty="0"/>
              <a:t>Detects unusual patterns or behaviors</a:t>
            </a:r>
          </a:p>
        </p:txBody>
      </p:sp>
      <p:sp>
        <p:nvSpPr>
          <p:cNvPr id="6" name="TextBox 5">
            <a:extLst>
              <a:ext uri="{FF2B5EF4-FFF2-40B4-BE49-F238E27FC236}">
                <a16:creationId xmlns:a16="http://schemas.microsoft.com/office/drawing/2014/main" id="{C61A2BC7-2839-5720-934F-F9F1A8D300AC}"/>
              </a:ext>
            </a:extLst>
          </p:cNvPr>
          <p:cNvSpPr txBox="1"/>
          <p:nvPr/>
        </p:nvSpPr>
        <p:spPr>
          <a:xfrm>
            <a:off x="112896" y="2711371"/>
            <a:ext cx="1595141" cy="461665"/>
          </a:xfrm>
          <a:prstGeom prst="rect">
            <a:avLst/>
          </a:prstGeom>
          <a:noFill/>
        </p:spPr>
        <p:txBody>
          <a:bodyPr wrap="square" rtlCol="0">
            <a:spAutoFit/>
          </a:bodyPr>
          <a:lstStyle/>
          <a:p>
            <a:r>
              <a:rPr lang="en-US" sz="1200" dirty="0">
                <a:highlight>
                  <a:srgbClr val="00FFFF"/>
                </a:highlight>
              </a:rPr>
              <a:t>Watchful guardian</a:t>
            </a:r>
            <a:endParaRPr lang="en-US" sz="1200" dirty="0">
              <a:solidFill>
                <a:schemeClr val="bg1"/>
              </a:solidFill>
              <a:highlight>
                <a:srgbClr val="00FFFF"/>
              </a:highlight>
            </a:endParaRPr>
          </a:p>
          <a:p>
            <a:endParaRPr lang="en-IN" sz="1200" dirty="0">
              <a:highlight>
                <a:srgbClr val="00FFFF"/>
              </a:highlight>
            </a:endParaRPr>
          </a:p>
        </p:txBody>
      </p:sp>
      <p:sp>
        <p:nvSpPr>
          <p:cNvPr id="11" name="TextBox 10">
            <a:extLst>
              <a:ext uri="{FF2B5EF4-FFF2-40B4-BE49-F238E27FC236}">
                <a16:creationId xmlns:a16="http://schemas.microsoft.com/office/drawing/2014/main" id="{EE91EC48-9851-AD11-A141-B722B278F8E7}"/>
              </a:ext>
            </a:extLst>
          </p:cNvPr>
          <p:cNvSpPr txBox="1"/>
          <p:nvPr/>
        </p:nvSpPr>
        <p:spPr>
          <a:xfrm>
            <a:off x="2062264" y="2684448"/>
            <a:ext cx="1595141" cy="461665"/>
          </a:xfrm>
          <a:prstGeom prst="rect">
            <a:avLst/>
          </a:prstGeom>
          <a:noFill/>
        </p:spPr>
        <p:txBody>
          <a:bodyPr wrap="square" rtlCol="0">
            <a:spAutoFit/>
          </a:bodyPr>
          <a:lstStyle/>
          <a:p>
            <a:r>
              <a:rPr lang="en-US" sz="1200" dirty="0">
                <a:highlight>
                  <a:srgbClr val="00FFFF"/>
                </a:highlight>
              </a:rPr>
              <a:t>Smart Bouncer</a:t>
            </a:r>
            <a:endParaRPr lang="en-US" sz="1200" dirty="0">
              <a:solidFill>
                <a:schemeClr val="bg1"/>
              </a:solidFill>
              <a:highlight>
                <a:srgbClr val="00FFFF"/>
              </a:highlight>
            </a:endParaRPr>
          </a:p>
          <a:p>
            <a:endParaRPr lang="en-IN" sz="1200" dirty="0"/>
          </a:p>
        </p:txBody>
      </p:sp>
      <p:sp>
        <p:nvSpPr>
          <p:cNvPr id="13" name="Arrow: Down 12">
            <a:extLst>
              <a:ext uri="{FF2B5EF4-FFF2-40B4-BE49-F238E27FC236}">
                <a16:creationId xmlns:a16="http://schemas.microsoft.com/office/drawing/2014/main" id="{D0002927-D858-6A08-9C35-44572D072151}"/>
              </a:ext>
            </a:extLst>
          </p:cNvPr>
          <p:cNvSpPr/>
          <p:nvPr/>
        </p:nvSpPr>
        <p:spPr>
          <a:xfrm>
            <a:off x="696154" y="2229280"/>
            <a:ext cx="214313" cy="4484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2BBF4B38-41D6-0D7A-E904-2B446A482BD5}"/>
              </a:ext>
            </a:extLst>
          </p:cNvPr>
          <p:cNvSpPr/>
          <p:nvPr/>
        </p:nvSpPr>
        <p:spPr>
          <a:xfrm>
            <a:off x="2505976" y="2210481"/>
            <a:ext cx="214313" cy="4484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Google Shape;472;p61">
            <a:extLst>
              <a:ext uri="{FF2B5EF4-FFF2-40B4-BE49-F238E27FC236}">
                <a16:creationId xmlns:a16="http://schemas.microsoft.com/office/drawing/2014/main" id="{780DCDD5-D2E5-603E-34E6-3B5FC0251832}"/>
              </a:ext>
            </a:extLst>
          </p:cNvPr>
          <p:cNvSpPr/>
          <p:nvPr/>
        </p:nvSpPr>
        <p:spPr>
          <a:xfrm>
            <a:off x="1863597" y="3287033"/>
            <a:ext cx="1541003" cy="1769784"/>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dirty="0"/>
              <a:t>Governs user and system access</a:t>
            </a:r>
          </a:p>
        </p:txBody>
      </p:sp>
      <p:sp>
        <p:nvSpPr>
          <p:cNvPr id="17" name="Google Shape;472;p61">
            <a:extLst>
              <a:ext uri="{FF2B5EF4-FFF2-40B4-BE49-F238E27FC236}">
                <a16:creationId xmlns:a16="http://schemas.microsoft.com/office/drawing/2014/main" id="{2CC06408-2EE7-C08A-82D6-86042E179410}"/>
              </a:ext>
            </a:extLst>
          </p:cNvPr>
          <p:cNvSpPr/>
          <p:nvPr/>
        </p:nvSpPr>
        <p:spPr>
          <a:xfrm>
            <a:off x="3657405" y="3259478"/>
            <a:ext cx="1635919" cy="1769784"/>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dirty="0"/>
              <a:t>Monitors for known and emerging threats</a:t>
            </a:r>
          </a:p>
        </p:txBody>
      </p:sp>
      <p:sp>
        <p:nvSpPr>
          <p:cNvPr id="18" name="Google Shape;472;p61">
            <a:extLst>
              <a:ext uri="{FF2B5EF4-FFF2-40B4-BE49-F238E27FC236}">
                <a16:creationId xmlns:a16="http://schemas.microsoft.com/office/drawing/2014/main" id="{73DDE75A-E020-6BDF-9645-9EE4B7936B38}"/>
              </a:ext>
            </a:extLst>
          </p:cNvPr>
          <p:cNvSpPr/>
          <p:nvPr/>
        </p:nvSpPr>
        <p:spPr>
          <a:xfrm>
            <a:off x="5546129" y="3259478"/>
            <a:ext cx="1635919" cy="1769784"/>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dirty="0"/>
              <a:t>Blocks unauthorized attempts to access the system</a:t>
            </a:r>
          </a:p>
        </p:txBody>
      </p:sp>
      <p:sp>
        <p:nvSpPr>
          <p:cNvPr id="19" name="Google Shape;472;p61">
            <a:extLst>
              <a:ext uri="{FF2B5EF4-FFF2-40B4-BE49-F238E27FC236}">
                <a16:creationId xmlns:a16="http://schemas.microsoft.com/office/drawing/2014/main" id="{6786D16D-BBD2-F244-FAF2-1AF41D1E937F}"/>
              </a:ext>
            </a:extLst>
          </p:cNvPr>
          <p:cNvSpPr/>
          <p:nvPr/>
        </p:nvSpPr>
        <p:spPr>
          <a:xfrm>
            <a:off x="7371435" y="3259478"/>
            <a:ext cx="1635919" cy="1769784"/>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dirty="0"/>
              <a:t>Ensures data protection and privacy</a:t>
            </a:r>
          </a:p>
        </p:txBody>
      </p:sp>
      <p:sp>
        <p:nvSpPr>
          <p:cNvPr id="20" name="Arrow: Down 19">
            <a:extLst>
              <a:ext uri="{FF2B5EF4-FFF2-40B4-BE49-F238E27FC236}">
                <a16:creationId xmlns:a16="http://schemas.microsoft.com/office/drawing/2014/main" id="{61FAE76C-1DA3-6505-8867-6684A0287F38}"/>
              </a:ext>
            </a:extLst>
          </p:cNvPr>
          <p:cNvSpPr/>
          <p:nvPr/>
        </p:nvSpPr>
        <p:spPr>
          <a:xfrm>
            <a:off x="4515545" y="2217892"/>
            <a:ext cx="214313" cy="4484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E061F040-576E-5834-1052-C5311C4BC9AB}"/>
              </a:ext>
            </a:extLst>
          </p:cNvPr>
          <p:cNvSpPr/>
          <p:nvPr/>
        </p:nvSpPr>
        <p:spPr>
          <a:xfrm>
            <a:off x="6267807" y="2194336"/>
            <a:ext cx="214313" cy="4484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4FEA13AF-06BA-8968-19DD-3B5406F3EB99}"/>
              </a:ext>
            </a:extLst>
          </p:cNvPr>
          <p:cNvSpPr/>
          <p:nvPr/>
        </p:nvSpPr>
        <p:spPr>
          <a:xfrm>
            <a:off x="8020069" y="2229279"/>
            <a:ext cx="214313" cy="4484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112E3DC1-4EAA-6F26-2A91-34DF93020BB3}"/>
              </a:ext>
            </a:extLst>
          </p:cNvPr>
          <p:cNvSpPr txBox="1"/>
          <p:nvPr/>
        </p:nvSpPr>
        <p:spPr>
          <a:xfrm>
            <a:off x="3891456" y="2721941"/>
            <a:ext cx="1595141" cy="461665"/>
          </a:xfrm>
          <a:prstGeom prst="rect">
            <a:avLst/>
          </a:prstGeom>
          <a:noFill/>
        </p:spPr>
        <p:txBody>
          <a:bodyPr wrap="square" rtlCol="0">
            <a:spAutoFit/>
          </a:bodyPr>
          <a:lstStyle/>
          <a:p>
            <a:r>
              <a:rPr lang="en-US" sz="1200" dirty="0">
                <a:highlight>
                  <a:srgbClr val="00FFFF"/>
                </a:highlight>
              </a:rPr>
              <a:t>Informed Advisor</a:t>
            </a:r>
            <a:endParaRPr lang="en-US" sz="1200" dirty="0">
              <a:solidFill>
                <a:schemeClr val="bg1"/>
              </a:solidFill>
              <a:highlight>
                <a:srgbClr val="00FFFF"/>
              </a:highlight>
            </a:endParaRPr>
          </a:p>
          <a:p>
            <a:endParaRPr lang="en-IN" sz="1200" dirty="0"/>
          </a:p>
        </p:txBody>
      </p:sp>
      <p:sp>
        <p:nvSpPr>
          <p:cNvPr id="24" name="TextBox 23">
            <a:extLst>
              <a:ext uri="{FF2B5EF4-FFF2-40B4-BE49-F238E27FC236}">
                <a16:creationId xmlns:a16="http://schemas.microsoft.com/office/drawing/2014/main" id="{7929586A-B6AF-C389-B8A9-A3DF658B234C}"/>
              </a:ext>
            </a:extLst>
          </p:cNvPr>
          <p:cNvSpPr txBox="1"/>
          <p:nvPr/>
        </p:nvSpPr>
        <p:spPr>
          <a:xfrm>
            <a:off x="5647496" y="2721941"/>
            <a:ext cx="1595141" cy="461665"/>
          </a:xfrm>
          <a:prstGeom prst="rect">
            <a:avLst/>
          </a:prstGeom>
          <a:noFill/>
        </p:spPr>
        <p:txBody>
          <a:bodyPr wrap="square" rtlCol="0">
            <a:spAutoFit/>
          </a:bodyPr>
          <a:lstStyle/>
          <a:p>
            <a:r>
              <a:rPr lang="en-US" sz="1200" dirty="0">
                <a:highlight>
                  <a:srgbClr val="00FFFF"/>
                </a:highlight>
              </a:rPr>
              <a:t>Active Defender</a:t>
            </a:r>
            <a:endParaRPr lang="en-US" sz="1200" dirty="0">
              <a:solidFill>
                <a:schemeClr val="bg1"/>
              </a:solidFill>
              <a:highlight>
                <a:srgbClr val="00FFFF"/>
              </a:highlight>
            </a:endParaRPr>
          </a:p>
          <a:p>
            <a:endParaRPr lang="en-IN" sz="1200" dirty="0"/>
          </a:p>
        </p:txBody>
      </p:sp>
      <p:sp>
        <p:nvSpPr>
          <p:cNvPr id="25" name="TextBox 24">
            <a:extLst>
              <a:ext uri="{FF2B5EF4-FFF2-40B4-BE49-F238E27FC236}">
                <a16:creationId xmlns:a16="http://schemas.microsoft.com/office/drawing/2014/main" id="{02EDC8BC-206B-E3A2-C0C8-7882C2E743AD}"/>
              </a:ext>
            </a:extLst>
          </p:cNvPr>
          <p:cNvSpPr txBox="1"/>
          <p:nvPr/>
        </p:nvSpPr>
        <p:spPr>
          <a:xfrm>
            <a:off x="7459857" y="2698812"/>
            <a:ext cx="1595141" cy="461665"/>
          </a:xfrm>
          <a:prstGeom prst="rect">
            <a:avLst/>
          </a:prstGeom>
          <a:noFill/>
        </p:spPr>
        <p:txBody>
          <a:bodyPr wrap="square" rtlCol="0">
            <a:spAutoFit/>
          </a:bodyPr>
          <a:lstStyle/>
          <a:p>
            <a:r>
              <a:rPr lang="en-US" sz="1200" dirty="0">
                <a:highlight>
                  <a:srgbClr val="00FFFF"/>
                </a:highlight>
              </a:rPr>
              <a:t>Data Protector</a:t>
            </a:r>
            <a:endParaRPr lang="en-US" sz="1200" dirty="0">
              <a:solidFill>
                <a:schemeClr val="bg1"/>
              </a:solidFill>
              <a:highlight>
                <a:srgbClr val="00FFFF"/>
              </a:highlight>
            </a:endParaRPr>
          </a:p>
          <a:p>
            <a:endParaRPr lang="en-IN" sz="1200" dirty="0"/>
          </a:p>
        </p:txBody>
      </p:sp>
    </p:spTree>
    <p:extLst>
      <p:ext uri="{BB962C8B-B14F-4D97-AF65-F5344CB8AC3E}">
        <p14:creationId xmlns:p14="http://schemas.microsoft.com/office/powerpoint/2010/main" val="396556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72"/>
                                        </p:tgtEl>
                                        <p:attrNameLst>
                                          <p:attrName>style.visibility</p:attrName>
                                        </p:attrNameLst>
                                      </p:cBhvr>
                                      <p:to>
                                        <p:strVal val="visible"/>
                                      </p:to>
                                    </p:set>
                                    <p:anim calcmode="lin" valueType="num">
                                      <p:cBhvr additive="base">
                                        <p:cTn id="7" dur="500" fill="hold"/>
                                        <p:tgtEl>
                                          <p:spTgt spid="472"/>
                                        </p:tgtEl>
                                        <p:attrNameLst>
                                          <p:attrName>ppt_x</p:attrName>
                                        </p:attrNameLst>
                                      </p:cBhvr>
                                      <p:tavLst>
                                        <p:tav tm="0">
                                          <p:val>
                                            <p:strVal val="#ppt_x"/>
                                          </p:val>
                                        </p:tav>
                                        <p:tav tm="100000">
                                          <p:val>
                                            <p:strVal val="#ppt_x"/>
                                          </p:val>
                                        </p:tav>
                                      </p:tavLst>
                                    </p:anim>
                                    <p:anim calcmode="lin" valueType="num">
                                      <p:cBhvr additive="base">
                                        <p:cTn id="8" dur="500" fill="hold"/>
                                        <p:tgtEl>
                                          <p:spTgt spid="47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476"/>
                                        </p:tgtEl>
                                        <p:attrNameLst>
                                          <p:attrName>style.visibility</p:attrName>
                                        </p:attrNameLst>
                                      </p:cBhvr>
                                      <p:to>
                                        <p:strVal val="visible"/>
                                      </p:to>
                                    </p:set>
                                    <p:anim calcmode="lin" valueType="num">
                                      <p:cBhvr additive="base">
                                        <p:cTn id="43" dur="500" fill="hold"/>
                                        <p:tgtEl>
                                          <p:spTgt spid="476"/>
                                        </p:tgtEl>
                                        <p:attrNameLst>
                                          <p:attrName>ppt_x</p:attrName>
                                        </p:attrNameLst>
                                      </p:cBhvr>
                                      <p:tavLst>
                                        <p:tav tm="0">
                                          <p:val>
                                            <p:strVal val="#ppt_x"/>
                                          </p:val>
                                        </p:tav>
                                        <p:tav tm="100000">
                                          <p:val>
                                            <p:strVal val="#ppt_x"/>
                                          </p:val>
                                        </p:tav>
                                      </p:tavLst>
                                    </p:anim>
                                    <p:anim calcmode="lin" valueType="num">
                                      <p:cBhvr additive="base">
                                        <p:cTn id="44" dur="500" fill="hold"/>
                                        <p:tgtEl>
                                          <p:spTgt spid="476"/>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478"/>
                                        </p:tgtEl>
                                        <p:attrNameLst>
                                          <p:attrName>style.visibility</p:attrName>
                                        </p:attrNameLst>
                                      </p:cBhvr>
                                      <p:to>
                                        <p:strVal val="visible"/>
                                      </p:to>
                                    </p:set>
                                    <p:anim calcmode="lin" valueType="num">
                                      <p:cBhvr additive="base">
                                        <p:cTn id="61" dur="500" fill="hold"/>
                                        <p:tgtEl>
                                          <p:spTgt spid="478"/>
                                        </p:tgtEl>
                                        <p:attrNameLst>
                                          <p:attrName>ppt_x</p:attrName>
                                        </p:attrNameLst>
                                      </p:cBhvr>
                                      <p:tavLst>
                                        <p:tav tm="0">
                                          <p:val>
                                            <p:strVal val="#ppt_x"/>
                                          </p:val>
                                        </p:tav>
                                        <p:tav tm="100000">
                                          <p:val>
                                            <p:strVal val="#ppt_x"/>
                                          </p:val>
                                        </p:tav>
                                      </p:tavLst>
                                    </p:anim>
                                    <p:anim calcmode="lin" valueType="num">
                                      <p:cBhvr additive="base">
                                        <p:cTn id="62" dur="500" fill="hold"/>
                                        <p:tgtEl>
                                          <p:spTgt spid="478"/>
                                        </p:tgtEl>
                                        <p:attrNameLst>
                                          <p:attrName>ppt_y</p:attrName>
                                        </p:attrNameLst>
                                      </p:cBhvr>
                                      <p:tavLst>
                                        <p:tav tm="0">
                                          <p:val>
                                            <p:strVal val="0-#ppt_h/2"/>
                                          </p:val>
                                        </p:tav>
                                        <p:tav tm="100000">
                                          <p:val>
                                            <p:strVal val="#ppt_y"/>
                                          </p:val>
                                        </p:tav>
                                      </p:tavLst>
                                    </p:anim>
                                  </p:childTnLst>
                                </p:cTn>
                              </p:par>
                              <p:par>
                                <p:cTn id="63" presetID="2" presetClass="entr" presetSubtype="1"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additive="base">
                                        <p:cTn id="65" dur="500" fill="hold"/>
                                        <p:tgtEl>
                                          <p:spTgt spid="21"/>
                                        </p:tgtEl>
                                        <p:attrNameLst>
                                          <p:attrName>ppt_x</p:attrName>
                                        </p:attrNameLst>
                                      </p:cBhvr>
                                      <p:tavLst>
                                        <p:tav tm="0">
                                          <p:val>
                                            <p:strVal val="#ppt_x"/>
                                          </p:val>
                                        </p:tav>
                                        <p:tav tm="100000">
                                          <p:val>
                                            <p:strVal val="#ppt_x"/>
                                          </p:val>
                                        </p:tav>
                                      </p:tavLst>
                                    </p:anim>
                                    <p:anim calcmode="lin" valueType="num">
                                      <p:cBhvr additive="base">
                                        <p:cTn id="66" dur="500" fill="hold"/>
                                        <p:tgtEl>
                                          <p:spTgt spid="21"/>
                                        </p:tgtEl>
                                        <p:attrNameLst>
                                          <p:attrName>ppt_y</p:attrName>
                                        </p:attrNameLst>
                                      </p:cBhvr>
                                      <p:tavLst>
                                        <p:tav tm="0">
                                          <p:val>
                                            <p:strVal val="0-#ppt_h/2"/>
                                          </p:val>
                                        </p:tav>
                                        <p:tav tm="100000">
                                          <p:val>
                                            <p:strVal val="#ppt_y"/>
                                          </p:val>
                                        </p:tav>
                                      </p:tavLst>
                                    </p:anim>
                                  </p:childTnLst>
                                </p:cTn>
                              </p:par>
                              <p:par>
                                <p:cTn id="67" presetID="2" presetClass="entr" presetSubtype="1"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ppt_x"/>
                                          </p:val>
                                        </p:tav>
                                        <p:tav tm="100000">
                                          <p:val>
                                            <p:strVal val="#ppt_x"/>
                                          </p:val>
                                        </p:tav>
                                      </p:tavLst>
                                    </p:anim>
                                    <p:anim calcmode="lin" valueType="num">
                                      <p:cBhvr additive="base">
                                        <p:cTn id="70" dur="500" fill="hold"/>
                                        <p:tgtEl>
                                          <p:spTgt spid="24"/>
                                        </p:tgtEl>
                                        <p:attrNameLst>
                                          <p:attrName>ppt_y</p:attrName>
                                        </p:attrNameLst>
                                      </p:cBhvr>
                                      <p:tavLst>
                                        <p:tav tm="0">
                                          <p:val>
                                            <p:strVal val="0-#ppt_h/2"/>
                                          </p:val>
                                        </p:tav>
                                        <p:tav tm="100000">
                                          <p:val>
                                            <p:strVal val="#ppt_y"/>
                                          </p:val>
                                        </p:tav>
                                      </p:tavLst>
                                    </p:anim>
                                  </p:childTnLst>
                                </p:cTn>
                              </p:par>
                              <p:par>
                                <p:cTn id="71" presetID="2" presetClass="entr" presetSubtype="1"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additive="base">
                                        <p:cTn id="73" dur="500" fill="hold"/>
                                        <p:tgtEl>
                                          <p:spTgt spid="18"/>
                                        </p:tgtEl>
                                        <p:attrNameLst>
                                          <p:attrName>ppt_x</p:attrName>
                                        </p:attrNameLst>
                                      </p:cBhvr>
                                      <p:tavLst>
                                        <p:tav tm="0">
                                          <p:val>
                                            <p:strVal val="#ppt_x"/>
                                          </p:val>
                                        </p:tav>
                                        <p:tav tm="100000">
                                          <p:val>
                                            <p:strVal val="#ppt_x"/>
                                          </p:val>
                                        </p:tav>
                                      </p:tavLst>
                                    </p:anim>
                                    <p:anim calcmode="lin" valueType="num">
                                      <p:cBhvr additive="base">
                                        <p:cTn id="74"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grpId="0" nodeType="click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additive="base">
                                        <p:cTn id="79" dur="500" fill="hold"/>
                                        <p:tgtEl>
                                          <p:spTgt spid="10"/>
                                        </p:tgtEl>
                                        <p:attrNameLst>
                                          <p:attrName>ppt_x</p:attrName>
                                        </p:attrNameLst>
                                      </p:cBhvr>
                                      <p:tavLst>
                                        <p:tav tm="0">
                                          <p:val>
                                            <p:strVal val="#ppt_x"/>
                                          </p:val>
                                        </p:tav>
                                        <p:tav tm="100000">
                                          <p:val>
                                            <p:strVal val="#ppt_x"/>
                                          </p:val>
                                        </p:tav>
                                      </p:tavLst>
                                    </p:anim>
                                    <p:anim calcmode="lin" valueType="num">
                                      <p:cBhvr additive="base">
                                        <p:cTn id="8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0-#ppt_h/2"/>
                                          </p:val>
                                        </p:tav>
                                        <p:tav tm="100000">
                                          <p:val>
                                            <p:strVal val="#ppt_y"/>
                                          </p:val>
                                        </p:tav>
                                      </p:tavLst>
                                    </p:anim>
                                  </p:childTnLst>
                                </p:cTn>
                              </p:par>
                              <p:par>
                                <p:cTn id="87" presetID="2" presetClass="entr" presetSubtype="1"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additive="base">
                                        <p:cTn id="89" dur="500" fill="hold"/>
                                        <p:tgtEl>
                                          <p:spTgt spid="25"/>
                                        </p:tgtEl>
                                        <p:attrNameLst>
                                          <p:attrName>ppt_x</p:attrName>
                                        </p:attrNameLst>
                                      </p:cBhvr>
                                      <p:tavLst>
                                        <p:tav tm="0">
                                          <p:val>
                                            <p:strVal val="#ppt_x"/>
                                          </p:val>
                                        </p:tav>
                                        <p:tav tm="100000">
                                          <p:val>
                                            <p:strVal val="#ppt_x"/>
                                          </p:val>
                                        </p:tav>
                                      </p:tavLst>
                                    </p:anim>
                                    <p:anim calcmode="lin" valueType="num">
                                      <p:cBhvr additive="base">
                                        <p:cTn id="90" dur="500" fill="hold"/>
                                        <p:tgtEl>
                                          <p:spTgt spid="25"/>
                                        </p:tgtEl>
                                        <p:attrNameLst>
                                          <p:attrName>ppt_y</p:attrName>
                                        </p:attrNameLst>
                                      </p:cBhvr>
                                      <p:tavLst>
                                        <p:tav tm="0">
                                          <p:val>
                                            <p:strVal val="0-#ppt_h/2"/>
                                          </p:val>
                                        </p:tav>
                                        <p:tav tm="100000">
                                          <p:val>
                                            <p:strVal val="#ppt_y"/>
                                          </p:val>
                                        </p:tav>
                                      </p:tavLst>
                                    </p:anim>
                                  </p:childTnLst>
                                </p:cTn>
                              </p:par>
                              <p:par>
                                <p:cTn id="91" presetID="2" presetClass="entr" presetSubtype="1" fill="hold" grpId="0" nodeType="withEffect">
                                  <p:stCondLst>
                                    <p:cond delay="0"/>
                                  </p:stCondLst>
                                  <p:childTnLst>
                                    <p:set>
                                      <p:cBhvr>
                                        <p:cTn id="92" dur="1" fill="hold">
                                          <p:stCondLst>
                                            <p:cond delay="0"/>
                                          </p:stCondLst>
                                        </p:cTn>
                                        <p:tgtEl>
                                          <p:spTgt spid="19"/>
                                        </p:tgtEl>
                                        <p:attrNameLst>
                                          <p:attrName>style.visibility</p:attrName>
                                        </p:attrNameLst>
                                      </p:cBhvr>
                                      <p:to>
                                        <p:strVal val="visible"/>
                                      </p:to>
                                    </p:set>
                                    <p:anim calcmode="lin" valueType="num">
                                      <p:cBhvr additive="base">
                                        <p:cTn id="93" dur="500" fill="hold"/>
                                        <p:tgtEl>
                                          <p:spTgt spid="19"/>
                                        </p:tgtEl>
                                        <p:attrNameLst>
                                          <p:attrName>ppt_x</p:attrName>
                                        </p:attrNameLst>
                                      </p:cBhvr>
                                      <p:tavLst>
                                        <p:tav tm="0">
                                          <p:val>
                                            <p:strVal val="#ppt_x"/>
                                          </p:val>
                                        </p:tav>
                                        <p:tav tm="100000">
                                          <p:val>
                                            <p:strVal val="#ppt_x"/>
                                          </p:val>
                                        </p:tav>
                                      </p:tavLst>
                                    </p:anim>
                                    <p:anim calcmode="lin" valueType="num">
                                      <p:cBhvr additive="base">
                                        <p:cTn id="94" dur="500" fill="hold"/>
                                        <p:tgtEl>
                                          <p:spTgt spid="19"/>
                                        </p:tgtEl>
                                        <p:attrNameLst>
                                          <p:attrName>ppt_y</p:attrName>
                                        </p:attrNameLst>
                                      </p:cBhvr>
                                      <p:tavLst>
                                        <p:tav tm="0">
                                          <p:val>
                                            <p:strVal val="0-#ppt_h/2"/>
                                          </p:val>
                                        </p:tav>
                                        <p:tav tm="100000">
                                          <p:val>
                                            <p:strVal val="#ppt_y"/>
                                          </p:val>
                                        </p:tav>
                                      </p:tavLst>
                                    </p:anim>
                                  </p:childTnLst>
                                </p:cTn>
                              </p:par>
                              <p:par>
                                <p:cTn id="95" presetID="2" presetClass="entr" presetSubtype="1" fill="hold" grpId="0" nodeType="withEffect">
                                  <p:stCondLst>
                                    <p:cond delay="0"/>
                                  </p:stCondLst>
                                  <p:childTnLst>
                                    <p:set>
                                      <p:cBhvr>
                                        <p:cTn id="96" dur="1" fill="hold">
                                          <p:stCondLst>
                                            <p:cond delay="0"/>
                                          </p:stCondLst>
                                        </p:cTn>
                                        <p:tgtEl>
                                          <p:spTgt spid="480"/>
                                        </p:tgtEl>
                                        <p:attrNameLst>
                                          <p:attrName>style.visibility</p:attrName>
                                        </p:attrNameLst>
                                      </p:cBhvr>
                                      <p:to>
                                        <p:strVal val="visible"/>
                                      </p:to>
                                    </p:set>
                                    <p:anim calcmode="lin" valueType="num">
                                      <p:cBhvr additive="base">
                                        <p:cTn id="97" dur="500" fill="hold"/>
                                        <p:tgtEl>
                                          <p:spTgt spid="480"/>
                                        </p:tgtEl>
                                        <p:attrNameLst>
                                          <p:attrName>ppt_x</p:attrName>
                                        </p:attrNameLst>
                                      </p:cBhvr>
                                      <p:tavLst>
                                        <p:tav tm="0">
                                          <p:val>
                                            <p:strVal val="#ppt_x"/>
                                          </p:val>
                                        </p:tav>
                                        <p:tav tm="100000">
                                          <p:val>
                                            <p:strVal val="#ppt_x"/>
                                          </p:val>
                                        </p:tav>
                                      </p:tavLst>
                                    </p:anim>
                                    <p:anim calcmode="lin" valueType="num">
                                      <p:cBhvr additive="base">
                                        <p:cTn id="98" dur="500" fill="hold"/>
                                        <p:tgtEl>
                                          <p:spTgt spid="48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0" animBg="1"/>
      <p:bldP spid="476" grpId="0" animBg="1"/>
      <p:bldP spid="478" grpId="0" animBg="1"/>
      <p:bldP spid="480" grpId="0" animBg="1"/>
      <p:bldP spid="4" grpId="0" animBg="1"/>
      <p:bldP spid="10" grpId="0"/>
      <p:bldP spid="2" grpId="0" animBg="1"/>
      <p:bldP spid="6" grpId="0"/>
      <p:bldP spid="11" grpId="0"/>
      <p:bldP spid="13"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3" name="Google Shape;463;p61"/>
          <p:cNvSpPr txBox="1">
            <a:spLocks noGrp="1"/>
          </p:cNvSpPr>
          <p:nvPr>
            <p:ph type="subTitle" idx="4294967295"/>
          </p:nvPr>
        </p:nvSpPr>
        <p:spPr>
          <a:xfrm>
            <a:off x="3822513" y="3330780"/>
            <a:ext cx="1455300" cy="1627181"/>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 b="1" dirty="0">
                <a:solidFill>
                  <a:srgbClr val="FFFFFF"/>
                </a:solidFill>
              </a:rPr>
              <a:t>Inconsistent Results</a:t>
            </a:r>
            <a:endParaRPr b="1" dirty="0">
              <a:solidFill>
                <a:srgbClr val="FFFFFF"/>
              </a:solidFill>
            </a:endParaRPr>
          </a:p>
        </p:txBody>
      </p:sp>
      <p:sp>
        <p:nvSpPr>
          <p:cNvPr id="471" name="Google Shape;471;p61"/>
          <p:cNvSpPr txBox="1">
            <a:spLocks noGrp="1"/>
          </p:cNvSpPr>
          <p:nvPr>
            <p:ph type="sldNum" idx="12"/>
          </p:nvPr>
        </p:nvSpPr>
        <p:spPr>
          <a:xfrm>
            <a:off x="8472458" y="4663217"/>
            <a:ext cx="292923" cy="393600"/>
          </a:xfrm>
          <a:prstGeom prst="rect">
            <a:avLst/>
          </a:prstGeom>
        </p:spPr>
        <p:txBody>
          <a:bodyPr spcFirstLastPara="1" wrap="square" lIns="91425" tIns="91425" rIns="91425" bIns="91425" anchor="ctr" anchorCtr="0">
            <a:normAutofit fontScale="92500"/>
          </a:bodyPr>
          <a:lstStyle/>
          <a:p>
            <a:pPr marL="0" lvl="0" indent="0" algn="r" rtl="0">
              <a:spcBef>
                <a:spcPts val="0"/>
              </a:spcBef>
              <a:spcAft>
                <a:spcPts val="0"/>
              </a:spcAft>
              <a:buNone/>
            </a:pPr>
            <a:fld id="{00000000-1234-1234-1234-123412341234}" type="slidenum">
              <a:rPr lang="en" sz="800">
                <a:solidFill>
                  <a:srgbClr val="D9D9D9"/>
                </a:solidFill>
                <a:latin typeface="Inter Light"/>
                <a:ea typeface="Inter Light"/>
                <a:cs typeface="Inter Light"/>
                <a:sym typeface="Inter Light"/>
              </a:rPr>
              <a:t>25</a:t>
            </a:fld>
            <a:endParaRPr sz="700" dirty="0">
              <a:solidFill>
                <a:srgbClr val="D9D9D9"/>
              </a:solidFill>
              <a:latin typeface="Inter Light"/>
              <a:ea typeface="Inter Light"/>
              <a:cs typeface="Inter Light"/>
              <a:sym typeface="Inter Light"/>
            </a:endParaRPr>
          </a:p>
        </p:txBody>
      </p:sp>
      <p:sp>
        <p:nvSpPr>
          <p:cNvPr id="472" name="Google Shape;472;p61"/>
          <p:cNvSpPr/>
          <p:nvPr/>
        </p:nvSpPr>
        <p:spPr>
          <a:xfrm>
            <a:off x="27779" y="-1"/>
            <a:ext cx="1800000" cy="5400000"/>
          </a:xfrm>
          <a:prstGeom prst="rect">
            <a:avLst/>
          </a:prstGeom>
          <a:solidFill>
            <a:srgbClr val="F8C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B0F0"/>
              </a:solidFill>
              <a:highlight>
                <a:srgbClr val="00FFFF"/>
              </a:highlight>
            </a:endParaRPr>
          </a:p>
        </p:txBody>
      </p:sp>
      <p:sp>
        <p:nvSpPr>
          <p:cNvPr id="476" name="Google Shape;476;p61"/>
          <p:cNvSpPr/>
          <p:nvPr/>
        </p:nvSpPr>
        <p:spPr>
          <a:xfrm>
            <a:off x="3738369" y="-150"/>
            <a:ext cx="1800000" cy="5400000"/>
          </a:xfrm>
          <a:prstGeom prst="rect">
            <a:avLst/>
          </a:prstGeom>
          <a:solidFill>
            <a:srgbClr val="F261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1"/>
          <p:cNvSpPr/>
          <p:nvPr/>
        </p:nvSpPr>
        <p:spPr>
          <a:xfrm>
            <a:off x="5586762" y="-150"/>
            <a:ext cx="1800000" cy="5400000"/>
          </a:xfrm>
          <a:prstGeom prst="rect">
            <a:avLst/>
          </a:prstGeom>
          <a:solidFill>
            <a:srgbClr val="634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1"/>
          <p:cNvSpPr/>
          <p:nvPr/>
        </p:nvSpPr>
        <p:spPr>
          <a:xfrm>
            <a:off x="7437668" y="-150"/>
            <a:ext cx="1713954" cy="5400000"/>
          </a:xfrm>
          <a:prstGeom prst="rect">
            <a:avLst/>
          </a:prstGeom>
          <a:solidFill>
            <a:srgbClr val="6B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4;p61">
            <a:extLst>
              <a:ext uri="{FF2B5EF4-FFF2-40B4-BE49-F238E27FC236}">
                <a16:creationId xmlns:a16="http://schemas.microsoft.com/office/drawing/2014/main" id="{4B6BACB0-825C-EE1E-9142-73DE0A407D06}"/>
              </a:ext>
            </a:extLst>
          </p:cNvPr>
          <p:cNvSpPr/>
          <p:nvPr/>
        </p:nvSpPr>
        <p:spPr>
          <a:xfrm>
            <a:off x="1886597" y="-15552"/>
            <a:ext cx="1800000" cy="5400000"/>
          </a:xfrm>
          <a:prstGeom prst="rect">
            <a:avLst/>
          </a:prstGeom>
          <a:solidFill>
            <a:srgbClr val="006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473;p61">
            <a:extLst>
              <a:ext uri="{FF2B5EF4-FFF2-40B4-BE49-F238E27FC236}">
                <a16:creationId xmlns:a16="http://schemas.microsoft.com/office/drawing/2014/main" id="{C6FC016D-040B-A9C0-2BCE-80CF7D4AA895}"/>
              </a:ext>
            </a:extLst>
          </p:cNvPr>
          <p:cNvSpPr txBox="1"/>
          <p:nvPr/>
        </p:nvSpPr>
        <p:spPr>
          <a:xfrm>
            <a:off x="200441" y="810568"/>
            <a:ext cx="1509000" cy="15519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IN" sz="1600" b="1" dirty="0">
                <a:solidFill>
                  <a:schemeClr val="bg1"/>
                </a:solidFill>
                <a:latin typeface="Inter" panose="020B0604020202020204" charset="0"/>
                <a:ea typeface="Inter" panose="020B0604020202020204" charset="0"/>
              </a:rPr>
              <a:t>Anomaly</a:t>
            </a:r>
            <a:r>
              <a:rPr lang="en-IN" sz="1600" dirty="0">
                <a:latin typeface="Inter" panose="020B0604020202020204" charset="0"/>
                <a:ea typeface="Inter" panose="020B0604020202020204" charset="0"/>
              </a:rPr>
              <a:t> </a:t>
            </a:r>
            <a:r>
              <a:rPr lang="en-IN" sz="1600" b="1" dirty="0">
                <a:solidFill>
                  <a:schemeClr val="bg1"/>
                </a:solidFill>
                <a:latin typeface="Inter" panose="020B0604020202020204" charset="0"/>
                <a:ea typeface="Inter" panose="020B0604020202020204" charset="0"/>
              </a:rPr>
              <a:t>Detection</a:t>
            </a:r>
            <a:endParaRPr sz="1600" b="1" dirty="0">
              <a:solidFill>
                <a:schemeClr val="bg1"/>
              </a:solidFill>
              <a:latin typeface="Inter" panose="020B0604020202020204" charset="0"/>
              <a:ea typeface="Inter" panose="020B0604020202020204" charset="0"/>
              <a:cs typeface="Inter"/>
              <a:sym typeface="Inter"/>
            </a:endParaRPr>
          </a:p>
          <a:p>
            <a:pPr marL="0" lvl="0" indent="0" algn="ctr" rtl="0">
              <a:lnSpc>
                <a:spcPct val="115000"/>
              </a:lnSpc>
              <a:spcBef>
                <a:spcPts val="1200"/>
              </a:spcBef>
              <a:spcAft>
                <a:spcPts val="1200"/>
              </a:spcAft>
              <a:buNone/>
            </a:pPr>
            <a:endParaRPr sz="1600" b="1" dirty="0">
              <a:solidFill>
                <a:srgbClr val="FFFFFF"/>
              </a:solidFill>
              <a:latin typeface="Inter"/>
              <a:ea typeface="Inter"/>
              <a:cs typeface="Inter"/>
              <a:sym typeface="Inter"/>
            </a:endParaRPr>
          </a:p>
        </p:txBody>
      </p:sp>
      <p:sp>
        <p:nvSpPr>
          <p:cNvPr id="7" name="Google Shape;473;p61">
            <a:extLst>
              <a:ext uri="{FF2B5EF4-FFF2-40B4-BE49-F238E27FC236}">
                <a16:creationId xmlns:a16="http://schemas.microsoft.com/office/drawing/2014/main" id="{4E35FFDF-B1B7-9CA1-C25C-B170F8C52463}"/>
              </a:ext>
            </a:extLst>
          </p:cNvPr>
          <p:cNvSpPr txBox="1"/>
          <p:nvPr/>
        </p:nvSpPr>
        <p:spPr>
          <a:xfrm>
            <a:off x="2011262" y="555269"/>
            <a:ext cx="1509000" cy="15519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1200"/>
              </a:spcBef>
              <a:spcAft>
                <a:spcPts val="1200"/>
              </a:spcAft>
              <a:buNone/>
            </a:pPr>
            <a:r>
              <a:rPr lang="en-IN" sz="1600" b="1" dirty="0">
                <a:solidFill>
                  <a:srgbClr val="FFFFFF"/>
                </a:solidFill>
                <a:latin typeface="Inter" panose="020B0604020202020204" charset="0"/>
                <a:ea typeface="Inter" panose="020B0604020202020204" charset="0"/>
                <a:cs typeface="Inter"/>
                <a:sym typeface="Inter"/>
              </a:rPr>
              <a:t>Access Control</a:t>
            </a:r>
            <a:endParaRPr sz="1600" b="1" dirty="0">
              <a:solidFill>
                <a:srgbClr val="FFFFFF"/>
              </a:solidFill>
              <a:latin typeface="Inter" panose="020B0604020202020204" charset="0"/>
              <a:ea typeface="Inter" panose="020B0604020202020204" charset="0"/>
              <a:cs typeface="Inter"/>
              <a:sym typeface="Inter"/>
            </a:endParaRPr>
          </a:p>
        </p:txBody>
      </p:sp>
      <p:sp>
        <p:nvSpPr>
          <p:cNvPr id="8" name="Google Shape;473;p61">
            <a:extLst>
              <a:ext uri="{FF2B5EF4-FFF2-40B4-BE49-F238E27FC236}">
                <a16:creationId xmlns:a16="http://schemas.microsoft.com/office/drawing/2014/main" id="{D75A8468-1322-AD2A-5F6A-E285C3A6EEB4}"/>
              </a:ext>
            </a:extLst>
          </p:cNvPr>
          <p:cNvSpPr txBox="1"/>
          <p:nvPr/>
        </p:nvSpPr>
        <p:spPr>
          <a:xfrm>
            <a:off x="3822513" y="600268"/>
            <a:ext cx="1509000" cy="15519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IN" sz="1600" b="1" dirty="0">
                <a:solidFill>
                  <a:schemeClr val="bg1"/>
                </a:solidFill>
                <a:latin typeface="Inter" panose="020B0604020202020204" charset="0"/>
                <a:ea typeface="Inter" panose="020B0604020202020204" charset="0"/>
              </a:rPr>
              <a:t>Threat Intelligence</a:t>
            </a:r>
            <a:endParaRPr sz="1600" b="1" dirty="0">
              <a:solidFill>
                <a:srgbClr val="FFFFFF"/>
              </a:solidFill>
              <a:latin typeface="Inter" panose="020B0604020202020204" charset="0"/>
              <a:ea typeface="Inter" panose="020B0604020202020204" charset="0"/>
              <a:cs typeface="Inter"/>
              <a:sym typeface="Inter"/>
            </a:endParaRPr>
          </a:p>
        </p:txBody>
      </p:sp>
      <p:sp>
        <p:nvSpPr>
          <p:cNvPr id="9" name="Google Shape;473;p61">
            <a:extLst>
              <a:ext uri="{FF2B5EF4-FFF2-40B4-BE49-F238E27FC236}">
                <a16:creationId xmlns:a16="http://schemas.microsoft.com/office/drawing/2014/main" id="{F8B97ECF-0A24-67A1-8366-B95020C8ED42}"/>
              </a:ext>
            </a:extLst>
          </p:cNvPr>
          <p:cNvSpPr txBox="1"/>
          <p:nvPr/>
        </p:nvSpPr>
        <p:spPr>
          <a:xfrm>
            <a:off x="5632223" y="600268"/>
            <a:ext cx="1509000" cy="15519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IN" sz="1600" b="1" dirty="0">
                <a:solidFill>
                  <a:schemeClr val="bg1"/>
                </a:solidFill>
                <a:latin typeface="Inter" panose="020B0604020202020204" charset="0"/>
                <a:ea typeface="Inter" panose="020B0604020202020204" charset="0"/>
              </a:rPr>
              <a:t>Intrusion Prevention</a:t>
            </a:r>
            <a:endParaRPr sz="1600" b="1" dirty="0">
              <a:solidFill>
                <a:srgbClr val="FFFFFF"/>
              </a:solidFill>
              <a:latin typeface="Inter" panose="020B0604020202020204" charset="0"/>
              <a:ea typeface="Inter" panose="020B0604020202020204" charset="0"/>
              <a:cs typeface="Inter"/>
              <a:sym typeface="Inter"/>
            </a:endParaRPr>
          </a:p>
        </p:txBody>
      </p:sp>
      <p:sp>
        <p:nvSpPr>
          <p:cNvPr id="10" name="Google Shape;473;p61">
            <a:extLst>
              <a:ext uri="{FF2B5EF4-FFF2-40B4-BE49-F238E27FC236}">
                <a16:creationId xmlns:a16="http://schemas.microsoft.com/office/drawing/2014/main" id="{342DCA5F-9D41-4EE1-B077-71B3D954F3CB}"/>
              </a:ext>
            </a:extLst>
          </p:cNvPr>
          <p:cNvSpPr txBox="1"/>
          <p:nvPr/>
        </p:nvSpPr>
        <p:spPr>
          <a:xfrm>
            <a:off x="7452249" y="600268"/>
            <a:ext cx="1509000" cy="1551900"/>
          </a:xfrm>
          <a:prstGeom prst="rect">
            <a:avLst/>
          </a:prstGeom>
          <a:noFill/>
          <a:ln>
            <a:noFill/>
          </a:ln>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IN" sz="1600" b="1" dirty="0">
                <a:solidFill>
                  <a:schemeClr val="bg1"/>
                </a:solidFill>
                <a:latin typeface="Inter" panose="020B0604020202020204" charset="0"/>
                <a:ea typeface="Inter" panose="020B0604020202020204" charset="0"/>
              </a:rPr>
              <a:t>Privacy Preservation</a:t>
            </a:r>
            <a:endParaRPr sz="1600" b="1" dirty="0">
              <a:solidFill>
                <a:srgbClr val="FFFFFF"/>
              </a:solidFill>
              <a:latin typeface="Inter" panose="020B0604020202020204" charset="0"/>
              <a:ea typeface="Inter" panose="020B0604020202020204" charset="0"/>
              <a:cs typeface="Inter"/>
              <a:sym typeface="Inter"/>
            </a:endParaRPr>
          </a:p>
        </p:txBody>
      </p:sp>
      <p:sp>
        <p:nvSpPr>
          <p:cNvPr id="2" name="Google Shape;472;p61">
            <a:extLst>
              <a:ext uri="{FF2B5EF4-FFF2-40B4-BE49-F238E27FC236}">
                <a16:creationId xmlns:a16="http://schemas.microsoft.com/office/drawing/2014/main" id="{446F1215-E6B7-0672-8426-21DA93384004}"/>
              </a:ext>
            </a:extLst>
          </p:cNvPr>
          <p:cNvSpPr/>
          <p:nvPr/>
        </p:nvSpPr>
        <p:spPr>
          <a:xfrm>
            <a:off x="151447" y="3268550"/>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dirty="0"/>
              <a:t>Detects unusual patterns or behaviors</a:t>
            </a:r>
          </a:p>
        </p:txBody>
      </p:sp>
      <p:sp>
        <p:nvSpPr>
          <p:cNvPr id="6" name="TextBox 5">
            <a:extLst>
              <a:ext uri="{FF2B5EF4-FFF2-40B4-BE49-F238E27FC236}">
                <a16:creationId xmlns:a16="http://schemas.microsoft.com/office/drawing/2014/main" id="{C61A2BC7-2839-5720-934F-F9F1A8D300AC}"/>
              </a:ext>
            </a:extLst>
          </p:cNvPr>
          <p:cNvSpPr txBox="1"/>
          <p:nvPr/>
        </p:nvSpPr>
        <p:spPr>
          <a:xfrm>
            <a:off x="112896" y="2711371"/>
            <a:ext cx="1595141" cy="461665"/>
          </a:xfrm>
          <a:prstGeom prst="rect">
            <a:avLst/>
          </a:prstGeom>
          <a:noFill/>
        </p:spPr>
        <p:txBody>
          <a:bodyPr wrap="square" rtlCol="0">
            <a:spAutoFit/>
          </a:bodyPr>
          <a:lstStyle/>
          <a:p>
            <a:r>
              <a:rPr lang="en-US" sz="1200" dirty="0">
                <a:highlight>
                  <a:srgbClr val="00FFFF"/>
                </a:highlight>
              </a:rPr>
              <a:t>Watchful guardian</a:t>
            </a:r>
            <a:endParaRPr lang="en-US" sz="1200" dirty="0">
              <a:solidFill>
                <a:schemeClr val="bg1"/>
              </a:solidFill>
              <a:highlight>
                <a:srgbClr val="00FFFF"/>
              </a:highlight>
            </a:endParaRPr>
          </a:p>
          <a:p>
            <a:endParaRPr lang="en-IN" sz="1200" dirty="0">
              <a:highlight>
                <a:srgbClr val="00FFFF"/>
              </a:highlight>
            </a:endParaRPr>
          </a:p>
        </p:txBody>
      </p:sp>
      <p:sp>
        <p:nvSpPr>
          <p:cNvPr id="11" name="TextBox 10">
            <a:extLst>
              <a:ext uri="{FF2B5EF4-FFF2-40B4-BE49-F238E27FC236}">
                <a16:creationId xmlns:a16="http://schemas.microsoft.com/office/drawing/2014/main" id="{EE91EC48-9851-AD11-A141-B722B278F8E7}"/>
              </a:ext>
            </a:extLst>
          </p:cNvPr>
          <p:cNvSpPr txBox="1"/>
          <p:nvPr/>
        </p:nvSpPr>
        <p:spPr>
          <a:xfrm>
            <a:off x="2062264" y="2684448"/>
            <a:ext cx="1595141" cy="461665"/>
          </a:xfrm>
          <a:prstGeom prst="rect">
            <a:avLst/>
          </a:prstGeom>
          <a:noFill/>
        </p:spPr>
        <p:txBody>
          <a:bodyPr wrap="square" rtlCol="0">
            <a:spAutoFit/>
          </a:bodyPr>
          <a:lstStyle/>
          <a:p>
            <a:r>
              <a:rPr lang="en-US" sz="1200" dirty="0">
                <a:highlight>
                  <a:srgbClr val="00FFFF"/>
                </a:highlight>
              </a:rPr>
              <a:t>Smart Bouncer</a:t>
            </a:r>
            <a:endParaRPr lang="en-US" sz="1200" dirty="0">
              <a:solidFill>
                <a:schemeClr val="bg1"/>
              </a:solidFill>
              <a:highlight>
                <a:srgbClr val="00FFFF"/>
              </a:highlight>
            </a:endParaRPr>
          </a:p>
          <a:p>
            <a:endParaRPr lang="en-IN" sz="1200" dirty="0"/>
          </a:p>
        </p:txBody>
      </p:sp>
      <p:sp>
        <p:nvSpPr>
          <p:cNvPr id="13" name="Arrow: Down 12">
            <a:extLst>
              <a:ext uri="{FF2B5EF4-FFF2-40B4-BE49-F238E27FC236}">
                <a16:creationId xmlns:a16="http://schemas.microsoft.com/office/drawing/2014/main" id="{D0002927-D858-6A08-9C35-44572D072151}"/>
              </a:ext>
            </a:extLst>
          </p:cNvPr>
          <p:cNvSpPr/>
          <p:nvPr/>
        </p:nvSpPr>
        <p:spPr>
          <a:xfrm>
            <a:off x="696154" y="2229280"/>
            <a:ext cx="214313" cy="4484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2BBF4B38-41D6-0D7A-E904-2B446A482BD5}"/>
              </a:ext>
            </a:extLst>
          </p:cNvPr>
          <p:cNvSpPr/>
          <p:nvPr/>
        </p:nvSpPr>
        <p:spPr>
          <a:xfrm>
            <a:off x="2505976" y="2210481"/>
            <a:ext cx="214313" cy="4484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Google Shape;472;p61">
            <a:extLst>
              <a:ext uri="{FF2B5EF4-FFF2-40B4-BE49-F238E27FC236}">
                <a16:creationId xmlns:a16="http://schemas.microsoft.com/office/drawing/2014/main" id="{780DCDD5-D2E5-603E-34E6-3B5FC0251832}"/>
              </a:ext>
            </a:extLst>
          </p:cNvPr>
          <p:cNvSpPr/>
          <p:nvPr/>
        </p:nvSpPr>
        <p:spPr>
          <a:xfrm>
            <a:off x="2006344" y="3274538"/>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dirty="0"/>
              <a:t>Governs user and system access</a:t>
            </a:r>
          </a:p>
        </p:txBody>
      </p:sp>
      <p:sp>
        <p:nvSpPr>
          <p:cNvPr id="17" name="Google Shape;472;p61">
            <a:extLst>
              <a:ext uri="{FF2B5EF4-FFF2-40B4-BE49-F238E27FC236}">
                <a16:creationId xmlns:a16="http://schemas.microsoft.com/office/drawing/2014/main" id="{2CC06408-2EE7-C08A-82D6-86042E179410}"/>
              </a:ext>
            </a:extLst>
          </p:cNvPr>
          <p:cNvSpPr/>
          <p:nvPr/>
        </p:nvSpPr>
        <p:spPr>
          <a:xfrm>
            <a:off x="3815641" y="3266622"/>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dirty="0"/>
              <a:t>Monitors for known and emerging threats</a:t>
            </a:r>
          </a:p>
        </p:txBody>
      </p:sp>
      <p:sp>
        <p:nvSpPr>
          <p:cNvPr id="18" name="Google Shape;472;p61">
            <a:extLst>
              <a:ext uri="{FF2B5EF4-FFF2-40B4-BE49-F238E27FC236}">
                <a16:creationId xmlns:a16="http://schemas.microsoft.com/office/drawing/2014/main" id="{73DDE75A-E020-6BDF-9645-9EE4B7936B38}"/>
              </a:ext>
            </a:extLst>
          </p:cNvPr>
          <p:cNvSpPr/>
          <p:nvPr/>
        </p:nvSpPr>
        <p:spPr>
          <a:xfrm>
            <a:off x="5664160" y="3274538"/>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dirty="0"/>
              <a:t>Blocks unauthorized attempts to access the system</a:t>
            </a:r>
          </a:p>
        </p:txBody>
      </p:sp>
      <p:sp>
        <p:nvSpPr>
          <p:cNvPr id="19" name="Google Shape;472;p61">
            <a:extLst>
              <a:ext uri="{FF2B5EF4-FFF2-40B4-BE49-F238E27FC236}">
                <a16:creationId xmlns:a16="http://schemas.microsoft.com/office/drawing/2014/main" id="{6786D16D-BBD2-F244-FAF2-1AF41D1E937F}"/>
              </a:ext>
            </a:extLst>
          </p:cNvPr>
          <p:cNvSpPr/>
          <p:nvPr/>
        </p:nvSpPr>
        <p:spPr>
          <a:xfrm>
            <a:off x="7476685" y="3287032"/>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dirty="0"/>
              <a:t>Ensures data protection and privacy</a:t>
            </a:r>
          </a:p>
        </p:txBody>
      </p:sp>
      <p:sp>
        <p:nvSpPr>
          <p:cNvPr id="20" name="Arrow: Down 19">
            <a:extLst>
              <a:ext uri="{FF2B5EF4-FFF2-40B4-BE49-F238E27FC236}">
                <a16:creationId xmlns:a16="http://schemas.microsoft.com/office/drawing/2014/main" id="{61FAE76C-1DA3-6505-8867-6684A0287F38}"/>
              </a:ext>
            </a:extLst>
          </p:cNvPr>
          <p:cNvSpPr/>
          <p:nvPr/>
        </p:nvSpPr>
        <p:spPr>
          <a:xfrm>
            <a:off x="4515545" y="2217892"/>
            <a:ext cx="214313" cy="4484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Down 20">
            <a:extLst>
              <a:ext uri="{FF2B5EF4-FFF2-40B4-BE49-F238E27FC236}">
                <a16:creationId xmlns:a16="http://schemas.microsoft.com/office/drawing/2014/main" id="{E061F040-576E-5834-1052-C5311C4BC9AB}"/>
              </a:ext>
            </a:extLst>
          </p:cNvPr>
          <p:cNvSpPr/>
          <p:nvPr/>
        </p:nvSpPr>
        <p:spPr>
          <a:xfrm>
            <a:off x="6267807" y="2194336"/>
            <a:ext cx="214313" cy="4484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4FEA13AF-06BA-8968-19DD-3B5406F3EB99}"/>
              </a:ext>
            </a:extLst>
          </p:cNvPr>
          <p:cNvSpPr/>
          <p:nvPr/>
        </p:nvSpPr>
        <p:spPr>
          <a:xfrm>
            <a:off x="8020069" y="2229279"/>
            <a:ext cx="214313" cy="4484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112E3DC1-4EAA-6F26-2A91-34DF93020BB3}"/>
              </a:ext>
            </a:extLst>
          </p:cNvPr>
          <p:cNvSpPr txBox="1"/>
          <p:nvPr/>
        </p:nvSpPr>
        <p:spPr>
          <a:xfrm>
            <a:off x="3891456" y="2721941"/>
            <a:ext cx="1595141" cy="461665"/>
          </a:xfrm>
          <a:prstGeom prst="rect">
            <a:avLst/>
          </a:prstGeom>
          <a:noFill/>
        </p:spPr>
        <p:txBody>
          <a:bodyPr wrap="square" rtlCol="0">
            <a:spAutoFit/>
          </a:bodyPr>
          <a:lstStyle/>
          <a:p>
            <a:r>
              <a:rPr lang="en-US" sz="1200" dirty="0">
                <a:highlight>
                  <a:srgbClr val="00FFFF"/>
                </a:highlight>
              </a:rPr>
              <a:t>Informed Advisor</a:t>
            </a:r>
            <a:endParaRPr lang="en-US" sz="1200" dirty="0">
              <a:solidFill>
                <a:schemeClr val="bg1"/>
              </a:solidFill>
              <a:highlight>
                <a:srgbClr val="00FFFF"/>
              </a:highlight>
            </a:endParaRPr>
          </a:p>
          <a:p>
            <a:endParaRPr lang="en-IN" sz="1200" dirty="0"/>
          </a:p>
        </p:txBody>
      </p:sp>
      <p:sp>
        <p:nvSpPr>
          <p:cNvPr id="24" name="TextBox 23">
            <a:extLst>
              <a:ext uri="{FF2B5EF4-FFF2-40B4-BE49-F238E27FC236}">
                <a16:creationId xmlns:a16="http://schemas.microsoft.com/office/drawing/2014/main" id="{7929586A-B6AF-C389-B8A9-A3DF658B234C}"/>
              </a:ext>
            </a:extLst>
          </p:cNvPr>
          <p:cNvSpPr txBox="1"/>
          <p:nvPr/>
        </p:nvSpPr>
        <p:spPr>
          <a:xfrm>
            <a:off x="5647496" y="2721941"/>
            <a:ext cx="1595141" cy="461665"/>
          </a:xfrm>
          <a:prstGeom prst="rect">
            <a:avLst/>
          </a:prstGeom>
          <a:noFill/>
        </p:spPr>
        <p:txBody>
          <a:bodyPr wrap="square" rtlCol="0">
            <a:spAutoFit/>
          </a:bodyPr>
          <a:lstStyle/>
          <a:p>
            <a:r>
              <a:rPr lang="en-US" sz="1200" dirty="0">
                <a:highlight>
                  <a:srgbClr val="00FFFF"/>
                </a:highlight>
              </a:rPr>
              <a:t>Active Defender</a:t>
            </a:r>
            <a:endParaRPr lang="en-US" sz="1200" dirty="0">
              <a:solidFill>
                <a:schemeClr val="bg1"/>
              </a:solidFill>
              <a:highlight>
                <a:srgbClr val="00FFFF"/>
              </a:highlight>
            </a:endParaRPr>
          </a:p>
          <a:p>
            <a:endParaRPr lang="en-IN" sz="1200" dirty="0"/>
          </a:p>
        </p:txBody>
      </p:sp>
      <p:sp>
        <p:nvSpPr>
          <p:cNvPr id="25" name="TextBox 24">
            <a:extLst>
              <a:ext uri="{FF2B5EF4-FFF2-40B4-BE49-F238E27FC236}">
                <a16:creationId xmlns:a16="http://schemas.microsoft.com/office/drawing/2014/main" id="{02EDC8BC-206B-E3A2-C0C8-7882C2E743AD}"/>
              </a:ext>
            </a:extLst>
          </p:cNvPr>
          <p:cNvSpPr txBox="1"/>
          <p:nvPr/>
        </p:nvSpPr>
        <p:spPr>
          <a:xfrm>
            <a:off x="7459857" y="2698812"/>
            <a:ext cx="1595141" cy="461665"/>
          </a:xfrm>
          <a:prstGeom prst="rect">
            <a:avLst/>
          </a:prstGeom>
          <a:noFill/>
        </p:spPr>
        <p:txBody>
          <a:bodyPr wrap="square" rtlCol="0">
            <a:spAutoFit/>
          </a:bodyPr>
          <a:lstStyle/>
          <a:p>
            <a:r>
              <a:rPr lang="en-US" sz="1200" dirty="0">
                <a:highlight>
                  <a:srgbClr val="00FFFF"/>
                </a:highlight>
              </a:rPr>
              <a:t>Data Protector</a:t>
            </a:r>
            <a:endParaRPr lang="en-US" sz="1200" dirty="0">
              <a:solidFill>
                <a:schemeClr val="bg1"/>
              </a:solidFill>
              <a:highlight>
                <a:srgbClr val="00FFFF"/>
              </a:highlight>
            </a:endParaRPr>
          </a:p>
          <a:p>
            <a:endParaRPr lang="en-IN" sz="1200" dirty="0"/>
          </a:p>
        </p:txBody>
      </p:sp>
    </p:spTree>
    <p:extLst>
      <p:ext uri="{BB962C8B-B14F-4D97-AF65-F5344CB8AC3E}">
        <p14:creationId xmlns:p14="http://schemas.microsoft.com/office/powerpoint/2010/main" val="4045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72"/>
                                        </p:tgtEl>
                                        <p:attrNameLst>
                                          <p:attrName>style.visibility</p:attrName>
                                        </p:attrNameLst>
                                      </p:cBhvr>
                                      <p:to>
                                        <p:strVal val="visible"/>
                                      </p:to>
                                    </p:set>
                                    <p:anim calcmode="lin" valueType="num">
                                      <p:cBhvr additive="base">
                                        <p:cTn id="7" dur="500" fill="hold"/>
                                        <p:tgtEl>
                                          <p:spTgt spid="472"/>
                                        </p:tgtEl>
                                        <p:attrNameLst>
                                          <p:attrName>ppt_x</p:attrName>
                                        </p:attrNameLst>
                                      </p:cBhvr>
                                      <p:tavLst>
                                        <p:tav tm="0">
                                          <p:val>
                                            <p:strVal val="#ppt_x"/>
                                          </p:val>
                                        </p:tav>
                                        <p:tav tm="100000">
                                          <p:val>
                                            <p:strVal val="#ppt_x"/>
                                          </p:val>
                                        </p:tav>
                                      </p:tavLst>
                                    </p:anim>
                                    <p:anim calcmode="lin" valueType="num">
                                      <p:cBhvr additive="base">
                                        <p:cTn id="8" dur="500" fill="hold"/>
                                        <p:tgtEl>
                                          <p:spTgt spid="47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476"/>
                                        </p:tgtEl>
                                        <p:attrNameLst>
                                          <p:attrName>style.visibility</p:attrName>
                                        </p:attrNameLst>
                                      </p:cBhvr>
                                      <p:to>
                                        <p:strVal val="visible"/>
                                      </p:to>
                                    </p:set>
                                    <p:anim calcmode="lin" valueType="num">
                                      <p:cBhvr additive="base">
                                        <p:cTn id="43" dur="500" fill="hold"/>
                                        <p:tgtEl>
                                          <p:spTgt spid="476"/>
                                        </p:tgtEl>
                                        <p:attrNameLst>
                                          <p:attrName>ppt_x</p:attrName>
                                        </p:attrNameLst>
                                      </p:cBhvr>
                                      <p:tavLst>
                                        <p:tav tm="0">
                                          <p:val>
                                            <p:strVal val="#ppt_x"/>
                                          </p:val>
                                        </p:tav>
                                        <p:tav tm="100000">
                                          <p:val>
                                            <p:strVal val="#ppt_x"/>
                                          </p:val>
                                        </p:tav>
                                      </p:tavLst>
                                    </p:anim>
                                    <p:anim calcmode="lin" valueType="num">
                                      <p:cBhvr additive="base">
                                        <p:cTn id="44" dur="500" fill="hold"/>
                                        <p:tgtEl>
                                          <p:spTgt spid="476"/>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additive="base">
                                        <p:cTn id="47" dur="500" fill="hold"/>
                                        <p:tgtEl>
                                          <p:spTgt spid="20"/>
                                        </p:tgtEl>
                                        <p:attrNameLst>
                                          <p:attrName>ppt_x</p:attrName>
                                        </p:attrNameLst>
                                      </p:cBhvr>
                                      <p:tavLst>
                                        <p:tav tm="0">
                                          <p:val>
                                            <p:strVal val="#ppt_x"/>
                                          </p:val>
                                        </p:tav>
                                        <p:tav tm="100000">
                                          <p:val>
                                            <p:strVal val="#ppt_x"/>
                                          </p:val>
                                        </p:tav>
                                      </p:tavLst>
                                    </p:anim>
                                    <p:anim calcmode="lin" valueType="num">
                                      <p:cBhvr additive="base">
                                        <p:cTn id="48" dur="500" fill="hold"/>
                                        <p:tgtEl>
                                          <p:spTgt spid="20"/>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ppt_x"/>
                                          </p:val>
                                        </p:tav>
                                        <p:tav tm="100000">
                                          <p:val>
                                            <p:strVal val="#ppt_x"/>
                                          </p:val>
                                        </p:tav>
                                      </p:tavLst>
                                    </p:anim>
                                    <p:anim calcmode="lin" valueType="num">
                                      <p:cBhvr additive="base">
                                        <p:cTn id="52" dur="500" fill="hold"/>
                                        <p:tgtEl>
                                          <p:spTgt spid="23"/>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childTnLst>
                                    <p:set>
                                      <p:cBhvr>
                                        <p:cTn id="60" dur="1" fill="hold">
                                          <p:stCondLst>
                                            <p:cond delay="0"/>
                                          </p:stCondLst>
                                        </p:cTn>
                                        <p:tgtEl>
                                          <p:spTgt spid="478"/>
                                        </p:tgtEl>
                                        <p:attrNameLst>
                                          <p:attrName>style.visibility</p:attrName>
                                        </p:attrNameLst>
                                      </p:cBhvr>
                                      <p:to>
                                        <p:strVal val="visible"/>
                                      </p:to>
                                    </p:set>
                                    <p:anim calcmode="lin" valueType="num">
                                      <p:cBhvr additive="base">
                                        <p:cTn id="61" dur="500" fill="hold"/>
                                        <p:tgtEl>
                                          <p:spTgt spid="478"/>
                                        </p:tgtEl>
                                        <p:attrNameLst>
                                          <p:attrName>ppt_x</p:attrName>
                                        </p:attrNameLst>
                                      </p:cBhvr>
                                      <p:tavLst>
                                        <p:tav tm="0">
                                          <p:val>
                                            <p:strVal val="#ppt_x"/>
                                          </p:val>
                                        </p:tav>
                                        <p:tav tm="100000">
                                          <p:val>
                                            <p:strVal val="#ppt_x"/>
                                          </p:val>
                                        </p:tav>
                                      </p:tavLst>
                                    </p:anim>
                                    <p:anim calcmode="lin" valueType="num">
                                      <p:cBhvr additive="base">
                                        <p:cTn id="62" dur="500" fill="hold"/>
                                        <p:tgtEl>
                                          <p:spTgt spid="478"/>
                                        </p:tgtEl>
                                        <p:attrNameLst>
                                          <p:attrName>ppt_y</p:attrName>
                                        </p:attrNameLst>
                                      </p:cBhvr>
                                      <p:tavLst>
                                        <p:tav tm="0">
                                          <p:val>
                                            <p:strVal val="0-#ppt_h/2"/>
                                          </p:val>
                                        </p:tav>
                                        <p:tav tm="100000">
                                          <p:val>
                                            <p:strVal val="#ppt_y"/>
                                          </p:val>
                                        </p:tav>
                                      </p:tavLst>
                                    </p:anim>
                                  </p:childTnLst>
                                </p:cTn>
                              </p:par>
                              <p:par>
                                <p:cTn id="63" presetID="2" presetClass="entr" presetSubtype="1"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 calcmode="lin" valueType="num">
                                      <p:cBhvr additive="base">
                                        <p:cTn id="65" dur="500" fill="hold"/>
                                        <p:tgtEl>
                                          <p:spTgt spid="21"/>
                                        </p:tgtEl>
                                        <p:attrNameLst>
                                          <p:attrName>ppt_x</p:attrName>
                                        </p:attrNameLst>
                                      </p:cBhvr>
                                      <p:tavLst>
                                        <p:tav tm="0">
                                          <p:val>
                                            <p:strVal val="#ppt_x"/>
                                          </p:val>
                                        </p:tav>
                                        <p:tav tm="100000">
                                          <p:val>
                                            <p:strVal val="#ppt_x"/>
                                          </p:val>
                                        </p:tav>
                                      </p:tavLst>
                                    </p:anim>
                                    <p:anim calcmode="lin" valueType="num">
                                      <p:cBhvr additive="base">
                                        <p:cTn id="66" dur="500" fill="hold"/>
                                        <p:tgtEl>
                                          <p:spTgt spid="21"/>
                                        </p:tgtEl>
                                        <p:attrNameLst>
                                          <p:attrName>ppt_y</p:attrName>
                                        </p:attrNameLst>
                                      </p:cBhvr>
                                      <p:tavLst>
                                        <p:tav tm="0">
                                          <p:val>
                                            <p:strVal val="0-#ppt_h/2"/>
                                          </p:val>
                                        </p:tav>
                                        <p:tav tm="100000">
                                          <p:val>
                                            <p:strVal val="#ppt_y"/>
                                          </p:val>
                                        </p:tav>
                                      </p:tavLst>
                                    </p:anim>
                                  </p:childTnLst>
                                </p:cTn>
                              </p:par>
                              <p:par>
                                <p:cTn id="67" presetID="2" presetClass="entr" presetSubtype="1"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anim calcmode="lin" valueType="num">
                                      <p:cBhvr additive="base">
                                        <p:cTn id="69" dur="500" fill="hold"/>
                                        <p:tgtEl>
                                          <p:spTgt spid="24"/>
                                        </p:tgtEl>
                                        <p:attrNameLst>
                                          <p:attrName>ppt_x</p:attrName>
                                        </p:attrNameLst>
                                      </p:cBhvr>
                                      <p:tavLst>
                                        <p:tav tm="0">
                                          <p:val>
                                            <p:strVal val="#ppt_x"/>
                                          </p:val>
                                        </p:tav>
                                        <p:tav tm="100000">
                                          <p:val>
                                            <p:strVal val="#ppt_x"/>
                                          </p:val>
                                        </p:tav>
                                      </p:tavLst>
                                    </p:anim>
                                    <p:anim calcmode="lin" valueType="num">
                                      <p:cBhvr additive="base">
                                        <p:cTn id="70" dur="500" fill="hold"/>
                                        <p:tgtEl>
                                          <p:spTgt spid="24"/>
                                        </p:tgtEl>
                                        <p:attrNameLst>
                                          <p:attrName>ppt_y</p:attrName>
                                        </p:attrNameLst>
                                      </p:cBhvr>
                                      <p:tavLst>
                                        <p:tav tm="0">
                                          <p:val>
                                            <p:strVal val="0-#ppt_h/2"/>
                                          </p:val>
                                        </p:tav>
                                        <p:tav tm="100000">
                                          <p:val>
                                            <p:strVal val="#ppt_y"/>
                                          </p:val>
                                        </p:tav>
                                      </p:tavLst>
                                    </p:anim>
                                  </p:childTnLst>
                                </p:cTn>
                              </p:par>
                              <p:par>
                                <p:cTn id="71" presetID="2" presetClass="entr" presetSubtype="1"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anim calcmode="lin" valueType="num">
                                      <p:cBhvr additive="base">
                                        <p:cTn id="73" dur="500" fill="hold"/>
                                        <p:tgtEl>
                                          <p:spTgt spid="18"/>
                                        </p:tgtEl>
                                        <p:attrNameLst>
                                          <p:attrName>ppt_x</p:attrName>
                                        </p:attrNameLst>
                                      </p:cBhvr>
                                      <p:tavLst>
                                        <p:tav tm="0">
                                          <p:val>
                                            <p:strVal val="#ppt_x"/>
                                          </p:val>
                                        </p:tav>
                                        <p:tav tm="100000">
                                          <p:val>
                                            <p:strVal val="#ppt_x"/>
                                          </p:val>
                                        </p:tav>
                                      </p:tavLst>
                                    </p:anim>
                                    <p:anim calcmode="lin" valueType="num">
                                      <p:cBhvr additive="base">
                                        <p:cTn id="74"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grpId="0" nodeType="click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additive="base">
                                        <p:cTn id="79" dur="500" fill="hold"/>
                                        <p:tgtEl>
                                          <p:spTgt spid="10"/>
                                        </p:tgtEl>
                                        <p:attrNameLst>
                                          <p:attrName>ppt_x</p:attrName>
                                        </p:attrNameLst>
                                      </p:cBhvr>
                                      <p:tavLst>
                                        <p:tav tm="0">
                                          <p:val>
                                            <p:strVal val="#ppt_x"/>
                                          </p:val>
                                        </p:tav>
                                        <p:tav tm="100000">
                                          <p:val>
                                            <p:strVal val="#ppt_x"/>
                                          </p:val>
                                        </p:tav>
                                      </p:tavLst>
                                    </p:anim>
                                    <p:anim calcmode="lin" valueType="num">
                                      <p:cBhvr additive="base">
                                        <p:cTn id="8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0-#ppt_h/2"/>
                                          </p:val>
                                        </p:tav>
                                        <p:tav tm="100000">
                                          <p:val>
                                            <p:strVal val="#ppt_y"/>
                                          </p:val>
                                        </p:tav>
                                      </p:tavLst>
                                    </p:anim>
                                  </p:childTnLst>
                                </p:cTn>
                              </p:par>
                              <p:par>
                                <p:cTn id="87" presetID="2" presetClass="entr" presetSubtype="1"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additive="base">
                                        <p:cTn id="89" dur="500" fill="hold"/>
                                        <p:tgtEl>
                                          <p:spTgt spid="25"/>
                                        </p:tgtEl>
                                        <p:attrNameLst>
                                          <p:attrName>ppt_x</p:attrName>
                                        </p:attrNameLst>
                                      </p:cBhvr>
                                      <p:tavLst>
                                        <p:tav tm="0">
                                          <p:val>
                                            <p:strVal val="#ppt_x"/>
                                          </p:val>
                                        </p:tav>
                                        <p:tav tm="100000">
                                          <p:val>
                                            <p:strVal val="#ppt_x"/>
                                          </p:val>
                                        </p:tav>
                                      </p:tavLst>
                                    </p:anim>
                                    <p:anim calcmode="lin" valueType="num">
                                      <p:cBhvr additive="base">
                                        <p:cTn id="90" dur="500" fill="hold"/>
                                        <p:tgtEl>
                                          <p:spTgt spid="25"/>
                                        </p:tgtEl>
                                        <p:attrNameLst>
                                          <p:attrName>ppt_y</p:attrName>
                                        </p:attrNameLst>
                                      </p:cBhvr>
                                      <p:tavLst>
                                        <p:tav tm="0">
                                          <p:val>
                                            <p:strVal val="0-#ppt_h/2"/>
                                          </p:val>
                                        </p:tav>
                                        <p:tav tm="100000">
                                          <p:val>
                                            <p:strVal val="#ppt_y"/>
                                          </p:val>
                                        </p:tav>
                                      </p:tavLst>
                                    </p:anim>
                                  </p:childTnLst>
                                </p:cTn>
                              </p:par>
                              <p:par>
                                <p:cTn id="91" presetID="2" presetClass="entr" presetSubtype="1" fill="hold" grpId="0" nodeType="withEffect">
                                  <p:stCondLst>
                                    <p:cond delay="0"/>
                                  </p:stCondLst>
                                  <p:childTnLst>
                                    <p:set>
                                      <p:cBhvr>
                                        <p:cTn id="92" dur="1" fill="hold">
                                          <p:stCondLst>
                                            <p:cond delay="0"/>
                                          </p:stCondLst>
                                        </p:cTn>
                                        <p:tgtEl>
                                          <p:spTgt spid="19"/>
                                        </p:tgtEl>
                                        <p:attrNameLst>
                                          <p:attrName>style.visibility</p:attrName>
                                        </p:attrNameLst>
                                      </p:cBhvr>
                                      <p:to>
                                        <p:strVal val="visible"/>
                                      </p:to>
                                    </p:set>
                                    <p:anim calcmode="lin" valueType="num">
                                      <p:cBhvr additive="base">
                                        <p:cTn id="93" dur="500" fill="hold"/>
                                        <p:tgtEl>
                                          <p:spTgt spid="19"/>
                                        </p:tgtEl>
                                        <p:attrNameLst>
                                          <p:attrName>ppt_x</p:attrName>
                                        </p:attrNameLst>
                                      </p:cBhvr>
                                      <p:tavLst>
                                        <p:tav tm="0">
                                          <p:val>
                                            <p:strVal val="#ppt_x"/>
                                          </p:val>
                                        </p:tav>
                                        <p:tav tm="100000">
                                          <p:val>
                                            <p:strVal val="#ppt_x"/>
                                          </p:val>
                                        </p:tav>
                                      </p:tavLst>
                                    </p:anim>
                                    <p:anim calcmode="lin" valueType="num">
                                      <p:cBhvr additive="base">
                                        <p:cTn id="94" dur="500" fill="hold"/>
                                        <p:tgtEl>
                                          <p:spTgt spid="19"/>
                                        </p:tgtEl>
                                        <p:attrNameLst>
                                          <p:attrName>ppt_y</p:attrName>
                                        </p:attrNameLst>
                                      </p:cBhvr>
                                      <p:tavLst>
                                        <p:tav tm="0">
                                          <p:val>
                                            <p:strVal val="0-#ppt_h/2"/>
                                          </p:val>
                                        </p:tav>
                                        <p:tav tm="100000">
                                          <p:val>
                                            <p:strVal val="#ppt_y"/>
                                          </p:val>
                                        </p:tav>
                                      </p:tavLst>
                                    </p:anim>
                                  </p:childTnLst>
                                </p:cTn>
                              </p:par>
                              <p:par>
                                <p:cTn id="95" presetID="2" presetClass="entr" presetSubtype="1" fill="hold" grpId="0" nodeType="withEffect">
                                  <p:stCondLst>
                                    <p:cond delay="0"/>
                                  </p:stCondLst>
                                  <p:childTnLst>
                                    <p:set>
                                      <p:cBhvr>
                                        <p:cTn id="96" dur="1" fill="hold">
                                          <p:stCondLst>
                                            <p:cond delay="0"/>
                                          </p:stCondLst>
                                        </p:cTn>
                                        <p:tgtEl>
                                          <p:spTgt spid="480"/>
                                        </p:tgtEl>
                                        <p:attrNameLst>
                                          <p:attrName>style.visibility</p:attrName>
                                        </p:attrNameLst>
                                      </p:cBhvr>
                                      <p:to>
                                        <p:strVal val="visible"/>
                                      </p:to>
                                    </p:set>
                                    <p:anim calcmode="lin" valueType="num">
                                      <p:cBhvr additive="base">
                                        <p:cTn id="97" dur="500" fill="hold"/>
                                        <p:tgtEl>
                                          <p:spTgt spid="480"/>
                                        </p:tgtEl>
                                        <p:attrNameLst>
                                          <p:attrName>ppt_x</p:attrName>
                                        </p:attrNameLst>
                                      </p:cBhvr>
                                      <p:tavLst>
                                        <p:tav tm="0">
                                          <p:val>
                                            <p:strVal val="#ppt_x"/>
                                          </p:val>
                                        </p:tav>
                                        <p:tav tm="100000">
                                          <p:val>
                                            <p:strVal val="#ppt_x"/>
                                          </p:val>
                                        </p:tav>
                                      </p:tavLst>
                                    </p:anim>
                                    <p:anim calcmode="lin" valueType="num">
                                      <p:cBhvr additive="base">
                                        <p:cTn id="98" dur="500" fill="hold"/>
                                        <p:tgtEl>
                                          <p:spTgt spid="48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0" animBg="1"/>
      <p:bldP spid="476" grpId="0" animBg="1"/>
      <p:bldP spid="478" grpId="0" animBg="1"/>
      <p:bldP spid="480" grpId="0" animBg="1"/>
      <p:bldP spid="4" grpId="0" animBg="1"/>
      <p:bldP spid="10" grpId="0"/>
      <p:bldP spid="2" grpId="0" animBg="1"/>
      <p:bldP spid="6" grpId="0"/>
      <p:bldP spid="11" grpId="0"/>
      <p:bldP spid="13"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3" name="Google Shape;463;p61"/>
          <p:cNvSpPr txBox="1">
            <a:spLocks noGrp="1"/>
          </p:cNvSpPr>
          <p:nvPr>
            <p:ph type="subTitle" idx="4294967295"/>
          </p:nvPr>
        </p:nvSpPr>
        <p:spPr>
          <a:xfrm>
            <a:off x="3822513" y="3330780"/>
            <a:ext cx="1455300" cy="1627181"/>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 b="1" dirty="0">
                <a:solidFill>
                  <a:srgbClr val="FFFFFF"/>
                </a:solidFill>
              </a:rPr>
              <a:t>Inconsistent Results</a:t>
            </a:r>
            <a:endParaRPr b="1" dirty="0">
              <a:solidFill>
                <a:srgbClr val="FFFFFF"/>
              </a:solidFill>
            </a:endParaRPr>
          </a:p>
        </p:txBody>
      </p:sp>
      <p:sp>
        <p:nvSpPr>
          <p:cNvPr id="471" name="Google Shape;471;p61"/>
          <p:cNvSpPr txBox="1">
            <a:spLocks noGrp="1"/>
          </p:cNvSpPr>
          <p:nvPr>
            <p:ph type="sldNum" idx="12"/>
          </p:nvPr>
        </p:nvSpPr>
        <p:spPr>
          <a:xfrm>
            <a:off x="8472458" y="4663217"/>
            <a:ext cx="292923" cy="393600"/>
          </a:xfrm>
          <a:prstGeom prst="rect">
            <a:avLst/>
          </a:prstGeom>
        </p:spPr>
        <p:txBody>
          <a:bodyPr spcFirstLastPara="1" wrap="square" lIns="91425" tIns="91425" rIns="91425" bIns="91425" anchor="ctr" anchorCtr="0">
            <a:normAutofit fontScale="92500"/>
          </a:bodyPr>
          <a:lstStyle/>
          <a:p>
            <a:pPr marL="0" lvl="0" indent="0" algn="r" rtl="0">
              <a:spcBef>
                <a:spcPts val="0"/>
              </a:spcBef>
              <a:spcAft>
                <a:spcPts val="0"/>
              </a:spcAft>
              <a:buNone/>
            </a:pPr>
            <a:fld id="{00000000-1234-1234-1234-123412341234}" type="slidenum">
              <a:rPr lang="en" sz="800">
                <a:solidFill>
                  <a:srgbClr val="D9D9D9"/>
                </a:solidFill>
                <a:latin typeface="Inter Light"/>
                <a:ea typeface="Inter Light"/>
                <a:cs typeface="Inter Light"/>
                <a:sym typeface="Inter Light"/>
              </a:rPr>
              <a:t>26</a:t>
            </a:fld>
            <a:endParaRPr sz="700" dirty="0">
              <a:solidFill>
                <a:srgbClr val="D9D9D9"/>
              </a:solidFill>
              <a:latin typeface="Inter Light"/>
              <a:ea typeface="Inter Light"/>
              <a:cs typeface="Inter Light"/>
              <a:sym typeface="Inter Light"/>
            </a:endParaRPr>
          </a:p>
        </p:txBody>
      </p:sp>
      <p:sp>
        <p:nvSpPr>
          <p:cNvPr id="472" name="Google Shape;472;p61"/>
          <p:cNvSpPr/>
          <p:nvPr/>
        </p:nvSpPr>
        <p:spPr>
          <a:xfrm>
            <a:off x="27779" y="25401"/>
            <a:ext cx="1789382" cy="5014597"/>
          </a:xfrm>
          <a:prstGeom prst="rect">
            <a:avLst/>
          </a:prstGeom>
          <a:solidFill>
            <a:srgbClr val="011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B0F0"/>
              </a:solidFill>
              <a:highlight>
                <a:srgbClr val="00FFFF"/>
              </a:highlight>
            </a:endParaRPr>
          </a:p>
        </p:txBody>
      </p:sp>
      <p:sp>
        <p:nvSpPr>
          <p:cNvPr id="476" name="Google Shape;476;p61"/>
          <p:cNvSpPr/>
          <p:nvPr/>
        </p:nvSpPr>
        <p:spPr>
          <a:xfrm>
            <a:off x="3665361" y="16817"/>
            <a:ext cx="1800000" cy="5040000"/>
          </a:xfrm>
          <a:prstGeom prst="rect">
            <a:avLst/>
          </a:prstGeom>
          <a:solidFill>
            <a:srgbClr val="005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1"/>
          <p:cNvSpPr/>
          <p:nvPr/>
        </p:nvSpPr>
        <p:spPr>
          <a:xfrm>
            <a:off x="5484160" y="25402"/>
            <a:ext cx="1800000" cy="5040000"/>
          </a:xfrm>
          <a:prstGeom prst="rect">
            <a:avLst/>
          </a:prstGeom>
          <a:solidFill>
            <a:srgbClr val="649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1"/>
          <p:cNvSpPr/>
          <p:nvPr/>
        </p:nvSpPr>
        <p:spPr>
          <a:xfrm>
            <a:off x="7313561" y="25402"/>
            <a:ext cx="1800000" cy="5040000"/>
          </a:xfrm>
          <a:prstGeom prst="rect">
            <a:avLst/>
          </a:prstGeom>
          <a:solidFill>
            <a:srgbClr val="B3C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4;p61">
            <a:extLst>
              <a:ext uri="{FF2B5EF4-FFF2-40B4-BE49-F238E27FC236}">
                <a16:creationId xmlns:a16="http://schemas.microsoft.com/office/drawing/2014/main" id="{4B6BACB0-825C-EE1E-9142-73DE0A407D06}"/>
              </a:ext>
            </a:extLst>
          </p:cNvPr>
          <p:cNvSpPr/>
          <p:nvPr/>
        </p:nvSpPr>
        <p:spPr>
          <a:xfrm>
            <a:off x="1848529" y="16817"/>
            <a:ext cx="1800000" cy="5040000"/>
          </a:xfrm>
          <a:prstGeom prst="rect">
            <a:avLst/>
          </a:prstGeom>
          <a:solidFill>
            <a:srgbClr val="033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73;p61">
            <a:extLst>
              <a:ext uri="{FF2B5EF4-FFF2-40B4-BE49-F238E27FC236}">
                <a16:creationId xmlns:a16="http://schemas.microsoft.com/office/drawing/2014/main" id="{342DCA5F-9D41-4EE1-B077-71B3D954F3CB}"/>
              </a:ext>
            </a:extLst>
          </p:cNvPr>
          <p:cNvSpPr txBox="1"/>
          <p:nvPr/>
        </p:nvSpPr>
        <p:spPr>
          <a:xfrm>
            <a:off x="7411104" y="439855"/>
            <a:ext cx="1620000" cy="1512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IN" sz="1600" b="1" dirty="0">
                <a:solidFill>
                  <a:schemeClr val="bg1"/>
                </a:solidFill>
                <a:latin typeface="Inter" panose="020B0604020202020204" charset="0"/>
                <a:ea typeface="Inter" panose="020B0604020202020204" charset="0"/>
              </a:rPr>
              <a:t>Privacy Preservation</a:t>
            </a:r>
            <a:endParaRPr sz="1600" b="1" dirty="0">
              <a:solidFill>
                <a:srgbClr val="FFFFFF"/>
              </a:solidFill>
              <a:latin typeface="Inter" panose="020B0604020202020204" charset="0"/>
              <a:ea typeface="Inter" panose="020B0604020202020204" charset="0"/>
              <a:cs typeface="Inter"/>
              <a:sym typeface="Inter"/>
            </a:endParaRPr>
          </a:p>
        </p:txBody>
      </p:sp>
      <p:sp>
        <p:nvSpPr>
          <p:cNvPr id="2" name="Google Shape;472;p61">
            <a:extLst>
              <a:ext uri="{FF2B5EF4-FFF2-40B4-BE49-F238E27FC236}">
                <a16:creationId xmlns:a16="http://schemas.microsoft.com/office/drawing/2014/main" id="{446F1215-E6B7-0672-8426-21DA93384004}"/>
              </a:ext>
            </a:extLst>
          </p:cNvPr>
          <p:cNvSpPr/>
          <p:nvPr/>
        </p:nvSpPr>
        <p:spPr>
          <a:xfrm>
            <a:off x="87830" y="3167191"/>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sz="1200" dirty="0">
                <a:latin typeface="Inter" panose="020B0604020202020204" charset="0"/>
                <a:ea typeface="Inter" panose="020B0604020202020204" charset="0"/>
              </a:rPr>
              <a:t>Detects unusual patterns or behaviors</a:t>
            </a:r>
          </a:p>
        </p:txBody>
      </p:sp>
      <p:sp>
        <p:nvSpPr>
          <p:cNvPr id="13" name="Arrow: Down 12">
            <a:extLst>
              <a:ext uri="{FF2B5EF4-FFF2-40B4-BE49-F238E27FC236}">
                <a16:creationId xmlns:a16="http://schemas.microsoft.com/office/drawing/2014/main" id="{D0002927-D858-6A08-9C35-44572D072151}"/>
              </a:ext>
            </a:extLst>
          </p:cNvPr>
          <p:cNvSpPr/>
          <p:nvPr/>
        </p:nvSpPr>
        <p:spPr>
          <a:xfrm>
            <a:off x="847886" y="2198978"/>
            <a:ext cx="221456" cy="745544"/>
          </a:xfrm>
          <a:prstGeom prst="downArrow">
            <a:avLst/>
          </a:prstGeom>
          <a:solidFill>
            <a:srgbClr val="011F4B"/>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600" dirty="0">
                <a:effectLst>
                  <a:outerShdw blurRad="50800" dist="38100" dir="5400000" algn="t" rotWithShape="0">
                    <a:prstClr val="black">
                      <a:alpha val="40000"/>
                    </a:prstClr>
                  </a:outerShdw>
                </a:effectLst>
              </a:rPr>
              <a:t>ROLE</a:t>
            </a:r>
            <a:endParaRPr lang="en-IN" sz="600" dirty="0">
              <a:effectLst>
                <a:outerShdw blurRad="50800" dist="38100" dir="5400000" algn="t" rotWithShape="0">
                  <a:prstClr val="black">
                    <a:alpha val="40000"/>
                  </a:prstClr>
                </a:outerShdw>
              </a:effectLst>
            </a:endParaRPr>
          </a:p>
        </p:txBody>
      </p:sp>
      <p:sp>
        <p:nvSpPr>
          <p:cNvPr id="11" name="TextBox 10">
            <a:extLst>
              <a:ext uri="{FF2B5EF4-FFF2-40B4-BE49-F238E27FC236}">
                <a16:creationId xmlns:a16="http://schemas.microsoft.com/office/drawing/2014/main" id="{EE91EC48-9851-AD11-A141-B722B278F8E7}"/>
              </a:ext>
            </a:extLst>
          </p:cNvPr>
          <p:cNvSpPr txBox="1"/>
          <p:nvPr/>
        </p:nvSpPr>
        <p:spPr>
          <a:xfrm>
            <a:off x="2028697" y="2376998"/>
            <a:ext cx="1669754" cy="46166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b="1" dirty="0"/>
              <a:t>Smart     Bouncer</a:t>
            </a:r>
          </a:p>
          <a:p>
            <a:endParaRPr lang="en-IN" b="1" dirty="0"/>
          </a:p>
        </p:txBody>
      </p:sp>
      <p:sp>
        <p:nvSpPr>
          <p:cNvPr id="16" name="Google Shape;472;p61">
            <a:extLst>
              <a:ext uri="{FF2B5EF4-FFF2-40B4-BE49-F238E27FC236}">
                <a16:creationId xmlns:a16="http://schemas.microsoft.com/office/drawing/2014/main" id="{780DCDD5-D2E5-603E-34E6-3B5FC0251832}"/>
              </a:ext>
            </a:extLst>
          </p:cNvPr>
          <p:cNvSpPr/>
          <p:nvPr/>
        </p:nvSpPr>
        <p:spPr>
          <a:xfrm>
            <a:off x="1942727" y="3173179"/>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sz="1200" dirty="0">
                <a:latin typeface="Inter" panose="020B0604020202020204" charset="0"/>
                <a:ea typeface="Inter" panose="020B0604020202020204" charset="0"/>
              </a:rPr>
              <a:t>Governs user and system access</a:t>
            </a:r>
          </a:p>
        </p:txBody>
      </p:sp>
      <p:sp>
        <p:nvSpPr>
          <p:cNvPr id="17" name="Google Shape;472;p61">
            <a:extLst>
              <a:ext uri="{FF2B5EF4-FFF2-40B4-BE49-F238E27FC236}">
                <a16:creationId xmlns:a16="http://schemas.microsoft.com/office/drawing/2014/main" id="{2CC06408-2EE7-C08A-82D6-86042E179410}"/>
              </a:ext>
            </a:extLst>
          </p:cNvPr>
          <p:cNvSpPr/>
          <p:nvPr/>
        </p:nvSpPr>
        <p:spPr>
          <a:xfrm>
            <a:off x="3752024" y="3165263"/>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sz="1200" dirty="0">
                <a:latin typeface="Inter" panose="020B0604020202020204" charset="0"/>
                <a:ea typeface="Inter" panose="020B0604020202020204" charset="0"/>
              </a:rPr>
              <a:t>Monitors for known and emerging threats</a:t>
            </a:r>
          </a:p>
        </p:txBody>
      </p:sp>
      <p:sp>
        <p:nvSpPr>
          <p:cNvPr id="18" name="Google Shape;472;p61">
            <a:extLst>
              <a:ext uri="{FF2B5EF4-FFF2-40B4-BE49-F238E27FC236}">
                <a16:creationId xmlns:a16="http://schemas.microsoft.com/office/drawing/2014/main" id="{73DDE75A-E020-6BDF-9645-9EE4B7936B38}"/>
              </a:ext>
            </a:extLst>
          </p:cNvPr>
          <p:cNvSpPr/>
          <p:nvPr/>
        </p:nvSpPr>
        <p:spPr>
          <a:xfrm>
            <a:off x="5552024" y="3173179"/>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sz="1200" dirty="0">
                <a:latin typeface="Inter" panose="020B0604020202020204" charset="0"/>
                <a:ea typeface="Inter" panose="020B0604020202020204" charset="0"/>
              </a:rPr>
              <a:t>Blocks unauthorized attempts to access the system</a:t>
            </a:r>
          </a:p>
        </p:txBody>
      </p:sp>
      <p:sp>
        <p:nvSpPr>
          <p:cNvPr id="19" name="Google Shape;472;p61">
            <a:extLst>
              <a:ext uri="{FF2B5EF4-FFF2-40B4-BE49-F238E27FC236}">
                <a16:creationId xmlns:a16="http://schemas.microsoft.com/office/drawing/2014/main" id="{6786D16D-BBD2-F244-FAF2-1AF41D1E937F}"/>
              </a:ext>
            </a:extLst>
          </p:cNvPr>
          <p:cNvSpPr/>
          <p:nvPr/>
        </p:nvSpPr>
        <p:spPr>
          <a:xfrm>
            <a:off x="7379632" y="3185673"/>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sz="1200" dirty="0">
                <a:latin typeface="Inter" panose="020B0604020202020204" charset="0"/>
                <a:ea typeface="Inter" panose="020B0604020202020204" charset="0"/>
              </a:rPr>
              <a:t>Ensures data protection and privacy</a:t>
            </a:r>
          </a:p>
        </p:txBody>
      </p:sp>
      <p:sp>
        <p:nvSpPr>
          <p:cNvPr id="24" name="TextBox 23">
            <a:extLst>
              <a:ext uri="{FF2B5EF4-FFF2-40B4-BE49-F238E27FC236}">
                <a16:creationId xmlns:a16="http://schemas.microsoft.com/office/drawing/2014/main" id="{7929586A-B6AF-C389-B8A9-A3DF658B234C}"/>
              </a:ext>
            </a:extLst>
          </p:cNvPr>
          <p:cNvSpPr txBox="1"/>
          <p:nvPr/>
        </p:nvSpPr>
        <p:spPr>
          <a:xfrm>
            <a:off x="5584436" y="2390179"/>
            <a:ext cx="1826668" cy="46166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b="1" dirty="0"/>
              <a:t>Active     Defender</a:t>
            </a:r>
          </a:p>
          <a:p>
            <a:endParaRPr lang="en-IN" b="1" dirty="0"/>
          </a:p>
        </p:txBody>
      </p:sp>
      <p:sp>
        <p:nvSpPr>
          <p:cNvPr id="23" name="TextBox 22">
            <a:extLst>
              <a:ext uri="{FF2B5EF4-FFF2-40B4-BE49-F238E27FC236}">
                <a16:creationId xmlns:a16="http://schemas.microsoft.com/office/drawing/2014/main" id="{112E3DC1-4EAA-6F26-2A91-34DF93020BB3}"/>
              </a:ext>
            </a:extLst>
          </p:cNvPr>
          <p:cNvSpPr txBox="1"/>
          <p:nvPr/>
        </p:nvSpPr>
        <p:spPr>
          <a:xfrm>
            <a:off x="3680970" y="2390179"/>
            <a:ext cx="1691054" cy="46166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b="1" dirty="0"/>
              <a:t>Informed     Advisor</a:t>
            </a:r>
          </a:p>
          <a:p>
            <a:endParaRPr lang="en-IN" b="1" dirty="0"/>
          </a:p>
        </p:txBody>
      </p:sp>
      <p:sp>
        <p:nvSpPr>
          <p:cNvPr id="25" name="TextBox 24">
            <a:extLst>
              <a:ext uri="{FF2B5EF4-FFF2-40B4-BE49-F238E27FC236}">
                <a16:creationId xmlns:a16="http://schemas.microsoft.com/office/drawing/2014/main" id="{02EDC8BC-206B-E3A2-C0C8-7882C2E743AD}"/>
              </a:ext>
            </a:extLst>
          </p:cNvPr>
          <p:cNvSpPr txBox="1"/>
          <p:nvPr/>
        </p:nvSpPr>
        <p:spPr>
          <a:xfrm>
            <a:off x="7432109" y="2376997"/>
            <a:ext cx="1728010" cy="46166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b="1" dirty="0"/>
              <a:t>Data     Protector</a:t>
            </a:r>
          </a:p>
          <a:p>
            <a:endParaRPr lang="en-IN" b="1" dirty="0"/>
          </a:p>
        </p:txBody>
      </p:sp>
      <p:sp>
        <p:nvSpPr>
          <p:cNvPr id="12" name="Google Shape;473;p61">
            <a:extLst>
              <a:ext uri="{FF2B5EF4-FFF2-40B4-BE49-F238E27FC236}">
                <a16:creationId xmlns:a16="http://schemas.microsoft.com/office/drawing/2014/main" id="{14FA8EE6-4471-76E9-A854-F9D7AA667188}"/>
              </a:ext>
            </a:extLst>
          </p:cNvPr>
          <p:cNvSpPr txBox="1"/>
          <p:nvPr/>
        </p:nvSpPr>
        <p:spPr>
          <a:xfrm>
            <a:off x="112896" y="391475"/>
            <a:ext cx="1620000" cy="1512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US" sz="1600" b="1" dirty="0">
                <a:solidFill>
                  <a:srgbClr val="FFFFFF"/>
                </a:solidFill>
                <a:latin typeface="Inter" panose="020B0604020202020204" charset="0"/>
                <a:ea typeface="Inter" panose="020B0604020202020204" charset="0"/>
                <a:cs typeface="Inter"/>
                <a:sym typeface="Inter"/>
              </a:rPr>
              <a:t>Anomaly Detection</a:t>
            </a:r>
            <a:endParaRPr sz="1600" b="1" dirty="0">
              <a:solidFill>
                <a:srgbClr val="FFFFFF"/>
              </a:solidFill>
              <a:latin typeface="Inter" panose="020B0604020202020204" charset="0"/>
              <a:ea typeface="Inter" panose="020B0604020202020204" charset="0"/>
              <a:cs typeface="Inter"/>
              <a:sym typeface="Inter"/>
            </a:endParaRPr>
          </a:p>
        </p:txBody>
      </p:sp>
      <p:sp>
        <p:nvSpPr>
          <p:cNvPr id="14" name="Google Shape;473;p61">
            <a:extLst>
              <a:ext uri="{FF2B5EF4-FFF2-40B4-BE49-F238E27FC236}">
                <a16:creationId xmlns:a16="http://schemas.microsoft.com/office/drawing/2014/main" id="{089DC795-CDCA-2954-0301-17A1A1429D99}"/>
              </a:ext>
            </a:extLst>
          </p:cNvPr>
          <p:cNvSpPr txBox="1"/>
          <p:nvPr/>
        </p:nvSpPr>
        <p:spPr>
          <a:xfrm>
            <a:off x="1942727" y="418949"/>
            <a:ext cx="1620000" cy="1512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US" sz="1600" b="1" dirty="0">
                <a:solidFill>
                  <a:srgbClr val="FFFFFF"/>
                </a:solidFill>
                <a:latin typeface="Inter" panose="020B0604020202020204" charset="0"/>
                <a:ea typeface="Inter" panose="020B0604020202020204" charset="0"/>
                <a:cs typeface="Inter"/>
                <a:sym typeface="Inter"/>
              </a:rPr>
              <a:t>Access   Control</a:t>
            </a:r>
            <a:endParaRPr sz="1600" b="1" dirty="0">
              <a:solidFill>
                <a:srgbClr val="FFFFFF"/>
              </a:solidFill>
              <a:latin typeface="Inter" panose="020B0604020202020204" charset="0"/>
              <a:ea typeface="Inter" panose="020B0604020202020204" charset="0"/>
              <a:cs typeface="Inter"/>
              <a:sym typeface="Inter"/>
            </a:endParaRPr>
          </a:p>
        </p:txBody>
      </p:sp>
      <p:sp>
        <p:nvSpPr>
          <p:cNvPr id="26" name="Google Shape;473;p61">
            <a:extLst>
              <a:ext uri="{FF2B5EF4-FFF2-40B4-BE49-F238E27FC236}">
                <a16:creationId xmlns:a16="http://schemas.microsoft.com/office/drawing/2014/main" id="{DD524D7A-C1FA-7CE5-AA2E-4B9A098933C7}"/>
              </a:ext>
            </a:extLst>
          </p:cNvPr>
          <p:cNvSpPr txBox="1"/>
          <p:nvPr/>
        </p:nvSpPr>
        <p:spPr>
          <a:xfrm>
            <a:off x="3740163" y="439855"/>
            <a:ext cx="1620000" cy="1512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US" sz="1600" b="1" dirty="0">
                <a:solidFill>
                  <a:srgbClr val="FFFFFF"/>
                </a:solidFill>
                <a:latin typeface="Inter" panose="020B0604020202020204" charset="0"/>
                <a:ea typeface="Inter" panose="020B0604020202020204" charset="0"/>
                <a:cs typeface="Inter"/>
                <a:sym typeface="Inter"/>
              </a:rPr>
              <a:t>Threat Intelligence</a:t>
            </a:r>
            <a:endParaRPr sz="1600" b="1" dirty="0">
              <a:solidFill>
                <a:srgbClr val="FFFFFF"/>
              </a:solidFill>
              <a:latin typeface="Inter" panose="020B0604020202020204" charset="0"/>
              <a:ea typeface="Inter" panose="020B0604020202020204" charset="0"/>
              <a:cs typeface="Inter"/>
              <a:sym typeface="Inter"/>
            </a:endParaRPr>
          </a:p>
        </p:txBody>
      </p:sp>
      <p:sp>
        <p:nvSpPr>
          <p:cNvPr id="27" name="Google Shape;473;p61">
            <a:extLst>
              <a:ext uri="{FF2B5EF4-FFF2-40B4-BE49-F238E27FC236}">
                <a16:creationId xmlns:a16="http://schemas.microsoft.com/office/drawing/2014/main" id="{EAF49AC6-E590-D392-841B-88D0BA8932D2}"/>
              </a:ext>
            </a:extLst>
          </p:cNvPr>
          <p:cNvSpPr txBox="1"/>
          <p:nvPr/>
        </p:nvSpPr>
        <p:spPr>
          <a:xfrm>
            <a:off x="5581273" y="439855"/>
            <a:ext cx="1620000" cy="1512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US" sz="1600" b="1" dirty="0">
                <a:solidFill>
                  <a:srgbClr val="FFFFFF"/>
                </a:solidFill>
                <a:latin typeface="Inter" panose="020B0604020202020204" charset="0"/>
                <a:ea typeface="Inter" panose="020B0604020202020204" charset="0"/>
                <a:cs typeface="Inter"/>
                <a:sym typeface="Inter"/>
              </a:rPr>
              <a:t>Intrusion Prevention</a:t>
            </a:r>
            <a:endParaRPr sz="1600" b="1" dirty="0">
              <a:solidFill>
                <a:srgbClr val="FFFFFF"/>
              </a:solidFill>
              <a:latin typeface="Inter" panose="020B0604020202020204" charset="0"/>
              <a:ea typeface="Inter" panose="020B0604020202020204" charset="0"/>
              <a:cs typeface="Inter"/>
              <a:sym typeface="Inter"/>
            </a:endParaRPr>
          </a:p>
        </p:txBody>
      </p:sp>
      <p:sp>
        <p:nvSpPr>
          <p:cNvPr id="6" name="TextBox 5">
            <a:extLst>
              <a:ext uri="{FF2B5EF4-FFF2-40B4-BE49-F238E27FC236}">
                <a16:creationId xmlns:a16="http://schemas.microsoft.com/office/drawing/2014/main" id="{C61A2BC7-2839-5720-934F-F9F1A8D300AC}"/>
              </a:ext>
            </a:extLst>
          </p:cNvPr>
          <p:cNvSpPr txBox="1"/>
          <p:nvPr/>
        </p:nvSpPr>
        <p:spPr>
          <a:xfrm>
            <a:off x="96868" y="2376998"/>
            <a:ext cx="1720293" cy="461665"/>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1200" b="1" dirty="0">
                <a:solidFill>
                  <a:srgbClr val="E6E6E6"/>
                </a:solidFill>
              </a:rPr>
              <a:t>Watchful     guardian</a:t>
            </a:r>
          </a:p>
          <a:p>
            <a:endParaRPr lang="en-IN" sz="1200" b="1" dirty="0">
              <a:solidFill>
                <a:srgbClr val="E6E6E6"/>
              </a:solidFill>
              <a:latin typeface="Inter" panose="020B0604020202020204" charset="0"/>
              <a:ea typeface="Inter" panose="020B0604020202020204" charset="0"/>
            </a:endParaRPr>
          </a:p>
        </p:txBody>
      </p:sp>
      <p:sp>
        <p:nvSpPr>
          <p:cNvPr id="448" name="Arrow: Down 447">
            <a:extLst>
              <a:ext uri="{FF2B5EF4-FFF2-40B4-BE49-F238E27FC236}">
                <a16:creationId xmlns:a16="http://schemas.microsoft.com/office/drawing/2014/main" id="{DFB48E5B-8045-DDF1-BD93-B8259D5AAD4E}"/>
              </a:ext>
            </a:extLst>
          </p:cNvPr>
          <p:cNvSpPr/>
          <p:nvPr/>
        </p:nvSpPr>
        <p:spPr>
          <a:xfrm>
            <a:off x="2647886" y="2184100"/>
            <a:ext cx="221456" cy="745544"/>
          </a:xfrm>
          <a:prstGeom prst="downArrow">
            <a:avLst/>
          </a:prstGeom>
          <a:solidFill>
            <a:srgbClr val="03396C"/>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600" dirty="0">
                <a:effectLst>
                  <a:outerShdw blurRad="50800" dist="38100" dir="5400000" algn="t" rotWithShape="0">
                    <a:prstClr val="black">
                      <a:alpha val="40000"/>
                    </a:prstClr>
                  </a:outerShdw>
                </a:effectLst>
              </a:rPr>
              <a:t>ROLE</a:t>
            </a:r>
            <a:endParaRPr lang="en-IN" sz="600" dirty="0">
              <a:effectLst>
                <a:outerShdw blurRad="50800" dist="38100" dir="5400000" algn="t" rotWithShape="0">
                  <a:prstClr val="black">
                    <a:alpha val="40000"/>
                  </a:prstClr>
                </a:outerShdw>
              </a:effectLst>
            </a:endParaRPr>
          </a:p>
        </p:txBody>
      </p:sp>
      <p:sp>
        <p:nvSpPr>
          <p:cNvPr id="449" name="Arrow: Down 448">
            <a:extLst>
              <a:ext uri="{FF2B5EF4-FFF2-40B4-BE49-F238E27FC236}">
                <a16:creationId xmlns:a16="http://schemas.microsoft.com/office/drawing/2014/main" id="{95B40722-3671-CB47-A642-0F8CFFAB293A}"/>
              </a:ext>
            </a:extLst>
          </p:cNvPr>
          <p:cNvSpPr/>
          <p:nvPr/>
        </p:nvSpPr>
        <p:spPr>
          <a:xfrm>
            <a:off x="4451296" y="2172630"/>
            <a:ext cx="221456" cy="745544"/>
          </a:xfrm>
          <a:prstGeom prst="downArrow">
            <a:avLst/>
          </a:prstGeom>
          <a:solidFill>
            <a:srgbClr val="005B96"/>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600" dirty="0">
                <a:effectLst>
                  <a:outerShdw blurRad="50800" dist="38100" dir="5400000" algn="t" rotWithShape="0">
                    <a:prstClr val="black">
                      <a:alpha val="40000"/>
                    </a:prstClr>
                  </a:outerShdw>
                </a:effectLst>
              </a:rPr>
              <a:t>ROLE</a:t>
            </a:r>
            <a:endParaRPr lang="en-IN" sz="600" dirty="0">
              <a:effectLst>
                <a:outerShdw blurRad="50800" dist="38100" dir="5400000" algn="t" rotWithShape="0">
                  <a:prstClr val="black">
                    <a:alpha val="40000"/>
                  </a:prstClr>
                </a:outerShdw>
              </a:effectLst>
            </a:endParaRPr>
          </a:p>
        </p:txBody>
      </p:sp>
      <p:sp>
        <p:nvSpPr>
          <p:cNvPr id="450" name="Arrow: Down 449">
            <a:extLst>
              <a:ext uri="{FF2B5EF4-FFF2-40B4-BE49-F238E27FC236}">
                <a16:creationId xmlns:a16="http://schemas.microsoft.com/office/drawing/2014/main" id="{E3AF8DFC-7EF1-8C1F-020C-7EDC0779F1A9}"/>
              </a:ext>
            </a:extLst>
          </p:cNvPr>
          <p:cNvSpPr/>
          <p:nvPr/>
        </p:nvSpPr>
        <p:spPr>
          <a:xfrm>
            <a:off x="6271279" y="2198978"/>
            <a:ext cx="221456" cy="745544"/>
          </a:xfrm>
          <a:prstGeom prst="downArrow">
            <a:avLst/>
          </a:prstGeom>
          <a:solidFill>
            <a:srgbClr val="6497B1"/>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600" dirty="0">
                <a:effectLst>
                  <a:outerShdw blurRad="50800" dist="38100" dir="5400000" algn="t" rotWithShape="0">
                    <a:prstClr val="black">
                      <a:alpha val="40000"/>
                    </a:prstClr>
                  </a:outerShdw>
                </a:effectLst>
              </a:rPr>
              <a:t>ROLE</a:t>
            </a:r>
            <a:endParaRPr lang="en-IN" sz="600" dirty="0">
              <a:effectLst>
                <a:outerShdw blurRad="50800" dist="38100" dir="5400000" algn="t" rotWithShape="0">
                  <a:prstClr val="black">
                    <a:alpha val="40000"/>
                  </a:prstClr>
                </a:outerShdw>
              </a:effectLst>
            </a:endParaRPr>
          </a:p>
        </p:txBody>
      </p:sp>
      <p:sp>
        <p:nvSpPr>
          <p:cNvPr id="451" name="Arrow: Down 450">
            <a:extLst>
              <a:ext uri="{FF2B5EF4-FFF2-40B4-BE49-F238E27FC236}">
                <a16:creationId xmlns:a16="http://schemas.microsoft.com/office/drawing/2014/main" id="{B9D4BFEC-B2E7-CF7D-D6F7-BB548C4D883A}"/>
              </a:ext>
            </a:extLst>
          </p:cNvPr>
          <p:cNvSpPr/>
          <p:nvPr/>
        </p:nvSpPr>
        <p:spPr>
          <a:xfrm>
            <a:off x="7999648" y="2198978"/>
            <a:ext cx="221456" cy="745544"/>
          </a:xfrm>
          <a:prstGeom prst="downArrow">
            <a:avLst/>
          </a:prstGeom>
          <a:solidFill>
            <a:srgbClr val="B3CDE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600" dirty="0">
                <a:ln>
                  <a:solidFill>
                    <a:srgbClr val="03396C"/>
                  </a:solidFill>
                </a:ln>
                <a:solidFill>
                  <a:schemeClr val="tx2">
                    <a:lumMod val="75000"/>
                  </a:schemeClr>
                </a:solidFill>
              </a:rPr>
              <a:t>ROLE</a:t>
            </a:r>
            <a:endParaRPr lang="en-IN" sz="600" dirty="0">
              <a:ln>
                <a:solidFill>
                  <a:srgbClr val="03396C"/>
                </a:solidFill>
              </a:ln>
              <a:solidFill>
                <a:schemeClr val="tx2">
                  <a:lumMod val="75000"/>
                </a:schemeClr>
              </a:solidFill>
            </a:endParaRPr>
          </a:p>
        </p:txBody>
      </p:sp>
    </p:spTree>
    <p:extLst>
      <p:ext uri="{BB962C8B-B14F-4D97-AF65-F5344CB8AC3E}">
        <p14:creationId xmlns:p14="http://schemas.microsoft.com/office/powerpoint/2010/main" val="2503368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72"/>
                                        </p:tgtEl>
                                        <p:attrNameLst>
                                          <p:attrName>style.visibility</p:attrName>
                                        </p:attrNameLst>
                                      </p:cBhvr>
                                      <p:to>
                                        <p:strVal val="visible"/>
                                      </p:to>
                                    </p:set>
                                    <p:anim calcmode="lin" valueType="num">
                                      <p:cBhvr additive="base">
                                        <p:cTn id="7" dur="500" fill="hold"/>
                                        <p:tgtEl>
                                          <p:spTgt spid="472"/>
                                        </p:tgtEl>
                                        <p:attrNameLst>
                                          <p:attrName>ppt_x</p:attrName>
                                        </p:attrNameLst>
                                      </p:cBhvr>
                                      <p:tavLst>
                                        <p:tav tm="0">
                                          <p:val>
                                            <p:strVal val="#ppt_x"/>
                                          </p:val>
                                        </p:tav>
                                        <p:tav tm="100000">
                                          <p:val>
                                            <p:strVal val="#ppt_x"/>
                                          </p:val>
                                        </p:tav>
                                      </p:tavLst>
                                    </p:anim>
                                    <p:anim calcmode="lin" valueType="num">
                                      <p:cBhvr additive="base">
                                        <p:cTn id="8" dur="500" fill="hold"/>
                                        <p:tgtEl>
                                          <p:spTgt spid="47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0-#ppt_h/2"/>
                                          </p:val>
                                        </p:tav>
                                        <p:tav tm="100000">
                                          <p:val>
                                            <p:strVal val="#ppt_y"/>
                                          </p:val>
                                        </p:tav>
                                      </p:tavLst>
                                    </p:anim>
                                  </p:childTnLst>
                                </p:cTn>
                              </p:par>
                              <p:par>
                                <p:cTn id="35" presetID="2" presetClass="entr" presetSubtype="1" fill="hold" grpId="0" nodeType="withEffect">
                                  <p:stCondLst>
                                    <p:cond delay="0"/>
                                  </p:stCondLst>
                                  <p:childTnLst>
                                    <p:set>
                                      <p:cBhvr>
                                        <p:cTn id="36" dur="1" fill="hold">
                                          <p:stCondLst>
                                            <p:cond delay="0"/>
                                          </p:stCondLst>
                                        </p:cTn>
                                        <p:tgtEl>
                                          <p:spTgt spid="448"/>
                                        </p:tgtEl>
                                        <p:attrNameLst>
                                          <p:attrName>style.visibility</p:attrName>
                                        </p:attrNameLst>
                                      </p:cBhvr>
                                      <p:to>
                                        <p:strVal val="visible"/>
                                      </p:to>
                                    </p:set>
                                    <p:anim calcmode="lin" valueType="num">
                                      <p:cBhvr additive="base">
                                        <p:cTn id="37" dur="500" fill="hold"/>
                                        <p:tgtEl>
                                          <p:spTgt spid="448"/>
                                        </p:tgtEl>
                                        <p:attrNameLst>
                                          <p:attrName>ppt_x</p:attrName>
                                        </p:attrNameLst>
                                      </p:cBhvr>
                                      <p:tavLst>
                                        <p:tav tm="0">
                                          <p:val>
                                            <p:strVal val="#ppt_x"/>
                                          </p:val>
                                        </p:tav>
                                        <p:tav tm="100000">
                                          <p:val>
                                            <p:strVal val="#ppt_x"/>
                                          </p:val>
                                        </p:tav>
                                      </p:tavLst>
                                    </p:anim>
                                    <p:anim calcmode="lin" valueType="num">
                                      <p:cBhvr additive="base">
                                        <p:cTn id="38" dur="500" fill="hold"/>
                                        <p:tgtEl>
                                          <p:spTgt spid="448"/>
                                        </p:tgtEl>
                                        <p:attrNameLst>
                                          <p:attrName>ppt_y</p:attrName>
                                        </p:attrNameLst>
                                      </p:cBhvr>
                                      <p:tavLst>
                                        <p:tav tm="0">
                                          <p:val>
                                            <p:strVal val="0-#ppt_h/2"/>
                                          </p:val>
                                        </p:tav>
                                        <p:tav tm="100000">
                                          <p:val>
                                            <p:strVal val="#ppt_y"/>
                                          </p:val>
                                        </p:tav>
                                      </p:tavLst>
                                    </p:anim>
                                  </p:childTnLst>
                                </p:cTn>
                              </p:par>
                              <p:par>
                                <p:cTn id="39" presetID="2" presetClass="entr" presetSubtype="1"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0-#ppt_h/2"/>
                                          </p:val>
                                        </p:tav>
                                        <p:tav tm="100000">
                                          <p:val>
                                            <p:strVal val="#ppt_y"/>
                                          </p:val>
                                        </p:tav>
                                      </p:tavLst>
                                    </p:anim>
                                  </p:childTnLst>
                                </p:cTn>
                              </p:par>
                              <p:par>
                                <p:cTn id="43" presetID="2" presetClass="entr" presetSubtype="1"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ppt_x"/>
                                          </p:val>
                                        </p:tav>
                                        <p:tav tm="100000">
                                          <p:val>
                                            <p:strVal val="#ppt_x"/>
                                          </p:val>
                                        </p:tav>
                                      </p:tavLst>
                                    </p:anim>
                                    <p:anim calcmode="lin" valueType="num">
                                      <p:cBhvr additive="base">
                                        <p:cTn id="46"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1"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ppt_x"/>
                                          </p:val>
                                        </p:tav>
                                        <p:tav tm="100000">
                                          <p:val>
                                            <p:strVal val="#ppt_x"/>
                                          </p:val>
                                        </p:tav>
                                      </p:tavLst>
                                    </p:anim>
                                    <p:anim calcmode="lin" valueType="num">
                                      <p:cBhvr additive="base">
                                        <p:cTn id="52" dur="500" fill="hold"/>
                                        <p:tgtEl>
                                          <p:spTgt spid="26"/>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0"/>
                                  </p:stCondLst>
                                  <p:childTnLst>
                                    <p:set>
                                      <p:cBhvr>
                                        <p:cTn id="54" dur="1" fill="hold">
                                          <p:stCondLst>
                                            <p:cond delay="0"/>
                                          </p:stCondLst>
                                        </p:cTn>
                                        <p:tgtEl>
                                          <p:spTgt spid="449"/>
                                        </p:tgtEl>
                                        <p:attrNameLst>
                                          <p:attrName>style.visibility</p:attrName>
                                        </p:attrNameLst>
                                      </p:cBhvr>
                                      <p:to>
                                        <p:strVal val="visible"/>
                                      </p:to>
                                    </p:set>
                                    <p:anim calcmode="lin" valueType="num">
                                      <p:cBhvr additive="base">
                                        <p:cTn id="55" dur="500" fill="hold"/>
                                        <p:tgtEl>
                                          <p:spTgt spid="449"/>
                                        </p:tgtEl>
                                        <p:attrNameLst>
                                          <p:attrName>ppt_x</p:attrName>
                                        </p:attrNameLst>
                                      </p:cBhvr>
                                      <p:tavLst>
                                        <p:tav tm="0">
                                          <p:val>
                                            <p:strVal val="#ppt_x"/>
                                          </p:val>
                                        </p:tav>
                                        <p:tav tm="100000">
                                          <p:val>
                                            <p:strVal val="#ppt_x"/>
                                          </p:val>
                                        </p:tav>
                                      </p:tavLst>
                                    </p:anim>
                                    <p:anim calcmode="lin" valueType="num">
                                      <p:cBhvr additive="base">
                                        <p:cTn id="56" dur="500" fill="hold"/>
                                        <p:tgtEl>
                                          <p:spTgt spid="449"/>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476"/>
                                        </p:tgtEl>
                                        <p:attrNameLst>
                                          <p:attrName>style.visibility</p:attrName>
                                        </p:attrNameLst>
                                      </p:cBhvr>
                                      <p:to>
                                        <p:strVal val="visible"/>
                                      </p:to>
                                    </p:set>
                                    <p:anim calcmode="lin" valueType="num">
                                      <p:cBhvr additive="base">
                                        <p:cTn id="63" dur="500" fill="hold"/>
                                        <p:tgtEl>
                                          <p:spTgt spid="476"/>
                                        </p:tgtEl>
                                        <p:attrNameLst>
                                          <p:attrName>ppt_x</p:attrName>
                                        </p:attrNameLst>
                                      </p:cBhvr>
                                      <p:tavLst>
                                        <p:tav tm="0">
                                          <p:val>
                                            <p:strVal val="#ppt_x"/>
                                          </p:val>
                                        </p:tav>
                                        <p:tav tm="100000">
                                          <p:val>
                                            <p:strVal val="#ppt_x"/>
                                          </p:val>
                                        </p:tav>
                                      </p:tavLst>
                                    </p:anim>
                                    <p:anim calcmode="lin" valueType="num">
                                      <p:cBhvr additive="base">
                                        <p:cTn id="64" dur="500" fill="hold"/>
                                        <p:tgtEl>
                                          <p:spTgt spid="476"/>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childTnLst>
                                    <p:set>
                                      <p:cBhvr>
                                        <p:cTn id="72" dur="1" fill="hold">
                                          <p:stCondLst>
                                            <p:cond delay="0"/>
                                          </p:stCondLst>
                                        </p:cTn>
                                        <p:tgtEl>
                                          <p:spTgt spid="478"/>
                                        </p:tgtEl>
                                        <p:attrNameLst>
                                          <p:attrName>style.visibility</p:attrName>
                                        </p:attrNameLst>
                                      </p:cBhvr>
                                      <p:to>
                                        <p:strVal val="visible"/>
                                      </p:to>
                                    </p:set>
                                    <p:anim calcmode="lin" valueType="num">
                                      <p:cBhvr additive="base">
                                        <p:cTn id="73" dur="500" fill="hold"/>
                                        <p:tgtEl>
                                          <p:spTgt spid="478"/>
                                        </p:tgtEl>
                                        <p:attrNameLst>
                                          <p:attrName>ppt_x</p:attrName>
                                        </p:attrNameLst>
                                      </p:cBhvr>
                                      <p:tavLst>
                                        <p:tav tm="0">
                                          <p:val>
                                            <p:strVal val="#ppt_x"/>
                                          </p:val>
                                        </p:tav>
                                        <p:tav tm="100000">
                                          <p:val>
                                            <p:strVal val="#ppt_x"/>
                                          </p:val>
                                        </p:tav>
                                      </p:tavLst>
                                    </p:anim>
                                    <p:anim calcmode="lin" valueType="num">
                                      <p:cBhvr additive="base">
                                        <p:cTn id="74" dur="500" fill="hold"/>
                                        <p:tgtEl>
                                          <p:spTgt spid="478"/>
                                        </p:tgtEl>
                                        <p:attrNameLst>
                                          <p:attrName>ppt_y</p:attrName>
                                        </p:attrNameLst>
                                      </p:cBhvr>
                                      <p:tavLst>
                                        <p:tav tm="0">
                                          <p:val>
                                            <p:strVal val="0-#ppt_h/2"/>
                                          </p:val>
                                        </p:tav>
                                        <p:tav tm="100000">
                                          <p:val>
                                            <p:strVal val="#ppt_y"/>
                                          </p:val>
                                        </p:tav>
                                      </p:tavLst>
                                    </p:anim>
                                  </p:childTnLst>
                                </p:cTn>
                              </p:par>
                              <p:par>
                                <p:cTn id="75" presetID="2" presetClass="entr" presetSubtype="1"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ppt_x"/>
                                          </p:val>
                                        </p:tav>
                                        <p:tav tm="100000">
                                          <p:val>
                                            <p:strVal val="#ppt_x"/>
                                          </p:val>
                                        </p:tav>
                                      </p:tavLst>
                                    </p:anim>
                                    <p:anim calcmode="lin" valueType="num">
                                      <p:cBhvr additive="base">
                                        <p:cTn id="78" dur="500" fill="hold"/>
                                        <p:tgtEl>
                                          <p:spTgt spid="27"/>
                                        </p:tgtEl>
                                        <p:attrNameLst>
                                          <p:attrName>ppt_y</p:attrName>
                                        </p:attrNameLst>
                                      </p:cBhvr>
                                      <p:tavLst>
                                        <p:tav tm="0">
                                          <p:val>
                                            <p:strVal val="0-#ppt_h/2"/>
                                          </p:val>
                                        </p:tav>
                                        <p:tav tm="100000">
                                          <p:val>
                                            <p:strVal val="#ppt_y"/>
                                          </p:val>
                                        </p:tav>
                                      </p:tavLst>
                                    </p:anim>
                                  </p:childTnLst>
                                </p:cTn>
                              </p:par>
                              <p:par>
                                <p:cTn id="79" presetID="2" presetClass="entr" presetSubtype="1" fill="hold" grpId="0" nodeType="withEffect">
                                  <p:stCondLst>
                                    <p:cond delay="0"/>
                                  </p:stCondLst>
                                  <p:childTnLst>
                                    <p:set>
                                      <p:cBhvr>
                                        <p:cTn id="80" dur="1" fill="hold">
                                          <p:stCondLst>
                                            <p:cond delay="0"/>
                                          </p:stCondLst>
                                        </p:cTn>
                                        <p:tgtEl>
                                          <p:spTgt spid="450"/>
                                        </p:tgtEl>
                                        <p:attrNameLst>
                                          <p:attrName>style.visibility</p:attrName>
                                        </p:attrNameLst>
                                      </p:cBhvr>
                                      <p:to>
                                        <p:strVal val="visible"/>
                                      </p:to>
                                    </p:set>
                                    <p:anim calcmode="lin" valueType="num">
                                      <p:cBhvr additive="base">
                                        <p:cTn id="81" dur="500" fill="hold"/>
                                        <p:tgtEl>
                                          <p:spTgt spid="450"/>
                                        </p:tgtEl>
                                        <p:attrNameLst>
                                          <p:attrName>ppt_x</p:attrName>
                                        </p:attrNameLst>
                                      </p:cBhvr>
                                      <p:tavLst>
                                        <p:tav tm="0">
                                          <p:val>
                                            <p:strVal val="#ppt_x"/>
                                          </p:val>
                                        </p:tav>
                                        <p:tav tm="100000">
                                          <p:val>
                                            <p:strVal val="#ppt_x"/>
                                          </p:val>
                                        </p:tav>
                                      </p:tavLst>
                                    </p:anim>
                                    <p:anim calcmode="lin" valueType="num">
                                      <p:cBhvr additive="base">
                                        <p:cTn id="82" dur="500" fill="hold"/>
                                        <p:tgtEl>
                                          <p:spTgt spid="450"/>
                                        </p:tgtEl>
                                        <p:attrNameLst>
                                          <p:attrName>ppt_y</p:attrName>
                                        </p:attrNameLst>
                                      </p:cBhvr>
                                      <p:tavLst>
                                        <p:tav tm="0">
                                          <p:val>
                                            <p:strVal val="0-#ppt_h/2"/>
                                          </p:val>
                                        </p:tav>
                                        <p:tav tm="100000">
                                          <p:val>
                                            <p:strVal val="#ppt_y"/>
                                          </p:val>
                                        </p:tav>
                                      </p:tavLst>
                                    </p:anim>
                                  </p:childTnLst>
                                </p:cTn>
                              </p:par>
                              <p:par>
                                <p:cTn id="83" presetID="2" presetClass="entr" presetSubtype="1"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0-#ppt_h/2"/>
                                          </p:val>
                                        </p:tav>
                                        <p:tav tm="100000">
                                          <p:val>
                                            <p:strVal val="#ppt_y"/>
                                          </p:val>
                                        </p:tav>
                                      </p:tavLst>
                                    </p:anim>
                                  </p:childTnLst>
                                </p:cTn>
                              </p:par>
                              <p:par>
                                <p:cTn id="87" presetID="2" presetClass="entr" presetSubtype="1"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ppt_x"/>
                                          </p:val>
                                        </p:tav>
                                        <p:tav tm="100000">
                                          <p:val>
                                            <p:strVal val="#ppt_x"/>
                                          </p:val>
                                        </p:tav>
                                      </p:tavLst>
                                    </p:anim>
                                    <p:anim calcmode="lin" valueType="num">
                                      <p:cBhvr additive="base">
                                        <p:cTn id="90"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1" fill="hold" grpId="0" nodeType="clickEffect">
                                  <p:stCondLst>
                                    <p:cond delay="0"/>
                                  </p:stCondLst>
                                  <p:childTnLst>
                                    <p:set>
                                      <p:cBhvr>
                                        <p:cTn id="94" dur="1" fill="hold">
                                          <p:stCondLst>
                                            <p:cond delay="0"/>
                                          </p:stCondLst>
                                        </p:cTn>
                                        <p:tgtEl>
                                          <p:spTgt spid="480"/>
                                        </p:tgtEl>
                                        <p:attrNameLst>
                                          <p:attrName>style.visibility</p:attrName>
                                        </p:attrNameLst>
                                      </p:cBhvr>
                                      <p:to>
                                        <p:strVal val="visible"/>
                                      </p:to>
                                    </p:set>
                                    <p:anim calcmode="lin" valueType="num">
                                      <p:cBhvr additive="base">
                                        <p:cTn id="95" dur="500" fill="hold"/>
                                        <p:tgtEl>
                                          <p:spTgt spid="480"/>
                                        </p:tgtEl>
                                        <p:attrNameLst>
                                          <p:attrName>ppt_x</p:attrName>
                                        </p:attrNameLst>
                                      </p:cBhvr>
                                      <p:tavLst>
                                        <p:tav tm="0">
                                          <p:val>
                                            <p:strVal val="#ppt_x"/>
                                          </p:val>
                                        </p:tav>
                                        <p:tav tm="100000">
                                          <p:val>
                                            <p:strVal val="#ppt_x"/>
                                          </p:val>
                                        </p:tav>
                                      </p:tavLst>
                                    </p:anim>
                                    <p:anim calcmode="lin" valueType="num">
                                      <p:cBhvr additive="base">
                                        <p:cTn id="96" dur="500" fill="hold"/>
                                        <p:tgtEl>
                                          <p:spTgt spid="480"/>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0"/>
                                  </p:stCondLst>
                                  <p:childTnLst>
                                    <p:set>
                                      <p:cBhvr>
                                        <p:cTn id="98" dur="1" fill="hold">
                                          <p:stCondLst>
                                            <p:cond delay="0"/>
                                          </p:stCondLst>
                                        </p:cTn>
                                        <p:tgtEl>
                                          <p:spTgt spid="10"/>
                                        </p:tgtEl>
                                        <p:attrNameLst>
                                          <p:attrName>style.visibility</p:attrName>
                                        </p:attrNameLst>
                                      </p:cBhvr>
                                      <p:to>
                                        <p:strVal val="visible"/>
                                      </p:to>
                                    </p:set>
                                    <p:anim calcmode="lin" valueType="num">
                                      <p:cBhvr additive="base">
                                        <p:cTn id="99" dur="500" fill="hold"/>
                                        <p:tgtEl>
                                          <p:spTgt spid="10"/>
                                        </p:tgtEl>
                                        <p:attrNameLst>
                                          <p:attrName>ppt_x</p:attrName>
                                        </p:attrNameLst>
                                      </p:cBhvr>
                                      <p:tavLst>
                                        <p:tav tm="0">
                                          <p:val>
                                            <p:strVal val="#ppt_x"/>
                                          </p:val>
                                        </p:tav>
                                        <p:tav tm="100000">
                                          <p:val>
                                            <p:strVal val="#ppt_x"/>
                                          </p:val>
                                        </p:tav>
                                      </p:tavLst>
                                    </p:anim>
                                    <p:anim calcmode="lin" valueType="num">
                                      <p:cBhvr additive="base">
                                        <p:cTn id="100" dur="500" fill="hold"/>
                                        <p:tgtEl>
                                          <p:spTgt spid="10"/>
                                        </p:tgtEl>
                                        <p:attrNameLst>
                                          <p:attrName>ppt_y</p:attrName>
                                        </p:attrNameLst>
                                      </p:cBhvr>
                                      <p:tavLst>
                                        <p:tav tm="0">
                                          <p:val>
                                            <p:strVal val="0-#ppt_h/2"/>
                                          </p:val>
                                        </p:tav>
                                        <p:tav tm="100000">
                                          <p:val>
                                            <p:strVal val="#ppt_y"/>
                                          </p:val>
                                        </p:tav>
                                      </p:tavLst>
                                    </p:anim>
                                  </p:childTnLst>
                                </p:cTn>
                              </p:par>
                              <p:par>
                                <p:cTn id="101" presetID="2" presetClass="entr" presetSubtype="1" fill="hold" grpId="0" nodeType="withEffect">
                                  <p:stCondLst>
                                    <p:cond delay="0"/>
                                  </p:stCondLst>
                                  <p:childTnLst>
                                    <p:set>
                                      <p:cBhvr>
                                        <p:cTn id="102" dur="1" fill="hold">
                                          <p:stCondLst>
                                            <p:cond delay="0"/>
                                          </p:stCondLst>
                                        </p:cTn>
                                        <p:tgtEl>
                                          <p:spTgt spid="451"/>
                                        </p:tgtEl>
                                        <p:attrNameLst>
                                          <p:attrName>style.visibility</p:attrName>
                                        </p:attrNameLst>
                                      </p:cBhvr>
                                      <p:to>
                                        <p:strVal val="visible"/>
                                      </p:to>
                                    </p:set>
                                    <p:anim calcmode="lin" valueType="num">
                                      <p:cBhvr additive="base">
                                        <p:cTn id="103" dur="500" fill="hold"/>
                                        <p:tgtEl>
                                          <p:spTgt spid="451"/>
                                        </p:tgtEl>
                                        <p:attrNameLst>
                                          <p:attrName>ppt_x</p:attrName>
                                        </p:attrNameLst>
                                      </p:cBhvr>
                                      <p:tavLst>
                                        <p:tav tm="0">
                                          <p:val>
                                            <p:strVal val="#ppt_x"/>
                                          </p:val>
                                        </p:tav>
                                        <p:tav tm="100000">
                                          <p:val>
                                            <p:strVal val="#ppt_x"/>
                                          </p:val>
                                        </p:tav>
                                      </p:tavLst>
                                    </p:anim>
                                    <p:anim calcmode="lin" valueType="num">
                                      <p:cBhvr additive="base">
                                        <p:cTn id="104" dur="500" fill="hold"/>
                                        <p:tgtEl>
                                          <p:spTgt spid="451"/>
                                        </p:tgtEl>
                                        <p:attrNameLst>
                                          <p:attrName>ppt_y</p:attrName>
                                        </p:attrNameLst>
                                      </p:cBhvr>
                                      <p:tavLst>
                                        <p:tav tm="0">
                                          <p:val>
                                            <p:strVal val="0-#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25"/>
                                        </p:tgtEl>
                                        <p:attrNameLst>
                                          <p:attrName>style.visibility</p:attrName>
                                        </p:attrNameLst>
                                      </p:cBhvr>
                                      <p:to>
                                        <p:strVal val="visible"/>
                                      </p:to>
                                    </p:set>
                                    <p:anim calcmode="lin" valueType="num">
                                      <p:cBhvr additive="base">
                                        <p:cTn id="107" dur="500" fill="hold"/>
                                        <p:tgtEl>
                                          <p:spTgt spid="25"/>
                                        </p:tgtEl>
                                        <p:attrNameLst>
                                          <p:attrName>ppt_x</p:attrName>
                                        </p:attrNameLst>
                                      </p:cBhvr>
                                      <p:tavLst>
                                        <p:tav tm="0">
                                          <p:val>
                                            <p:strVal val="#ppt_x"/>
                                          </p:val>
                                        </p:tav>
                                        <p:tav tm="100000">
                                          <p:val>
                                            <p:strVal val="#ppt_x"/>
                                          </p:val>
                                        </p:tav>
                                      </p:tavLst>
                                    </p:anim>
                                    <p:anim calcmode="lin" valueType="num">
                                      <p:cBhvr additive="base">
                                        <p:cTn id="108" dur="500" fill="hold"/>
                                        <p:tgtEl>
                                          <p:spTgt spid="25"/>
                                        </p:tgtEl>
                                        <p:attrNameLst>
                                          <p:attrName>ppt_y</p:attrName>
                                        </p:attrNameLst>
                                      </p:cBhvr>
                                      <p:tavLst>
                                        <p:tav tm="0">
                                          <p:val>
                                            <p:strVal val="0-#ppt_h/2"/>
                                          </p:val>
                                        </p:tav>
                                        <p:tav tm="100000">
                                          <p:val>
                                            <p:strVal val="#ppt_y"/>
                                          </p:val>
                                        </p:tav>
                                      </p:tavLst>
                                    </p:anim>
                                  </p:childTnLst>
                                </p:cTn>
                              </p:par>
                              <p:par>
                                <p:cTn id="109" presetID="2" presetClass="entr" presetSubtype="1" fill="hold" grpId="0" nodeType="withEffect">
                                  <p:stCondLst>
                                    <p:cond delay="0"/>
                                  </p:stCondLst>
                                  <p:childTnLst>
                                    <p:set>
                                      <p:cBhvr>
                                        <p:cTn id="110" dur="1" fill="hold">
                                          <p:stCondLst>
                                            <p:cond delay="0"/>
                                          </p:stCondLst>
                                        </p:cTn>
                                        <p:tgtEl>
                                          <p:spTgt spid="19"/>
                                        </p:tgtEl>
                                        <p:attrNameLst>
                                          <p:attrName>style.visibility</p:attrName>
                                        </p:attrNameLst>
                                      </p:cBhvr>
                                      <p:to>
                                        <p:strVal val="visible"/>
                                      </p:to>
                                    </p:set>
                                    <p:anim calcmode="lin" valueType="num">
                                      <p:cBhvr additive="base">
                                        <p:cTn id="111" dur="500" fill="hold"/>
                                        <p:tgtEl>
                                          <p:spTgt spid="19"/>
                                        </p:tgtEl>
                                        <p:attrNameLst>
                                          <p:attrName>ppt_x</p:attrName>
                                        </p:attrNameLst>
                                      </p:cBhvr>
                                      <p:tavLst>
                                        <p:tav tm="0">
                                          <p:val>
                                            <p:strVal val="#ppt_x"/>
                                          </p:val>
                                        </p:tav>
                                        <p:tav tm="100000">
                                          <p:val>
                                            <p:strVal val="#ppt_x"/>
                                          </p:val>
                                        </p:tav>
                                      </p:tavLst>
                                    </p:anim>
                                    <p:anim calcmode="lin" valueType="num">
                                      <p:cBhvr additive="base">
                                        <p:cTn id="112"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0" animBg="1"/>
      <p:bldP spid="476" grpId="0" animBg="1"/>
      <p:bldP spid="478" grpId="0" animBg="1"/>
      <p:bldP spid="480" grpId="0" animBg="1"/>
      <p:bldP spid="4" grpId="0" animBg="1"/>
      <p:bldP spid="10" grpId="0" animBg="1"/>
      <p:bldP spid="2" grpId="0" animBg="1"/>
      <p:bldP spid="13" grpId="0" animBg="1"/>
      <p:bldP spid="11" grpId="0"/>
      <p:bldP spid="16" grpId="0" animBg="1"/>
      <p:bldP spid="17" grpId="0" animBg="1"/>
      <p:bldP spid="18" grpId="0" animBg="1"/>
      <p:bldP spid="19" grpId="0" animBg="1"/>
      <p:bldP spid="24" grpId="0"/>
      <p:bldP spid="23" grpId="0"/>
      <p:bldP spid="25" grpId="0"/>
      <p:bldP spid="12" grpId="0" animBg="1"/>
      <p:bldP spid="14" grpId="0" animBg="1"/>
      <p:bldP spid="26" grpId="0" animBg="1"/>
      <p:bldP spid="27" grpId="0" animBg="1"/>
      <p:bldP spid="6" grpId="0"/>
      <p:bldP spid="448" grpId="0" animBg="1"/>
      <p:bldP spid="449" grpId="0" animBg="1"/>
      <p:bldP spid="450" grpId="0" animBg="1"/>
      <p:bldP spid="45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3" name="Google Shape;463;p61"/>
          <p:cNvSpPr txBox="1">
            <a:spLocks noGrp="1"/>
          </p:cNvSpPr>
          <p:nvPr>
            <p:ph type="subTitle" idx="4294967295"/>
          </p:nvPr>
        </p:nvSpPr>
        <p:spPr>
          <a:xfrm>
            <a:off x="3822513" y="3330780"/>
            <a:ext cx="1455300" cy="1627181"/>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 b="1" dirty="0">
                <a:solidFill>
                  <a:srgbClr val="FFFFFF"/>
                </a:solidFill>
              </a:rPr>
              <a:t>Inconsistent Results</a:t>
            </a:r>
            <a:endParaRPr b="1" dirty="0">
              <a:solidFill>
                <a:srgbClr val="FFFFFF"/>
              </a:solidFill>
            </a:endParaRPr>
          </a:p>
        </p:txBody>
      </p:sp>
      <p:sp>
        <p:nvSpPr>
          <p:cNvPr id="471" name="Google Shape;471;p61"/>
          <p:cNvSpPr txBox="1">
            <a:spLocks noGrp="1"/>
          </p:cNvSpPr>
          <p:nvPr>
            <p:ph type="sldNum" idx="12"/>
          </p:nvPr>
        </p:nvSpPr>
        <p:spPr>
          <a:xfrm>
            <a:off x="8472458" y="4663217"/>
            <a:ext cx="292923" cy="393600"/>
          </a:xfrm>
          <a:prstGeom prst="rect">
            <a:avLst/>
          </a:prstGeom>
        </p:spPr>
        <p:txBody>
          <a:bodyPr spcFirstLastPara="1" wrap="square" lIns="91425" tIns="91425" rIns="91425" bIns="91425" anchor="ctr" anchorCtr="0">
            <a:normAutofit fontScale="92500"/>
          </a:bodyPr>
          <a:lstStyle/>
          <a:p>
            <a:pPr marL="0" lvl="0" indent="0" algn="r" rtl="0">
              <a:spcBef>
                <a:spcPts val="0"/>
              </a:spcBef>
              <a:spcAft>
                <a:spcPts val="0"/>
              </a:spcAft>
              <a:buNone/>
            </a:pPr>
            <a:fld id="{00000000-1234-1234-1234-123412341234}" type="slidenum">
              <a:rPr lang="en" sz="800">
                <a:solidFill>
                  <a:srgbClr val="D9D9D9"/>
                </a:solidFill>
                <a:latin typeface="Inter Light"/>
                <a:ea typeface="Inter Light"/>
                <a:cs typeface="Inter Light"/>
                <a:sym typeface="Inter Light"/>
              </a:rPr>
              <a:t>27</a:t>
            </a:fld>
            <a:endParaRPr sz="700" dirty="0">
              <a:solidFill>
                <a:srgbClr val="D9D9D9"/>
              </a:solidFill>
              <a:latin typeface="Inter Light"/>
              <a:ea typeface="Inter Light"/>
              <a:cs typeface="Inter Light"/>
              <a:sym typeface="Inter Light"/>
            </a:endParaRPr>
          </a:p>
        </p:txBody>
      </p:sp>
      <p:sp>
        <p:nvSpPr>
          <p:cNvPr id="472" name="Google Shape;472;p61"/>
          <p:cNvSpPr/>
          <p:nvPr/>
        </p:nvSpPr>
        <p:spPr>
          <a:xfrm>
            <a:off x="27779" y="25401"/>
            <a:ext cx="1789382" cy="5014597"/>
          </a:xfrm>
          <a:prstGeom prst="rect">
            <a:avLst/>
          </a:prstGeom>
          <a:solidFill>
            <a:srgbClr val="011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B0F0"/>
              </a:solidFill>
              <a:highlight>
                <a:srgbClr val="00FFFF"/>
              </a:highlight>
            </a:endParaRPr>
          </a:p>
        </p:txBody>
      </p:sp>
      <p:sp>
        <p:nvSpPr>
          <p:cNvPr id="476" name="Google Shape;476;p61"/>
          <p:cNvSpPr/>
          <p:nvPr/>
        </p:nvSpPr>
        <p:spPr>
          <a:xfrm>
            <a:off x="3665361" y="16817"/>
            <a:ext cx="1800000" cy="5040000"/>
          </a:xfrm>
          <a:prstGeom prst="rect">
            <a:avLst/>
          </a:prstGeom>
          <a:solidFill>
            <a:srgbClr val="005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1"/>
          <p:cNvSpPr/>
          <p:nvPr/>
        </p:nvSpPr>
        <p:spPr>
          <a:xfrm>
            <a:off x="5484160" y="25402"/>
            <a:ext cx="1800000" cy="5040000"/>
          </a:xfrm>
          <a:prstGeom prst="rect">
            <a:avLst/>
          </a:prstGeom>
          <a:solidFill>
            <a:srgbClr val="649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1"/>
          <p:cNvSpPr/>
          <p:nvPr/>
        </p:nvSpPr>
        <p:spPr>
          <a:xfrm>
            <a:off x="7313561" y="25402"/>
            <a:ext cx="1800000" cy="5040000"/>
          </a:xfrm>
          <a:prstGeom prst="rect">
            <a:avLst/>
          </a:prstGeom>
          <a:solidFill>
            <a:srgbClr val="B3C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4;p61">
            <a:extLst>
              <a:ext uri="{FF2B5EF4-FFF2-40B4-BE49-F238E27FC236}">
                <a16:creationId xmlns:a16="http://schemas.microsoft.com/office/drawing/2014/main" id="{4B6BACB0-825C-EE1E-9142-73DE0A407D06}"/>
              </a:ext>
            </a:extLst>
          </p:cNvPr>
          <p:cNvSpPr/>
          <p:nvPr/>
        </p:nvSpPr>
        <p:spPr>
          <a:xfrm>
            <a:off x="1848529" y="16817"/>
            <a:ext cx="1800000" cy="5040000"/>
          </a:xfrm>
          <a:prstGeom prst="rect">
            <a:avLst/>
          </a:prstGeom>
          <a:solidFill>
            <a:srgbClr val="033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73;p61">
            <a:extLst>
              <a:ext uri="{FF2B5EF4-FFF2-40B4-BE49-F238E27FC236}">
                <a16:creationId xmlns:a16="http://schemas.microsoft.com/office/drawing/2014/main" id="{342DCA5F-9D41-4EE1-B077-71B3D954F3CB}"/>
              </a:ext>
            </a:extLst>
          </p:cNvPr>
          <p:cNvSpPr txBox="1"/>
          <p:nvPr/>
        </p:nvSpPr>
        <p:spPr>
          <a:xfrm>
            <a:off x="7411104" y="439855"/>
            <a:ext cx="1620000" cy="1512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IN" sz="1600" b="1" dirty="0">
                <a:solidFill>
                  <a:schemeClr val="bg1"/>
                </a:solidFill>
                <a:latin typeface="Inter" panose="020B0604020202020204" charset="0"/>
                <a:ea typeface="Inter" panose="020B0604020202020204" charset="0"/>
              </a:rPr>
              <a:t>Privacy Preservation</a:t>
            </a:r>
            <a:endParaRPr sz="1600" b="1" dirty="0">
              <a:solidFill>
                <a:srgbClr val="FFFFFF"/>
              </a:solidFill>
              <a:latin typeface="Inter" panose="020B0604020202020204" charset="0"/>
              <a:ea typeface="Inter" panose="020B0604020202020204" charset="0"/>
              <a:cs typeface="Inter"/>
              <a:sym typeface="Inter"/>
            </a:endParaRPr>
          </a:p>
        </p:txBody>
      </p:sp>
      <p:sp>
        <p:nvSpPr>
          <p:cNvPr id="2" name="Google Shape;472;p61">
            <a:extLst>
              <a:ext uri="{FF2B5EF4-FFF2-40B4-BE49-F238E27FC236}">
                <a16:creationId xmlns:a16="http://schemas.microsoft.com/office/drawing/2014/main" id="{446F1215-E6B7-0672-8426-21DA93384004}"/>
              </a:ext>
            </a:extLst>
          </p:cNvPr>
          <p:cNvSpPr/>
          <p:nvPr/>
        </p:nvSpPr>
        <p:spPr>
          <a:xfrm>
            <a:off x="87830" y="3167191"/>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sz="1200" dirty="0">
                <a:latin typeface="Inter" panose="020B0604020202020204" charset="0"/>
                <a:ea typeface="Inter" panose="020B0604020202020204" charset="0"/>
              </a:rPr>
              <a:t>Detects unusual patterns or behaviors</a:t>
            </a:r>
          </a:p>
        </p:txBody>
      </p:sp>
      <p:sp>
        <p:nvSpPr>
          <p:cNvPr id="13" name="Arrow: Down 12">
            <a:extLst>
              <a:ext uri="{FF2B5EF4-FFF2-40B4-BE49-F238E27FC236}">
                <a16:creationId xmlns:a16="http://schemas.microsoft.com/office/drawing/2014/main" id="{D0002927-D858-6A08-9C35-44572D072151}"/>
              </a:ext>
            </a:extLst>
          </p:cNvPr>
          <p:cNvSpPr/>
          <p:nvPr/>
        </p:nvSpPr>
        <p:spPr>
          <a:xfrm>
            <a:off x="847886" y="2198978"/>
            <a:ext cx="221456" cy="745544"/>
          </a:xfrm>
          <a:prstGeom prst="downArrow">
            <a:avLst/>
          </a:prstGeom>
          <a:solidFill>
            <a:srgbClr val="011F4B"/>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600" dirty="0">
                <a:effectLst>
                  <a:outerShdw blurRad="50800" dist="38100" dir="5400000" algn="t" rotWithShape="0">
                    <a:prstClr val="black">
                      <a:alpha val="40000"/>
                    </a:prstClr>
                  </a:outerShdw>
                </a:effectLst>
              </a:rPr>
              <a:t>ROLE</a:t>
            </a:r>
            <a:endParaRPr lang="en-IN" sz="600" dirty="0">
              <a:effectLst>
                <a:outerShdw blurRad="50800" dist="38100" dir="5400000" algn="t" rotWithShape="0">
                  <a:prstClr val="black">
                    <a:alpha val="40000"/>
                  </a:prstClr>
                </a:outerShdw>
              </a:effectLst>
            </a:endParaRPr>
          </a:p>
        </p:txBody>
      </p:sp>
      <p:sp>
        <p:nvSpPr>
          <p:cNvPr id="11" name="TextBox 10">
            <a:extLst>
              <a:ext uri="{FF2B5EF4-FFF2-40B4-BE49-F238E27FC236}">
                <a16:creationId xmlns:a16="http://schemas.microsoft.com/office/drawing/2014/main" id="{EE91EC48-9851-AD11-A141-B722B278F8E7}"/>
              </a:ext>
            </a:extLst>
          </p:cNvPr>
          <p:cNvSpPr txBox="1"/>
          <p:nvPr/>
        </p:nvSpPr>
        <p:spPr>
          <a:xfrm>
            <a:off x="2028697" y="2376998"/>
            <a:ext cx="1669754" cy="46166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b="1" dirty="0"/>
              <a:t>Smart     Bouncer</a:t>
            </a:r>
          </a:p>
          <a:p>
            <a:endParaRPr lang="en-IN" b="1" dirty="0"/>
          </a:p>
        </p:txBody>
      </p:sp>
      <p:sp>
        <p:nvSpPr>
          <p:cNvPr id="16" name="Google Shape;472;p61">
            <a:extLst>
              <a:ext uri="{FF2B5EF4-FFF2-40B4-BE49-F238E27FC236}">
                <a16:creationId xmlns:a16="http://schemas.microsoft.com/office/drawing/2014/main" id="{780DCDD5-D2E5-603E-34E6-3B5FC0251832}"/>
              </a:ext>
            </a:extLst>
          </p:cNvPr>
          <p:cNvSpPr/>
          <p:nvPr/>
        </p:nvSpPr>
        <p:spPr>
          <a:xfrm>
            <a:off x="1942727" y="3173179"/>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sz="1200" dirty="0">
                <a:latin typeface="Inter" panose="020B0604020202020204" charset="0"/>
                <a:ea typeface="Inter" panose="020B0604020202020204" charset="0"/>
              </a:rPr>
              <a:t>Governs user and system access</a:t>
            </a:r>
          </a:p>
        </p:txBody>
      </p:sp>
      <p:sp>
        <p:nvSpPr>
          <p:cNvPr id="17" name="Google Shape;472;p61">
            <a:extLst>
              <a:ext uri="{FF2B5EF4-FFF2-40B4-BE49-F238E27FC236}">
                <a16:creationId xmlns:a16="http://schemas.microsoft.com/office/drawing/2014/main" id="{2CC06408-2EE7-C08A-82D6-86042E179410}"/>
              </a:ext>
            </a:extLst>
          </p:cNvPr>
          <p:cNvSpPr/>
          <p:nvPr/>
        </p:nvSpPr>
        <p:spPr>
          <a:xfrm>
            <a:off x="3752024" y="3165263"/>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sz="1200" dirty="0">
                <a:latin typeface="Inter" panose="020B0604020202020204" charset="0"/>
                <a:ea typeface="Inter" panose="020B0604020202020204" charset="0"/>
              </a:rPr>
              <a:t>Monitors for known and emerging threats</a:t>
            </a:r>
          </a:p>
        </p:txBody>
      </p:sp>
      <p:sp>
        <p:nvSpPr>
          <p:cNvPr id="18" name="Google Shape;472;p61">
            <a:extLst>
              <a:ext uri="{FF2B5EF4-FFF2-40B4-BE49-F238E27FC236}">
                <a16:creationId xmlns:a16="http://schemas.microsoft.com/office/drawing/2014/main" id="{73DDE75A-E020-6BDF-9645-9EE4B7936B38}"/>
              </a:ext>
            </a:extLst>
          </p:cNvPr>
          <p:cNvSpPr/>
          <p:nvPr/>
        </p:nvSpPr>
        <p:spPr>
          <a:xfrm>
            <a:off x="5552024" y="3173179"/>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sz="1200" dirty="0">
                <a:latin typeface="Inter" panose="020B0604020202020204" charset="0"/>
                <a:ea typeface="Inter" panose="020B0604020202020204" charset="0"/>
              </a:rPr>
              <a:t>Blocks unauthorized attempts to access the system</a:t>
            </a:r>
          </a:p>
        </p:txBody>
      </p:sp>
      <p:sp>
        <p:nvSpPr>
          <p:cNvPr id="19" name="Google Shape;472;p61">
            <a:extLst>
              <a:ext uri="{FF2B5EF4-FFF2-40B4-BE49-F238E27FC236}">
                <a16:creationId xmlns:a16="http://schemas.microsoft.com/office/drawing/2014/main" id="{6786D16D-BBD2-F244-FAF2-1AF41D1E937F}"/>
              </a:ext>
            </a:extLst>
          </p:cNvPr>
          <p:cNvSpPr/>
          <p:nvPr/>
        </p:nvSpPr>
        <p:spPr>
          <a:xfrm>
            <a:off x="7379632" y="3185673"/>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lvl="0"/>
            <a:r>
              <a:rPr lang="en-US" sz="1200" dirty="0">
                <a:latin typeface="Inter" panose="020B0604020202020204" charset="0"/>
                <a:ea typeface="Inter" panose="020B0604020202020204" charset="0"/>
              </a:rPr>
              <a:t>Ensures data protection and privacy</a:t>
            </a:r>
          </a:p>
        </p:txBody>
      </p:sp>
      <p:sp>
        <p:nvSpPr>
          <p:cNvPr id="24" name="TextBox 23">
            <a:extLst>
              <a:ext uri="{FF2B5EF4-FFF2-40B4-BE49-F238E27FC236}">
                <a16:creationId xmlns:a16="http://schemas.microsoft.com/office/drawing/2014/main" id="{7929586A-B6AF-C389-B8A9-A3DF658B234C}"/>
              </a:ext>
            </a:extLst>
          </p:cNvPr>
          <p:cNvSpPr txBox="1"/>
          <p:nvPr/>
        </p:nvSpPr>
        <p:spPr>
          <a:xfrm>
            <a:off x="5584436" y="2390179"/>
            <a:ext cx="1826668" cy="46166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b="1" dirty="0"/>
              <a:t>Active     Defender</a:t>
            </a:r>
          </a:p>
          <a:p>
            <a:endParaRPr lang="en-IN" b="1" dirty="0"/>
          </a:p>
        </p:txBody>
      </p:sp>
      <p:sp>
        <p:nvSpPr>
          <p:cNvPr id="23" name="TextBox 22">
            <a:extLst>
              <a:ext uri="{FF2B5EF4-FFF2-40B4-BE49-F238E27FC236}">
                <a16:creationId xmlns:a16="http://schemas.microsoft.com/office/drawing/2014/main" id="{112E3DC1-4EAA-6F26-2A91-34DF93020BB3}"/>
              </a:ext>
            </a:extLst>
          </p:cNvPr>
          <p:cNvSpPr txBox="1"/>
          <p:nvPr/>
        </p:nvSpPr>
        <p:spPr>
          <a:xfrm>
            <a:off x="3680970" y="2390179"/>
            <a:ext cx="1691054" cy="46166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b="1" dirty="0"/>
              <a:t>Informed     Advisor</a:t>
            </a:r>
          </a:p>
          <a:p>
            <a:endParaRPr lang="en-IN" b="1" dirty="0"/>
          </a:p>
        </p:txBody>
      </p:sp>
      <p:sp>
        <p:nvSpPr>
          <p:cNvPr id="25" name="TextBox 24">
            <a:extLst>
              <a:ext uri="{FF2B5EF4-FFF2-40B4-BE49-F238E27FC236}">
                <a16:creationId xmlns:a16="http://schemas.microsoft.com/office/drawing/2014/main" id="{02EDC8BC-206B-E3A2-C0C8-7882C2E743AD}"/>
              </a:ext>
            </a:extLst>
          </p:cNvPr>
          <p:cNvSpPr txBox="1"/>
          <p:nvPr/>
        </p:nvSpPr>
        <p:spPr>
          <a:xfrm>
            <a:off x="7432109" y="2376997"/>
            <a:ext cx="1728010" cy="46166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b="1" dirty="0"/>
              <a:t>Data     Protector</a:t>
            </a:r>
          </a:p>
          <a:p>
            <a:endParaRPr lang="en-IN" b="1" dirty="0"/>
          </a:p>
        </p:txBody>
      </p:sp>
      <p:sp>
        <p:nvSpPr>
          <p:cNvPr id="12" name="Google Shape;473;p61">
            <a:extLst>
              <a:ext uri="{FF2B5EF4-FFF2-40B4-BE49-F238E27FC236}">
                <a16:creationId xmlns:a16="http://schemas.microsoft.com/office/drawing/2014/main" id="{14FA8EE6-4471-76E9-A854-F9D7AA667188}"/>
              </a:ext>
            </a:extLst>
          </p:cNvPr>
          <p:cNvSpPr txBox="1"/>
          <p:nvPr/>
        </p:nvSpPr>
        <p:spPr>
          <a:xfrm>
            <a:off x="112896" y="391475"/>
            <a:ext cx="1620000" cy="1512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US" sz="1600" b="1" dirty="0">
                <a:solidFill>
                  <a:srgbClr val="FFFFFF"/>
                </a:solidFill>
                <a:latin typeface="Inter" panose="020B0604020202020204" charset="0"/>
                <a:ea typeface="Inter" panose="020B0604020202020204" charset="0"/>
                <a:cs typeface="Inter"/>
                <a:sym typeface="Inter"/>
              </a:rPr>
              <a:t>Anomaly Detection</a:t>
            </a:r>
            <a:endParaRPr sz="1600" b="1" dirty="0">
              <a:solidFill>
                <a:srgbClr val="FFFFFF"/>
              </a:solidFill>
              <a:latin typeface="Inter" panose="020B0604020202020204" charset="0"/>
              <a:ea typeface="Inter" panose="020B0604020202020204" charset="0"/>
              <a:cs typeface="Inter"/>
              <a:sym typeface="Inter"/>
            </a:endParaRPr>
          </a:p>
        </p:txBody>
      </p:sp>
      <p:sp>
        <p:nvSpPr>
          <p:cNvPr id="14" name="Google Shape;473;p61">
            <a:extLst>
              <a:ext uri="{FF2B5EF4-FFF2-40B4-BE49-F238E27FC236}">
                <a16:creationId xmlns:a16="http://schemas.microsoft.com/office/drawing/2014/main" id="{089DC795-CDCA-2954-0301-17A1A1429D99}"/>
              </a:ext>
            </a:extLst>
          </p:cNvPr>
          <p:cNvSpPr txBox="1"/>
          <p:nvPr/>
        </p:nvSpPr>
        <p:spPr>
          <a:xfrm>
            <a:off x="1942727" y="418949"/>
            <a:ext cx="1620000" cy="1512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US" sz="1600" b="1" dirty="0">
                <a:solidFill>
                  <a:srgbClr val="FFFFFF"/>
                </a:solidFill>
                <a:latin typeface="Inter" panose="020B0604020202020204" charset="0"/>
                <a:ea typeface="Inter" panose="020B0604020202020204" charset="0"/>
                <a:cs typeface="Inter"/>
                <a:sym typeface="Inter"/>
              </a:rPr>
              <a:t>Access   Control</a:t>
            </a:r>
            <a:endParaRPr sz="1600" b="1" dirty="0">
              <a:solidFill>
                <a:srgbClr val="FFFFFF"/>
              </a:solidFill>
              <a:latin typeface="Inter" panose="020B0604020202020204" charset="0"/>
              <a:ea typeface="Inter" panose="020B0604020202020204" charset="0"/>
              <a:cs typeface="Inter"/>
              <a:sym typeface="Inter"/>
            </a:endParaRPr>
          </a:p>
        </p:txBody>
      </p:sp>
      <p:sp>
        <p:nvSpPr>
          <p:cNvPr id="26" name="Google Shape;473;p61">
            <a:extLst>
              <a:ext uri="{FF2B5EF4-FFF2-40B4-BE49-F238E27FC236}">
                <a16:creationId xmlns:a16="http://schemas.microsoft.com/office/drawing/2014/main" id="{DD524D7A-C1FA-7CE5-AA2E-4B9A098933C7}"/>
              </a:ext>
            </a:extLst>
          </p:cNvPr>
          <p:cNvSpPr txBox="1"/>
          <p:nvPr/>
        </p:nvSpPr>
        <p:spPr>
          <a:xfrm>
            <a:off x="3740163" y="439855"/>
            <a:ext cx="1620000" cy="1512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US" sz="1600" b="1" dirty="0">
                <a:solidFill>
                  <a:srgbClr val="FFFFFF"/>
                </a:solidFill>
                <a:latin typeface="Inter" panose="020B0604020202020204" charset="0"/>
                <a:ea typeface="Inter" panose="020B0604020202020204" charset="0"/>
                <a:cs typeface="Inter"/>
                <a:sym typeface="Inter"/>
              </a:rPr>
              <a:t>Threat Intelligence</a:t>
            </a:r>
            <a:endParaRPr sz="1600" b="1" dirty="0">
              <a:solidFill>
                <a:srgbClr val="FFFFFF"/>
              </a:solidFill>
              <a:latin typeface="Inter" panose="020B0604020202020204" charset="0"/>
              <a:ea typeface="Inter" panose="020B0604020202020204" charset="0"/>
              <a:cs typeface="Inter"/>
              <a:sym typeface="Inter"/>
            </a:endParaRPr>
          </a:p>
        </p:txBody>
      </p:sp>
      <p:sp>
        <p:nvSpPr>
          <p:cNvPr id="27" name="Google Shape;473;p61">
            <a:extLst>
              <a:ext uri="{FF2B5EF4-FFF2-40B4-BE49-F238E27FC236}">
                <a16:creationId xmlns:a16="http://schemas.microsoft.com/office/drawing/2014/main" id="{EAF49AC6-E590-D392-841B-88D0BA8932D2}"/>
              </a:ext>
            </a:extLst>
          </p:cNvPr>
          <p:cNvSpPr txBox="1"/>
          <p:nvPr/>
        </p:nvSpPr>
        <p:spPr>
          <a:xfrm>
            <a:off x="5581273" y="439855"/>
            <a:ext cx="1620000" cy="1512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US" sz="1600" b="1" dirty="0">
                <a:solidFill>
                  <a:srgbClr val="FFFFFF"/>
                </a:solidFill>
                <a:latin typeface="Inter" panose="020B0604020202020204" charset="0"/>
                <a:ea typeface="Inter" panose="020B0604020202020204" charset="0"/>
                <a:cs typeface="Inter"/>
                <a:sym typeface="Inter"/>
              </a:rPr>
              <a:t>Intrusion Prevention</a:t>
            </a:r>
            <a:endParaRPr sz="1600" b="1" dirty="0">
              <a:solidFill>
                <a:srgbClr val="FFFFFF"/>
              </a:solidFill>
              <a:latin typeface="Inter" panose="020B0604020202020204" charset="0"/>
              <a:ea typeface="Inter" panose="020B0604020202020204" charset="0"/>
              <a:cs typeface="Inter"/>
              <a:sym typeface="Inter"/>
            </a:endParaRPr>
          </a:p>
        </p:txBody>
      </p:sp>
      <p:sp>
        <p:nvSpPr>
          <p:cNvPr id="6" name="TextBox 5">
            <a:extLst>
              <a:ext uri="{FF2B5EF4-FFF2-40B4-BE49-F238E27FC236}">
                <a16:creationId xmlns:a16="http://schemas.microsoft.com/office/drawing/2014/main" id="{C61A2BC7-2839-5720-934F-F9F1A8D300AC}"/>
              </a:ext>
            </a:extLst>
          </p:cNvPr>
          <p:cNvSpPr txBox="1"/>
          <p:nvPr/>
        </p:nvSpPr>
        <p:spPr>
          <a:xfrm>
            <a:off x="96868" y="2376998"/>
            <a:ext cx="1720293" cy="461665"/>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1200" b="1" dirty="0">
                <a:solidFill>
                  <a:srgbClr val="E6E6E6"/>
                </a:solidFill>
              </a:rPr>
              <a:t>Watchful     guardian</a:t>
            </a:r>
          </a:p>
          <a:p>
            <a:endParaRPr lang="en-IN" sz="1200" b="1" dirty="0">
              <a:solidFill>
                <a:srgbClr val="E6E6E6"/>
              </a:solidFill>
              <a:latin typeface="Inter" panose="020B0604020202020204" charset="0"/>
              <a:ea typeface="Inter" panose="020B0604020202020204" charset="0"/>
            </a:endParaRPr>
          </a:p>
        </p:txBody>
      </p:sp>
      <p:sp>
        <p:nvSpPr>
          <p:cNvPr id="448" name="Arrow: Down 447">
            <a:extLst>
              <a:ext uri="{FF2B5EF4-FFF2-40B4-BE49-F238E27FC236}">
                <a16:creationId xmlns:a16="http://schemas.microsoft.com/office/drawing/2014/main" id="{DFB48E5B-8045-DDF1-BD93-B8259D5AAD4E}"/>
              </a:ext>
            </a:extLst>
          </p:cNvPr>
          <p:cNvSpPr/>
          <p:nvPr/>
        </p:nvSpPr>
        <p:spPr>
          <a:xfrm>
            <a:off x="2647886" y="2184100"/>
            <a:ext cx="221456" cy="745544"/>
          </a:xfrm>
          <a:prstGeom prst="downArrow">
            <a:avLst/>
          </a:prstGeom>
          <a:solidFill>
            <a:srgbClr val="03396C"/>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600" dirty="0">
                <a:effectLst>
                  <a:outerShdw blurRad="50800" dist="38100" dir="5400000" algn="t" rotWithShape="0">
                    <a:prstClr val="black">
                      <a:alpha val="40000"/>
                    </a:prstClr>
                  </a:outerShdw>
                </a:effectLst>
              </a:rPr>
              <a:t>ROLE</a:t>
            </a:r>
            <a:endParaRPr lang="en-IN" sz="600" dirty="0">
              <a:effectLst>
                <a:outerShdw blurRad="50800" dist="38100" dir="5400000" algn="t" rotWithShape="0">
                  <a:prstClr val="black">
                    <a:alpha val="40000"/>
                  </a:prstClr>
                </a:outerShdw>
              </a:effectLst>
            </a:endParaRPr>
          </a:p>
        </p:txBody>
      </p:sp>
      <p:sp>
        <p:nvSpPr>
          <p:cNvPr id="449" name="Arrow: Down 448">
            <a:extLst>
              <a:ext uri="{FF2B5EF4-FFF2-40B4-BE49-F238E27FC236}">
                <a16:creationId xmlns:a16="http://schemas.microsoft.com/office/drawing/2014/main" id="{95B40722-3671-CB47-A642-0F8CFFAB293A}"/>
              </a:ext>
            </a:extLst>
          </p:cNvPr>
          <p:cNvSpPr/>
          <p:nvPr/>
        </p:nvSpPr>
        <p:spPr>
          <a:xfrm>
            <a:off x="4451296" y="2172630"/>
            <a:ext cx="221456" cy="745544"/>
          </a:xfrm>
          <a:prstGeom prst="downArrow">
            <a:avLst/>
          </a:prstGeom>
          <a:solidFill>
            <a:srgbClr val="005B96"/>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600" dirty="0">
                <a:effectLst>
                  <a:outerShdw blurRad="50800" dist="38100" dir="5400000" algn="t" rotWithShape="0">
                    <a:prstClr val="black">
                      <a:alpha val="40000"/>
                    </a:prstClr>
                  </a:outerShdw>
                </a:effectLst>
              </a:rPr>
              <a:t>ROLE</a:t>
            </a:r>
            <a:endParaRPr lang="en-IN" sz="600" dirty="0">
              <a:effectLst>
                <a:outerShdw blurRad="50800" dist="38100" dir="5400000" algn="t" rotWithShape="0">
                  <a:prstClr val="black">
                    <a:alpha val="40000"/>
                  </a:prstClr>
                </a:outerShdw>
              </a:effectLst>
            </a:endParaRPr>
          </a:p>
        </p:txBody>
      </p:sp>
      <p:sp>
        <p:nvSpPr>
          <p:cNvPr id="450" name="Arrow: Down 449">
            <a:extLst>
              <a:ext uri="{FF2B5EF4-FFF2-40B4-BE49-F238E27FC236}">
                <a16:creationId xmlns:a16="http://schemas.microsoft.com/office/drawing/2014/main" id="{E3AF8DFC-7EF1-8C1F-020C-7EDC0779F1A9}"/>
              </a:ext>
            </a:extLst>
          </p:cNvPr>
          <p:cNvSpPr/>
          <p:nvPr/>
        </p:nvSpPr>
        <p:spPr>
          <a:xfrm>
            <a:off x="6271279" y="2198978"/>
            <a:ext cx="221456" cy="745544"/>
          </a:xfrm>
          <a:prstGeom prst="downArrow">
            <a:avLst/>
          </a:prstGeom>
          <a:solidFill>
            <a:srgbClr val="6497B1"/>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600" dirty="0">
                <a:effectLst>
                  <a:outerShdw blurRad="50800" dist="38100" dir="5400000" algn="t" rotWithShape="0">
                    <a:prstClr val="black">
                      <a:alpha val="40000"/>
                    </a:prstClr>
                  </a:outerShdw>
                </a:effectLst>
              </a:rPr>
              <a:t>ROLE</a:t>
            </a:r>
            <a:endParaRPr lang="en-IN" sz="600" dirty="0">
              <a:effectLst>
                <a:outerShdw blurRad="50800" dist="38100" dir="5400000" algn="t" rotWithShape="0">
                  <a:prstClr val="black">
                    <a:alpha val="40000"/>
                  </a:prstClr>
                </a:outerShdw>
              </a:effectLst>
            </a:endParaRPr>
          </a:p>
        </p:txBody>
      </p:sp>
      <p:sp>
        <p:nvSpPr>
          <p:cNvPr id="451" name="Arrow: Down 450">
            <a:extLst>
              <a:ext uri="{FF2B5EF4-FFF2-40B4-BE49-F238E27FC236}">
                <a16:creationId xmlns:a16="http://schemas.microsoft.com/office/drawing/2014/main" id="{B9D4BFEC-B2E7-CF7D-D6F7-BB548C4D883A}"/>
              </a:ext>
            </a:extLst>
          </p:cNvPr>
          <p:cNvSpPr/>
          <p:nvPr/>
        </p:nvSpPr>
        <p:spPr>
          <a:xfrm>
            <a:off x="7999648" y="2198978"/>
            <a:ext cx="221456" cy="745544"/>
          </a:xfrm>
          <a:prstGeom prst="downArrow">
            <a:avLst/>
          </a:prstGeom>
          <a:solidFill>
            <a:srgbClr val="B3CDE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600" dirty="0">
                <a:ln>
                  <a:solidFill>
                    <a:srgbClr val="03396C"/>
                  </a:solidFill>
                </a:ln>
                <a:solidFill>
                  <a:schemeClr val="tx2">
                    <a:lumMod val="75000"/>
                  </a:schemeClr>
                </a:solidFill>
              </a:rPr>
              <a:t>ROLE</a:t>
            </a:r>
            <a:endParaRPr lang="en-IN" sz="600" dirty="0">
              <a:ln>
                <a:solidFill>
                  <a:srgbClr val="03396C"/>
                </a:solidFill>
              </a:ln>
              <a:solidFill>
                <a:schemeClr val="tx2">
                  <a:lumMod val="75000"/>
                </a:schemeClr>
              </a:solidFill>
            </a:endParaRPr>
          </a:p>
        </p:txBody>
      </p:sp>
    </p:spTree>
    <p:extLst>
      <p:ext uri="{BB962C8B-B14F-4D97-AF65-F5344CB8AC3E}">
        <p14:creationId xmlns:p14="http://schemas.microsoft.com/office/powerpoint/2010/main" val="7707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2"/>
                                        </p:tgtEl>
                                        <p:attrNameLst>
                                          <p:attrName>style.visibility</p:attrName>
                                        </p:attrNameLst>
                                      </p:cBhvr>
                                      <p:to>
                                        <p:strVal val="visible"/>
                                      </p:to>
                                    </p:set>
                                    <p:anim calcmode="lin" valueType="num">
                                      <p:cBhvr additive="base">
                                        <p:cTn id="7" dur="500" fill="hold"/>
                                        <p:tgtEl>
                                          <p:spTgt spid="472"/>
                                        </p:tgtEl>
                                        <p:attrNameLst>
                                          <p:attrName>ppt_x</p:attrName>
                                        </p:attrNameLst>
                                      </p:cBhvr>
                                      <p:tavLst>
                                        <p:tav tm="0">
                                          <p:val>
                                            <p:strVal val="0-#ppt_w/2"/>
                                          </p:val>
                                        </p:tav>
                                        <p:tav tm="100000">
                                          <p:val>
                                            <p:strVal val="#ppt_x"/>
                                          </p:val>
                                        </p:tav>
                                      </p:tavLst>
                                    </p:anim>
                                    <p:anim calcmode="lin" valueType="num">
                                      <p:cBhvr additive="base">
                                        <p:cTn id="8" dur="500" fill="hold"/>
                                        <p:tgtEl>
                                          <p:spTgt spid="47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0-#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0-#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0-#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448"/>
                                        </p:tgtEl>
                                        <p:attrNameLst>
                                          <p:attrName>style.visibility</p:attrName>
                                        </p:attrNameLst>
                                      </p:cBhvr>
                                      <p:to>
                                        <p:strVal val="visible"/>
                                      </p:to>
                                    </p:set>
                                    <p:anim calcmode="lin" valueType="num">
                                      <p:cBhvr additive="base">
                                        <p:cTn id="37" dur="500" fill="hold"/>
                                        <p:tgtEl>
                                          <p:spTgt spid="448"/>
                                        </p:tgtEl>
                                        <p:attrNameLst>
                                          <p:attrName>ppt_x</p:attrName>
                                        </p:attrNameLst>
                                      </p:cBhvr>
                                      <p:tavLst>
                                        <p:tav tm="0">
                                          <p:val>
                                            <p:strVal val="0-#ppt_w/2"/>
                                          </p:val>
                                        </p:tav>
                                        <p:tav tm="100000">
                                          <p:val>
                                            <p:strVal val="#ppt_x"/>
                                          </p:val>
                                        </p:tav>
                                      </p:tavLst>
                                    </p:anim>
                                    <p:anim calcmode="lin" valueType="num">
                                      <p:cBhvr additive="base">
                                        <p:cTn id="38" dur="500" fill="hold"/>
                                        <p:tgtEl>
                                          <p:spTgt spid="448"/>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0-#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0-#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0-#ppt_w/2"/>
                                          </p:val>
                                        </p:tav>
                                        <p:tav tm="100000">
                                          <p:val>
                                            <p:strVal val="#ppt_x"/>
                                          </p:val>
                                        </p:tav>
                                      </p:tavLst>
                                    </p:anim>
                                    <p:anim calcmode="lin" valueType="num">
                                      <p:cBhvr additive="base">
                                        <p:cTn id="52" dur="500" fill="hold"/>
                                        <p:tgtEl>
                                          <p:spTgt spid="2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449"/>
                                        </p:tgtEl>
                                        <p:attrNameLst>
                                          <p:attrName>style.visibility</p:attrName>
                                        </p:attrNameLst>
                                      </p:cBhvr>
                                      <p:to>
                                        <p:strVal val="visible"/>
                                      </p:to>
                                    </p:set>
                                    <p:anim calcmode="lin" valueType="num">
                                      <p:cBhvr additive="base">
                                        <p:cTn id="55" dur="500" fill="hold"/>
                                        <p:tgtEl>
                                          <p:spTgt spid="449"/>
                                        </p:tgtEl>
                                        <p:attrNameLst>
                                          <p:attrName>ppt_x</p:attrName>
                                        </p:attrNameLst>
                                      </p:cBhvr>
                                      <p:tavLst>
                                        <p:tav tm="0">
                                          <p:val>
                                            <p:strVal val="0-#ppt_w/2"/>
                                          </p:val>
                                        </p:tav>
                                        <p:tav tm="100000">
                                          <p:val>
                                            <p:strVal val="#ppt_x"/>
                                          </p:val>
                                        </p:tav>
                                      </p:tavLst>
                                    </p:anim>
                                    <p:anim calcmode="lin" valueType="num">
                                      <p:cBhvr additive="base">
                                        <p:cTn id="56" dur="500" fill="hold"/>
                                        <p:tgtEl>
                                          <p:spTgt spid="44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0-#ppt_w/2"/>
                                          </p:val>
                                        </p:tav>
                                        <p:tav tm="100000">
                                          <p:val>
                                            <p:strVal val="#ppt_x"/>
                                          </p:val>
                                        </p:tav>
                                      </p:tavLst>
                                    </p:anim>
                                    <p:anim calcmode="lin" valueType="num">
                                      <p:cBhvr additive="base">
                                        <p:cTn id="60" dur="500" fill="hold"/>
                                        <p:tgtEl>
                                          <p:spTgt spid="23"/>
                                        </p:tgtEl>
                                        <p:attrNameLst>
                                          <p:attrName>ppt_y</p:attrName>
                                        </p:attrNameLst>
                                      </p:cBhvr>
                                      <p:tavLst>
                                        <p:tav tm="0">
                                          <p:val>
                                            <p:strVal val="#ppt_y"/>
                                          </p:val>
                                        </p:tav>
                                        <p:tav tm="100000">
                                          <p:val>
                                            <p:strVal val="#ppt_y"/>
                                          </p:val>
                                        </p:tav>
                                      </p:tavLst>
                                    </p:anim>
                                  </p:childTnLst>
                                </p:cTn>
                              </p:par>
                              <p:par>
                                <p:cTn id="61" presetID="2" presetClass="entr" presetSubtype="8" fill="hold" grpId="0" nodeType="withEffect">
                                  <p:stCondLst>
                                    <p:cond delay="0"/>
                                  </p:stCondLst>
                                  <p:childTnLst>
                                    <p:set>
                                      <p:cBhvr>
                                        <p:cTn id="62" dur="1" fill="hold">
                                          <p:stCondLst>
                                            <p:cond delay="0"/>
                                          </p:stCondLst>
                                        </p:cTn>
                                        <p:tgtEl>
                                          <p:spTgt spid="476"/>
                                        </p:tgtEl>
                                        <p:attrNameLst>
                                          <p:attrName>style.visibility</p:attrName>
                                        </p:attrNameLst>
                                      </p:cBhvr>
                                      <p:to>
                                        <p:strVal val="visible"/>
                                      </p:to>
                                    </p:set>
                                    <p:anim calcmode="lin" valueType="num">
                                      <p:cBhvr additive="base">
                                        <p:cTn id="63" dur="500" fill="hold"/>
                                        <p:tgtEl>
                                          <p:spTgt spid="476"/>
                                        </p:tgtEl>
                                        <p:attrNameLst>
                                          <p:attrName>ppt_x</p:attrName>
                                        </p:attrNameLst>
                                      </p:cBhvr>
                                      <p:tavLst>
                                        <p:tav tm="0">
                                          <p:val>
                                            <p:strVal val="0-#ppt_w/2"/>
                                          </p:val>
                                        </p:tav>
                                        <p:tav tm="100000">
                                          <p:val>
                                            <p:strVal val="#ppt_x"/>
                                          </p:val>
                                        </p:tav>
                                      </p:tavLst>
                                    </p:anim>
                                    <p:anim calcmode="lin" valueType="num">
                                      <p:cBhvr additive="base">
                                        <p:cTn id="64" dur="500" fill="hold"/>
                                        <p:tgtEl>
                                          <p:spTgt spid="476"/>
                                        </p:tgtEl>
                                        <p:attrNameLst>
                                          <p:attrName>ppt_y</p:attrName>
                                        </p:attrNameLst>
                                      </p:cBhvr>
                                      <p:tavLst>
                                        <p:tav tm="0">
                                          <p:val>
                                            <p:strVal val="#ppt_y"/>
                                          </p:val>
                                        </p:tav>
                                        <p:tav tm="100000">
                                          <p:val>
                                            <p:strVal val="#ppt_y"/>
                                          </p:val>
                                        </p:tav>
                                      </p:tavLst>
                                    </p:anim>
                                  </p:childTnLst>
                                </p:cTn>
                              </p:par>
                              <p:par>
                                <p:cTn id="65" presetID="2" presetClass="entr" presetSubtype="8"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0-#ppt_w/2"/>
                                          </p:val>
                                        </p:tav>
                                        <p:tav tm="100000">
                                          <p:val>
                                            <p:strVal val="#ppt_x"/>
                                          </p:val>
                                        </p:tav>
                                      </p:tavLst>
                                    </p:anim>
                                    <p:anim calcmode="lin" valueType="num">
                                      <p:cBhvr additive="base">
                                        <p:cTn id="6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478"/>
                                        </p:tgtEl>
                                        <p:attrNameLst>
                                          <p:attrName>style.visibility</p:attrName>
                                        </p:attrNameLst>
                                      </p:cBhvr>
                                      <p:to>
                                        <p:strVal val="visible"/>
                                      </p:to>
                                    </p:set>
                                    <p:anim calcmode="lin" valueType="num">
                                      <p:cBhvr additive="base">
                                        <p:cTn id="73" dur="500" fill="hold"/>
                                        <p:tgtEl>
                                          <p:spTgt spid="478"/>
                                        </p:tgtEl>
                                        <p:attrNameLst>
                                          <p:attrName>ppt_x</p:attrName>
                                        </p:attrNameLst>
                                      </p:cBhvr>
                                      <p:tavLst>
                                        <p:tav tm="0">
                                          <p:val>
                                            <p:strVal val="0-#ppt_w/2"/>
                                          </p:val>
                                        </p:tav>
                                        <p:tav tm="100000">
                                          <p:val>
                                            <p:strVal val="#ppt_x"/>
                                          </p:val>
                                        </p:tav>
                                      </p:tavLst>
                                    </p:anim>
                                    <p:anim calcmode="lin" valueType="num">
                                      <p:cBhvr additive="base">
                                        <p:cTn id="74" dur="500" fill="hold"/>
                                        <p:tgtEl>
                                          <p:spTgt spid="478"/>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0-#ppt_w/2"/>
                                          </p:val>
                                        </p:tav>
                                        <p:tav tm="100000">
                                          <p:val>
                                            <p:strVal val="#ppt_x"/>
                                          </p:val>
                                        </p:tav>
                                      </p:tavLst>
                                    </p:anim>
                                    <p:anim calcmode="lin" valueType="num">
                                      <p:cBhvr additive="base">
                                        <p:cTn id="78" dur="500" fill="hold"/>
                                        <p:tgtEl>
                                          <p:spTgt spid="27"/>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450"/>
                                        </p:tgtEl>
                                        <p:attrNameLst>
                                          <p:attrName>style.visibility</p:attrName>
                                        </p:attrNameLst>
                                      </p:cBhvr>
                                      <p:to>
                                        <p:strVal val="visible"/>
                                      </p:to>
                                    </p:set>
                                    <p:anim calcmode="lin" valueType="num">
                                      <p:cBhvr additive="base">
                                        <p:cTn id="81" dur="500" fill="hold"/>
                                        <p:tgtEl>
                                          <p:spTgt spid="450"/>
                                        </p:tgtEl>
                                        <p:attrNameLst>
                                          <p:attrName>ppt_x</p:attrName>
                                        </p:attrNameLst>
                                      </p:cBhvr>
                                      <p:tavLst>
                                        <p:tav tm="0">
                                          <p:val>
                                            <p:strVal val="0-#ppt_w/2"/>
                                          </p:val>
                                        </p:tav>
                                        <p:tav tm="100000">
                                          <p:val>
                                            <p:strVal val="#ppt_x"/>
                                          </p:val>
                                        </p:tav>
                                      </p:tavLst>
                                    </p:anim>
                                    <p:anim calcmode="lin" valueType="num">
                                      <p:cBhvr additive="base">
                                        <p:cTn id="82" dur="500" fill="hold"/>
                                        <p:tgtEl>
                                          <p:spTgt spid="450"/>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0-#ppt_w/2"/>
                                          </p:val>
                                        </p:tav>
                                        <p:tav tm="100000">
                                          <p:val>
                                            <p:strVal val="#ppt_x"/>
                                          </p:val>
                                        </p:tav>
                                      </p:tavLst>
                                    </p:anim>
                                    <p:anim calcmode="lin" valueType="num">
                                      <p:cBhvr additive="base">
                                        <p:cTn id="86" dur="500" fill="hold"/>
                                        <p:tgtEl>
                                          <p:spTgt spid="24"/>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0-#ppt_w/2"/>
                                          </p:val>
                                        </p:tav>
                                        <p:tav tm="100000">
                                          <p:val>
                                            <p:strVal val="#ppt_x"/>
                                          </p:val>
                                        </p:tav>
                                      </p:tavLst>
                                    </p:anim>
                                    <p:anim calcmode="lin" valueType="num">
                                      <p:cBhvr additive="base">
                                        <p:cTn id="9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480"/>
                                        </p:tgtEl>
                                        <p:attrNameLst>
                                          <p:attrName>style.visibility</p:attrName>
                                        </p:attrNameLst>
                                      </p:cBhvr>
                                      <p:to>
                                        <p:strVal val="visible"/>
                                      </p:to>
                                    </p:set>
                                    <p:anim calcmode="lin" valueType="num">
                                      <p:cBhvr additive="base">
                                        <p:cTn id="95" dur="500" fill="hold"/>
                                        <p:tgtEl>
                                          <p:spTgt spid="480"/>
                                        </p:tgtEl>
                                        <p:attrNameLst>
                                          <p:attrName>ppt_x</p:attrName>
                                        </p:attrNameLst>
                                      </p:cBhvr>
                                      <p:tavLst>
                                        <p:tav tm="0">
                                          <p:val>
                                            <p:strVal val="0-#ppt_w/2"/>
                                          </p:val>
                                        </p:tav>
                                        <p:tav tm="100000">
                                          <p:val>
                                            <p:strVal val="#ppt_x"/>
                                          </p:val>
                                        </p:tav>
                                      </p:tavLst>
                                    </p:anim>
                                    <p:anim calcmode="lin" valueType="num">
                                      <p:cBhvr additive="base">
                                        <p:cTn id="96" dur="500" fill="hold"/>
                                        <p:tgtEl>
                                          <p:spTgt spid="480"/>
                                        </p:tgtEl>
                                        <p:attrNameLst>
                                          <p:attrName>ppt_y</p:attrName>
                                        </p:attrNameLst>
                                      </p:cBhvr>
                                      <p:tavLst>
                                        <p:tav tm="0">
                                          <p:val>
                                            <p:strVal val="#ppt_y"/>
                                          </p:val>
                                        </p:tav>
                                        <p:tav tm="100000">
                                          <p:val>
                                            <p:strVal val="#ppt_y"/>
                                          </p:val>
                                        </p:tav>
                                      </p:tavLst>
                                    </p:anim>
                                  </p:childTnLst>
                                </p:cTn>
                              </p:par>
                              <p:par>
                                <p:cTn id="97" presetID="2" presetClass="entr" presetSubtype="8" fill="hold" grpId="0" nodeType="withEffect">
                                  <p:stCondLst>
                                    <p:cond delay="0"/>
                                  </p:stCondLst>
                                  <p:childTnLst>
                                    <p:set>
                                      <p:cBhvr>
                                        <p:cTn id="98" dur="1" fill="hold">
                                          <p:stCondLst>
                                            <p:cond delay="0"/>
                                          </p:stCondLst>
                                        </p:cTn>
                                        <p:tgtEl>
                                          <p:spTgt spid="10"/>
                                        </p:tgtEl>
                                        <p:attrNameLst>
                                          <p:attrName>style.visibility</p:attrName>
                                        </p:attrNameLst>
                                      </p:cBhvr>
                                      <p:to>
                                        <p:strVal val="visible"/>
                                      </p:to>
                                    </p:set>
                                    <p:anim calcmode="lin" valueType="num">
                                      <p:cBhvr additive="base">
                                        <p:cTn id="99" dur="500" fill="hold"/>
                                        <p:tgtEl>
                                          <p:spTgt spid="10"/>
                                        </p:tgtEl>
                                        <p:attrNameLst>
                                          <p:attrName>ppt_x</p:attrName>
                                        </p:attrNameLst>
                                      </p:cBhvr>
                                      <p:tavLst>
                                        <p:tav tm="0">
                                          <p:val>
                                            <p:strVal val="0-#ppt_w/2"/>
                                          </p:val>
                                        </p:tav>
                                        <p:tav tm="100000">
                                          <p:val>
                                            <p:strVal val="#ppt_x"/>
                                          </p:val>
                                        </p:tav>
                                      </p:tavLst>
                                    </p:anim>
                                    <p:anim calcmode="lin" valueType="num">
                                      <p:cBhvr additive="base">
                                        <p:cTn id="100" dur="500" fill="hold"/>
                                        <p:tgtEl>
                                          <p:spTgt spid="10"/>
                                        </p:tgtEl>
                                        <p:attrNameLst>
                                          <p:attrName>ppt_y</p:attrName>
                                        </p:attrNameLst>
                                      </p:cBhvr>
                                      <p:tavLst>
                                        <p:tav tm="0">
                                          <p:val>
                                            <p:strVal val="#ppt_y"/>
                                          </p:val>
                                        </p:tav>
                                        <p:tav tm="100000">
                                          <p:val>
                                            <p:strVal val="#ppt_y"/>
                                          </p:val>
                                        </p:tav>
                                      </p:tavLst>
                                    </p:anim>
                                  </p:childTnLst>
                                </p:cTn>
                              </p:par>
                              <p:par>
                                <p:cTn id="101" presetID="2" presetClass="entr" presetSubtype="8" fill="hold" grpId="0" nodeType="withEffect">
                                  <p:stCondLst>
                                    <p:cond delay="0"/>
                                  </p:stCondLst>
                                  <p:childTnLst>
                                    <p:set>
                                      <p:cBhvr>
                                        <p:cTn id="102" dur="1" fill="hold">
                                          <p:stCondLst>
                                            <p:cond delay="0"/>
                                          </p:stCondLst>
                                        </p:cTn>
                                        <p:tgtEl>
                                          <p:spTgt spid="451"/>
                                        </p:tgtEl>
                                        <p:attrNameLst>
                                          <p:attrName>style.visibility</p:attrName>
                                        </p:attrNameLst>
                                      </p:cBhvr>
                                      <p:to>
                                        <p:strVal val="visible"/>
                                      </p:to>
                                    </p:set>
                                    <p:anim calcmode="lin" valueType="num">
                                      <p:cBhvr additive="base">
                                        <p:cTn id="103" dur="500" fill="hold"/>
                                        <p:tgtEl>
                                          <p:spTgt spid="451"/>
                                        </p:tgtEl>
                                        <p:attrNameLst>
                                          <p:attrName>ppt_x</p:attrName>
                                        </p:attrNameLst>
                                      </p:cBhvr>
                                      <p:tavLst>
                                        <p:tav tm="0">
                                          <p:val>
                                            <p:strVal val="0-#ppt_w/2"/>
                                          </p:val>
                                        </p:tav>
                                        <p:tav tm="100000">
                                          <p:val>
                                            <p:strVal val="#ppt_x"/>
                                          </p:val>
                                        </p:tav>
                                      </p:tavLst>
                                    </p:anim>
                                    <p:anim calcmode="lin" valueType="num">
                                      <p:cBhvr additive="base">
                                        <p:cTn id="104" dur="500" fill="hold"/>
                                        <p:tgtEl>
                                          <p:spTgt spid="451"/>
                                        </p:tgtEl>
                                        <p:attrNameLst>
                                          <p:attrName>ppt_y</p:attrName>
                                        </p:attrNameLst>
                                      </p:cBhvr>
                                      <p:tavLst>
                                        <p:tav tm="0">
                                          <p:val>
                                            <p:strVal val="#ppt_y"/>
                                          </p:val>
                                        </p:tav>
                                        <p:tav tm="100000">
                                          <p:val>
                                            <p:strVal val="#ppt_y"/>
                                          </p:val>
                                        </p:tav>
                                      </p:tavLst>
                                    </p:anim>
                                  </p:childTnLst>
                                </p:cTn>
                              </p:par>
                              <p:par>
                                <p:cTn id="105" presetID="2" presetClass="entr" presetSubtype="8" fill="hold" grpId="0" nodeType="withEffect">
                                  <p:stCondLst>
                                    <p:cond delay="0"/>
                                  </p:stCondLst>
                                  <p:childTnLst>
                                    <p:set>
                                      <p:cBhvr>
                                        <p:cTn id="106" dur="1" fill="hold">
                                          <p:stCondLst>
                                            <p:cond delay="0"/>
                                          </p:stCondLst>
                                        </p:cTn>
                                        <p:tgtEl>
                                          <p:spTgt spid="25"/>
                                        </p:tgtEl>
                                        <p:attrNameLst>
                                          <p:attrName>style.visibility</p:attrName>
                                        </p:attrNameLst>
                                      </p:cBhvr>
                                      <p:to>
                                        <p:strVal val="visible"/>
                                      </p:to>
                                    </p:set>
                                    <p:anim calcmode="lin" valueType="num">
                                      <p:cBhvr additive="base">
                                        <p:cTn id="107" dur="500" fill="hold"/>
                                        <p:tgtEl>
                                          <p:spTgt spid="25"/>
                                        </p:tgtEl>
                                        <p:attrNameLst>
                                          <p:attrName>ppt_x</p:attrName>
                                        </p:attrNameLst>
                                      </p:cBhvr>
                                      <p:tavLst>
                                        <p:tav tm="0">
                                          <p:val>
                                            <p:strVal val="0-#ppt_w/2"/>
                                          </p:val>
                                        </p:tav>
                                        <p:tav tm="100000">
                                          <p:val>
                                            <p:strVal val="#ppt_x"/>
                                          </p:val>
                                        </p:tav>
                                      </p:tavLst>
                                    </p:anim>
                                    <p:anim calcmode="lin" valueType="num">
                                      <p:cBhvr additive="base">
                                        <p:cTn id="108" dur="500" fill="hold"/>
                                        <p:tgtEl>
                                          <p:spTgt spid="25"/>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19"/>
                                        </p:tgtEl>
                                        <p:attrNameLst>
                                          <p:attrName>style.visibility</p:attrName>
                                        </p:attrNameLst>
                                      </p:cBhvr>
                                      <p:to>
                                        <p:strVal val="visible"/>
                                      </p:to>
                                    </p:set>
                                    <p:anim calcmode="lin" valueType="num">
                                      <p:cBhvr additive="base">
                                        <p:cTn id="111" dur="500" fill="hold"/>
                                        <p:tgtEl>
                                          <p:spTgt spid="19"/>
                                        </p:tgtEl>
                                        <p:attrNameLst>
                                          <p:attrName>ppt_x</p:attrName>
                                        </p:attrNameLst>
                                      </p:cBhvr>
                                      <p:tavLst>
                                        <p:tav tm="0">
                                          <p:val>
                                            <p:strVal val="0-#ppt_w/2"/>
                                          </p:val>
                                        </p:tav>
                                        <p:tav tm="100000">
                                          <p:val>
                                            <p:strVal val="#ppt_x"/>
                                          </p:val>
                                        </p:tav>
                                      </p:tavLst>
                                    </p:anim>
                                    <p:anim calcmode="lin" valueType="num">
                                      <p:cBhvr additive="base">
                                        <p:cTn id="1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0" animBg="1"/>
      <p:bldP spid="476" grpId="0" animBg="1"/>
      <p:bldP spid="478" grpId="0" animBg="1"/>
      <p:bldP spid="480" grpId="0" animBg="1"/>
      <p:bldP spid="4" grpId="0" animBg="1"/>
      <p:bldP spid="10" grpId="0" animBg="1"/>
      <p:bldP spid="2" grpId="0" animBg="1"/>
      <p:bldP spid="13" grpId="0" animBg="1"/>
      <p:bldP spid="11" grpId="0"/>
      <p:bldP spid="16" grpId="0" animBg="1"/>
      <p:bldP spid="17" grpId="0" animBg="1"/>
      <p:bldP spid="18" grpId="0" animBg="1"/>
      <p:bldP spid="19" grpId="0" animBg="1"/>
      <p:bldP spid="24" grpId="0"/>
      <p:bldP spid="23" grpId="0"/>
      <p:bldP spid="25" grpId="0"/>
      <p:bldP spid="12" grpId="0" animBg="1"/>
      <p:bldP spid="14" grpId="0" animBg="1"/>
      <p:bldP spid="26" grpId="0" animBg="1"/>
      <p:bldP spid="27" grpId="0" animBg="1"/>
      <p:bldP spid="6" grpId="0"/>
      <p:bldP spid="448" grpId="0" animBg="1"/>
      <p:bldP spid="449" grpId="0" animBg="1"/>
      <p:bldP spid="450" grpId="0" animBg="1"/>
      <p:bldP spid="45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63" name="Google Shape;463;p61"/>
          <p:cNvSpPr txBox="1">
            <a:spLocks noGrp="1"/>
          </p:cNvSpPr>
          <p:nvPr>
            <p:ph type="subTitle" idx="4294967295"/>
          </p:nvPr>
        </p:nvSpPr>
        <p:spPr>
          <a:xfrm>
            <a:off x="3822513" y="3330780"/>
            <a:ext cx="1455300" cy="1627181"/>
          </a:xfrm>
          <a:prstGeom prst="rect">
            <a:avLst/>
          </a:prstGeom>
        </p:spPr>
        <p:txBody>
          <a:bodyPr spcFirstLastPara="1" wrap="square" lIns="91425" tIns="91425" rIns="91425" bIns="91425" anchor="ctr" anchorCtr="0">
            <a:normAutofit/>
          </a:bodyPr>
          <a:lstStyle/>
          <a:p>
            <a:pPr marL="0" lvl="0" indent="0" algn="ctr" rtl="0">
              <a:spcBef>
                <a:spcPts val="0"/>
              </a:spcBef>
              <a:spcAft>
                <a:spcPts val="1200"/>
              </a:spcAft>
              <a:buNone/>
            </a:pPr>
            <a:r>
              <a:rPr lang="en" b="1" dirty="0">
                <a:solidFill>
                  <a:srgbClr val="FFFFFF"/>
                </a:solidFill>
              </a:rPr>
              <a:t>Inconsistent Results</a:t>
            </a:r>
            <a:endParaRPr b="1" dirty="0">
              <a:solidFill>
                <a:srgbClr val="FFFFFF"/>
              </a:solidFill>
            </a:endParaRPr>
          </a:p>
        </p:txBody>
      </p:sp>
      <p:sp>
        <p:nvSpPr>
          <p:cNvPr id="471" name="Google Shape;471;p61"/>
          <p:cNvSpPr txBox="1">
            <a:spLocks noGrp="1"/>
          </p:cNvSpPr>
          <p:nvPr>
            <p:ph type="sldNum" idx="12"/>
          </p:nvPr>
        </p:nvSpPr>
        <p:spPr>
          <a:xfrm>
            <a:off x="8472458" y="4663217"/>
            <a:ext cx="292923" cy="393600"/>
          </a:xfrm>
          <a:prstGeom prst="rect">
            <a:avLst/>
          </a:prstGeom>
        </p:spPr>
        <p:txBody>
          <a:bodyPr spcFirstLastPara="1" wrap="square" lIns="91425" tIns="91425" rIns="91425" bIns="91425" anchor="ctr" anchorCtr="0">
            <a:normAutofit fontScale="92500"/>
          </a:bodyPr>
          <a:lstStyle/>
          <a:p>
            <a:pPr marL="0" lvl="0" indent="0" algn="r" rtl="0">
              <a:spcBef>
                <a:spcPts val="0"/>
              </a:spcBef>
              <a:spcAft>
                <a:spcPts val="0"/>
              </a:spcAft>
              <a:buNone/>
            </a:pPr>
            <a:fld id="{00000000-1234-1234-1234-123412341234}" type="slidenum">
              <a:rPr lang="en" sz="800">
                <a:solidFill>
                  <a:srgbClr val="D9D9D9"/>
                </a:solidFill>
                <a:latin typeface="Inter Light"/>
                <a:ea typeface="Inter Light"/>
                <a:cs typeface="Inter Light"/>
                <a:sym typeface="Inter Light"/>
              </a:rPr>
              <a:t>28</a:t>
            </a:fld>
            <a:endParaRPr sz="700" dirty="0">
              <a:solidFill>
                <a:srgbClr val="D9D9D9"/>
              </a:solidFill>
              <a:latin typeface="Inter Light"/>
              <a:ea typeface="Inter Light"/>
              <a:cs typeface="Inter Light"/>
              <a:sym typeface="Inter Light"/>
            </a:endParaRPr>
          </a:p>
        </p:txBody>
      </p:sp>
      <p:sp>
        <p:nvSpPr>
          <p:cNvPr id="472" name="Google Shape;472;p61"/>
          <p:cNvSpPr/>
          <p:nvPr/>
        </p:nvSpPr>
        <p:spPr>
          <a:xfrm>
            <a:off x="27779" y="25401"/>
            <a:ext cx="1789382" cy="5014597"/>
          </a:xfrm>
          <a:prstGeom prst="rect">
            <a:avLst/>
          </a:prstGeom>
          <a:solidFill>
            <a:srgbClr val="011F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0B0F0"/>
              </a:solidFill>
              <a:highlight>
                <a:srgbClr val="00FFFF"/>
              </a:highlight>
            </a:endParaRPr>
          </a:p>
        </p:txBody>
      </p:sp>
      <p:sp>
        <p:nvSpPr>
          <p:cNvPr id="476" name="Google Shape;476;p61"/>
          <p:cNvSpPr/>
          <p:nvPr/>
        </p:nvSpPr>
        <p:spPr>
          <a:xfrm>
            <a:off x="3665361" y="16817"/>
            <a:ext cx="1800000" cy="5040000"/>
          </a:xfrm>
          <a:prstGeom prst="rect">
            <a:avLst/>
          </a:prstGeom>
          <a:solidFill>
            <a:srgbClr val="005B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1"/>
          <p:cNvSpPr/>
          <p:nvPr/>
        </p:nvSpPr>
        <p:spPr>
          <a:xfrm>
            <a:off x="5484160" y="25402"/>
            <a:ext cx="1800000" cy="5040000"/>
          </a:xfrm>
          <a:prstGeom prst="rect">
            <a:avLst/>
          </a:prstGeom>
          <a:solidFill>
            <a:srgbClr val="6497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1"/>
          <p:cNvSpPr/>
          <p:nvPr/>
        </p:nvSpPr>
        <p:spPr>
          <a:xfrm>
            <a:off x="7313561" y="25402"/>
            <a:ext cx="1800000" cy="5040000"/>
          </a:xfrm>
          <a:prstGeom prst="rect">
            <a:avLst/>
          </a:prstGeom>
          <a:solidFill>
            <a:srgbClr val="B3C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4;p61">
            <a:extLst>
              <a:ext uri="{FF2B5EF4-FFF2-40B4-BE49-F238E27FC236}">
                <a16:creationId xmlns:a16="http://schemas.microsoft.com/office/drawing/2014/main" id="{4B6BACB0-825C-EE1E-9142-73DE0A407D06}"/>
              </a:ext>
            </a:extLst>
          </p:cNvPr>
          <p:cNvSpPr/>
          <p:nvPr/>
        </p:nvSpPr>
        <p:spPr>
          <a:xfrm>
            <a:off x="1848529" y="16817"/>
            <a:ext cx="1800000" cy="5040000"/>
          </a:xfrm>
          <a:prstGeom prst="rect">
            <a:avLst/>
          </a:prstGeom>
          <a:solidFill>
            <a:srgbClr val="033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73;p61">
            <a:extLst>
              <a:ext uri="{FF2B5EF4-FFF2-40B4-BE49-F238E27FC236}">
                <a16:creationId xmlns:a16="http://schemas.microsoft.com/office/drawing/2014/main" id="{342DCA5F-9D41-4EE1-B077-71B3D954F3CB}"/>
              </a:ext>
            </a:extLst>
          </p:cNvPr>
          <p:cNvSpPr txBox="1"/>
          <p:nvPr/>
        </p:nvSpPr>
        <p:spPr>
          <a:xfrm>
            <a:off x="7411104" y="439855"/>
            <a:ext cx="1620000" cy="1512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IN" sz="1600" b="1" dirty="0">
                <a:solidFill>
                  <a:schemeClr val="bg1"/>
                </a:solidFill>
                <a:latin typeface="Inter" panose="020B0604020202020204" charset="0"/>
                <a:ea typeface="Inter" panose="020B0604020202020204" charset="0"/>
              </a:rPr>
              <a:t>Privacy Preservation</a:t>
            </a:r>
            <a:endParaRPr sz="1600" b="1" dirty="0">
              <a:solidFill>
                <a:srgbClr val="FFFFFF"/>
              </a:solidFill>
              <a:latin typeface="Inter" panose="020B0604020202020204" charset="0"/>
              <a:ea typeface="Inter" panose="020B0604020202020204" charset="0"/>
              <a:cs typeface="Inter"/>
              <a:sym typeface="Inter"/>
            </a:endParaRPr>
          </a:p>
        </p:txBody>
      </p:sp>
      <p:sp>
        <p:nvSpPr>
          <p:cNvPr id="2" name="Google Shape;472;p61">
            <a:extLst>
              <a:ext uri="{FF2B5EF4-FFF2-40B4-BE49-F238E27FC236}">
                <a16:creationId xmlns:a16="http://schemas.microsoft.com/office/drawing/2014/main" id="{446F1215-E6B7-0672-8426-21DA93384004}"/>
              </a:ext>
            </a:extLst>
          </p:cNvPr>
          <p:cNvSpPr/>
          <p:nvPr/>
        </p:nvSpPr>
        <p:spPr>
          <a:xfrm>
            <a:off x="87830" y="3167191"/>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marL="171450" lvl="0" indent="-171450">
              <a:buFont typeface="Arial" panose="020B0604020202020204" pitchFamily="34" charset="0"/>
              <a:buChar char="•"/>
            </a:pPr>
            <a:r>
              <a:rPr lang="en-US" sz="1000" dirty="0">
                <a:latin typeface="Inter" panose="020B0604020202020204" charset="0"/>
                <a:ea typeface="Inter" panose="020B0604020202020204" charset="0"/>
              </a:rPr>
              <a:t>Detects unusual patterns or behaviors.</a:t>
            </a:r>
          </a:p>
          <a:p>
            <a:pPr marL="171450" lvl="0" indent="-171450">
              <a:buFont typeface="Arial" panose="020B0604020202020204" pitchFamily="34" charset="0"/>
              <a:buChar char="•"/>
            </a:pPr>
            <a:endParaRPr lang="en-US" sz="1000" dirty="0">
              <a:latin typeface="Inter" panose="020B0604020202020204" charset="0"/>
              <a:ea typeface="Inter" panose="020B0604020202020204" charset="0"/>
            </a:endParaRPr>
          </a:p>
          <a:p>
            <a:pPr marL="171450" lvl="0" indent="-171450">
              <a:buFont typeface="Arial" panose="020B0604020202020204" pitchFamily="34" charset="0"/>
              <a:buChar char="•"/>
            </a:pPr>
            <a:r>
              <a:rPr lang="en-IN" sz="1000" dirty="0">
                <a:latin typeface="Inter" panose="020B0604020202020204" charset="0"/>
                <a:ea typeface="Inter" panose="020B0604020202020204" charset="0"/>
              </a:rPr>
              <a:t>Alerts other components when anything unusual is detected.</a:t>
            </a:r>
            <a:endParaRPr lang="en-US" sz="1000" dirty="0">
              <a:latin typeface="Inter" panose="020B0604020202020204" charset="0"/>
              <a:ea typeface="Inter" panose="020B0604020202020204" charset="0"/>
            </a:endParaRPr>
          </a:p>
        </p:txBody>
      </p:sp>
      <p:sp>
        <p:nvSpPr>
          <p:cNvPr id="13" name="Arrow: Down 12">
            <a:extLst>
              <a:ext uri="{FF2B5EF4-FFF2-40B4-BE49-F238E27FC236}">
                <a16:creationId xmlns:a16="http://schemas.microsoft.com/office/drawing/2014/main" id="{D0002927-D858-6A08-9C35-44572D072151}"/>
              </a:ext>
            </a:extLst>
          </p:cNvPr>
          <p:cNvSpPr/>
          <p:nvPr/>
        </p:nvSpPr>
        <p:spPr>
          <a:xfrm>
            <a:off x="847886" y="2198978"/>
            <a:ext cx="221456" cy="745544"/>
          </a:xfrm>
          <a:prstGeom prst="downArrow">
            <a:avLst/>
          </a:prstGeom>
          <a:solidFill>
            <a:srgbClr val="011F4B"/>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600" dirty="0">
                <a:effectLst>
                  <a:outerShdw blurRad="50800" dist="38100" dir="5400000" algn="t" rotWithShape="0">
                    <a:prstClr val="black">
                      <a:alpha val="40000"/>
                    </a:prstClr>
                  </a:outerShdw>
                </a:effectLst>
              </a:rPr>
              <a:t>ROLE</a:t>
            </a:r>
            <a:endParaRPr lang="en-IN" sz="600" dirty="0">
              <a:effectLst>
                <a:outerShdw blurRad="50800" dist="38100" dir="5400000" algn="t" rotWithShape="0">
                  <a:prstClr val="black">
                    <a:alpha val="40000"/>
                  </a:prstClr>
                </a:outerShdw>
              </a:effectLst>
            </a:endParaRPr>
          </a:p>
        </p:txBody>
      </p:sp>
      <p:sp>
        <p:nvSpPr>
          <p:cNvPr id="11" name="TextBox 10">
            <a:extLst>
              <a:ext uri="{FF2B5EF4-FFF2-40B4-BE49-F238E27FC236}">
                <a16:creationId xmlns:a16="http://schemas.microsoft.com/office/drawing/2014/main" id="{EE91EC48-9851-AD11-A141-B722B278F8E7}"/>
              </a:ext>
            </a:extLst>
          </p:cNvPr>
          <p:cNvSpPr txBox="1"/>
          <p:nvPr/>
        </p:nvSpPr>
        <p:spPr>
          <a:xfrm>
            <a:off x="2028697" y="2376998"/>
            <a:ext cx="1669754" cy="46166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b="1" dirty="0"/>
              <a:t>Smart     Bouncer</a:t>
            </a:r>
          </a:p>
          <a:p>
            <a:endParaRPr lang="en-IN" b="1" dirty="0"/>
          </a:p>
        </p:txBody>
      </p:sp>
      <p:sp>
        <p:nvSpPr>
          <p:cNvPr id="16" name="Google Shape;472;p61">
            <a:extLst>
              <a:ext uri="{FF2B5EF4-FFF2-40B4-BE49-F238E27FC236}">
                <a16:creationId xmlns:a16="http://schemas.microsoft.com/office/drawing/2014/main" id="{780DCDD5-D2E5-603E-34E6-3B5FC0251832}"/>
              </a:ext>
            </a:extLst>
          </p:cNvPr>
          <p:cNvSpPr/>
          <p:nvPr/>
        </p:nvSpPr>
        <p:spPr>
          <a:xfrm>
            <a:off x="1942727" y="3173179"/>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marL="171450" lvl="0" indent="-171450">
              <a:buFont typeface="Arial" panose="020B0604020202020204" pitchFamily="34" charset="0"/>
              <a:buChar char="•"/>
            </a:pPr>
            <a:r>
              <a:rPr lang="en-US" sz="1000" dirty="0">
                <a:latin typeface="Inter" panose="020B0604020202020204" charset="0"/>
                <a:ea typeface="Inter" panose="020B0604020202020204" charset="0"/>
              </a:rPr>
              <a:t>Governs user and system access.</a:t>
            </a:r>
          </a:p>
          <a:p>
            <a:pPr marL="171450" lvl="0" indent="-171450">
              <a:buFont typeface="Arial" panose="020B0604020202020204" pitchFamily="34" charset="0"/>
              <a:buChar char="•"/>
            </a:pPr>
            <a:endParaRPr lang="en-US" sz="1000" dirty="0">
              <a:latin typeface="Inter" panose="020B0604020202020204" charset="0"/>
              <a:ea typeface="Inter" panose="020B0604020202020204" charset="0"/>
            </a:endParaRPr>
          </a:p>
          <a:p>
            <a:pPr marL="171450" indent="-171450">
              <a:buFont typeface="Arial" panose="020B0604020202020204" pitchFamily="34" charset="0"/>
              <a:buChar char="•"/>
            </a:pPr>
            <a:r>
              <a:rPr lang="en-IN" sz="1000" dirty="0">
                <a:latin typeface="Inter" panose="020B0604020202020204" charset="0"/>
                <a:ea typeface="Inter" panose="020B0604020202020204" charset="0"/>
              </a:rPr>
              <a:t>Decides who can interact with the AI and how based on predefine policies and user identities.</a:t>
            </a:r>
            <a:endParaRPr lang="en-US" sz="1000" dirty="0">
              <a:latin typeface="Inter" panose="020B0604020202020204" charset="0"/>
              <a:ea typeface="Inter" panose="020B0604020202020204" charset="0"/>
            </a:endParaRPr>
          </a:p>
        </p:txBody>
      </p:sp>
      <p:sp>
        <p:nvSpPr>
          <p:cNvPr id="17" name="Google Shape;472;p61">
            <a:extLst>
              <a:ext uri="{FF2B5EF4-FFF2-40B4-BE49-F238E27FC236}">
                <a16:creationId xmlns:a16="http://schemas.microsoft.com/office/drawing/2014/main" id="{2CC06408-2EE7-C08A-82D6-86042E179410}"/>
              </a:ext>
            </a:extLst>
          </p:cNvPr>
          <p:cNvSpPr/>
          <p:nvPr/>
        </p:nvSpPr>
        <p:spPr>
          <a:xfrm>
            <a:off x="3716497" y="3185673"/>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marL="171450" lvl="0" indent="-171450">
              <a:buFont typeface="Arial" panose="020B0604020202020204" pitchFamily="34" charset="0"/>
              <a:buChar char="•"/>
            </a:pPr>
            <a:r>
              <a:rPr lang="en-US" sz="1000" dirty="0">
                <a:latin typeface="Inter" panose="020B0604020202020204" charset="0"/>
                <a:ea typeface="Inter" panose="020B0604020202020204" charset="0"/>
              </a:rPr>
              <a:t>Monitors for known and emerging threats </a:t>
            </a:r>
            <a:r>
              <a:rPr lang="en-IN" sz="1000" dirty="0">
                <a:latin typeface="Inter" panose="020B0604020202020204" charset="0"/>
                <a:ea typeface="Inter" panose="020B0604020202020204" charset="0"/>
              </a:rPr>
              <a:t>from various sources.</a:t>
            </a:r>
          </a:p>
          <a:p>
            <a:pPr marL="171450" indent="-171450">
              <a:buFont typeface="Arial" panose="020B0604020202020204" pitchFamily="34" charset="0"/>
              <a:buChar char="•"/>
            </a:pPr>
            <a:endParaRPr lang="en-IN" sz="1000" dirty="0">
              <a:latin typeface="Inter" panose="020B0604020202020204" charset="0"/>
              <a:ea typeface="Inter" panose="020B0604020202020204" charset="0"/>
            </a:endParaRPr>
          </a:p>
          <a:p>
            <a:pPr marL="171450" lvl="0" indent="-171450">
              <a:buFont typeface="Arial" panose="020B0604020202020204" pitchFamily="34" charset="0"/>
              <a:buChar char="•"/>
            </a:pPr>
            <a:r>
              <a:rPr lang="en-IN" sz="1000" dirty="0">
                <a:latin typeface="Inter" panose="020B0604020202020204" charset="0"/>
                <a:ea typeface="Inter" panose="020B0604020202020204" charset="0"/>
              </a:rPr>
              <a:t>Shares this intelligence with the other components.</a:t>
            </a:r>
            <a:endParaRPr lang="en-US" sz="1000" dirty="0">
              <a:latin typeface="Inter" panose="020B0604020202020204" charset="0"/>
              <a:ea typeface="Inter" panose="020B0604020202020204" charset="0"/>
            </a:endParaRPr>
          </a:p>
        </p:txBody>
      </p:sp>
      <p:sp>
        <p:nvSpPr>
          <p:cNvPr id="18" name="Google Shape;472;p61">
            <a:extLst>
              <a:ext uri="{FF2B5EF4-FFF2-40B4-BE49-F238E27FC236}">
                <a16:creationId xmlns:a16="http://schemas.microsoft.com/office/drawing/2014/main" id="{73DDE75A-E020-6BDF-9645-9EE4B7936B38}"/>
              </a:ext>
            </a:extLst>
          </p:cNvPr>
          <p:cNvSpPr/>
          <p:nvPr/>
        </p:nvSpPr>
        <p:spPr>
          <a:xfrm>
            <a:off x="5552024" y="3173179"/>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marL="171450" indent="-171450">
              <a:buFont typeface="Arial" panose="020B0604020202020204" pitchFamily="34" charset="0"/>
              <a:buChar char="•"/>
            </a:pPr>
            <a:r>
              <a:rPr lang="en-IN" sz="1000" dirty="0">
                <a:latin typeface="Inter" panose="020B0604020202020204" charset="0"/>
                <a:ea typeface="Inter" panose="020B0604020202020204" charset="0"/>
              </a:rPr>
              <a:t>Actively blocks detected threats and suspicious activities.</a:t>
            </a:r>
          </a:p>
          <a:p>
            <a:r>
              <a:rPr lang="en-IN" sz="1000" dirty="0">
                <a:latin typeface="Inter" panose="020B0604020202020204" charset="0"/>
                <a:ea typeface="Inter" panose="020B0604020202020204" charset="0"/>
              </a:rPr>
              <a:t> </a:t>
            </a:r>
          </a:p>
          <a:p>
            <a:pPr marL="171450" indent="-171450">
              <a:buFont typeface="Arial" panose="020B0604020202020204" pitchFamily="34" charset="0"/>
              <a:buChar char="•"/>
            </a:pPr>
            <a:r>
              <a:rPr lang="en-IN" sz="1000" dirty="0">
                <a:latin typeface="Inter" panose="020B0604020202020204" charset="0"/>
                <a:ea typeface="Inter" panose="020B0604020202020204" charset="0"/>
              </a:rPr>
              <a:t>Predicts and prevents potential attacks .</a:t>
            </a:r>
            <a:endParaRPr lang="en-US" sz="1000" dirty="0">
              <a:latin typeface="Inter" panose="020B0604020202020204" charset="0"/>
              <a:ea typeface="Inter" panose="020B0604020202020204" charset="0"/>
            </a:endParaRPr>
          </a:p>
        </p:txBody>
      </p:sp>
      <p:sp>
        <p:nvSpPr>
          <p:cNvPr id="19" name="Google Shape;472;p61">
            <a:extLst>
              <a:ext uri="{FF2B5EF4-FFF2-40B4-BE49-F238E27FC236}">
                <a16:creationId xmlns:a16="http://schemas.microsoft.com/office/drawing/2014/main" id="{6786D16D-BBD2-F244-FAF2-1AF41D1E937F}"/>
              </a:ext>
            </a:extLst>
          </p:cNvPr>
          <p:cNvSpPr/>
          <p:nvPr/>
        </p:nvSpPr>
        <p:spPr>
          <a:xfrm>
            <a:off x="7379632" y="3185673"/>
            <a:ext cx="1620000" cy="1800000"/>
          </a:xfrm>
          <a:prstGeom prst="rect">
            <a:avLst/>
          </a:prstGeom>
          <a:solidFill>
            <a:schemeClr val="accent1">
              <a:lumMod val="20000"/>
              <a:lumOff val="80000"/>
            </a:schemeClr>
          </a:solidFill>
          <a:ln>
            <a:noFill/>
          </a:ln>
        </p:spPr>
        <p:txBody>
          <a:bodyPr spcFirstLastPara="1" wrap="square" lIns="91425" tIns="91425" rIns="91425" bIns="91425" anchor="ctr" anchorCtr="0">
            <a:noAutofit/>
          </a:bodyPr>
          <a:lstStyle/>
          <a:p>
            <a:pPr marL="171450" lvl="0" indent="-171450">
              <a:buFont typeface="Arial" panose="020B0604020202020204" pitchFamily="34" charset="0"/>
              <a:buChar char="•"/>
            </a:pPr>
            <a:r>
              <a:rPr lang="en-US" sz="1000" dirty="0">
                <a:latin typeface="Inter" panose="020B0604020202020204" charset="0"/>
                <a:ea typeface="Inter" panose="020B0604020202020204" charset="0"/>
              </a:rPr>
              <a:t>Ensures data protection and privacy.</a:t>
            </a:r>
          </a:p>
          <a:p>
            <a:pPr lvl="0"/>
            <a:endParaRPr lang="en-US" sz="1000" dirty="0">
              <a:latin typeface="Inter" panose="020B0604020202020204" charset="0"/>
              <a:ea typeface="Inter" panose="020B0604020202020204" charset="0"/>
            </a:endParaRPr>
          </a:p>
          <a:p>
            <a:pPr marL="171450" indent="-171450">
              <a:buFont typeface="Arial" panose="020B0604020202020204" pitchFamily="34" charset="0"/>
              <a:buChar char="•"/>
            </a:pPr>
            <a:r>
              <a:rPr lang="en-IN" sz="1000" dirty="0">
                <a:latin typeface="Inter" panose="020B0604020202020204" charset="0"/>
                <a:ea typeface="Inter" panose="020B0604020202020204" charset="0"/>
              </a:rPr>
              <a:t>it ensures that sensitive information handled by the AI remains protected.</a:t>
            </a:r>
            <a:endParaRPr lang="en-US" sz="1000" dirty="0">
              <a:latin typeface="Inter" panose="020B0604020202020204" charset="0"/>
              <a:ea typeface="Inter" panose="020B0604020202020204" charset="0"/>
            </a:endParaRPr>
          </a:p>
        </p:txBody>
      </p:sp>
      <p:sp>
        <p:nvSpPr>
          <p:cNvPr id="24" name="TextBox 23">
            <a:extLst>
              <a:ext uri="{FF2B5EF4-FFF2-40B4-BE49-F238E27FC236}">
                <a16:creationId xmlns:a16="http://schemas.microsoft.com/office/drawing/2014/main" id="{7929586A-B6AF-C389-B8A9-A3DF658B234C}"/>
              </a:ext>
            </a:extLst>
          </p:cNvPr>
          <p:cNvSpPr txBox="1"/>
          <p:nvPr/>
        </p:nvSpPr>
        <p:spPr>
          <a:xfrm>
            <a:off x="5584436" y="2390179"/>
            <a:ext cx="1826668" cy="46166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b="1" dirty="0"/>
              <a:t>Active     Defender</a:t>
            </a:r>
          </a:p>
          <a:p>
            <a:endParaRPr lang="en-IN" b="1" dirty="0"/>
          </a:p>
        </p:txBody>
      </p:sp>
      <p:sp>
        <p:nvSpPr>
          <p:cNvPr id="23" name="TextBox 22">
            <a:extLst>
              <a:ext uri="{FF2B5EF4-FFF2-40B4-BE49-F238E27FC236}">
                <a16:creationId xmlns:a16="http://schemas.microsoft.com/office/drawing/2014/main" id="{112E3DC1-4EAA-6F26-2A91-34DF93020BB3}"/>
              </a:ext>
            </a:extLst>
          </p:cNvPr>
          <p:cNvSpPr txBox="1"/>
          <p:nvPr/>
        </p:nvSpPr>
        <p:spPr>
          <a:xfrm>
            <a:off x="3680970" y="2390179"/>
            <a:ext cx="1691054" cy="46166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b="1" dirty="0"/>
              <a:t>Informed     Advisor</a:t>
            </a:r>
          </a:p>
          <a:p>
            <a:endParaRPr lang="en-IN" b="1" dirty="0"/>
          </a:p>
        </p:txBody>
      </p:sp>
      <p:sp>
        <p:nvSpPr>
          <p:cNvPr id="25" name="TextBox 24">
            <a:extLst>
              <a:ext uri="{FF2B5EF4-FFF2-40B4-BE49-F238E27FC236}">
                <a16:creationId xmlns:a16="http://schemas.microsoft.com/office/drawing/2014/main" id="{02EDC8BC-206B-E3A2-C0C8-7882C2E743AD}"/>
              </a:ext>
            </a:extLst>
          </p:cNvPr>
          <p:cNvSpPr txBox="1"/>
          <p:nvPr/>
        </p:nvSpPr>
        <p:spPr>
          <a:xfrm>
            <a:off x="7432109" y="2376997"/>
            <a:ext cx="1728010" cy="461665"/>
          </a:xfrm>
          <a:prstGeom prst="rect">
            <a:avLst/>
          </a:prstGeom>
          <a:noFill/>
          <a:effectLst>
            <a:outerShdw blurRad="50800" dist="38100" dir="5400000" algn="t" rotWithShape="0">
              <a:prstClr val="black">
                <a:alpha val="40000"/>
              </a:prstClr>
            </a:outerShdw>
          </a:effectLst>
        </p:spPr>
        <p:txBody>
          <a:bodyPr wrap="square" rtlCol="0">
            <a:spAutoFit/>
          </a:bodyPr>
          <a:lstStyle>
            <a:defPPr marR="0" lvl="0" algn="l" rtl="0">
              <a:lnSpc>
                <a:spcPct val="100000"/>
              </a:lnSpc>
              <a:spcBef>
                <a:spcPts val="0"/>
              </a:spcBef>
              <a:spcAft>
                <a:spcPts val="0"/>
              </a:spcAft>
            </a:defPPr>
            <a:lvl1pPr algn="ctr">
              <a:defRPr sz="1200">
                <a:solidFill>
                  <a:srgbClr val="E6E6E6"/>
                </a:solidFill>
              </a:defRPr>
            </a:lvl1pPr>
          </a:lstStyle>
          <a:p>
            <a:r>
              <a:rPr lang="en-US" b="1" dirty="0"/>
              <a:t>Data     Protector</a:t>
            </a:r>
          </a:p>
          <a:p>
            <a:endParaRPr lang="en-IN" b="1" dirty="0"/>
          </a:p>
        </p:txBody>
      </p:sp>
      <p:sp>
        <p:nvSpPr>
          <p:cNvPr id="12" name="Google Shape;473;p61">
            <a:extLst>
              <a:ext uri="{FF2B5EF4-FFF2-40B4-BE49-F238E27FC236}">
                <a16:creationId xmlns:a16="http://schemas.microsoft.com/office/drawing/2014/main" id="{14FA8EE6-4471-76E9-A854-F9D7AA667188}"/>
              </a:ext>
            </a:extLst>
          </p:cNvPr>
          <p:cNvSpPr txBox="1"/>
          <p:nvPr/>
        </p:nvSpPr>
        <p:spPr>
          <a:xfrm>
            <a:off x="112896" y="391475"/>
            <a:ext cx="1620000" cy="1512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US" sz="1600" b="1" dirty="0">
                <a:solidFill>
                  <a:srgbClr val="FFFFFF"/>
                </a:solidFill>
                <a:latin typeface="Inter" panose="020B0604020202020204" charset="0"/>
                <a:ea typeface="Inter" panose="020B0604020202020204" charset="0"/>
                <a:cs typeface="Inter"/>
                <a:sym typeface="Inter"/>
              </a:rPr>
              <a:t>Anomaly Detection</a:t>
            </a:r>
            <a:endParaRPr sz="1600" b="1" dirty="0">
              <a:solidFill>
                <a:srgbClr val="FFFFFF"/>
              </a:solidFill>
              <a:latin typeface="Inter" panose="020B0604020202020204" charset="0"/>
              <a:ea typeface="Inter" panose="020B0604020202020204" charset="0"/>
              <a:cs typeface="Inter"/>
              <a:sym typeface="Inter"/>
            </a:endParaRPr>
          </a:p>
        </p:txBody>
      </p:sp>
      <p:sp>
        <p:nvSpPr>
          <p:cNvPr id="14" name="Google Shape;473;p61">
            <a:extLst>
              <a:ext uri="{FF2B5EF4-FFF2-40B4-BE49-F238E27FC236}">
                <a16:creationId xmlns:a16="http://schemas.microsoft.com/office/drawing/2014/main" id="{089DC795-CDCA-2954-0301-17A1A1429D99}"/>
              </a:ext>
            </a:extLst>
          </p:cNvPr>
          <p:cNvSpPr txBox="1"/>
          <p:nvPr/>
        </p:nvSpPr>
        <p:spPr>
          <a:xfrm>
            <a:off x="1942727" y="418949"/>
            <a:ext cx="1620000" cy="1512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US" sz="1600" b="1" dirty="0">
                <a:solidFill>
                  <a:srgbClr val="FFFFFF"/>
                </a:solidFill>
                <a:latin typeface="Inter" panose="020B0604020202020204" charset="0"/>
                <a:ea typeface="Inter" panose="020B0604020202020204" charset="0"/>
                <a:cs typeface="Inter"/>
                <a:sym typeface="Inter"/>
              </a:rPr>
              <a:t>Access   Control</a:t>
            </a:r>
            <a:endParaRPr sz="1600" b="1" dirty="0">
              <a:solidFill>
                <a:srgbClr val="FFFFFF"/>
              </a:solidFill>
              <a:latin typeface="Inter" panose="020B0604020202020204" charset="0"/>
              <a:ea typeface="Inter" panose="020B0604020202020204" charset="0"/>
              <a:cs typeface="Inter"/>
              <a:sym typeface="Inter"/>
            </a:endParaRPr>
          </a:p>
        </p:txBody>
      </p:sp>
      <p:sp>
        <p:nvSpPr>
          <p:cNvPr id="26" name="Google Shape;473;p61">
            <a:extLst>
              <a:ext uri="{FF2B5EF4-FFF2-40B4-BE49-F238E27FC236}">
                <a16:creationId xmlns:a16="http://schemas.microsoft.com/office/drawing/2014/main" id="{DD524D7A-C1FA-7CE5-AA2E-4B9A098933C7}"/>
              </a:ext>
            </a:extLst>
          </p:cNvPr>
          <p:cNvSpPr txBox="1"/>
          <p:nvPr/>
        </p:nvSpPr>
        <p:spPr>
          <a:xfrm>
            <a:off x="3740163" y="439855"/>
            <a:ext cx="1620000" cy="1512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US" sz="1600" b="1" dirty="0">
                <a:solidFill>
                  <a:srgbClr val="FFFFFF"/>
                </a:solidFill>
                <a:latin typeface="Inter" panose="020B0604020202020204" charset="0"/>
                <a:ea typeface="Inter" panose="020B0604020202020204" charset="0"/>
                <a:cs typeface="Inter"/>
                <a:sym typeface="Inter"/>
              </a:rPr>
              <a:t>Threat Intelligence</a:t>
            </a:r>
            <a:endParaRPr sz="1600" b="1" dirty="0">
              <a:solidFill>
                <a:srgbClr val="FFFFFF"/>
              </a:solidFill>
              <a:latin typeface="Inter" panose="020B0604020202020204" charset="0"/>
              <a:ea typeface="Inter" panose="020B0604020202020204" charset="0"/>
              <a:cs typeface="Inter"/>
              <a:sym typeface="Inter"/>
            </a:endParaRPr>
          </a:p>
        </p:txBody>
      </p:sp>
      <p:sp>
        <p:nvSpPr>
          <p:cNvPr id="27" name="Google Shape;473;p61">
            <a:extLst>
              <a:ext uri="{FF2B5EF4-FFF2-40B4-BE49-F238E27FC236}">
                <a16:creationId xmlns:a16="http://schemas.microsoft.com/office/drawing/2014/main" id="{EAF49AC6-E590-D392-841B-88D0BA8932D2}"/>
              </a:ext>
            </a:extLst>
          </p:cNvPr>
          <p:cNvSpPr txBox="1"/>
          <p:nvPr/>
        </p:nvSpPr>
        <p:spPr>
          <a:xfrm>
            <a:off x="5581273" y="439855"/>
            <a:ext cx="1620000" cy="1512000"/>
          </a:xfrm>
          <a:prstGeom prst="rect">
            <a:avLst/>
          </a:prstGeom>
          <a:noFill/>
          <a:ln w="34925">
            <a:solidFill>
              <a:srgbClr val="FFFFFF"/>
            </a:solidFill>
          </a:ln>
          <a:effectLst>
            <a:outerShdw blurRad="50800" dist="38100" dir="5400000" algn="t" rotWithShape="0">
              <a:prstClr val="black">
                <a:alpha val="40000"/>
              </a:prstClr>
            </a:outerShdw>
          </a:effectLst>
        </p:spPr>
        <p:txBody>
          <a:bodyPr spcFirstLastPara="1" wrap="square" lIns="0" tIns="0" rIns="0" bIns="0" anchor="ctr" anchorCtr="0">
            <a:noAutofit/>
          </a:bodyPr>
          <a:lstStyle/>
          <a:p>
            <a:pPr marL="0" lvl="0" indent="0" algn="ctr" rtl="0">
              <a:lnSpc>
                <a:spcPct val="115000"/>
              </a:lnSpc>
              <a:spcBef>
                <a:spcPts val="0"/>
              </a:spcBef>
              <a:spcAft>
                <a:spcPts val="0"/>
              </a:spcAft>
              <a:buNone/>
            </a:pPr>
            <a:r>
              <a:rPr lang="en-US" sz="1600" b="1" dirty="0">
                <a:solidFill>
                  <a:srgbClr val="FFFFFF"/>
                </a:solidFill>
                <a:latin typeface="Inter" panose="020B0604020202020204" charset="0"/>
                <a:ea typeface="Inter" panose="020B0604020202020204" charset="0"/>
                <a:cs typeface="Inter"/>
                <a:sym typeface="Inter"/>
              </a:rPr>
              <a:t>Intrusion Prevention</a:t>
            </a:r>
            <a:endParaRPr sz="1600" b="1" dirty="0">
              <a:solidFill>
                <a:srgbClr val="FFFFFF"/>
              </a:solidFill>
              <a:latin typeface="Inter" panose="020B0604020202020204" charset="0"/>
              <a:ea typeface="Inter" panose="020B0604020202020204" charset="0"/>
              <a:cs typeface="Inter"/>
              <a:sym typeface="Inter"/>
            </a:endParaRPr>
          </a:p>
        </p:txBody>
      </p:sp>
      <p:sp>
        <p:nvSpPr>
          <p:cNvPr id="6" name="TextBox 5">
            <a:extLst>
              <a:ext uri="{FF2B5EF4-FFF2-40B4-BE49-F238E27FC236}">
                <a16:creationId xmlns:a16="http://schemas.microsoft.com/office/drawing/2014/main" id="{C61A2BC7-2839-5720-934F-F9F1A8D300AC}"/>
              </a:ext>
            </a:extLst>
          </p:cNvPr>
          <p:cNvSpPr txBox="1"/>
          <p:nvPr/>
        </p:nvSpPr>
        <p:spPr>
          <a:xfrm>
            <a:off x="96868" y="2376998"/>
            <a:ext cx="1720293" cy="461665"/>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en-US" sz="1200" b="1" dirty="0">
                <a:solidFill>
                  <a:srgbClr val="E6E6E6"/>
                </a:solidFill>
              </a:rPr>
              <a:t>Watchful     guardian</a:t>
            </a:r>
          </a:p>
          <a:p>
            <a:endParaRPr lang="en-IN" sz="1200" b="1" dirty="0">
              <a:solidFill>
                <a:srgbClr val="E6E6E6"/>
              </a:solidFill>
              <a:latin typeface="Inter" panose="020B0604020202020204" charset="0"/>
              <a:ea typeface="Inter" panose="020B0604020202020204" charset="0"/>
            </a:endParaRPr>
          </a:p>
        </p:txBody>
      </p:sp>
      <p:sp>
        <p:nvSpPr>
          <p:cNvPr id="448" name="Arrow: Down 447">
            <a:extLst>
              <a:ext uri="{FF2B5EF4-FFF2-40B4-BE49-F238E27FC236}">
                <a16:creationId xmlns:a16="http://schemas.microsoft.com/office/drawing/2014/main" id="{DFB48E5B-8045-DDF1-BD93-B8259D5AAD4E}"/>
              </a:ext>
            </a:extLst>
          </p:cNvPr>
          <p:cNvSpPr/>
          <p:nvPr/>
        </p:nvSpPr>
        <p:spPr>
          <a:xfrm>
            <a:off x="2647886" y="2184100"/>
            <a:ext cx="221456" cy="745544"/>
          </a:xfrm>
          <a:prstGeom prst="downArrow">
            <a:avLst/>
          </a:prstGeom>
          <a:solidFill>
            <a:srgbClr val="03396C"/>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600" dirty="0">
                <a:effectLst>
                  <a:outerShdw blurRad="50800" dist="38100" dir="5400000" algn="t" rotWithShape="0">
                    <a:prstClr val="black">
                      <a:alpha val="40000"/>
                    </a:prstClr>
                  </a:outerShdw>
                </a:effectLst>
              </a:rPr>
              <a:t>ROLE</a:t>
            </a:r>
            <a:endParaRPr lang="en-IN" sz="600" dirty="0">
              <a:effectLst>
                <a:outerShdw blurRad="50800" dist="38100" dir="5400000" algn="t" rotWithShape="0">
                  <a:prstClr val="black">
                    <a:alpha val="40000"/>
                  </a:prstClr>
                </a:outerShdw>
              </a:effectLst>
            </a:endParaRPr>
          </a:p>
        </p:txBody>
      </p:sp>
      <p:sp>
        <p:nvSpPr>
          <p:cNvPr id="449" name="Arrow: Down 448">
            <a:extLst>
              <a:ext uri="{FF2B5EF4-FFF2-40B4-BE49-F238E27FC236}">
                <a16:creationId xmlns:a16="http://schemas.microsoft.com/office/drawing/2014/main" id="{95B40722-3671-CB47-A642-0F8CFFAB293A}"/>
              </a:ext>
            </a:extLst>
          </p:cNvPr>
          <p:cNvSpPr/>
          <p:nvPr/>
        </p:nvSpPr>
        <p:spPr>
          <a:xfrm>
            <a:off x="4451296" y="2172630"/>
            <a:ext cx="221456" cy="745544"/>
          </a:xfrm>
          <a:prstGeom prst="downArrow">
            <a:avLst/>
          </a:prstGeom>
          <a:solidFill>
            <a:srgbClr val="005B96"/>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600" dirty="0">
                <a:effectLst>
                  <a:outerShdw blurRad="50800" dist="38100" dir="5400000" algn="t" rotWithShape="0">
                    <a:prstClr val="black">
                      <a:alpha val="40000"/>
                    </a:prstClr>
                  </a:outerShdw>
                </a:effectLst>
              </a:rPr>
              <a:t>ROLE</a:t>
            </a:r>
            <a:endParaRPr lang="en-IN" sz="600" dirty="0">
              <a:effectLst>
                <a:outerShdw blurRad="50800" dist="38100" dir="5400000" algn="t" rotWithShape="0">
                  <a:prstClr val="black">
                    <a:alpha val="40000"/>
                  </a:prstClr>
                </a:outerShdw>
              </a:effectLst>
            </a:endParaRPr>
          </a:p>
        </p:txBody>
      </p:sp>
      <p:sp>
        <p:nvSpPr>
          <p:cNvPr id="450" name="Arrow: Down 449">
            <a:extLst>
              <a:ext uri="{FF2B5EF4-FFF2-40B4-BE49-F238E27FC236}">
                <a16:creationId xmlns:a16="http://schemas.microsoft.com/office/drawing/2014/main" id="{E3AF8DFC-7EF1-8C1F-020C-7EDC0779F1A9}"/>
              </a:ext>
            </a:extLst>
          </p:cNvPr>
          <p:cNvSpPr/>
          <p:nvPr/>
        </p:nvSpPr>
        <p:spPr>
          <a:xfrm>
            <a:off x="6271279" y="2198978"/>
            <a:ext cx="221456" cy="745544"/>
          </a:xfrm>
          <a:prstGeom prst="downArrow">
            <a:avLst/>
          </a:prstGeom>
          <a:solidFill>
            <a:srgbClr val="6497B1"/>
          </a:solidFill>
          <a:ln>
            <a:solidFill>
              <a:srgbClr val="E6E6E6"/>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600" dirty="0">
                <a:effectLst>
                  <a:outerShdw blurRad="50800" dist="38100" dir="5400000" algn="t" rotWithShape="0">
                    <a:prstClr val="black">
                      <a:alpha val="40000"/>
                    </a:prstClr>
                  </a:outerShdw>
                </a:effectLst>
              </a:rPr>
              <a:t>ROLE</a:t>
            </a:r>
            <a:endParaRPr lang="en-IN" sz="600" dirty="0">
              <a:effectLst>
                <a:outerShdw blurRad="50800" dist="38100" dir="5400000" algn="t" rotWithShape="0">
                  <a:prstClr val="black">
                    <a:alpha val="40000"/>
                  </a:prstClr>
                </a:outerShdw>
              </a:effectLst>
            </a:endParaRPr>
          </a:p>
        </p:txBody>
      </p:sp>
      <p:sp>
        <p:nvSpPr>
          <p:cNvPr id="451" name="Arrow: Down 450">
            <a:extLst>
              <a:ext uri="{FF2B5EF4-FFF2-40B4-BE49-F238E27FC236}">
                <a16:creationId xmlns:a16="http://schemas.microsoft.com/office/drawing/2014/main" id="{B9D4BFEC-B2E7-CF7D-D6F7-BB548C4D883A}"/>
              </a:ext>
            </a:extLst>
          </p:cNvPr>
          <p:cNvSpPr/>
          <p:nvPr/>
        </p:nvSpPr>
        <p:spPr>
          <a:xfrm>
            <a:off x="7999648" y="2198978"/>
            <a:ext cx="221456" cy="745544"/>
          </a:xfrm>
          <a:prstGeom prst="downArrow">
            <a:avLst/>
          </a:prstGeom>
          <a:solidFill>
            <a:srgbClr val="B3CDE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600" dirty="0">
                <a:ln>
                  <a:solidFill>
                    <a:srgbClr val="03396C"/>
                  </a:solidFill>
                </a:ln>
                <a:solidFill>
                  <a:schemeClr val="tx2">
                    <a:lumMod val="75000"/>
                  </a:schemeClr>
                </a:solidFill>
              </a:rPr>
              <a:t>ROLE</a:t>
            </a:r>
            <a:endParaRPr lang="en-IN" sz="600" dirty="0">
              <a:ln>
                <a:solidFill>
                  <a:srgbClr val="03396C"/>
                </a:solidFill>
              </a:ln>
              <a:solidFill>
                <a:schemeClr val="tx2">
                  <a:lumMod val="75000"/>
                </a:schemeClr>
              </a:solidFill>
            </a:endParaRPr>
          </a:p>
        </p:txBody>
      </p:sp>
    </p:spTree>
    <p:extLst>
      <p:ext uri="{BB962C8B-B14F-4D97-AF65-F5344CB8AC3E}">
        <p14:creationId xmlns:p14="http://schemas.microsoft.com/office/powerpoint/2010/main" val="217003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2"/>
                                        </p:tgtEl>
                                        <p:attrNameLst>
                                          <p:attrName>style.visibility</p:attrName>
                                        </p:attrNameLst>
                                      </p:cBhvr>
                                      <p:to>
                                        <p:strVal val="visible"/>
                                      </p:to>
                                    </p:set>
                                    <p:anim calcmode="lin" valueType="num">
                                      <p:cBhvr additive="base">
                                        <p:cTn id="7" dur="500" fill="hold"/>
                                        <p:tgtEl>
                                          <p:spTgt spid="472"/>
                                        </p:tgtEl>
                                        <p:attrNameLst>
                                          <p:attrName>ppt_x</p:attrName>
                                        </p:attrNameLst>
                                      </p:cBhvr>
                                      <p:tavLst>
                                        <p:tav tm="0">
                                          <p:val>
                                            <p:strVal val="1+#ppt_w/2"/>
                                          </p:val>
                                        </p:tav>
                                        <p:tav tm="100000">
                                          <p:val>
                                            <p:strVal val="#ppt_x"/>
                                          </p:val>
                                        </p:tav>
                                      </p:tavLst>
                                    </p:anim>
                                    <p:anim calcmode="lin" valueType="num">
                                      <p:cBhvr additive="base">
                                        <p:cTn id="8" dur="500" fill="hold"/>
                                        <p:tgtEl>
                                          <p:spTgt spid="47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1+#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1+#ppt_w/2"/>
                                          </p:val>
                                        </p:tav>
                                        <p:tav tm="100000">
                                          <p:val>
                                            <p:strVal val="#ppt_x"/>
                                          </p:val>
                                        </p:tav>
                                      </p:tavLst>
                                    </p:anim>
                                    <p:anim calcmode="lin" valueType="num">
                                      <p:cBhvr additive="base">
                                        <p:cTn id="34" dur="500" fill="hold"/>
                                        <p:tgtEl>
                                          <p:spTgt spid="14"/>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448"/>
                                        </p:tgtEl>
                                        <p:attrNameLst>
                                          <p:attrName>style.visibility</p:attrName>
                                        </p:attrNameLst>
                                      </p:cBhvr>
                                      <p:to>
                                        <p:strVal val="visible"/>
                                      </p:to>
                                    </p:set>
                                    <p:anim calcmode="lin" valueType="num">
                                      <p:cBhvr additive="base">
                                        <p:cTn id="37" dur="500" fill="hold"/>
                                        <p:tgtEl>
                                          <p:spTgt spid="448"/>
                                        </p:tgtEl>
                                        <p:attrNameLst>
                                          <p:attrName>ppt_x</p:attrName>
                                        </p:attrNameLst>
                                      </p:cBhvr>
                                      <p:tavLst>
                                        <p:tav tm="0">
                                          <p:val>
                                            <p:strVal val="1+#ppt_w/2"/>
                                          </p:val>
                                        </p:tav>
                                        <p:tav tm="100000">
                                          <p:val>
                                            <p:strVal val="#ppt_x"/>
                                          </p:val>
                                        </p:tav>
                                      </p:tavLst>
                                    </p:anim>
                                    <p:anim calcmode="lin" valueType="num">
                                      <p:cBhvr additive="base">
                                        <p:cTn id="38" dur="500" fill="hold"/>
                                        <p:tgtEl>
                                          <p:spTgt spid="448"/>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1+#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1+#ppt_w/2"/>
                                          </p:val>
                                        </p:tav>
                                        <p:tav tm="100000">
                                          <p:val>
                                            <p:strVal val="#ppt_x"/>
                                          </p:val>
                                        </p:tav>
                                      </p:tavLst>
                                    </p:anim>
                                    <p:anim calcmode="lin" valueType="num">
                                      <p:cBhvr additive="base">
                                        <p:cTn id="4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1+#ppt_w/2"/>
                                          </p:val>
                                        </p:tav>
                                        <p:tav tm="100000">
                                          <p:val>
                                            <p:strVal val="#ppt_x"/>
                                          </p:val>
                                        </p:tav>
                                      </p:tavLst>
                                    </p:anim>
                                    <p:anim calcmode="lin" valueType="num">
                                      <p:cBhvr additive="base">
                                        <p:cTn id="52" dur="500" fill="hold"/>
                                        <p:tgtEl>
                                          <p:spTgt spid="26"/>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449"/>
                                        </p:tgtEl>
                                        <p:attrNameLst>
                                          <p:attrName>style.visibility</p:attrName>
                                        </p:attrNameLst>
                                      </p:cBhvr>
                                      <p:to>
                                        <p:strVal val="visible"/>
                                      </p:to>
                                    </p:set>
                                    <p:anim calcmode="lin" valueType="num">
                                      <p:cBhvr additive="base">
                                        <p:cTn id="55" dur="500" fill="hold"/>
                                        <p:tgtEl>
                                          <p:spTgt spid="449"/>
                                        </p:tgtEl>
                                        <p:attrNameLst>
                                          <p:attrName>ppt_x</p:attrName>
                                        </p:attrNameLst>
                                      </p:cBhvr>
                                      <p:tavLst>
                                        <p:tav tm="0">
                                          <p:val>
                                            <p:strVal val="1+#ppt_w/2"/>
                                          </p:val>
                                        </p:tav>
                                        <p:tav tm="100000">
                                          <p:val>
                                            <p:strVal val="#ppt_x"/>
                                          </p:val>
                                        </p:tav>
                                      </p:tavLst>
                                    </p:anim>
                                    <p:anim calcmode="lin" valueType="num">
                                      <p:cBhvr additive="base">
                                        <p:cTn id="56" dur="500" fill="hold"/>
                                        <p:tgtEl>
                                          <p:spTgt spid="449"/>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1+#ppt_w/2"/>
                                          </p:val>
                                        </p:tav>
                                        <p:tav tm="100000">
                                          <p:val>
                                            <p:strVal val="#ppt_x"/>
                                          </p:val>
                                        </p:tav>
                                      </p:tavLst>
                                    </p:anim>
                                    <p:anim calcmode="lin" valueType="num">
                                      <p:cBhvr additive="base">
                                        <p:cTn id="60" dur="500" fill="hold"/>
                                        <p:tgtEl>
                                          <p:spTgt spid="23"/>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476"/>
                                        </p:tgtEl>
                                        <p:attrNameLst>
                                          <p:attrName>style.visibility</p:attrName>
                                        </p:attrNameLst>
                                      </p:cBhvr>
                                      <p:to>
                                        <p:strVal val="visible"/>
                                      </p:to>
                                    </p:set>
                                    <p:anim calcmode="lin" valueType="num">
                                      <p:cBhvr additive="base">
                                        <p:cTn id="63" dur="500" fill="hold"/>
                                        <p:tgtEl>
                                          <p:spTgt spid="476"/>
                                        </p:tgtEl>
                                        <p:attrNameLst>
                                          <p:attrName>ppt_x</p:attrName>
                                        </p:attrNameLst>
                                      </p:cBhvr>
                                      <p:tavLst>
                                        <p:tav tm="0">
                                          <p:val>
                                            <p:strVal val="1+#ppt_w/2"/>
                                          </p:val>
                                        </p:tav>
                                        <p:tav tm="100000">
                                          <p:val>
                                            <p:strVal val="#ppt_x"/>
                                          </p:val>
                                        </p:tav>
                                      </p:tavLst>
                                    </p:anim>
                                    <p:anim calcmode="lin" valueType="num">
                                      <p:cBhvr additive="base">
                                        <p:cTn id="64" dur="500" fill="hold"/>
                                        <p:tgtEl>
                                          <p:spTgt spid="476"/>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1+#ppt_w/2"/>
                                          </p:val>
                                        </p:tav>
                                        <p:tav tm="100000">
                                          <p:val>
                                            <p:strVal val="#ppt_x"/>
                                          </p:val>
                                        </p:tav>
                                      </p:tavLst>
                                    </p:anim>
                                    <p:anim calcmode="lin" valueType="num">
                                      <p:cBhvr additive="base">
                                        <p:cTn id="6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478"/>
                                        </p:tgtEl>
                                        <p:attrNameLst>
                                          <p:attrName>style.visibility</p:attrName>
                                        </p:attrNameLst>
                                      </p:cBhvr>
                                      <p:to>
                                        <p:strVal val="visible"/>
                                      </p:to>
                                    </p:set>
                                    <p:anim calcmode="lin" valueType="num">
                                      <p:cBhvr additive="base">
                                        <p:cTn id="73" dur="500" fill="hold"/>
                                        <p:tgtEl>
                                          <p:spTgt spid="478"/>
                                        </p:tgtEl>
                                        <p:attrNameLst>
                                          <p:attrName>ppt_x</p:attrName>
                                        </p:attrNameLst>
                                      </p:cBhvr>
                                      <p:tavLst>
                                        <p:tav tm="0">
                                          <p:val>
                                            <p:strVal val="1+#ppt_w/2"/>
                                          </p:val>
                                        </p:tav>
                                        <p:tav tm="100000">
                                          <p:val>
                                            <p:strVal val="#ppt_x"/>
                                          </p:val>
                                        </p:tav>
                                      </p:tavLst>
                                    </p:anim>
                                    <p:anim calcmode="lin" valueType="num">
                                      <p:cBhvr additive="base">
                                        <p:cTn id="74" dur="500" fill="hold"/>
                                        <p:tgtEl>
                                          <p:spTgt spid="478"/>
                                        </p:tgtEl>
                                        <p:attrNameLst>
                                          <p:attrName>ppt_y</p:attrName>
                                        </p:attrNameLst>
                                      </p:cBhvr>
                                      <p:tavLst>
                                        <p:tav tm="0">
                                          <p:val>
                                            <p:strVal val="#ppt_y"/>
                                          </p:val>
                                        </p:tav>
                                        <p:tav tm="100000">
                                          <p:val>
                                            <p:strVal val="#ppt_y"/>
                                          </p:val>
                                        </p:tav>
                                      </p:tavLst>
                                    </p:anim>
                                  </p:childTnLst>
                                </p:cTn>
                              </p:par>
                              <p:par>
                                <p:cTn id="75" presetID="2" presetClass="entr" presetSubtype="2"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1+#ppt_w/2"/>
                                          </p:val>
                                        </p:tav>
                                        <p:tav tm="100000">
                                          <p:val>
                                            <p:strVal val="#ppt_x"/>
                                          </p:val>
                                        </p:tav>
                                      </p:tavLst>
                                    </p:anim>
                                    <p:anim calcmode="lin" valueType="num">
                                      <p:cBhvr additive="base">
                                        <p:cTn id="78" dur="500" fill="hold"/>
                                        <p:tgtEl>
                                          <p:spTgt spid="27"/>
                                        </p:tgtEl>
                                        <p:attrNameLst>
                                          <p:attrName>ppt_y</p:attrName>
                                        </p:attrNameLst>
                                      </p:cBhvr>
                                      <p:tavLst>
                                        <p:tav tm="0">
                                          <p:val>
                                            <p:strVal val="#ppt_y"/>
                                          </p:val>
                                        </p:tav>
                                        <p:tav tm="100000">
                                          <p:val>
                                            <p:strVal val="#ppt_y"/>
                                          </p:val>
                                        </p:tav>
                                      </p:tavLst>
                                    </p:anim>
                                  </p:childTnLst>
                                </p:cTn>
                              </p:par>
                              <p:par>
                                <p:cTn id="79" presetID="2" presetClass="entr" presetSubtype="2" fill="hold" grpId="0" nodeType="withEffect">
                                  <p:stCondLst>
                                    <p:cond delay="0"/>
                                  </p:stCondLst>
                                  <p:childTnLst>
                                    <p:set>
                                      <p:cBhvr>
                                        <p:cTn id="80" dur="1" fill="hold">
                                          <p:stCondLst>
                                            <p:cond delay="0"/>
                                          </p:stCondLst>
                                        </p:cTn>
                                        <p:tgtEl>
                                          <p:spTgt spid="450"/>
                                        </p:tgtEl>
                                        <p:attrNameLst>
                                          <p:attrName>style.visibility</p:attrName>
                                        </p:attrNameLst>
                                      </p:cBhvr>
                                      <p:to>
                                        <p:strVal val="visible"/>
                                      </p:to>
                                    </p:set>
                                    <p:anim calcmode="lin" valueType="num">
                                      <p:cBhvr additive="base">
                                        <p:cTn id="81" dur="500" fill="hold"/>
                                        <p:tgtEl>
                                          <p:spTgt spid="450"/>
                                        </p:tgtEl>
                                        <p:attrNameLst>
                                          <p:attrName>ppt_x</p:attrName>
                                        </p:attrNameLst>
                                      </p:cBhvr>
                                      <p:tavLst>
                                        <p:tav tm="0">
                                          <p:val>
                                            <p:strVal val="1+#ppt_w/2"/>
                                          </p:val>
                                        </p:tav>
                                        <p:tav tm="100000">
                                          <p:val>
                                            <p:strVal val="#ppt_x"/>
                                          </p:val>
                                        </p:tav>
                                      </p:tavLst>
                                    </p:anim>
                                    <p:anim calcmode="lin" valueType="num">
                                      <p:cBhvr additive="base">
                                        <p:cTn id="82" dur="500" fill="hold"/>
                                        <p:tgtEl>
                                          <p:spTgt spid="450"/>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1+#ppt_w/2"/>
                                          </p:val>
                                        </p:tav>
                                        <p:tav tm="100000">
                                          <p:val>
                                            <p:strVal val="#ppt_x"/>
                                          </p:val>
                                        </p:tav>
                                      </p:tavLst>
                                    </p:anim>
                                    <p:anim calcmode="lin" valueType="num">
                                      <p:cBhvr additive="base">
                                        <p:cTn id="86" dur="500" fill="hold"/>
                                        <p:tgtEl>
                                          <p:spTgt spid="24"/>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anim calcmode="lin" valueType="num">
                                      <p:cBhvr additive="base">
                                        <p:cTn id="89" dur="500" fill="hold"/>
                                        <p:tgtEl>
                                          <p:spTgt spid="18"/>
                                        </p:tgtEl>
                                        <p:attrNameLst>
                                          <p:attrName>ppt_x</p:attrName>
                                        </p:attrNameLst>
                                      </p:cBhvr>
                                      <p:tavLst>
                                        <p:tav tm="0">
                                          <p:val>
                                            <p:strVal val="1+#ppt_w/2"/>
                                          </p:val>
                                        </p:tav>
                                        <p:tav tm="100000">
                                          <p:val>
                                            <p:strVal val="#ppt_x"/>
                                          </p:val>
                                        </p:tav>
                                      </p:tavLst>
                                    </p:anim>
                                    <p:anim calcmode="lin" valueType="num">
                                      <p:cBhvr additive="base">
                                        <p:cTn id="9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2" fill="hold" grpId="0" nodeType="clickEffect">
                                  <p:stCondLst>
                                    <p:cond delay="0"/>
                                  </p:stCondLst>
                                  <p:childTnLst>
                                    <p:set>
                                      <p:cBhvr>
                                        <p:cTn id="94" dur="1" fill="hold">
                                          <p:stCondLst>
                                            <p:cond delay="0"/>
                                          </p:stCondLst>
                                        </p:cTn>
                                        <p:tgtEl>
                                          <p:spTgt spid="480"/>
                                        </p:tgtEl>
                                        <p:attrNameLst>
                                          <p:attrName>style.visibility</p:attrName>
                                        </p:attrNameLst>
                                      </p:cBhvr>
                                      <p:to>
                                        <p:strVal val="visible"/>
                                      </p:to>
                                    </p:set>
                                    <p:anim calcmode="lin" valueType="num">
                                      <p:cBhvr additive="base">
                                        <p:cTn id="95" dur="500" fill="hold"/>
                                        <p:tgtEl>
                                          <p:spTgt spid="480"/>
                                        </p:tgtEl>
                                        <p:attrNameLst>
                                          <p:attrName>ppt_x</p:attrName>
                                        </p:attrNameLst>
                                      </p:cBhvr>
                                      <p:tavLst>
                                        <p:tav tm="0">
                                          <p:val>
                                            <p:strVal val="1+#ppt_w/2"/>
                                          </p:val>
                                        </p:tav>
                                        <p:tav tm="100000">
                                          <p:val>
                                            <p:strVal val="#ppt_x"/>
                                          </p:val>
                                        </p:tav>
                                      </p:tavLst>
                                    </p:anim>
                                    <p:anim calcmode="lin" valueType="num">
                                      <p:cBhvr additive="base">
                                        <p:cTn id="96" dur="500" fill="hold"/>
                                        <p:tgtEl>
                                          <p:spTgt spid="480"/>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10"/>
                                        </p:tgtEl>
                                        <p:attrNameLst>
                                          <p:attrName>style.visibility</p:attrName>
                                        </p:attrNameLst>
                                      </p:cBhvr>
                                      <p:to>
                                        <p:strVal val="visible"/>
                                      </p:to>
                                    </p:set>
                                    <p:anim calcmode="lin" valueType="num">
                                      <p:cBhvr additive="base">
                                        <p:cTn id="99" dur="500" fill="hold"/>
                                        <p:tgtEl>
                                          <p:spTgt spid="10"/>
                                        </p:tgtEl>
                                        <p:attrNameLst>
                                          <p:attrName>ppt_x</p:attrName>
                                        </p:attrNameLst>
                                      </p:cBhvr>
                                      <p:tavLst>
                                        <p:tav tm="0">
                                          <p:val>
                                            <p:strVal val="1+#ppt_w/2"/>
                                          </p:val>
                                        </p:tav>
                                        <p:tav tm="100000">
                                          <p:val>
                                            <p:strVal val="#ppt_x"/>
                                          </p:val>
                                        </p:tav>
                                      </p:tavLst>
                                    </p:anim>
                                    <p:anim calcmode="lin" valueType="num">
                                      <p:cBhvr additive="base">
                                        <p:cTn id="100" dur="500" fill="hold"/>
                                        <p:tgtEl>
                                          <p:spTgt spid="10"/>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451"/>
                                        </p:tgtEl>
                                        <p:attrNameLst>
                                          <p:attrName>style.visibility</p:attrName>
                                        </p:attrNameLst>
                                      </p:cBhvr>
                                      <p:to>
                                        <p:strVal val="visible"/>
                                      </p:to>
                                    </p:set>
                                    <p:anim calcmode="lin" valueType="num">
                                      <p:cBhvr additive="base">
                                        <p:cTn id="103" dur="500" fill="hold"/>
                                        <p:tgtEl>
                                          <p:spTgt spid="451"/>
                                        </p:tgtEl>
                                        <p:attrNameLst>
                                          <p:attrName>ppt_x</p:attrName>
                                        </p:attrNameLst>
                                      </p:cBhvr>
                                      <p:tavLst>
                                        <p:tav tm="0">
                                          <p:val>
                                            <p:strVal val="1+#ppt_w/2"/>
                                          </p:val>
                                        </p:tav>
                                        <p:tav tm="100000">
                                          <p:val>
                                            <p:strVal val="#ppt_x"/>
                                          </p:val>
                                        </p:tav>
                                      </p:tavLst>
                                    </p:anim>
                                    <p:anim calcmode="lin" valueType="num">
                                      <p:cBhvr additive="base">
                                        <p:cTn id="104" dur="500" fill="hold"/>
                                        <p:tgtEl>
                                          <p:spTgt spid="451"/>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25"/>
                                        </p:tgtEl>
                                        <p:attrNameLst>
                                          <p:attrName>style.visibility</p:attrName>
                                        </p:attrNameLst>
                                      </p:cBhvr>
                                      <p:to>
                                        <p:strVal val="visible"/>
                                      </p:to>
                                    </p:set>
                                    <p:anim calcmode="lin" valueType="num">
                                      <p:cBhvr additive="base">
                                        <p:cTn id="107" dur="500" fill="hold"/>
                                        <p:tgtEl>
                                          <p:spTgt spid="25"/>
                                        </p:tgtEl>
                                        <p:attrNameLst>
                                          <p:attrName>ppt_x</p:attrName>
                                        </p:attrNameLst>
                                      </p:cBhvr>
                                      <p:tavLst>
                                        <p:tav tm="0">
                                          <p:val>
                                            <p:strVal val="1+#ppt_w/2"/>
                                          </p:val>
                                        </p:tav>
                                        <p:tav tm="100000">
                                          <p:val>
                                            <p:strVal val="#ppt_x"/>
                                          </p:val>
                                        </p:tav>
                                      </p:tavLst>
                                    </p:anim>
                                    <p:anim calcmode="lin" valueType="num">
                                      <p:cBhvr additive="base">
                                        <p:cTn id="108" dur="500" fill="hold"/>
                                        <p:tgtEl>
                                          <p:spTgt spid="25"/>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19"/>
                                        </p:tgtEl>
                                        <p:attrNameLst>
                                          <p:attrName>style.visibility</p:attrName>
                                        </p:attrNameLst>
                                      </p:cBhvr>
                                      <p:to>
                                        <p:strVal val="visible"/>
                                      </p:to>
                                    </p:set>
                                    <p:anim calcmode="lin" valueType="num">
                                      <p:cBhvr additive="base">
                                        <p:cTn id="111" dur="500" fill="hold"/>
                                        <p:tgtEl>
                                          <p:spTgt spid="19"/>
                                        </p:tgtEl>
                                        <p:attrNameLst>
                                          <p:attrName>ppt_x</p:attrName>
                                        </p:attrNameLst>
                                      </p:cBhvr>
                                      <p:tavLst>
                                        <p:tav tm="0">
                                          <p:val>
                                            <p:strVal val="1+#ppt_w/2"/>
                                          </p:val>
                                        </p:tav>
                                        <p:tav tm="100000">
                                          <p:val>
                                            <p:strVal val="#ppt_x"/>
                                          </p:val>
                                        </p:tav>
                                      </p:tavLst>
                                    </p:anim>
                                    <p:anim calcmode="lin" valueType="num">
                                      <p:cBhvr additive="base">
                                        <p:cTn id="1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 grpId="0" animBg="1"/>
      <p:bldP spid="476" grpId="0" animBg="1"/>
      <p:bldP spid="478" grpId="0" animBg="1"/>
      <p:bldP spid="480" grpId="0" animBg="1"/>
      <p:bldP spid="4" grpId="0" animBg="1"/>
      <p:bldP spid="10" grpId="0" animBg="1"/>
      <p:bldP spid="2" grpId="0" animBg="1"/>
      <p:bldP spid="13" grpId="0" animBg="1"/>
      <p:bldP spid="11" grpId="0"/>
      <p:bldP spid="16" grpId="0" animBg="1"/>
      <p:bldP spid="17" grpId="0" animBg="1"/>
      <p:bldP spid="18" grpId="0" animBg="1"/>
      <p:bldP spid="19" grpId="0" animBg="1"/>
      <p:bldP spid="24" grpId="0"/>
      <p:bldP spid="23" grpId="0"/>
      <p:bldP spid="25" grpId="0"/>
      <p:bldP spid="12" grpId="0" animBg="1"/>
      <p:bldP spid="14" grpId="0" animBg="1"/>
      <p:bldP spid="26" grpId="0" animBg="1"/>
      <p:bldP spid="27" grpId="0" animBg="1"/>
      <p:bldP spid="6" grpId="0"/>
      <p:bldP spid="448" grpId="0" animBg="1"/>
      <p:bldP spid="449" grpId="0" animBg="1"/>
      <p:bldP spid="450" grpId="0" animBg="1"/>
      <p:bldP spid="45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Q &amp; A</a:t>
            </a:r>
            <a:endParaRPr i="1">
              <a:solidFill>
                <a:schemeClr val="lt1"/>
              </a:solidFill>
            </a:endParaRPr>
          </a:p>
        </p:txBody>
      </p:sp>
      <p:sp>
        <p:nvSpPr>
          <p:cNvPr id="489" name="Google Shape;489;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Prompt Engineering for LLMs</a:t>
            </a:r>
            <a:endParaRPr/>
          </a:p>
        </p:txBody>
      </p:sp>
      <p:sp>
        <p:nvSpPr>
          <p:cNvPr id="83" name="Google Shape;83;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p:nvPr/>
        </p:nvSpPr>
        <p:spPr>
          <a:xfrm>
            <a:off x="2819800" y="-50"/>
            <a:ext cx="3810000" cy="863100"/>
          </a:xfrm>
          <a:prstGeom prst="rect">
            <a:avLst/>
          </a:prstGeom>
          <a:solidFill>
            <a:srgbClr val="EDF1F3"/>
          </a:solidFill>
          <a:ln>
            <a:noFill/>
          </a:ln>
        </p:spPr>
        <p:txBody>
          <a:bodyPr spcFirstLastPara="1" wrap="square" lIns="274300" tIns="91425" rIns="274300" bIns="91425" anchor="ctr" anchorCtr="0">
            <a:noAutofit/>
          </a:bodyPr>
          <a:lstStyle/>
          <a:p>
            <a:pPr marL="0" lvl="0" indent="0" algn="l" rtl="0">
              <a:spcBef>
                <a:spcPts val="0"/>
              </a:spcBef>
              <a:spcAft>
                <a:spcPts val="0"/>
              </a:spcAft>
              <a:buNone/>
            </a:pPr>
            <a:r>
              <a:rPr lang="en" sz="1300" b="1">
                <a:solidFill>
                  <a:srgbClr val="000000"/>
                </a:solidFill>
                <a:latin typeface="Inter"/>
                <a:ea typeface="Inter"/>
                <a:cs typeface="Inter"/>
                <a:sym typeface="Inter"/>
              </a:rPr>
              <a:t>Persona</a:t>
            </a:r>
            <a:endParaRPr sz="1300" b="1">
              <a:solidFill>
                <a:srgbClr val="000000"/>
              </a:solidFill>
              <a:latin typeface="Inter"/>
              <a:ea typeface="Inter"/>
              <a:cs typeface="Inter"/>
              <a:sym typeface="Inter"/>
            </a:endParaRPr>
          </a:p>
          <a:p>
            <a:pPr marL="0" lvl="0" indent="0" algn="l" rtl="0">
              <a:spcBef>
                <a:spcPts val="0"/>
              </a:spcBef>
              <a:spcAft>
                <a:spcPts val="0"/>
              </a:spcAft>
              <a:buNone/>
            </a:pPr>
            <a:r>
              <a:rPr lang="en" sz="1300">
                <a:solidFill>
                  <a:srgbClr val="000000"/>
                </a:solidFill>
                <a:latin typeface="Inter"/>
                <a:ea typeface="Inter"/>
                <a:cs typeface="Inter"/>
                <a:sym typeface="Inter"/>
              </a:rPr>
              <a:t>What role GPT needs to play or who it is</a:t>
            </a:r>
            <a:endParaRPr sz="1300">
              <a:solidFill>
                <a:srgbClr val="000000"/>
              </a:solidFill>
              <a:latin typeface="Inter"/>
              <a:ea typeface="Inter"/>
              <a:cs typeface="Inter"/>
              <a:sym typeface="Inter"/>
            </a:endParaRPr>
          </a:p>
        </p:txBody>
      </p:sp>
      <p:sp>
        <p:nvSpPr>
          <p:cNvPr id="96" name="Google Shape;96;p20"/>
          <p:cNvSpPr/>
          <p:nvPr/>
        </p:nvSpPr>
        <p:spPr>
          <a:xfrm>
            <a:off x="2057800" y="-50"/>
            <a:ext cx="762000" cy="863100"/>
          </a:xfrm>
          <a:prstGeom prst="rect">
            <a:avLst/>
          </a:prstGeom>
          <a:solidFill>
            <a:srgbClr val="F261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0"/>
          <p:cNvSpPr/>
          <p:nvPr/>
        </p:nvSpPr>
        <p:spPr>
          <a:xfrm>
            <a:off x="2057800" y="856083"/>
            <a:ext cx="762000" cy="863100"/>
          </a:xfrm>
          <a:prstGeom prst="rect">
            <a:avLst/>
          </a:prstGeom>
          <a:solidFill>
            <a:srgbClr val="634F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0"/>
          <p:cNvSpPr/>
          <p:nvPr/>
        </p:nvSpPr>
        <p:spPr>
          <a:xfrm>
            <a:off x="2057800" y="1712216"/>
            <a:ext cx="762000" cy="863100"/>
          </a:xfrm>
          <a:prstGeom prst="rect">
            <a:avLst/>
          </a:prstGeom>
          <a:solidFill>
            <a:srgbClr val="CC85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p:nvPr/>
        </p:nvSpPr>
        <p:spPr>
          <a:xfrm>
            <a:off x="2057800" y="2574950"/>
            <a:ext cx="762000" cy="863100"/>
          </a:xfrm>
          <a:prstGeom prst="rect">
            <a:avLst/>
          </a:prstGeom>
          <a:solidFill>
            <a:srgbClr val="003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p:nvPr/>
        </p:nvSpPr>
        <p:spPr>
          <a:xfrm>
            <a:off x="2057800" y="3424317"/>
            <a:ext cx="762000" cy="863100"/>
          </a:xfrm>
          <a:prstGeom prst="rect">
            <a:avLst/>
          </a:prstGeom>
          <a:solidFill>
            <a:srgbClr val="47A1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0"/>
          <p:cNvSpPr/>
          <p:nvPr/>
        </p:nvSpPr>
        <p:spPr>
          <a:xfrm>
            <a:off x="2057800" y="4280450"/>
            <a:ext cx="762000" cy="863100"/>
          </a:xfrm>
          <a:prstGeom prst="rect">
            <a:avLst/>
          </a:prstGeom>
          <a:solidFill>
            <a:srgbClr val="6B9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0"/>
          <p:cNvSpPr txBox="1"/>
          <p:nvPr/>
        </p:nvSpPr>
        <p:spPr>
          <a:xfrm>
            <a:off x="5958258" y="4663167"/>
            <a:ext cx="548700" cy="393600"/>
          </a:xfrm>
          <a:prstGeom prst="rect">
            <a:avLst/>
          </a:prstGeom>
          <a:noFill/>
          <a:ln>
            <a:noFill/>
          </a:ln>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sz="800">
                <a:solidFill>
                  <a:srgbClr val="999999"/>
                </a:solidFill>
                <a:latin typeface="Inter Light"/>
                <a:ea typeface="Inter Light"/>
                <a:cs typeface="Inter Light"/>
                <a:sym typeface="Inter Light"/>
              </a:rPr>
              <a:t>4</a:t>
            </a:fld>
            <a:endParaRPr sz="800">
              <a:solidFill>
                <a:srgbClr val="999999"/>
              </a:solidFill>
              <a:latin typeface="Inter Light"/>
              <a:ea typeface="Inter Light"/>
              <a:cs typeface="Inter Light"/>
              <a:sym typeface="Inter Light"/>
            </a:endParaRPr>
          </a:p>
        </p:txBody>
      </p:sp>
      <p:sp>
        <p:nvSpPr>
          <p:cNvPr id="103" name="Google Shape;103;p20"/>
          <p:cNvSpPr/>
          <p:nvPr/>
        </p:nvSpPr>
        <p:spPr>
          <a:xfrm>
            <a:off x="2324399" y="1176100"/>
            <a:ext cx="228805" cy="223085"/>
          </a:xfrm>
          <a:custGeom>
            <a:avLst/>
            <a:gdLst/>
            <a:ahLst/>
            <a:cxnLst/>
            <a:rect l="l" t="t" r="r" b="b"/>
            <a:pathLst>
              <a:path w="1144025" h="1144025" extrusionOk="0">
                <a:moveTo>
                  <a:pt x="120424" y="842966"/>
                </a:moveTo>
                <a:lnTo>
                  <a:pt x="120424" y="1144026"/>
                </a:lnTo>
                <a:lnTo>
                  <a:pt x="0" y="1144026"/>
                </a:lnTo>
                <a:lnTo>
                  <a:pt x="0" y="0"/>
                </a:lnTo>
                <a:lnTo>
                  <a:pt x="1152335" y="0"/>
                </a:lnTo>
                <a:cubicBezTo>
                  <a:pt x="1168962" y="-28"/>
                  <a:pt x="1182464" y="13428"/>
                  <a:pt x="1182491" y="30055"/>
                </a:cubicBezTo>
                <a:cubicBezTo>
                  <a:pt x="1182500" y="35310"/>
                  <a:pt x="1181133" y="40476"/>
                  <a:pt x="1178527" y="45039"/>
                </a:cubicBezTo>
                <a:lnTo>
                  <a:pt x="963390" y="421483"/>
                </a:lnTo>
                <a:lnTo>
                  <a:pt x="1178527" y="797928"/>
                </a:lnTo>
                <a:cubicBezTo>
                  <a:pt x="1186774" y="812366"/>
                  <a:pt x="1181756" y="830755"/>
                  <a:pt x="1167318" y="839002"/>
                </a:cubicBezTo>
                <a:cubicBezTo>
                  <a:pt x="1162755" y="841609"/>
                  <a:pt x="1157590" y="842975"/>
                  <a:pt x="1152335" y="842966"/>
                </a:cubicBezTo>
                <a:lnTo>
                  <a:pt x="120424" y="842966"/>
                </a:lnTo>
                <a:close/>
                <a:moveTo>
                  <a:pt x="120424" y="120424"/>
                </a:moveTo>
                <a:lnTo>
                  <a:pt x="120424" y="722543"/>
                </a:lnTo>
                <a:lnTo>
                  <a:pt x="996747" y="722543"/>
                </a:lnTo>
                <a:lnTo>
                  <a:pt x="824662" y="421483"/>
                </a:lnTo>
                <a:lnTo>
                  <a:pt x="996747" y="120424"/>
                </a:lnTo>
                <a:lnTo>
                  <a:pt x="120424" y="120424"/>
                </a:lnTo>
                <a:close/>
              </a:path>
            </a:pathLst>
          </a:custGeom>
          <a:solidFill>
            <a:srgbClr val="EDF1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4" name="Google Shape;104;p20"/>
          <p:cNvSpPr/>
          <p:nvPr/>
        </p:nvSpPr>
        <p:spPr>
          <a:xfrm flipH="1">
            <a:off x="2324556" y="317252"/>
            <a:ext cx="228492" cy="228492"/>
          </a:xfrm>
          <a:custGeom>
            <a:avLst/>
            <a:gdLst/>
            <a:ahLst/>
            <a:cxnLst/>
            <a:rect l="l" t="t" r="r" b="b"/>
            <a:pathLst>
              <a:path w="993443" h="993443" extrusionOk="0">
                <a:moveTo>
                  <a:pt x="496722" y="993443"/>
                </a:moveTo>
                <a:cubicBezTo>
                  <a:pt x="222382" y="993443"/>
                  <a:pt x="0" y="771061"/>
                  <a:pt x="0" y="496722"/>
                </a:cubicBezTo>
                <a:cubicBezTo>
                  <a:pt x="0" y="222382"/>
                  <a:pt x="222382" y="0"/>
                  <a:pt x="496722" y="0"/>
                </a:cubicBezTo>
                <a:cubicBezTo>
                  <a:pt x="771061" y="0"/>
                  <a:pt x="993443" y="222382"/>
                  <a:pt x="993443" y="496722"/>
                </a:cubicBezTo>
                <a:cubicBezTo>
                  <a:pt x="993443" y="771061"/>
                  <a:pt x="771061" y="993443"/>
                  <a:pt x="496722" y="993443"/>
                </a:cubicBezTo>
                <a:close/>
                <a:moveTo>
                  <a:pt x="382972" y="877558"/>
                </a:moveTo>
                <a:cubicBezTo>
                  <a:pt x="333967" y="773610"/>
                  <a:pt x="305577" y="661147"/>
                  <a:pt x="299374" y="546394"/>
                </a:cubicBezTo>
                <a:lnTo>
                  <a:pt x="102424" y="546394"/>
                </a:lnTo>
                <a:cubicBezTo>
                  <a:pt x="122172" y="702571"/>
                  <a:pt x="232165" y="832409"/>
                  <a:pt x="382972" y="877558"/>
                </a:cubicBezTo>
                <a:close/>
                <a:moveTo>
                  <a:pt x="398868" y="546394"/>
                </a:moveTo>
                <a:cubicBezTo>
                  <a:pt x="406368" y="667544"/>
                  <a:pt x="440990" y="781343"/>
                  <a:pt x="496722" y="881780"/>
                </a:cubicBezTo>
                <a:cubicBezTo>
                  <a:pt x="553960" y="778688"/>
                  <a:pt x="587395" y="664091"/>
                  <a:pt x="594576" y="546394"/>
                </a:cubicBezTo>
                <a:lnTo>
                  <a:pt x="398868" y="546394"/>
                </a:lnTo>
                <a:close/>
                <a:moveTo>
                  <a:pt x="891019" y="546394"/>
                </a:moveTo>
                <a:lnTo>
                  <a:pt x="694069" y="546394"/>
                </a:lnTo>
                <a:cubicBezTo>
                  <a:pt x="687867" y="661147"/>
                  <a:pt x="659477" y="773610"/>
                  <a:pt x="610471" y="877558"/>
                </a:cubicBezTo>
                <a:cubicBezTo>
                  <a:pt x="761278" y="832409"/>
                  <a:pt x="871272" y="702571"/>
                  <a:pt x="891019" y="546394"/>
                </a:cubicBezTo>
                <a:close/>
                <a:moveTo>
                  <a:pt x="102424" y="447050"/>
                </a:moveTo>
                <a:lnTo>
                  <a:pt x="299374" y="447050"/>
                </a:lnTo>
                <a:cubicBezTo>
                  <a:pt x="305577" y="332296"/>
                  <a:pt x="333967" y="219833"/>
                  <a:pt x="382972" y="115885"/>
                </a:cubicBezTo>
                <a:cubicBezTo>
                  <a:pt x="232165" y="161034"/>
                  <a:pt x="122172" y="290873"/>
                  <a:pt x="102424" y="447050"/>
                </a:cubicBezTo>
                <a:close/>
                <a:moveTo>
                  <a:pt x="398917" y="447050"/>
                </a:moveTo>
                <a:lnTo>
                  <a:pt x="594526" y="447050"/>
                </a:lnTo>
                <a:cubicBezTo>
                  <a:pt x="587361" y="329356"/>
                  <a:pt x="553943" y="214759"/>
                  <a:pt x="496722" y="111663"/>
                </a:cubicBezTo>
                <a:cubicBezTo>
                  <a:pt x="439483" y="214755"/>
                  <a:pt x="406048" y="329352"/>
                  <a:pt x="398868" y="447050"/>
                </a:cubicBezTo>
                <a:close/>
                <a:moveTo>
                  <a:pt x="610471" y="115885"/>
                </a:moveTo>
                <a:cubicBezTo>
                  <a:pt x="659477" y="219833"/>
                  <a:pt x="687867" y="332296"/>
                  <a:pt x="694069" y="447050"/>
                </a:cubicBezTo>
                <a:lnTo>
                  <a:pt x="891019" y="447050"/>
                </a:lnTo>
                <a:cubicBezTo>
                  <a:pt x="871271" y="290873"/>
                  <a:pt x="761278" y="161034"/>
                  <a:pt x="610471" y="115885"/>
                </a:cubicBezTo>
                <a:close/>
              </a:path>
            </a:pathLst>
          </a:custGeom>
          <a:solidFill>
            <a:srgbClr val="EDF1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5" name="Google Shape;105;p20"/>
          <p:cNvSpPr/>
          <p:nvPr/>
        </p:nvSpPr>
        <p:spPr>
          <a:xfrm>
            <a:off x="2324399" y="2888287"/>
            <a:ext cx="228805" cy="223085"/>
          </a:xfrm>
          <a:custGeom>
            <a:avLst/>
            <a:gdLst/>
            <a:ahLst/>
            <a:cxnLst/>
            <a:rect l="l" t="t" r="r" b="b"/>
            <a:pathLst>
              <a:path w="1144025" h="1144025" extrusionOk="0">
                <a:moveTo>
                  <a:pt x="120424" y="842966"/>
                </a:moveTo>
                <a:lnTo>
                  <a:pt x="120424" y="1144026"/>
                </a:lnTo>
                <a:lnTo>
                  <a:pt x="0" y="1144026"/>
                </a:lnTo>
                <a:lnTo>
                  <a:pt x="0" y="0"/>
                </a:lnTo>
                <a:lnTo>
                  <a:pt x="1152335" y="0"/>
                </a:lnTo>
                <a:cubicBezTo>
                  <a:pt x="1168962" y="-28"/>
                  <a:pt x="1182464" y="13428"/>
                  <a:pt x="1182491" y="30055"/>
                </a:cubicBezTo>
                <a:cubicBezTo>
                  <a:pt x="1182500" y="35310"/>
                  <a:pt x="1181133" y="40476"/>
                  <a:pt x="1178527" y="45039"/>
                </a:cubicBezTo>
                <a:lnTo>
                  <a:pt x="963390" y="421483"/>
                </a:lnTo>
                <a:lnTo>
                  <a:pt x="1178527" y="797928"/>
                </a:lnTo>
                <a:cubicBezTo>
                  <a:pt x="1186774" y="812366"/>
                  <a:pt x="1181756" y="830755"/>
                  <a:pt x="1167318" y="839002"/>
                </a:cubicBezTo>
                <a:cubicBezTo>
                  <a:pt x="1162755" y="841609"/>
                  <a:pt x="1157590" y="842975"/>
                  <a:pt x="1152335" y="842966"/>
                </a:cubicBezTo>
                <a:lnTo>
                  <a:pt x="120424" y="842966"/>
                </a:lnTo>
                <a:close/>
                <a:moveTo>
                  <a:pt x="120424" y="120424"/>
                </a:moveTo>
                <a:lnTo>
                  <a:pt x="120424" y="722543"/>
                </a:lnTo>
                <a:lnTo>
                  <a:pt x="996747" y="722543"/>
                </a:lnTo>
                <a:lnTo>
                  <a:pt x="824662" y="421483"/>
                </a:lnTo>
                <a:lnTo>
                  <a:pt x="996747" y="120424"/>
                </a:lnTo>
                <a:lnTo>
                  <a:pt x="120424" y="120424"/>
                </a:lnTo>
                <a:close/>
              </a:path>
            </a:pathLst>
          </a:custGeom>
          <a:solidFill>
            <a:srgbClr val="EDF1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6" name="Google Shape;106;p20"/>
          <p:cNvSpPr/>
          <p:nvPr/>
        </p:nvSpPr>
        <p:spPr>
          <a:xfrm flipH="1">
            <a:off x="2324556" y="2029427"/>
            <a:ext cx="228492" cy="228492"/>
          </a:xfrm>
          <a:custGeom>
            <a:avLst/>
            <a:gdLst/>
            <a:ahLst/>
            <a:cxnLst/>
            <a:rect l="l" t="t" r="r" b="b"/>
            <a:pathLst>
              <a:path w="993443" h="993443" extrusionOk="0">
                <a:moveTo>
                  <a:pt x="496722" y="993443"/>
                </a:moveTo>
                <a:cubicBezTo>
                  <a:pt x="222382" y="993443"/>
                  <a:pt x="0" y="771061"/>
                  <a:pt x="0" y="496722"/>
                </a:cubicBezTo>
                <a:cubicBezTo>
                  <a:pt x="0" y="222382"/>
                  <a:pt x="222382" y="0"/>
                  <a:pt x="496722" y="0"/>
                </a:cubicBezTo>
                <a:cubicBezTo>
                  <a:pt x="771061" y="0"/>
                  <a:pt x="993443" y="222382"/>
                  <a:pt x="993443" y="496722"/>
                </a:cubicBezTo>
                <a:cubicBezTo>
                  <a:pt x="993443" y="771061"/>
                  <a:pt x="771061" y="993443"/>
                  <a:pt x="496722" y="993443"/>
                </a:cubicBezTo>
                <a:close/>
                <a:moveTo>
                  <a:pt x="382972" y="877558"/>
                </a:moveTo>
                <a:cubicBezTo>
                  <a:pt x="333967" y="773610"/>
                  <a:pt x="305577" y="661147"/>
                  <a:pt x="299374" y="546394"/>
                </a:cubicBezTo>
                <a:lnTo>
                  <a:pt x="102424" y="546394"/>
                </a:lnTo>
                <a:cubicBezTo>
                  <a:pt x="122172" y="702571"/>
                  <a:pt x="232165" y="832409"/>
                  <a:pt x="382972" y="877558"/>
                </a:cubicBezTo>
                <a:close/>
                <a:moveTo>
                  <a:pt x="398868" y="546394"/>
                </a:moveTo>
                <a:cubicBezTo>
                  <a:pt x="406368" y="667544"/>
                  <a:pt x="440990" y="781343"/>
                  <a:pt x="496722" y="881780"/>
                </a:cubicBezTo>
                <a:cubicBezTo>
                  <a:pt x="553960" y="778688"/>
                  <a:pt x="587395" y="664091"/>
                  <a:pt x="594576" y="546394"/>
                </a:cubicBezTo>
                <a:lnTo>
                  <a:pt x="398868" y="546394"/>
                </a:lnTo>
                <a:close/>
                <a:moveTo>
                  <a:pt x="891019" y="546394"/>
                </a:moveTo>
                <a:lnTo>
                  <a:pt x="694069" y="546394"/>
                </a:lnTo>
                <a:cubicBezTo>
                  <a:pt x="687867" y="661147"/>
                  <a:pt x="659477" y="773610"/>
                  <a:pt x="610471" y="877558"/>
                </a:cubicBezTo>
                <a:cubicBezTo>
                  <a:pt x="761278" y="832409"/>
                  <a:pt x="871272" y="702571"/>
                  <a:pt x="891019" y="546394"/>
                </a:cubicBezTo>
                <a:close/>
                <a:moveTo>
                  <a:pt x="102424" y="447050"/>
                </a:moveTo>
                <a:lnTo>
                  <a:pt x="299374" y="447050"/>
                </a:lnTo>
                <a:cubicBezTo>
                  <a:pt x="305577" y="332296"/>
                  <a:pt x="333967" y="219833"/>
                  <a:pt x="382972" y="115885"/>
                </a:cubicBezTo>
                <a:cubicBezTo>
                  <a:pt x="232165" y="161034"/>
                  <a:pt x="122172" y="290873"/>
                  <a:pt x="102424" y="447050"/>
                </a:cubicBezTo>
                <a:close/>
                <a:moveTo>
                  <a:pt x="398917" y="447050"/>
                </a:moveTo>
                <a:lnTo>
                  <a:pt x="594526" y="447050"/>
                </a:lnTo>
                <a:cubicBezTo>
                  <a:pt x="587361" y="329356"/>
                  <a:pt x="553943" y="214759"/>
                  <a:pt x="496722" y="111663"/>
                </a:cubicBezTo>
                <a:cubicBezTo>
                  <a:pt x="439483" y="214755"/>
                  <a:pt x="406048" y="329352"/>
                  <a:pt x="398868" y="447050"/>
                </a:cubicBezTo>
                <a:close/>
                <a:moveTo>
                  <a:pt x="610471" y="115885"/>
                </a:moveTo>
                <a:cubicBezTo>
                  <a:pt x="659477" y="219833"/>
                  <a:pt x="687867" y="332296"/>
                  <a:pt x="694069" y="447050"/>
                </a:cubicBezTo>
                <a:lnTo>
                  <a:pt x="891019" y="447050"/>
                </a:lnTo>
                <a:cubicBezTo>
                  <a:pt x="871271" y="290873"/>
                  <a:pt x="761278" y="161034"/>
                  <a:pt x="610471" y="115885"/>
                </a:cubicBezTo>
                <a:close/>
              </a:path>
            </a:pathLst>
          </a:custGeom>
          <a:solidFill>
            <a:srgbClr val="EDF1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7" name="Google Shape;107;p20"/>
          <p:cNvSpPr/>
          <p:nvPr/>
        </p:nvSpPr>
        <p:spPr>
          <a:xfrm>
            <a:off x="2324399" y="4600387"/>
            <a:ext cx="228805" cy="223085"/>
          </a:xfrm>
          <a:custGeom>
            <a:avLst/>
            <a:gdLst/>
            <a:ahLst/>
            <a:cxnLst/>
            <a:rect l="l" t="t" r="r" b="b"/>
            <a:pathLst>
              <a:path w="1144025" h="1144025" extrusionOk="0">
                <a:moveTo>
                  <a:pt x="120424" y="842966"/>
                </a:moveTo>
                <a:lnTo>
                  <a:pt x="120424" y="1144026"/>
                </a:lnTo>
                <a:lnTo>
                  <a:pt x="0" y="1144026"/>
                </a:lnTo>
                <a:lnTo>
                  <a:pt x="0" y="0"/>
                </a:lnTo>
                <a:lnTo>
                  <a:pt x="1152335" y="0"/>
                </a:lnTo>
                <a:cubicBezTo>
                  <a:pt x="1168962" y="-28"/>
                  <a:pt x="1182464" y="13428"/>
                  <a:pt x="1182491" y="30055"/>
                </a:cubicBezTo>
                <a:cubicBezTo>
                  <a:pt x="1182500" y="35310"/>
                  <a:pt x="1181133" y="40476"/>
                  <a:pt x="1178527" y="45039"/>
                </a:cubicBezTo>
                <a:lnTo>
                  <a:pt x="963390" y="421483"/>
                </a:lnTo>
                <a:lnTo>
                  <a:pt x="1178527" y="797928"/>
                </a:lnTo>
                <a:cubicBezTo>
                  <a:pt x="1186774" y="812366"/>
                  <a:pt x="1181756" y="830755"/>
                  <a:pt x="1167318" y="839002"/>
                </a:cubicBezTo>
                <a:cubicBezTo>
                  <a:pt x="1162755" y="841609"/>
                  <a:pt x="1157590" y="842975"/>
                  <a:pt x="1152335" y="842966"/>
                </a:cubicBezTo>
                <a:lnTo>
                  <a:pt x="120424" y="842966"/>
                </a:lnTo>
                <a:close/>
                <a:moveTo>
                  <a:pt x="120424" y="120424"/>
                </a:moveTo>
                <a:lnTo>
                  <a:pt x="120424" y="722543"/>
                </a:lnTo>
                <a:lnTo>
                  <a:pt x="996747" y="722543"/>
                </a:lnTo>
                <a:lnTo>
                  <a:pt x="824662" y="421483"/>
                </a:lnTo>
                <a:lnTo>
                  <a:pt x="996747" y="120424"/>
                </a:lnTo>
                <a:lnTo>
                  <a:pt x="120424" y="120424"/>
                </a:lnTo>
                <a:close/>
              </a:path>
            </a:pathLst>
          </a:custGeom>
          <a:solidFill>
            <a:srgbClr val="EDF1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 name="Google Shape;108;p20"/>
          <p:cNvSpPr/>
          <p:nvPr/>
        </p:nvSpPr>
        <p:spPr>
          <a:xfrm flipH="1">
            <a:off x="2324556" y="3781227"/>
            <a:ext cx="228492" cy="228492"/>
          </a:xfrm>
          <a:custGeom>
            <a:avLst/>
            <a:gdLst/>
            <a:ahLst/>
            <a:cxnLst/>
            <a:rect l="l" t="t" r="r" b="b"/>
            <a:pathLst>
              <a:path w="993443" h="993443" extrusionOk="0">
                <a:moveTo>
                  <a:pt x="496722" y="993443"/>
                </a:moveTo>
                <a:cubicBezTo>
                  <a:pt x="222382" y="993443"/>
                  <a:pt x="0" y="771061"/>
                  <a:pt x="0" y="496722"/>
                </a:cubicBezTo>
                <a:cubicBezTo>
                  <a:pt x="0" y="222382"/>
                  <a:pt x="222382" y="0"/>
                  <a:pt x="496722" y="0"/>
                </a:cubicBezTo>
                <a:cubicBezTo>
                  <a:pt x="771061" y="0"/>
                  <a:pt x="993443" y="222382"/>
                  <a:pt x="993443" y="496722"/>
                </a:cubicBezTo>
                <a:cubicBezTo>
                  <a:pt x="993443" y="771061"/>
                  <a:pt x="771061" y="993443"/>
                  <a:pt x="496722" y="993443"/>
                </a:cubicBezTo>
                <a:close/>
                <a:moveTo>
                  <a:pt x="382972" y="877558"/>
                </a:moveTo>
                <a:cubicBezTo>
                  <a:pt x="333967" y="773610"/>
                  <a:pt x="305577" y="661147"/>
                  <a:pt x="299374" y="546394"/>
                </a:cubicBezTo>
                <a:lnTo>
                  <a:pt x="102424" y="546394"/>
                </a:lnTo>
                <a:cubicBezTo>
                  <a:pt x="122172" y="702571"/>
                  <a:pt x="232165" y="832409"/>
                  <a:pt x="382972" y="877558"/>
                </a:cubicBezTo>
                <a:close/>
                <a:moveTo>
                  <a:pt x="398868" y="546394"/>
                </a:moveTo>
                <a:cubicBezTo>
                  <a:pt x="406368" y="667544"/>
                  <a:pt x="440990" y="781343"/>
                  <a:pt x="496722" y="881780"/>
                </a:cubicBezTo>
                <a:cubicBezTo>
                  <a:pt x="553960" y="778688"/>
                  <a:pt x="587395" y="664091"/>
                  <a:pt x="594576" y="546394"/>
                </a:cubicBezTo>
                <a:lnTo>
                  <a:pt x="398868" y="546394"/>
                </a:lnTo>
                <a:close/>
                <a:moveTo>
                  <a:pt x="891019" y="546394"/>
                </a:moveTo>
                <a:lnTo>
                  <a:pt x="694069" y="546394"/>
                </a:lnTo>
                <a:cubicBezTo>
                  <a:pt x="687867" y="661147"/>
                  <a:pt x="659477" y="773610"/>
                  <a:pt x="610471" y="877558"/>
                </a:cubicBezTo>
                <a:cubicBezTo>
                  <a:pt x="761278" y="832409"/>
                  <a:pt x="871272" y="702571"/>
                  <a:pt x="891019" y="546394"/>
                </a:cubicBezTo>
                <a:close/>
                <a:moveTo>
                  <a:pt x="102424" y="447050"/>
                </a:moveTo>
                <a:lnTo>
                  <a:pt x="299374" y="447050"/>
                </a:lnTo>
                <a:cubicBezTo>
                  <a:pt x="305577" y="332296"/>
                  <a:pt x="333967" y="219833"/>
                  <a:pt x="382972" y="115885"/>
                </a:cubicBezTo>
                <a:cubicBezTo>
                  <a:pt x="232165" y="161034"/>
                  <a:pt x="122172" y="290873"/>
                  <a:pt x="102424" y="447050"/>
                </a:cubicBezTo>
                <a:close/>
                <a:moveTo>
                  <a:pt x="398917" y="447050"/>
                </a:moveTo>
                <a:lnTo>
                  <a:pt x="594526" y="447050"/>
                </a:lnTo>
                <a:cubicBezTo>
                  <a:pt x="587361" y="329356"/>
                  <a:pt x="553943" y="214759"/>
                  <a:pt x="496722" y="111663"/>
                </a:cubicBezTo>
                <a:cubicBezTo>
                  <a:pt x="439483" y="214755"/>
                  <a:pt x="406048" y="329352"/>
                  <a:pt x="398868" y="447050"/>
                </a:cubicBezTo>
                <a:close/>
                <a:moveTo>
                  <a:pt x="610471" y="115885"/>
                </a:moveTo>
                <a:cubicBezTo>
                  <a:pt x="659477" y="219833"/>
                  <a:pt x="687867" y="332296"/>
                  <a:pt x="694069" y="447050"/>
                </a:cubicBezTo>
                <a:lnTo>
                  <a:pt x="891019" y="447050"/>
                </a:lnTo>
                <a:cubicBezTo>
                  <a:pt x="871271" y="290873"/>
                  <a:pt x="761278" y="161034"/>
                  <a:pt x="610471" y="115885"/>
                </a:cubicBezTo>
                <a:close/>
              </a:path>
            </a:pathLst>
          </a:custGeom>
          <a:solidFill>
            <a:srgbClr val="EDF1F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9" name="Google Shape;109;p20"/>
          <p:cNvSpPr/>
          <p:nvPr/>
        </p:nvSpPr>
        <p:spPr>
          <a:xfrm>
            <a:off x="2819800" y="855900"/>
            <a:ext cx="3810000" cy="863100"/>
          </a:xfrm>
          <a:prstGeom prst="rect">
            <a:avLst/>
          </a:prstGeom>
          <a:noFill/>
          <a:ln>
            <a:noFill/>
          </a:ln>
        </p:spPr>
        <p:txBody>
          <a:bodyPr spcFirstLastPara="1" wrap="square" lIns="274300" tIns="91425" rIns="274300" bIns="91425" anchor="ctr" anchorCtr="0">
            <a:noAutofit/>
          </a:bodyPr>
          <a:lstStyle/>
          <a:p>
            <a:pPr marL="0" lvl="0" indent="0" algn="l" rtl="0">
              <a:spcBef>
                <a:spcPts val="0"/>
              </a:spcBef>
              <a:spcAft>
                <a:spcPts val="0"/>
              </a:spcAft>
              <a:buNone/>
            </a:pPr>
            <a:r>
              <a:rPr lang="en" sz="1300" b="1">
                <a:solidFill>
                  <a:srgbClr val="000000"/>
                </a:solidFill>
                <a:latin typeface="Inter"/>
                <a:ea typeface="Inter"/>
                <a:cs typeface="Inter"/>
                <a:sym typeface="Inter"/>
              </a:rPr>
              <a:t>Information</a:t>
            </a:r>
            <a:endParaRPr sz="1300" b="1">
              <a:solidFill>
                <a:srgbClr val="000000"/>
              </a:solidFill>
              <a:latin typeface="Inter"/>
              <a:ea typeface="Inter"/>
              <a:cs typeface="Inter"/>
              <a:sym typeface="Inter"/>
            </a:endParaRPr>
          </a:p>
          <a:p>
            <a:pPr marL="0" lvl="0" indent="0" algn="l" rtl="0">
              <a:spcBef>
                <a:spcPts val="0"/>
              </a:spcBef>
              <a:spcAft>
                <a:spcPts val="0"/>
              </a:spcAft>
              <a:buNone/>
            </a:pPr>
            <a:r>
              <a:rPr lang="en" sz="1300">
                <a:solidFill>
                  <a:srgbClr val="000000"/>
                </a:solidFill>
                <a:latin typeface="Inter"/>
                <a:ea typeface="Inter"/>
                <a:cs typeface="Inter"/>
                <a:sym typeface="Inter"/>
              </a:rPr>
              <a:t>Any additional info for GPT related to context </a:t>
            </a:r>
            <a:endParaRPr sz="1300">
              <a:latin typeface="Inter"/>
              <a:ea typeface="Inter"/>
              <a:cs typeface="Inter"/>
              <a:sym typeface="Inter"/>
            </a:endParaRPr>
          </a:p>
        </p:txBody>
      </p:sp>
      <p:sp>
        <p:nvSpPr>
          <p:cNvPr id="110" name="Google Shape;110;p20"/>
          <p:cNvSpPr/>
          <p:nvPr/>
        </p:nvSpPr>
        <p:spPr>
          <a:xfrm>
            <a:off x="2819800" y="1712225"/>
            <a:ext cx="3810000" cy="863100"/>
          </a:xfrm>
          <a:prstGeom prst="rect">
            <a:avLst/>
          </a:prstGeom>
          <a:solidFill>
            <a:srgbClr val="EDF1F3"/>
          </a:solidFill>
          <a:ln>
            <a:noFill/>
          </a:ln>
        </p:spPr>
        <p:txBody>
          <a:bodyPr spcFirstLastPara="1" wrap="square" lIns="274300" tIns="91425" rIns="274300" bIns="91425" anchor="ctr" anchorCtr="0">
            <a:noAutofit/>
          </a:bodyPr>
          <a:lstStyle/>
          <a:p>
            <a:pPr marL="0" lvl="0" indent="0" algn="l" rtl="0">
              <a:spcBef>
                <a:spcPts val="0"/>
              </a:spcBef>
              <a:spcAft>
                <a:spcPts val="0"/>
              </a:spcAft>
              <a:buNone/>
            </a:pPr>
            <a:r>
              <a:rPr lang="en" sz="1300" b="1">
                <a:solidFill>
                  <a:srgbClr val="000000"/>
                </a:solidFill>
                <a:latin typeface="Inter"/>
                <a:ea typeface="Inter"/>
                <a:cs typeface="Inter"/>
                <a:sym typeface="Inter"/>
              </a:rPr>
              <a:t>Action</a:t>
            </a:r>
            <a:endParaRPr sz="1300" b="1">
              <a:solidFill>
                <a:srgbClr val="000000"/>
              </a:solidFill>
              <a:latin typeface="Inter"/>
              <a:ea typeface="Inter"/>
              <a:cs typeface="Inter"/>
              <a:sym typeface="Inter"/>
            </a:endParaRPr>
          </a:p>
          <a:p>
            <a:pPr marL="0" lvl="0" indent="0" algn="l" rtl="0">
              <a:spcBef>
                <a:spcPts val="0"/>
              </a:spcBef>
              <a:spcAft>
                <a:spcPts val="0"/>
              </a:spcAft>
              <a:buNone/>
            </a:pPr>
            <a:r>
              <a:rPr lang="en" sz="1300">
                <a:solidFill>
                  <a:srgbClr val="000000"/>
                </a:solidFill>
                <a:latin typeface="Inter"/>
                <a:ea typeface="Inter"/>
                <a:cs typeface="Inter"/>
                <a:sym typeface="Inter"/>
              </a:rPr>
              <a:t>What GPT needs to do with the information</a:t>
            </a:r>
            <a:endParaRPr sz="1300">
              <a:latin typeface="Inter"/>
              <a:ea typeface="Inter"/>
              <a:cs typeface="Inter"/>
              <a:sym typeface="Inter"/>
            </a:endParaRPr>
          </a:p>
        </p:txBody>
      </p:sp>
      <p:sp>
        <p:nvSpPr>
          <p:cNvPr id="111" name="Google Shape;111;p20"/>
          <p:cNvSpPr/>
          <p:nvPr/>
        </p:nvSpPr>
        <p:spPr>
          <a:xfrm>
            <a:off x="2819800" y="3424500"/>
            <a:ext cx="3810000" cy="863100"/>
          </a:xfrm>
          <a:prstGeom prst="rect">
            <a:avLst/>
          </a:prstGeom>
          <a:solidFill>
            <a:srgbClr val="EDF1F3"/>
          </a:solidFill>
          <a:ln>
            <a:noFill/>
          </a:ln>
        </p:spPr>
        <p:txBody>
          <a:bodyPr spcFirstLastPara="1" wrap="square" lIns="274300" tIns="91425" rIns="274300" bIns="91425" anchor="ctr" anchorCtr="0">
            <a:noAutofit/>
          </a:bodyPr>
          <a:lstStyle/>
          <a:p>
            <a:pPr marL="0" lvl="0" indent="0" algn="l" rtl="0">
              <a:spcBef>
                <a:spcPts val="0"/>
              </a:spcBef>
              <a:spcAft>
                <a:spcPts val="0"/>
              </a:spcAft>
              <a:buNone/>
            </a:pPr>
            <a:r>
              <a:rPr lang="en" sz="1300" b="1">
                <a:solidFill>
                  <a:srgbClr val="000000"/>
                </a:solidFill>
                <a:latin typeface="Inter"/>
                <a:ea typeface="Inter"/>
                <a:cs typeface="Inter"/>
                <a:sym typeface="Inter"/>
              </a:rPr>
              <a:t>Output</a:t>
            </a:r>
            <a:endParaRPr sz="1300" b="1">
              <a:solidFill>
                <a:srgbClr val="000000"/>
              </a:solidFill>
              <a:latin typeface="Inter"/>
              <a:ea typeface="Inter"/>
              <a:cs typeface="Inter"/>
              <a:sym typeface="Inter"/>
            </a:endParaRPr>
          </a:p>
          <a:p>
            <a:pPr marL="0" lvl="0" indent="0" algn="l" rtl="0">
              <a:spcBef>
                <a:spcPts val="0"/>
              </a:spcBef>
              <a:spcAft>
                <a:spcPts val="0"/>
              </a:spcAft>
              <a:buNone/>
            </a:pPr>
            <a:r>
              <a:rPr lang="en" sz="1300">
                <a:solidFill>
                  <a:srgbClr val="000000"/>
                </a:solidFill>
                <a:latin typeface="Inter"/>
                <a:ea typeface="Inter"/>
                <a:cs typeface="Inter"/>
                <a:sym typeface="Inter"/>
              </a:rPr>
              <a:t>Display format for the response </a:t>
            </a:r>
            <a:endParaRPr sz="1300">
              <a:latin typeface="Inter"/>
              <a:ea typeface="Inter"/>
              <a:cs typeface="Inter"/>
              <a:sym typeface="Inter"/>
            </a:endParaRPr>
          </a:p>
        </p:txBody>
      </p:sp>
      <p:sp>
        <p:nvSpPr>
          <p:cNvPr id="112" name="Google Shape;112;p20"/>
          <p:cNvSpPr/>
          <p:nvPr/>
        </p:nvSpPr>
        <p:spPr>
          <a:xfrm>
            <a:off x="2819800" y="2568175"/>
            <a:ext cx="3810000" cy="863100"/>
          </a:xfrm>
          <a:prstGeom prst="rect">
            <a:avLst/>
          </a:prstGeom>
          <a:noFill/>
          <a:ln>
            <a:noFill/>
          </a:ln>
        </p:spPr>
        <p:txBody>
          <a:bodyPr spcFirstLastPara="1" wrap="square" lIns="274300" tIns="91425" rIns="274300" bIns="91425" anchor="ctr" anchorCtr="0">
            <a:noAutofit/>
          </a:bodyPr>
          <a:lstStyle/>
          <a:p>
            <a:pPr marL="0" lvl="0" indent="0" algn="l" rtl="0">
              <a:spcBef>
                <a:spcPts val="0"/>
              </a:spcBef>
              <a:spcAft>
                <a:spcPts val="0"/>
              </a:spcAft>
              <a:buNone/>
            </a:pPr>
            <a:r>
              <a:rPr lang="en" sz="1300" b="1">
                <a:solidFill>
                  <a:srgbClr val="000000"/>
                </a:solidFill>
                <a:latin typeface="Inter"/>
                <a:ea typeface="Inter"/>
                <a:cs typeface="Inter"/>
                <a:sym typeface="Inter"/>
              </a:rPr>
              <a:t>Rules</a:t>
            </a:r>
            <a:endParaRPr sz="1300" b="1">
              <a:solidFill>
                <a:srgbClr val="000000"/>
              </a:solidFill>
              <a:latin typeface="Inter"/>
              <a:ea typeface="Inter"/>
              <a:cs typeface="Inter"/>
              <a:sym typeface="Inter"/>
            </a:endParaRPr>
          </a:p>
          <a:p>
            <a:pPr marL="0" lvl="0" indent="0" algn="l" rtl="0">
              <a:spcBef>
                <a:spcPts val="0"/>
              </a:spcBef>
              <a:spcAft>
                <a:spcPts val="0"/>
              </a:spcAft>
              <a:buNone/>
            </a:pPr>
            <a:r>
              <a:rPr lang="en" sz="1300">
                <a:solidFill>
                  <a:srgbClr val="000000"/>
                </a:solidFill>
                <a:latin typeface="Inter"/>
                <a:ea typeface="Inter"/>
                <a:cs typeface="Inter"/>
                <a:sym typeface="Inter"/>
              </a:rPr>
              <a:t>Any specific instructions for performing action</a:t>
            </a:r>
            <a:endParaRPr sz="1300">
              <a:latin typeface="Inter"/>
              <a:ea typeface="Inter"/>
              <a:cs typeface="Inter"/>
              <a:sym typeface="Inter"/>
            </a:endParaRPr>
          </a:p>
        </p:txBody>
      </p:sp>
      <p:sp>
        <p:nvSpPr>
          <p:cNvPr id="113" name="Google Shape;113;p20"/>
          <p:cNvSpPr/>
          <p:nvPr/>
        </p:nvSpPr>
        <p:spPr>
          <a:xfrm>
            <a:off x="2819800" y="4280450"/>
            <a:ext cx="3810000" cy="863100"/>
          </a:xfrm>
          <a:prstGeom prst="rect">
            <a:avLst/>
          </a:prstGeom>
          <a:noFill/>
          <a:ln>
            <a:noFill/>
          </a:ln>
        </p:spPr>
        <p:txBody>
          <a:bodyPr spcFirstLastPara="1" wrap="square" lIns="274300" tIns="91425" rIns="274300" bIns="91425" anchor="ctr" anchorCtr="0">
            <a:noAutofit/>
          </a:bodyPr>
          <a:lstStyle/>
          <a:p>
            <a:pPr marL="0" lvl="0" indent="0" algn="l" rtl="0">
              <a:spcBef>
                <a:spcPts val="0"/>
              </a:spcBef>
              <a:spcAft>
                <a:spcPts val="0"/>
              </a:spcAft>
              <a:buNone/>
            </a:pPr>
            <a:r>
              <a:rPr lang="en" sz="1900" b="1"/>
              <a:t>Elements Of Prompt</a:t>
            </a:r>
            <a:endParaRPr sz="800">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119" name="Google Shape;119;p21"/>
          <p:cNvSpPr txBox="1">
            <a:spLocks noGrp="1"/>
          </p:cNvSpPr>
          <p:nvPr>
            <p:ph type="title"/>
          </p:nvPr>
        </p:nvSpPr>
        <p:spPr>
          <a:xfrm>
            <a:off x="370275" y="365700"/>
            <a:ext cx="6435300" cy="96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Limitations of Prompt Engineering</a:t>
            </a:r>
            <a:endParaRPr/>
          </a:p>
        </p:txBody>
      </p:sp>
      <p:sp>
        <p:nvSpPr>
          <p:cNvPr id="120" name="Google Shape;120;p21"/>
          <p:cNvSpPr txBox="1">
            <a:spLocks noGrp="1"/>
          </p:cNvSpPr>
          <p:nvPr>
            <p:ph type="body" idx="1"/>
          </p:nvPr>
        </p:nvSpPr>
        <p:spPr>
          <a:xfrm>
            <a:off x="371475" y="1153250"/>
            <a:ext cx="7721700" cy="2930100"/>
          </a:xfrm>
          <a:prstGeom prst="rect">
            <a:avLst/>
          </a:prstGeom>
        </p:spPr>
        <p:txBody>
          <a:bodyPr spcFirstLastPara="1" wrap="square" lIns="91425" tIns="91425" rIns="91425" bIns="91425" anchor="t" anchorCtr="0">
            <a:normAutofit lnSpcReduction="10000"/>
          </a:bodyPr>
          <a:lstStyle/>
          <a:p>
            <a:pPr marL="457200" lvl="0" indent="-311150" algn="l" rtl="0">
              <a:spcBef>
                <a:spcPts val="1200"/>
              </a:spcBef>
              <a:spcAft>
                <a:spcPts val="0"/>
              </a:spcAft>
              <a:buSzPts val="1300"/>
              <a:buFont typeface="Arial"/>
              <a:buChar char="●"/>
            </a:pPr>
            <a:r>
              <a:rPr lang="en" sz="1300" b="1"/>
              <a:t>Static Knowledge</a:t>
            </a:r>
            <a:endParaRPr sz="1300"/>
          </a:p>
          <a:p>
            <a:pPr marL="457200" lvl="0" indent="0" algn="l" rtl="0">
              <a:spcBef>
                <a:spcPts val="1200"/>
              </a:spcBef>
              <a:spcAft>
                <a:spcPts val="0"/>
              </a:spcAft>
              <a:buNone/>
            </a:pPr>
            <a:r>
              <a:rPr lang="en" sz="1300"/>
              <a:t>LLMs are trained on large but static datasets, which means they may provide inaccurate or outdated information.</a:t>
            </a:r>
            <a:endParaRPr sz="1300"/>
          </a:p>
          <a:p>
            <a:pPr marL="457200" lvl="0" indent="-311150" algn="l" rtl="0">
              <a:spcBef>
                <a:spcPts val="1200"/>
              </a:spcBef>
              <a:spcAft>
                <a:spcPts val="0"/>
              </a:spcAft>
              <a:buSzPts val="1300"/>
              <a:buFont typeface="Arial"/>
              <a:buChar char="●"/>
            </a:pPr>
            <a:r>
              <a:rPr lang="en" sz="1300" b="1"/>
              <a:t>Hallucinations</a:t>
            </a:r>
            <a:endParaRPr sz="1300"/>
          </a:p>
          <a:p>
            <a:pPr marL="457200" lvl="0" indent="0" algn="l" rtl="0">
              <a:spcBef>
                <a:spcPts val="1200"/>
              </a:spcBef>
              <a:spcAft>
                <a:spcPts val="0"/>
              </a:spcAft>
              <a:buNone/>
            </a:pPr>
            <a:r>
              <a:rPr lang="en" sz="1300"/>
              <a:t>LLMs can confidently produce plausible but factually incorrect responses.</a:t>
            </a:r>
            <a:endParaRPr sz="1300"/>
          </a:p>
          <a:p>
            <a:pPr marL="457200" lvl="0" indent="-311150" algn="l" rtl="0">
              <a:spcBef>
                <a:spcPts val="1200"/>
              </a:spcBef>
              <a:spcAft>
                <a:spcPts val="0"/>
              </a:spcAft>
              <a:buSzPts val="1300"/>
              <a:buFont typeface="Arial"/>
              <a:buChar char="●"/>
            </a:pPr>
            <a:r>
              <a:rPr lang="en" sz="1300" b="1"/>
              <a:t>Lack of context</a:t>
            </a:r>
            <a:endParaRPr sz="1300"/>
          </a:p>
          <a:p>
            <a:pPr marL="457200" lvl="0" indent="0" algn="l" rtl="0">
              <a:spcBef>
                <a:spcPts val="1200"/>
              </a:spcBef>
              <a:spcAft>
                <a:spcPts val="1200"/>
              </a:spcAft>
              <a:buNone/>
            </a:pPr>
            <a:r>
              <a:rPr lang="en" sz="1300"/>
              <a:t>The models often fail to retrieve specific, up-to-date, or contextually rich data unless the prompt is extremely detailed.</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Retrieval Augmented Generation</a:t>
            </a:r>
            <a:endParaRPr/>
          </a:p>
        </p:txBody>
      </p:sp>
      <p:sp>
        <p:nvSpPr>
          <p:cNvPr id="126" name="Google Shape;12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69000" y="369675"/>
            <a:ext cx="84060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RAG?</a:t>
            </a:r>
            <a:endParaRPr/>
          </a:p>
        </p:txBody>
      </p:sp>
      <p:sp>
        <p:nvSpPr>
          <p:cNvPr id="132" name="Google Shape;13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34" name="Google Shape;134;p23"/>
          <p:cNvSpPr txBox="1"/>
          <p:nvPr/>
        </p:nvSpPr>
        <p:spPr>
          <a:xfrm>
            <a:off x="1210800" y="4465450"/>
            <a:ext cx="7081800" cy="393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solidFill>
                  <a:schemeClr val="dk2"/>
                </a:solidFill>
                <a:latin typeface="Inter"/>
                <a:ea typeface="Inter"/>
                <a:cs typeface="Inter"/>
                <a:sym typeface="Inter"/>
              </a:rPr>
              <a:t> Source: https://medium.com/ml6team</a:t>
            </a:r>
            <a:endParaRPr sz="1000">
              <a:solidFill>
                <a:schemeClr val="dk2"/>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46" name="Google Shape;146;p25"/>
          <p:cNvSpPr txBox="1"/>
          <p:nvPr/>
        </p:nvSpPr>
        <p:spPr>
          <a:xfrm>
            <a:off x="369000" y="872450"/>
            <a:ext cx="8103300" cy="3020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dk1"/>
                </a:solidFill>
                <a:latin typeface="Inter"/>
                <a:ea typeface="Inter"/>
                <a:cs typeface="Inter"/>
                <a:sym typeface="Inter"/>
              </a:rPr>
              <a:t>How RAG overcomes Prompt Engineering’s limitations:</a:t>
            </a:r>
            <a:endParaRPr sz="1700" b="1">
              <a:solidFill>
                <a:schemeClr val="dk1"/>
              </a:solidFill>
              <a:latin typeface="Inter"/>
              <a:ea typeface="Inter"/>
              <a:cs typeface="Inter"/>
              <a:sym typeface="Inter"/>
            </a:endParaRPr>
          </a:p>
          <a:p>
            <a:pPr marL="457200" lvl="0" indent="-311150" algn="l" rtl="0">
              <a:lnSpc>
                <a:spcPct val="115000"/>
              </a:lnSpc>
              <a:spcBef>
                <a:spcPts val="1200"/>
              </a:spcBef>
              <a:spcAft>
                <a:spcPts val="0"/>
              </a:spcAft>
              <a:buClr>
                <a:schemeClr val="dk1"/>
              </a:buClr>
              <a:buSzPts val="1300"/>
              <a:buChar char="●"/>
            </a:pPr>
            <a:r>
              <a:rPr lang="en" sz="1300">
                <a:solidFill>
                  <a:schemeClr val="dk1"/>
                </a:solidFill>
                <a:latin typeface="Inter"/>
                <a:ea typeface="Inter"/>
                <a:cs typeface="Inter"/>
                <a:sym typeface="Inter"/>
              </a:rPr>
              <a:t>Up-to-date Information: By retrieving relevant documents from live databases or the web, RAG can access more recent information than static LLMs.</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latin typeface="Inter"/>
                <a:ea typeface="Inter"/>
                <a:cs typeface="Inter"/>
                <a:sym typeface="Inter"/>
              </a:rPr>
              <a:t>Fact-checking: By grounding responses in retrieved data, RAG reduces hallucination, producing more accurate and contextually relevant responses.</a:t>
            </a:r>
            <a:endParaRPr sz="130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700" b="1">
                <a:solidFill>
                  <a:schemeClr val="dk1"/>
                </a:solidFill>
                <a:latin typeface="Inter"/>
                <a:ea typeface="Inter"/>
                <a:cs typeface="Inter"/>
                <a:sym typeface="Inter"/>
              </a:rPr>
              <a:t>Limitations of RAG:</a:t>
            </a:r>
            <a:endParaRPr sz="1700" b="1">
              <a:solidFill>
                <a:schemeClr val="dk1"/>
              </a:solidFill>
              <a:latin typeface="Inter"/>
              <a:ea typeface="Inter"/>
              <a:cs typeface="Inter"/>
              <a:sym typeface="Inter"/>
            </a:endParaRPr>
          </a:p>
          <a:p>
            <a:pPr marL="457200" lvl="0" indent="-311150" algn="l" rtl="0">
              <a:lnSpc>
                <a:spcPct val="115000"/>
              </a:lnSpc>
              <a:spcBef>
                <a:spcPts val="1200"/>
              </a:spcBef>
              <a:spcAft>
                <a:spcPts val="0"/>
              </a:spcAft>
              <a:buClr>
                <a:schemeClr val="dk1"/>
              </a:buClr>
              <a:buSzPts val="1300"/>
              <a:buChar char="●"/>
            </a:pPr>
            <a:r>
              <a:rPr lang="en" sz="1300">
                <a:solidFill>
                  <a:schemeClr val="dk1"/>
                </a:solidFill>
                <a:latin typeface="Inter"/>
                <a:ea typeface="Inter"/>
                <a:cs typeface="Inter"/>
                <a:sym typeface="Inter"/>
              </a:rPr>
              <a:t>Single Retrieval Source: RAG typically relies on one retrieval source (e.g., a specific API or search engine), which may limit the breadth of knowledge it can access.</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latin typeface="Inter"/>
                <a:ea typeface="Inter"/>
                <a:cs typeface="Inter"/>
                <a:sym typeface="Inter"/>
              </a:rPr>
              <a:t>Static Process: RAG is a relatively static system where the retrieval and generation are somewhat decoupled, and the decision-making process is linear.</a:t>
            </a:r>
            <a:endParaRPr sz="1300">
              <a:solidFill>
                <a:schemeClr val="dk1"/>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LLM Based Agents</a:t>
            </a:r>
            <a:endParaRPr/>
          </a:p>
        </p:txBody>
      </p:sp>
      <p:sp>
        <p:nvSpPr>
          <p:cNvPr id="152" name="Google Shape;152;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2767</Words>
  <Application>Microsoft Office PowerPoint</Application>
  <PresentationFormat>On-screen Show (16:9)</PresentationFormat>
  <Paragraphs>414</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Inter SemiBold</vt:lpstr>
      <vt:lpstr>Inter Light</vt:lpstr>
      <vt:lpstr>Calibri</vt:lpstr>
      <vt:lpstr>Inter</vt:lpstr>
      <vt:lpstr>Wingdings</vt:lpstr>
      <vt:lpstr>Simple Light</vt:lpstr>
      <vt:lpstr>Synthetic Sentries: Safeguarding AI with Next Generation Security Mechanisms</vt:lpstr>
      <vt:lpstr>Agenda</vt:lpstr>
      <vt:lpstr>Prompt Engineering for LLMs</vt:lpstr>
      <vt:lpstr>PowerPoint Presentation</vt:lpstr>
      <vt:lpstr>Limitations of Prompt Engineering</vt:lpstr>
      <vt:lpstr>Retrieval Augmented Generation</vt:lpstr>
      <vt:lpstr>What is RAG?</vt:lpstr>
      <vt:lpstr>PowerPoint Presentation</vt:lpstr>
      <vt:lpstr>LLM Based Agents</vt:lpstr>
      <vt:lpstr>LLM based Multi-Agent system</vt:lpstr>
      <vt:lpstr>Introduction to </vt:lpstr>
      <vt:lpstr>Crew AI core concepts :</vt:lpstr>
      <vt:lpstr>     Tasks : </vt:lpstr>
      <vt:lpstr>crewAI Process</vt:lpstr>
      <vt:lpstr>     Crew : </vt:lpstr>
      <vt:lpstr>Human in the loop</vt:lpstr>
      <vt:lpstr> Use Case Demo </vt:lpstr>
      <vt:lpstr>Use cases using CrewAI</vt:lpstr>
      <vt:lpstr>Benefits</vt:lpstr>
      <vt:lpstr>Best Practices</vt:lpstr>
      <vt:lpstr>PowerPoint Presentation</vt:lpstr>
      <vt:lpstr>Challenges with crewAI</vt:lpstr>
      <vt:lpstr>PowerPoint Presentation</vt:lpstr>
      <vt:lpstr>PowerPoint Presentation</vt:lpstr>
      <vt:lpstr>PowerPoint Presentation</vt:lpstr>
      <vt:lpstr>PowerPoint Presentation</vt:lpstr>
      <vt:lpstr>PowerPoint Presentation</vt:lpstr>
      <vt:lpstr>PowerPoint Presentation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Admin</cp:lastModifiedBy>
  <cp:revision>37</cp:revision>
  <dcterms:modified xsi:type="dcterms:W3CDTF">2024-09-27T10:56:59Z</dcterms:modified>
</cp:coreProperties>
</file>