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a83bea81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a83bea81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ba83bea81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ba83bea81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a83bea81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a83bea81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a83be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a83be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a83bea81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a83bea81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a83bea81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a83bea81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ba83bea81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ba83bea81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a83bea81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ba83bea81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a83bea81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ba83bea81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ba83bea81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ba83bea81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ba83bea81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ba83bea81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ba83bea81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ba83bea81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a83bea81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ba83bea81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ba83bea81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ba83bea81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ba83bea81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ba83bea8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a83bea81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ba83bea81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ba83bea81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ba83bea81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ba83bea81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ba83bea81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a83bea81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a83bea8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ba83bea8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ba83bea8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a83bea81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ba83bea81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 Share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vs Annual Members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40" y="297875"/>
            <a:ext cx="1468518" cy="14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75" y="0"/>
            <a:ext cx="77798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Longer trips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Casual riders average 10 more minutes per trip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The average ride time is higher in every category for casual riders</a:t>
            </a:r>
            <a:endParaRPr sz="2200"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99" y="1134524"/>
            <a:ext cx="4347776" cy="287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2.) Docked bikes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Only casual riders use docked bikes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Docked bikes are used for very long rides</a:t>
            </a:r>
            <a:endParaRPr sz="2200"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1" y="157800"/>
            <a:ext cx="3340550" cy="23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02" y="2656300"/>
            <a:ext cx="3340548" cy="2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3.) Riding recreationally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Most casual rides happen after normal work hours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Saturday, Sunday and Monday are the most popular days for casual riders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Ride duration drops during the week for casual riders</a:t>
            </a:r>
            <a:endParaRPr sz="2200"/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38" y="88675"/>
            <a:ext cx="2424215" cy="17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825" y="3527500"/>
            <a:ext cx="2890650" cy="154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825" y="1890873"/>
            <a:ext cx="2890650" cy="1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 Seasonal riders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C</a:t>
            </a:r>
            <a:r>
              <a:rPr lang="en" sz="2050"/>
              <a:t>asual riders grow at a faster rate</a:t>
            </a:r>
            <a:r>
              <a:rPr lang="en" sz="2050"/>
              <a:t> </a:t>
            </a:r>
            <a:r>
              <a:rPr lang="en" sz="2050"/>
              <a:t>during the </a:t>
            </a:r>
            <a:r>
              <a:rPr lang="en" sz="2050"/>
              <a:t>spring months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They decrease at a faster rate as the weather gets colder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Significant spike in ride duration at the </a:t>
            </a:r>
            <a:r>
              <a:rPr lang="en" sz="2050"/>
              <a:t>beginning</a:t>
            </a:r>
            <a:r>
              <a:rPr lang="en" sz="2050"/>
              <a:t> of spring for casual riders</a:t>
            </a:r>
            <a:endParaRPr sz="2050"/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24" y="2709700"/>
            <a:ext cx="4126125" cy="21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24" y="349625"/>
            <a:ext cx="4126125" cy="2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5.) Popular Stations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Casual riders congregate around a few popular stations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Streeter Drive &amp; Grand Avenue is by far the most popular station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Annual members are much more evenly distributed</a:t>
            </a:r>
            <a:endParaRPr sz="2200"/>
          </a:p>
        </p:txBody>
      </p:sp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788" y="592700"/>
            <a:ext cx="4568676" cy="21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800" y="2862550"/>
            <a:ext cx="4568676" cy="206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campaigns at popular stations</a:t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Focusing marketing efforts here would maximize our outreach.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78025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and summer promotions</a:t>
            </a:r>
            <a:endParaRPr/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Offering promotions during peak riding seasons is when the offers will be most attractive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We have</a:t>
            </a:r>
            <a:r>
              <a:rPr lang="en" sz="2200"/>
              <a:t> grown to a fleet of 5,824 bicycles in a network of 692 stations across Chicago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Three pricing plans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single-ride passes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full-day passes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annual memberships.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Customers who purchase single-ride or full-day passes are referred to as casual riders. 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Events promoting recreational riding</a:t>
            </a:r>
            <a:endParaRPr/>
          </a:p>
        </p:txBody>
      </p:sp>
      <p:sp>
        <p:nvSpPr>
          <p:cNvPr id="188" name="Google Shape;18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undraisers or friendly competitions will allow causal riders to relate more to the company, making it more likely that they will invest in membership.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great avenue for promoting membership by providing incentives four annual members.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65500" y="2108850"/>
            <a:ext cx="40395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membership</a:t>
            </a:r>
            <a:endParaRPr/>
          </a:p>
        </p:txBody>
      </p:sp>
      <p:sp>
        <p:nvSpPr>
          <p:cNvPr id="194" name="Google Shape;19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Casual weekend riders are more likely to buy</a:t>
            </a:r>
            <a:r>
              <a:rPr lang="en"/>
              <a:t> a discounted membership that only provides them with weekend rides.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250300" y="2146350"/>
            <a:ext cx="40605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memberships</a:t>
            </a:r>
            <a:endParaRPr/>
          </a:p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Seasonal</a:t>
            </a:r>
            <a:r>
              <a:rPr lang="en"/>
              <a:t> riders are more likely to buy a discounted membership that only provides them with seasonal rides.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78000" y="2091900"/>
            <a:ext cx="40452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Our </a:t>
            </a:r>
            <a:r>
              <a:rPr lang="en" sz="2200"/>
              <a:t>finance analysts have concluded that annual members are much more profitable than casual riders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2148300"/>
            <a:ext cx="4045200" cy="8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Design marketing strategies aimed at converting casual riders into annual members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52975" y="2108850"/>
            <a:ext cx="40452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Focus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Discover how annual members and casual riders use Cyclistic bikes differently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data is from Jan 2023 to Dec 2023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following fields were used to analyze the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Customer type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Total rides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Average ride duration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Bike type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 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Day of the week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Starting latitude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Starting longitude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2" y="0"/>
            <a:ext cx="77913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75" y="0"/>
            <a:ext cx="77798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