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7" r:id="rId10"/>
    <p:sldId id="274" r:id="rId11"/>
    <p:sldId id="275" r:id="rId12"/>
    <p:sldId id="269" r:id="rId13"/>
    <p:sldId id="271" r:id="rId14"/>
    <p:sldId id="272" r:id="rId15"/>
    <p:sldId id="273" r:id="rId16"/>
    <p:sldId id="266" r:id="rId17"/>
    <p:sldId id="277" r:id="rId18"/>
    <p:sldId id="281" r:id="rId19"/>
    <p:sldId id="279" r:id="rId20"/>
    <p:sldId id="280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0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1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1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3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1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5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9A35F60-D9C7-A149-B4BC-D85C4252277C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51C575-5929-C44B-A6EB-57751FEB7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5A2-FE9B-9ADF-0A14-6D3C217D5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Pet dental</a:t>
            </a:r>
            <a:br>
              <a:rPr lang="en-US" dirty="0"/>
            </a:br>
            <a:r>
              <a:rPr lang="en-US" sz="2700" dirty="0"/>
              <a:t>insights &amp; Trends in our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A16D1-3471-38D7-51E3-C223B7AB3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</a:t>
            </a:r>
            <a:r>
              <a:rPr lang="en-US" dirty="0" err="1"/>
              <a:t>Beato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9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57A63E0-0020-94C5-980E-44F68FD6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Forecasted </a:t>
            </a:r>
            <a:br>
              <a:rPr lang="en-US" dirty="0"/>
            </a:br>
            <a:r>
              <a:rPr lang="en-US" dirty="0"/>
              <a:t>total revenue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330FD4-2BBC-1CF3-2D76-CD9B7126F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021" y="1494775"/>
            <a:ext cx="5796374" cy="3868449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13BDF0B-D926-0D10-0B1E-6175543A5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GREAT NEWS!</a:t>
            </a:r>
          </a:p>
          <a:p>
            <a:r>
              <a:rPr lang="en-US" dirty="0"/>
              <a:t>Exponential smoothing projects us to have positive YoY growth through December 2024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48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83BD-76DC-1B5C-5652-3586E9AA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926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6A8E-FD57-7B4E-9050-5449BBFFA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265F-B835-4C59-EFB8-C086DB32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659" y="3143250"/>
            <a:ext cx="5424026" cy="3081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1.) GREENIES (THE NUTRO COMPANY)		$584 M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2.) EARTH ANIMAL (JDN INC)			$374 M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3.) WHIMZEES (WELLNESS PET COMPANY)		$329 M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4.) FIELDCREST FARMS (ETHICAL PRODUCTS INC)	$246 M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5.) MILK-BONE (BIG HEART PET BRANDS)		$125 M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8B936-F41B-DB1F-5B07-4AA4F3DAF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3143250"/>
            <a:ext cx="5626003" cy="298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1.) PURINA (NESTLE PURINA PET CARE COMPANY)	</a:t>
            </a:r>
            <a:r>
              <a:rPr lang="en-US" sz="1400" dirty="0">
                <a:solidFill>
                  <a:schemeClr val="tx1"/>
                </a:solidFill>
              </a:rPr>
              <a:t>$4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2.) HILL'S SCIENCE DIET (HILL'S PET NUTRITION, INC.)	</a:t>
            </a:r>
            <a:r>
              <a:rPr lang="en-US" sz="1400" dirty="0">
                <a:solidFill>
                  <a:schemeClr val="tx1"/>
                </a:solidFill>
              </a:rPr>
              <a:t>$14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3.) BILLY + MARGOT (REAL PET FOOD COMPANY)	$15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4.) BRIGHT BITES (SUGAR CREEK PET PRODUCTS LLC)	$16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5.) BEEFEATERS (PETRAPPORT INC.)		$54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F9E909-F989-BB0B-805D-7E7E99097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Bottom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E06F-350C-265E-E2C2-BA2ACEC4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revenue</a:t>
            </a:r>
          </a:p>
        </p:txBody>
      </p:sp>
    </p:spTree>
    <p:extLst>
      <p:ext uri="{BB962C8B-B14F-4D97-AF65-F5344CB8AC3E}">
        <p14:creationId xmlns:p14="http://schemas.microsoft.com/office/powerpoint/2010/main" val="94431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6A8E-FD57-7B4E-9050-5449BBFFA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265F-B835-4C59-EFB8-C086DB32A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624" y="3143249"/>
            <a:ext cx="5446060" cy="28829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1.) GREATER WILD (MARLIN TRADING LLC)		39,288%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ZOE (ROLF C. HAGEN INC.)			28,517%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3.) THE NEW ZEALAND NATURAL PET FOOD CO (THE NEW ZEALAND NATURAL PET FOOD CO)		873%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4.)WHOLISTIC PET ORGANICS (WHOLISTIC PET ORGANICS)</a:t>
            </a:r>
          </a:p>
          <a:p>
            <a:pPr marL="0" indent="0">
              <a:buNone/>
            </a:pPr>
            <a:r>
              <a:rPr lang="en-US" dirty="0"/>
              <a:t>					748%</a:t>
            </a:r>
          </a:p>
          <a:p>
            <a:pPr marL="0" indent="0">
              <a:buNone/>
            </a:pPr>
            <a:r>
              <a:rPr lang="en-US" dirty="0"/>
              <a:t>5.) WALK ABOUT (WALK ABOUT TREATS)		691%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8B936-F41B-DB1F-5B07-4AA4F3DAF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49"/>
            <a:ext cx="5603968" cy="32134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1.) PURINA (NESTLE PURINA PET CARE COMPANY)	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CANINE CHEWS (MUNOZ MAGANA S.A. DE C.V.)	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3.) MEATY BONE (BIG HEART PET BRANDS)		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4.) PRIMAL (PRIMAL PET FOODS INC)		99%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5.) SNACK STATION (THINS AND THAT CANINE COMPANY INC)</a:t>
            </a:r>
          </a:p>
          <a:p>
            <a:pPr marL="0" indent="0">
              <a:buNone/>
            </a:pPr>
            <a:r>
              <a:rPr lang="en-US" dirty="0"/>
              <a:t>					99%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F9E909-F989-BB0B-805D-7E7E99097B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Bottom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2E06F-350C-265E-E2C2-BA2ACEC4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Yoy</a:t>
            </a:r>
            <a:r>
              <a:rPr lang="en-US" dirty="0"/>
              <a:t> growth Total revenue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2801441-3495-DBC0-E942-9B9E75699A3B}"/>
              </a:ext>
            </a:extLst>
          </p:cNvPr>
          <p:cNvSpPr/>
          <p:nvPr/>
        </p:nvSpPr>
        <p:spPr>
          <a:xfrm>
            <a:off x="4820023" y="3177541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A764C7A-BEE5-444D-A082-C2913226727D}"/>
              </a:ext>
            </a:extLst>
          </p:cNvPr>
          <p:cNvSpPr/>
          <p:nvPr/>
        </p:nvSpPr>
        <p:spPr>
          <a:xfrm>
            <a:off x="4820023" y="3780795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A50BD959-BA75-317A-C802-1B6145933095}"/>
              </a:ext>
            </a:extLst>
          </p:cNvPr>
          <p:cNvSpPr/>
          <p:nvPr/>
        </p:nvSpPr>
        <p:spPr>
          <a:xfrm>
            <a:off x="4820022" y="4584131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4E16A0C-9D27-7EE0-7A65-AEF2D57D0E4B}"/>
              </a:ext>
            </a:extLst>
          </p:cNvPr>
          <p:cNvSpPr/>
          <p:nvPr/>
        </p:nvSpPr>
        <p:spPr>
          <a:xfrm>
            <a:off x="4820020" y="5431492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80124BB-438C-47A0-1994-A4BAA28B52E6}"/>
              </a:ext>
            </a:extLst>
          </p:cNvPr>
          <p:cNvSpPr/>
          <p:nvPr/>
        </p:nvSpPr>
        <p:spPr>
          <a:xfrm>
            <a:off x="4820021" y="5707672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F163013E-C837-930B-E259-775FE024CBC9}"/>
              </a:ext>
            </a:extLst>
          </p:cNvPr>
          <p:cNvSpPr/>
          <p:nvPr/>
        </p:nvSpPr>
        <p:spPr>
          <a:xfrm rot="10800000">
            <a:off x="10780148" y="3177541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AB793CFE-0403-C095-233A-4EEAB64EF0B5}"/>
              </a:ext>
            </a:extLst>
          </p:cNvPr>
          <p:cNvSpPr/>
          <p:nvPr/>
        </p:nvSpPr>
        <p:spPr>
          <a:xfrm rot="10800000">
            <a:off x="10780147" y="3780795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1DF4A7E6-F009-5806-4ED0-5E6B123D4BE7}"/>
              </a:ext>
            </a:extLst>
          </p:cNvPr>
          <p:cNvSpPr/>
          <p:nvPr/>
        </p:nvSpPr>
        <p:spPr>
          <a:xfrm rot="10800000">
            <a:off x="10780147" y="4384048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94AFCAE-4172-174C-D415-4B6EA93AE357}"/>
              </a:ext>
            </a:extLst>
          </p:cNvPr>
          <p:cNvSpPr/>
          <p:nvPr/>
        </p:nvSpPr>
        <p:spPr>
          <a:xfrm rot="10800000">
            <a:off x="10780146" y="4987302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8262BDB7-15D6-61A9-CCD4-9949A5AD4CE8}"/>
              </a:ext>
            </a:extLst>
          </p:cNvPr>
          <p:cNvSpPr/>
          <p:nvPr/>
        </p:nvSpPr>
        <p:spPr>
          <a:xfrm rot="10800000">
            <a:off x="10780146" y="5863656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50583-22B1-2797-A4C3-10AE75474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F0E9-D3E3-3D55-072C-7AD1A888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607" y="3143250"/>
            <a:ext cx="5457077" cy="29050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1.) GREATER WILD (MARLIN TRADING LLC)		$447,726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ORA VET (MERIAL LIMITED)			$226,060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3.) PET LIFE (SUNSHINE MILLS INC)			$6,224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4.) DURKHA (DURKHA DOG CHEW)		$5,982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5.) PET PLANET (WORLDWISE INC)		$5,929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59721-10C8-F74A-5A11-B4C874668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3143250"/>
            <a:ext cx="5457077" cy="27500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1.) MOE'S HEALTHY PETS (PKM PET LLC)		$4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JINX (JINX INC)				$5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3.) LUV CHEW (GOODDYZ LLC)			$5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4.) VETALITY (TEVRA BRANDS)			$6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5.) CHEW + HEAL (CLICK INDUSTRIES LLC)		$10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A6E5-4EB7-98A3-BC1C-88FD55EBF2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Bottom 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EDC27F-A45B-1BC6-A3A5-4D94D02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Revenue per $Million ACV</a:t>
            </a:r>
          </a:p>
        </p:txBody>
      </p:sp>
    </p:spTree>
    <p:extLst>
      <p:ext uri="{BB962C8B-B14F-4D97-AF65-F5344CB8AC3E}">
        <p14:creationId xmlns:p14="http://schemas.microsoft.com/office/powerpoint/2010/main" val="12304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50583-22B1-2797-A4C3-10AE75474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F0E9-D3E3-3D55-072C-7AD1A888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607" y="3143250"/>
            <a:ext cx="5457077" cy="27500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1.) WHOLISTIC PET ORGANICS (WHOLISTIC PET ORGANICS)	</a:t>
            </a:r>
          </a:p>
          <a:p>
            <a:pPr marL="0" indent="0">
              <a:buNone/>
            </a:pPr>
            <a:r>
              <a:rPr lang="en-US" dirty="0"/>
              <a:t>					4735%</a:t>
            </a:r>
          </a:p>
          <a:p>
            <a:pPr marL="0" indent="0">
              <a:buNone/>
            </a:pPr>
            <a:r>
              <a:rPr lang="en-US" dirty="0"/>
              <a:t>2.) THE NEW ZEALAND NATURAL PET FOOD CO (THE NEW ZEALAND NATURAL PET FOOD CO)			</a:t>
            </a:r>
          </a:p>
          <a:p>
            <a:pPr marL="0" indent="0">
              <a:buNone/>
            </a:pPr>
            <a:r>
              <a:rPr lang="en-US" dirty="0"/>
              <a:t>					3603%</a:t>
            </a:r>
          </a:p>
          <a:p>
            <a:pPr marL="0" indent="0">
              <a:buNone/>
            </a:pPr>
            <a:r>
              <a:rPr lang="en-US" dirty="0"/>
              <a:t>3.) KOOWILL V UNITED (KOOWILL INC)		808%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4.) BUTCHER'S BONES (S&amp;S PRODUCTS, INC.)		761%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5.) ORA VET (MERIAL LIMITED)			656%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59721-10C8-F74A-5A11-B4C874668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143249"/>
            <a:ext cx="5457076" cy="31143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1.) ZOE (ROLF C. HAGEN INC.)			95%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JW (J.W. PET COMPANY INC)			93%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3.) PURINA (NESTLE PURINA PET CARE COMPANY)	92%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4.) CANINE CHEWS (MUNOZ MAGANA S.A. DE C.V.)	90%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5.) BEST BUY BONES (BEST BUY BONES)		80%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8A6E5-4EB7-98A3-BC1C-88FD55EBF2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Bottom 5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EDC27F-A45B-1BC6-A3A5-4D94D021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YOY Growth</a:t>
            </a:r>
            <a:br>
              <a:rPr lang="en-US" dirty="0"/>
            </a:br>
            <a:r>
              <a:rPr lang="en-US" dirty="0"/>
              <a:t>revenue per $Million ACV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B5CC48A-5E39-950D-7A71-DABEE8A12C19}"/>
              </a:ext>
            </a:extLst>
          </p:cNvPr>
          <p:cNvSpPr/>
          <p:nvPr/>
        </p:nvSpPr>
        <p:spPr>
          <a:xfrm>
            <a:off x="4786972" y="3456790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0C7E2110-267F-EA11-C9F5-7B7BC5E83AF1}"/>
              </a:ext>
            </a:extLst>
          </p:cNvPr>
          <p:cNvSpPr/>
          <p:nvPr/>
        </p:nvSpPr>
        <p:spPr>
          <a:xfrm>
            <a:off x="4786971" y="4174690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B5FD936-57B5-3CC1-A365-82E5C3EC4EAE}"/>
              </a:ext>
            </a:extLst>
          </p:cNvPr>
          <p:cNvSpPr/>
          <p:nvPr/>
        </p:nvSpPr>
        <p:spPr>
          <a:xfrm>
            <a:off x="4786971" y="4484622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8D99BDB-74F7-0300-6FCC-E2489FA59668}"/>
              </a:ext>
            </a:extLst>
          </p:cNvPr>
          <p:cNvSpPr/>
          <p:nvPr/>
        </p:nvSpPr>
        <p:spPr>
          <a:xfrm>
            <a:off x="4786971" y="5050758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72859CC-34DD-EECB-A308-6632CCB3EDD4}"/>
              </a:ext>
            </a:extLst>
          </p:cNvPr>
          <p:cNvSpPr/>
          <p:nvPr/>
        </p:nvSpPr>
        <p:spPr>
          <a:xfrm>
            <a:off x="4786971" y="5616894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981B8D7-2852-CD65-896C-3806014C9CFB}"/>
              </a:ext>
            </a:extLst>
          </p:cNvPr>
          <p:cNvSpPr/>
          <p:nvPr/>
        </p:nvSpPr>
        <p:spPr>
          <a:xfrm rot="10800000">
            <a:off x="10736081" y="3150131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7940C96-EF1E-DE3E-FBD6-39EE39833B32}"/>
              </a:ext>
            </a:extLst>
          </p:cNvPr>
          <p:cNvSpPr/>
          <p:nvPr/>
        </p:nvSpPr>
        <p:spPr>
          <a:xfrm rot="10800000">
            <a:off x="10736080" y="3775948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5E3287C1-A2B7-625B-5C6B-D7945918A1C3}"/>
              </a:ext>
            </a:extLst>
          </p:cNvPr>
          <p:cNvSpPr/>
          <p:nvPr/>
        </p:nvSpPr>
        <p:spPr>
          <a:xfrm rot="10800000">
            <a:off x="10736080" y="4339074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BFCE198-F29B-97E5-1F63-7BA4889C8C49}"/>
              </a:ext>
            </a:extLst>
          </p:cNvPr>
          <p:cNvSpPr/>
          <p:nvPr/>
        </p:nvSpPr>
        <p:spPr>
          <a:xfrm rot="10800000">
            <a:off x="10736080" y="4912551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E0C61A29-A607-4081-35B9-7036191CE0F6}"/>
              </a:ext>
            </a:extLst>
          </p:cNvPr>
          <p:cNvSpPr/>
          <p:nvPr/>
        </p:nvSpPr>
        <p:spPr>
          <a:xfrm rot="10800000">
            <a:off x="10736079" y="5486028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B69E-FD73-5D89-35CD-64A15B66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analysis</a:t>
            </a:r>
          </a:p>
        </p:txBody>
      </p:sp>
    </p:spTree>
    <p:extLst>
      <p:ext uri="{BB962C8B-B14F-4D97-AF65-F5344CB8AC3E}">
        <p14:creationId xmlns:p14="http://schemas.microsoft.com/office/powerpoint/2010/main" val="55124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99C4-BECA-026E-C33C-F1EF0479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381977"/>
            <a:ext cx="4486656" cy="1141497"/>
          </a:xfrm>
        </p:spPr>
        <p:txBody>
          <a:bodyPr/>
          <a:lstStyle/>
          <a:p>
            <a:r>
              <a:rPr lang="en-US" dirty="0"/>
              <a:t>Sales per $million acv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AFA52-FA12-4F5F-E610-ADB36AE5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113" y="1673534"/>
            <a:ext cx="4815840" cy="3745294"/>
          </a:xfrm>
        </p:spPr>
        <p:txBody>
          <a:bodyPr>
            <a:normAutofit/>
          </a:bodyPr>
          <a:lstStyle/>
          <a:p>
            <a:r>
              <a:rPr lang="en-US" dirty="0"/>
              <a:t>Both revenue and unit sales per $Million ACV increased in 2023</a:t>
            </a:r>
          </a:p>
          <a:p>
            <a:r>
              <a:rPr lang="en-US" dirty="0"/>
              <a:t>Our sales efficiency relative to distribution has improved</a:t>
            </a:r>
          </a:p>
          <a:p>
            <a:pPr lvl="1"/>
            <a:r>
              <a:rPr lang="en-US" dirty="0"/>
              <a:t>This could be because of better targeting, improved product performance, or strategic distribution adjustments</a:t>
            </a:r>
          </a:p>
          <a:p>
            <a:r>
              <a:rPr lang="en-US" dirty="0"/>
              <a:t>After the holiday season sales per $Million ACV drops significantly</a:t>
            </a:r>
          </a:p>
          <a:p>
            <a:pPr lvl="1"/>
            <a:r>
              <a:rPr lang="en-US" dirty="0"/>
              <a:t>It is still higher than that of 2022, but it’s trending in the opposite direction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D1438-5D76-0747-A19E-F3981487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DAAD7A-E8A3-ED3D-0685-51A8E18F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93" y="1685066"/>
            <a:ext cx="3926699" cy="248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CCE7E2-3A5E-6476-A7F5-07E4BADBA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93" y="4333334"/>
            <a:ext cx="3926699" cy="23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0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722B-60AC-8592-7F6C-5BC751C5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084312"/>
            <a:ext cx="4486656" cy="1141497"/>
          </a:xfrm>
        </p:spPr>
        <p:txBody>
          <a:bodyPr>
            <a:normAutofit/>
          </a:bodyPr>
          <a:lstStyle/>
          <a:p>
            <a:r>
              <a:rPr lang="en-US" dirty="0"/>
              <a:t>Sales per $million acv </a:t>
            </a:r>
            <a:br>
              <a:rPr lang="en-US" dirty="0"/>
            </a:br>
            <a:r>
              <a:rPr lang="en-US" dirty="0"/>
              <a:t>vs % acv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036C7-191D-3D48-CEBA-6FF1223E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2AC651C-303E-4E28-A81D-B552596D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products stand out here because they have the highest sales per $million ACV but they’re % ACV is low</a:t>
            </a:r>
          </a:p>
          <a:p>
            <a:pPr lvl="1"/>
            <a:r>
              <a:rPr lang="en-US" dirty="0"/>
              <a:t>Greater Wild (Marlin Trading LLC)</a:t>
            </a:r>
          </a:p>
          <a:p>
            <a:pPr lvl="1"/>
            <a:r>
              <a:rPr lang="en-US" dirty="0"/>
              <a:t>Ora Vet (Merial Limited)</a:t>
            </a:r>
          </a:p>
          <a:p>
            <a:pPr lvl="2"/>
            <a:r>
              <a:rPr lang="en-US" dirty="0"/>
              <a:t>They are performing well even with limited distribution. </a:t>
            </a:r>
          </a:p>
          <a:p>
            <a:pPr lvl="2"/>
            <a:r>
              <a:rPr lang="en-US" dirty="0"/>
              <a:t>They may benefit from greater distribution</a:t>
            </a:r>
          </a:p>
          <a:p>
            <a:r>
              <a:rPr lang="en-US" dirty="0"/>
              <a:t>The bottom 6 products in sales per $million ACV all rank in the top 12 in %ACV</a:t>
            </a:r>
          </a:p>
          <a:p>
            <a:pPr lvl="1"/>
            <a:r>
              <a:rPr lang="en-US" dirty="0"/>
              <a:t>These products have good distribution, but are not generating proportional sales</a:t>
            </a:r>
          </a:p>
          <a:p>
            <a:pPr lvl="2"/>
            <a:r>
              <a:rPr lang="en-US" dirty="0"/>
              <a:t>Alpha Paw	Chew + Heal</a:t>
            </a:r>
          </a:p>
          <a:p>
            <a:pPr lvl="2"/>
            <a:r>
              <a:rPr lang="en-US" dirty="0" err="1"/>
              <a:t>Vetality</a:t>
            </a:r>
            <a:r>
              <a:rPr lang="en-US" dirty="0"/>
              <a:t>	Luv Chew</a:t>
            </a:r>
          </a:p>
          <a:p>
            <a:pPr lvl="2"/>
            <a:r>
              <a:rPr lang="en-US" dirty="0"/>
              <a:t>Jinx	Moe’s Healthy Pets</a:t>
            </a:r>
          </a:p>
          <a:p>
            <a:pPr lvl="2"/>
            <a:endParaRPr lang="en-US" dirty="0"/>
          </a:p>
        </p:txBody>
      </p:sp>
      <p:pic>
        <p:nvPicPr>
          <p:cNvPr id="18" name="Content Placeholder 14">
            <a:extLst>
              <a:ext uri="{FF2B5EF4-FFF2-40B4-BE49-F238E27FC236}">
                <a16:creationId xmlns:a16="http://schemas.microsoft.com/office/drawing/2014/main" id="{710B5B95-C3FA-0D87-CF7B-481CAEB6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2" y="2424502"/>
            <a:ext cx="4937959" cy="36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EA19-B334-5244-7EE4-32EE0A44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share vs % acv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733274-A2C7-13C1-16D8-157EAF041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8332" y="2483982"/>
            <a:ext cx="5995736" cy="3982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E288-B5A7-7E4A-02B5-A46498B4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185" y="2483981"/>
            <a:ext cx="4270247" cy="3982983"/>
          </a:xfrm>
        </p:spPr>
        <p:txBody>
          <a:bodyPr>
            <a:normAutofit/>
          </a:bodyPr>
          <a:lstStyle/>
          <a:p>
            <a:r>
              <a:rPr lang="en-US" dirty="0"/>
              <a:t>Market share begins to rise significantly after 15 % ACV</a:t>
            </a:r>
          </a:p>
          <a:p>
            <a:r>
              <a:rPr lang="en-US" dirty="0"/>
              <a:t>There aren’t any high market share products with low ACV</a:t>
            </a:r>
          </a:p>
          <a:p>
            <a:pPr lvl="1"/>
            <a:r>
              <a:rPr lang="en-US" dirty="0"/>
              <a:t>This shows us that our distribution strategies are effective</a:t>
            </a:r>
          </a:p>
          <a:p>
            <a:r>
              <a:rPr lang="en-US" dirty="0"/>
              <a:t>Arm &amp; Hammer (Fetch… For Pets!) has the second highest % ACV at 25.72%, yet it’s market share is very low</a:t>
            </a:r>
          </a:p>
          <a:p>
            <a:pPr lvl="1"/>
            <a:r>
              <a:rPr lang="en-US" dirty="0"/>
              <a:t>This product may have room for growth in terms of sales</a:t>
            </a:r>
          </a:p>
        </p:txBody>
      </p:sp>
    </p:spTree>
    <p:extLst>
      <p:ext uri="{BB962C8B-B14F-4D97-AF65-F5344CB8AC3E}">
        <p14:creationId xmlns:p14="http://schemas.microsoft.com/office/powerpoint/2010/main" val="25196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B113-D8E6-33F5-C9C5-FFC11C3A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37333"/>
            <a:ext cx="4486656" cy="1141497"/>
          </a:xfrm>
        </p:spPr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6E89-D870-AEC6-CAAC-B42A8AEF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4" y="1901690"/>
            <a:ext cx="4815840" cy="2745246"/>
          </a:xfrm>
        </p:spPr>
        <p:txBody>
          <a:bodyPr>
            <a:noAutofit/>
          </a:bodyPr>
          <a:lstStyle/>
          <a:p>
            <a:r>
              <a:rPr lang="en-US" sz="2400"/>
              <a:t>Pet Dental </a:t>
            </a:r>
            <a:r>
              <a:rPr lang="en-US" sz="2400" dirty="0"/>
              <a:t>is a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pet consumables dental brand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We are looking to understand: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how our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products are performing in specific markets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what growth/changes have occurred over the last few periods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760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E841-0B6B-5571-A2FC-74D29969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430124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7B594F-B8FD-6F26-6633-6D94D88C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revenue increased this year!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8A249-56DC-8554-1112-E48FAB8FE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96" y="1826266"/>
            <a:ext cx="4815840" cy="3205468"/>
          </a:xfrm>
        </p:spPr>
        <p:txBody>
          <a:bodyPr/>
          <a:lstStyle/>
          <a:p>
            <a:r>
              <a:rPr lang="en-US" dirty="0"/>
              <a:t>In the second half of the year our total revenue decreased in comparison to the previous year</a:t>
            </a:r>
          </a:p>
          <a:p>
            <a:r>
              <a:rPr lang="en-US" dirty="0"/>
              <a:t>This could be caused by many different factors such as economic downturn, increased competition, pricing strategies, marketing, etc.</a:t>
            </a:r>
          </a:p>
          <a:p>
            <a:r>
              <a:rPr lang="en-US" dirty="0"/>
              <a:t>We will have to dig deeper to ensure that this trend does not continue!</a:t>
            </a:r>
          </a:p>
          <a:p>
            <a:pPr lvl="1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18C871-1B51-1B27-F462-430F1D1C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63554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7595-37A1-0BBF-DC56-85B8ED06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Impressive growth in sales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D4E5-C1D5-0578-56C7-28FBAC79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556" y="2201232"/>
            <a:ext cx="4815840" cy="2368186"/>
          </a:xfrm>
        </p:spPr>
        <p:txBody>
          <a:bodyPr/>
          <a:lstStyle/>
          <a:p>
            <a:r>
              <a:rPr lang="en-US" dirty="0"/>
              <a:t>Whether this is due to better targeting, improved product performance, or strategic distribution adjustments, we made great strides this year</a:t>
            </a:r>
          </a:p>
          <a:p>
            <a:r>
              <a:rPr lang="en-US" dirty="0"/>
              <a:t>Let’s find out exactly what led to these improvements and keep executing them to keep this trend upwards</a:t>
            </a:r>
          </a:p>
        </p:txBody>
      </p:sp>
    </p:spTree>
    <p:extLst>
      <p:ext uri="{BB962C8B-B14F-4D97-AF65-F5344CB8AC3E}">
        <p14:creationId xmlns:p14="http://schemas.microsoft.com/office/powerpoint/2010/main" val="279460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7707-DE64-A093-8CD9-5632ECEC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57F1-4A5F-7A76-5548-BF6A6AD3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4" y="2243828"/>
            <a:ext cx="4815840" cy="2213950"/>
          </a:xfrm>
        </p:spPr>
        <p:txBody>
          <a:bodyPr/>
          <a:lstStyle/>
          <a:p>
            <a:pPr lvl="1"/>
            <a:r>
              <a:rPr lang="en-US" sz="1900" dirty="0"/>
              <a:t>Zoe (Rolf C. Hagen INC.) has become one of the most efficient products	</a:t>
            </a:r>
          </a:p>
          <a:p>
            <a:pPr lvl="1"/>
            <a:r>
              <a:rPr lang="en-US" sz="1900" dirty="0"/>
              <a:t>Greater Wild and Ora Vet are performing very well, despite limited distribution </a:t>
            </a:r>
          </a:p>
          <a:p>
            <a:pPr lvl="2"/>
            <a:r>
              <a:rPr lang="en-US" sz="1900" dirty="0"/>
              <a:t>Let’s think about getting them greater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285149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BC2C-8D59-2791-F3C3-7E87C15B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need of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9318-2DAA-89C4-148C-4883F7C11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4" y="2137713"/>
            <a:ext cx="4815840" cy="3238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a handful of products that have very high % ACV but do no generate proportional sales</a:t>
            </a:r>
          </a:p>
          <a:p>
            <a:pPr lvl="1"/>
            <a:r>
              <a:rPr lang="en-US" dirty="0"/>
              <a:t>It is worth looking into strategies to improve the sales on some of these items that already have great distribution </a:t>
            </a:r>
          </a:p>
          <a:p>
            <a:pPr lvl="1"/>
            <a:r>
              <a:rPr lang="en-US" dirty="0"/>
              <a:t>Specifically Arm &amp; Hammer had the second highest %ACV</a:t>
            </a:r>
          </a:p>
          <a:p>
            <a:pPr lvl="2"/>
            <a:r>
              <a:rPr lang="en-US" dirty="0"/>
              <a:t>It did see a YoY growth of 178% in total revenue, so there is potential for this to continue to grow</a:t>
            </a:r>
          </a:p>
        </p:txBody>
      </p:sp>
    </p:spTree>
    <p:extLst>
      <p:ext uri="{BB962C8B-B14F-4D97-AF65-F5344CB8AC3E}">
        <p14:creationId xmlns:p14="http://schemas.microsoft.com/office/powerpoint/2010/main" val="305670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B83A-5D67-F2B6-7AE8-F8D6CF4E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737333"/>
            <a:ext cx="4486656" cy="1141497"/>
          </a:xfrm>
        </p:spPr>
        <p:txBody>
          <a:bodyPr/>
          <a:lstStyle/>
          <a:p>
            <a:r>
              <a:rPr lang="en-US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F642-7948-515C-18D4-092676FF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0" y="1960727"/>
            <a:ext cx="4815840" cy="3178381"/>
          </a:xfrm>
        </p:spPr>
        <p:txBody>
          <a:bodyPr>
            <a:no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Develop a detailed, meaningful analysis of this data to provide a pet dental brand insights into their market over time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Identify trends in the data that the brand should be paying attention to in comparison to their competitors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02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B50F-1E13-E22B-3E80-F4580B1C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309371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A82A-6F64-C696-0384-0FDF506E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C59B-A397-0F24-F08A-362BAB334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 is grouped by quarters</a:t>
            </a:r>
          </a:p>
          <a:p>
            <a:r>
              <a:rPr lang="en-US" dirty="0"/>
              <a:t>The following quarters are included in the data set:</a:t>
            </a:r>
          </a:p>
          <a:p>
            <a:pPr lvl="1"/>
            <a:r>
              <a:rPr lang="en-US" dirty="0"/>
              <a:t>Quarter - W/E 12-30-2023</a:t>
            </a:r>
          </a:p>
          <a:p>
            <a:pPr lvl="1"/>
            <a:r>
              <a:rPr lang="en-US" dirty="0"/>
              <a:t>Quarter - W/E 09-30-2023</a:t>
            </a:r>
          </a:p>
          <a:p>
            <a:pPr lvl="1"/>
            <a:r>
              <a:rPr lang="en-US" dirty="0"/>
              <a:t>Quarter - W/E 07-01-2023</a:t>
            </a:r>
          </a:p>
          <a:p>
            <a:pPr lvl="1"/>
            <a:r>
              <a:rPr lang="en-US" dirty="0"/>
              <a:t>Quarter - W/E 04-01-2023</a:t>
            </a:r>
          </a:p>
          <a:p>
            <a:pPr lvl="1"/>
            <a:r>
              <a:rPr lang="en-US" dirty="0"/>
              <a:t>Custom 13 Week - W/E 02-03-2024</a:t>
            </a:r>
          </a:p>
          <a:p>
            <a:pPr lvl="1"/>
            <a:r>
              <a:rPr lang="en-US" dirty="0"/>
              <a:t>Custom 13 Week - W/E 11-04-2023</a:t>
            </a:r>
          </a:p>
          <a:p>
            <a:pPr lvl="1"/>
            <a:r>
              <a:rPr lang="en-US" dirty="0"/>
              <a:t>Custom 13 Week - W/E 08-05-2023</a:t>
            </a:r>
          </a:p>
          <a:p>
            <a:pPr lvl="1"/>
            <a:r>
              <a:rPr lang="en-US" dirty="0"/>
              <a:t>Custom 13 Week - W/E 05-06-2023</a:t>
            </a:r>
          </a:p>
          <a:p>
            <a:pPr lvl="1"/>
            <a:r>
              <a:rPr lang="en-US" dirty="0"/>
              <a:t>Custom 4 Week - W/E 02-03-2024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BAC1D-6673-036C-9C74-0BBF2D3000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data includes YA columns, which means we also have data from 2022</a:t>
            </a:r>
          </a:p>
          <a:p>
            <a:r>
              <a:rPr lang="en-US" dirty="0"/>
              <a:t>76,268 entries</a:t>
            </a:r>
          </a:p>
          <a:p>
            <a:r>
              <a:rPr lang="en-US" dirty="0"/>
              <a:t>62 columns</a:t>
            </a:r>
          </a:p>
          <a:p>
            <a:r>
              <a:rPr lang="en-US" dirty="0"/>
              <a:t>Many qualitative and quantitative types of data for each entry</a:t>
            </a:r>
          </a:p>
          <a:p>
            <a:pPr lvl="1"/>
            <a:r>
              <a:rPr lang="en-US" dirty="0"/>
              <a:t>Categorical, descriptive, financial, time, count, etc. </a:t>
            </a:r>
          </a:p>
        </p:txBody>
      </p:sp>
    </p:spTree>
    <p:extLst>
      <p:ext uri="{BB962C8B-B14F-4D97-AF65-F5344CB8AC3E}">
        <p14:creationId xmlns:p14="http://schemas.microsoft.com/office/powerpoint/2010/main" val="247711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7495-61A7-535A-C36D-AB96903C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5CF5-1A8C-58E0-E459-D6302E9BD7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Cleaning the data</a:t>
            </a:r>
          </a:p>
          <a:p>
            <a:r>
              <a:rPr lang="en-US" dirty="0"/>
              <a:t>Duplicates</a:t>
            </a:r>
          </a:p>
          <a:p>
            <a:pPr lvl="1"/>
            <a:r>
              <a:rPr lang="en-US" dirty="0"/>
              <a:t>5 duplicates were found and removed</a:t>
            </a: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There was a total of 366,676 blank cells </a:t>
            </a:r>
          </a:p>
          <a:p>
            <a:pPr lvl="1"/>
            <a:r>
              <a:rPr lang="en-US" dirty="0"/>
              <a:t>Normally I would speak to my supervisor about how to handle this data, but in this case I did not remove them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64471-E292-8992-48EB-C490FD003B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Adding several key columns</a:t>
            </a:r>
          </a:p>
          <a:p>
            <a:r>
              <a:rPr lang="en-US" dirty="0"/>
              <a:t>Time Periods</a:t>
            </a:r>
          </a:p>
          <a:p>
            <a:pPr lvl="1"/>
            <a:r>
              <a:rPr lang="en-US" dirty="0"/>
              <a:t>I extracted the date from the quarter descriptions to use in my analysis</a:t>
            </a:r>
          </a:p>
          <a:p>
            <a:r>
              <a:rPr lang="en-US" dirty="0"/>
              <a:t>Market Share</a:t>
            </a:r>
          </a:p>
          <a:p>
            <a:r>
              <a:rPr lang="en-US" dirty="0"/>
              <a:t>YoY Growth Total $ Sales</a:t>
            </a:r>
          </a:p>
          <a:p>
            <a:r>
              <a:rPr lang="en-US" dirty="0"/>
              <a:t>YoY Growth Total Unit Sales</a:t>
            </a:r>
          </a:p>
          <a:p>
            <a:r>
              <a:rPr lang="en-US" dirty="0"/>
              <a:t>YoY Growth $ / $MM ACV (Max)</a:t>
            </a:r>
          </a:p>
          <a:p>
            <a:r>
              <a:rPr lang="en-US" dirty="0"/>
              <a:t>YoY Growth Units / $MM ACV (Max)</a:t>
            </a:r>
          </a:p>
        </p:txBody>
      </p:sp>
    </p:spTree>
    <p:extLst>
      <p:ext uri="{BB962C8B-B14F-4D97-AF65-F5344CB8AC3E}">
        <p14:creationId xmlns:p14="http://schemas.microsoft.com/office/powerpoint/2010/main" val="332969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655C-3348-8112-E63A-05D2D57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overview</a:t>
            </a:r>
          </a:p>
        </p:txBody>
      </p:sp>
    </p:spTree>
    <p:extLst>
      <p:ext uri="{BB962C8B-B14F-4D97-AF65-F5344CB8AC3E}">
        <p14:creationId xmlns:p14="http://schemas.microsoft.com/office/powerpoint/2010/main" val="388361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C1B6-E8DF-9609-0BB7-6724E360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569916"/>
            <a:ext cx="4486656" cy="1141497"/>
          </a:xfrm>
        </p:spPr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DAE1-70C8-74C1-DD2C-A43421DF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66526"/>
            <a:ext cx="6096000" cy="4649532"/>
          </a:xfrm>
        </p:spPr>
        <p:txBody>
          <a:bodyPr>
            <a:normAutofit/>
          </a:bodyPr>
          <a:lstStyle/>
          <a:p>
            <a:r>
              <a:rPr lang="en-US" dirty="0"/>
              <a:t>Total revenue = $2.78 Billion	0.3% 	$8 Mill</a:t>
            </a:r>
          </a:p>
          <a:p>
            <a:r>
              <a:rPr lang="en-US" dirty="0"/>
              <a:t>Total unit sales = 278 Million	5.6% 	16.5 Mill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Notable increases/decreases this year</a:t>
            </a:r>
          </a:p>
          <a:p>
            <a:pPr lvl="1"/>
            <a:r>
              <a:rPr lang="en-US" dirty="0"/>
              <a:t>Greater Wild (Marlin Trading LLC)	39,288%	$167K</a:t>
            </a:r>
          </a:p>
          <a:p>
            <a:pPr lvl="1"/>
            <a:r>
              <a:rPr lang="en-US" dirty="0"/>
              <a:t>Zoe (Rolf C. Hagen INC)		28,517%	$132K</a:t>
            </a:r>
          </a:p>
          <a:p>
            <a:pPr lvl="1"/>
            <a:r>
              <a:rPr lang="en-US" dirty="0"/>
              <a:t>Organic Items			96.2%	$600K</a:t>
            </a:r>
          </a:p>
          <a:p>
            <a:pPr lvl="1"/>
            <a:r>
              <a:rPr lang="en-US" dirty="0"/>
              <a:t>Weight Control			53.4%	$2 Mill</a:t>
            </a:r>
          </a:p>
          <a:p>
            <a:pPr lvl="1"/>
            <a:r>
              <a:rPr lang="en-US" dirty="0"/>
              <a:t>Grain Free			10.2%	$45 Mill</a:t>
            </a:r>
          </a:p>
          <a:p>
            <a:pPr lvl="1"/>
            <a:r>
              <a:rPr lang="en-US" dirty="0" err="1"/>
              <a:t>Derm</a:t>
            </a:r>
            <a:r>
              <a:rPr lang="en-US" dirty="0"/>
              <a:t>/Skin			18.9%	$17 Mill</a:t>
            </a:r>
          </a:p>
          <a:p>
            <a:pPr lvl="1"/>
            <a:r>
              <a:rPr lang="en-US" dirty="0" err="1"/>
              <a:t>Petsmart</a:t>
            </a:r>
            <a:r>
              <a:rPr lang="en-US" dirty="0"/>
              <a:t> </a:t>
            </a:r>
            <a:r>
              <a:rPr lang="en-US" dirty="0" err="1"/>
              <a:t>Ecom</a:t>
            </a:r>
            <a:r>
              <a:rPr lang="en-US" dirty="0"/>
              <a:t> Total		35.1%	$6 Mill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864576B8-15BE-C000-2C30-5202B2173364}"/>
              </a:ext>
            </a:extLst>
          </p:cNvPr>
          <p:cNvSpPr/>
          <p:nvPr/>
        </p:nvSpPr>
        <p:spPr>
          <a:xfrm>
            <a:off x="9601762" y="3071562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413C3FD-A131-57FF-7F45-1C373ABC5E95}"/>
              </a:ext>
            </a:extLst>
          </p:cNvPr>
          <p:cNvSpPr/>
          <p:nvPr/>
        </p:nvSpPr>
        <p:spPr>
          <a:xfrm rot="10800000">
            <a:off x="9627192" y="1789173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8D1D97E-EAE2-B0C2-3FF4-9134659F91B8}"/>
              </a:ext>
            </a:extLst>
          </p:cNvPr>
          <p:cNvSpPr/>
          <p:nvPr/>
        </p:nvSpPr>
        <p:spPr>
          <a:xfrm>
            <a:off x="9597947" y="3395387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1FCE4D8B-17B0-C608-E568-675721CCD0B8}"/>
              </a:ext>
            </a:extLst>
          </p:cNvPr>
          <p:cNvSpPr/>
          <p:nvPr/>
        </p:nvSpPr>
        <p:spPr>
          <a:xfrm>
            <a:off x="9605150" y="3766624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4A40F67B-FB00-459E-A7E1-E15BD9C141DC}"/>
              </a:ext>
            </a:extLst>
          </p:cNvPr>
          <p:cNvSpPr/>
          <p:nvPr/>
        </p:nvSpPr>
        <p:spPr>
          <a:xfrm>
            <a:off x="9623377" y="1387780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C2580BF-D1EB-52AB-5919-EE0343A073E1}"/>
              </a:ext>
            </a:extLst>
          </p:cNvPr>
          <p:cNvSpPr/>
          <p:nvPr/>
        </p:nvSpPr>
        <p:spPr>
          <a:xfrm>
            <a:off x="9605150" y="4143012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C059794-AE75-9AB9-CDD4-372EB91BF11D}"/>
              </a:ext>
            </a:extLst>
          </p:cNvPr>
          <p:cNvSpPr/>
          <p:nvPr/>
        </p:nvSpPr>
        <p:spPr>
          <a:xfrm>
            <a:off x="9605151" y="4865045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956CB4A-B9CC-7AE3-0C73-F33AA339F100}"/>
              </a:ext>
            </a:extLst>
          </p:cNvPr>
          <p:cNvSpPr/>
          <p:nvPr/>
        </p:nvSpPr>
        <p:spPr>
          <a:xfrm>
            <a:off x="9605151" y="5252128"/>
            <a:ext cx="172597" cy="138207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4AA6E455-4ACF-B4BD-A204-5E80AE38B025}"/>
              </a:ext>
            </a:extLst>
          </p:cNvPr>
          <p:cNvSpPr/>
          <p:nvPr/>
        </p:nvSpPr>
        <p:spPr>
          <a:xfrm rot="10800000">
            <a:off x="9605152" y="4544406"/>
            <a:ext cx="172597" cy="13820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2F4-B230-6C46-A451-F4742B09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over time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467B452-37A2-B731-4B52-15897840D2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2289842"/>
            <a:ext cx="5791200" cy="446349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28F733-4526-706C-BC1C-D8032AF61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252" y="2791326"/>
            <a:ext cx="4270247" cy="3101982"/>
          </a:xfrm>
        </p:spPr>
        <p:txBody>
          <a:bodyPr/>
          <a:lstStyle/>
          <a:p>
            <a:r>
              <a:rPr lang="en-US" dirty="0"/>
              <a:t>Both years follow similar trends</a:t>
            </a:r>
          </a:p>
          <a:p>
            <a:pPr lvl="1"/>
            <a:r>
              <a:rPr lang="en-US" dirty="0"/>
              <a:t>Consistent from April – November</a:t>
            </a:r>
          </a:p>
          <a:p>
            <a:pPr lvl="1"/>
            <a:r>
              <a:rPr lang="en-US" dirty="0"/>
              <a:t>Peak from December – February</a:t>
            </a:r>
          </a:p>
          <a:p>
            <a:r>
              <a:rPr lang="en-US" dirty="0"/>
              <a:t>The YoY growth starts high but steadily decreases</a:t>
            </a:r>
          </a:p>
          <a:p>
            <a:r>
              <a:rPr lang="en-US" dirty="0"/>
              <a:t>Early 2023 the YoY growth is positive</a:t>
            </a:r>
          </a:p>
          <a:p>
            <a:r>
              <a:rPr lang="en-US" dirty="0"/>
              <a:t>After the summer the YoY growth becomes negative</a:t>
            </a:r>
          </a:p>
        </p:txBody>
      </p:sp>
    </p:spTree>
    <p:extLst>
      <p:ext uri="{BB962C8B-B14F-4D97-AF65-F5344CB8AC3E}">
        <p14:creationId xmlns:p14="http://schemas.microsoft.com/office/powerpoint/2010/main" val="10125020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{65B8A796-30AF-4D4B-8F46-7D99183C65C0}tf10001120</Template>
  <TotalTime>2494</TotalTime>
  <Words>1580</Words>
  <Application>Microsoft Macintosh PowerPoint</Application>
  <PresentationFormat>Widescreen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Parcel</vt:lpstr>
      <vt:lpstr>Pet dental insights &amp; Trends in our market</vt:lpstr>
      <vt:lpstr>Who are we?</vt:lpstr>
      <vt:lpstr>Our goals</vt:lpstr>
      <vt:lpstr>The Data</vt:lpstr>
      <vt:lpstr>Data Structure</vt:lpstr>
      <vt:lpstr>Data Preparation</vt:lpstr>
      <vt:lpstr>Sales overview</vt:lpstr>
      <vt:lpstr>Highlights</vt:lpstr>
      <vt:lpstr>Sales over time</vt:lpstr>
      <vt:lpstr>Forecasted  total revenue</vt:lpstr>
      <vt:lpstr>Product performance</vt:lpstr>
      <vt:lpstr>Total revenue</vt:lpstr>
      <vt:lpstr>Yoy growth Total revenue</vt:lpstr>
      <vt:lpstr>Average Revenue per $Million ACV</vt:lpstr>
      <vt:lpstr>YOY Growth revenue per $Million ACV</vt:lpstr>
      <vt:lpstr>Distribution analysis</vt:lpstr>
      <vt:lpstr>Sales per $million acv</vt:lpstr>
      <vt:lpstr>Sales per $million acv  vs % acv</vt:lpstr>
      <vt:lpstr>Market share vs % acv</vt:lpstr>
      <vt:lpstr>conclusions</vt:lpstr>
      <vt:lpstr>Total revenue increased this year!</vt:lpstr>
      <vt:lpstr>Impressive growth in sales efficiency</vt:lpstr>
      <vt:lpstr>Strong products</vt:lpstr>
      <vt:lpstr>In need of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 Beato</dc:creator>
  <cp:lastModifiedBy>Eduardo Beato</cp:lastModifiedBy>
  <cp:revision>25</cp:revision>
  <dcterms:created xsi:type="dcterms:W3CDTF">2024-07-03T17:57:40Z</dcterms:created>
  <dcterms:modified xsi:type="dcterms:W3CDTF">2024-07-05T11:49:01Z</dcterms:modified>
</cp:coreProperties>
</file>