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319" r:id="rId4"/>
    <p:sldId id="284" r:id="rId5"/>
    <p:sldId id="285" r:id="rId6"/>
    <p:sldId id="286" r:id="rId7"/>
    <p:sldId id="287" r:id="rId8"/>
    <p:sldId id="289" r:id="rId9"/>
    <p:sldId id="290" r:id="rId10"/>
    <p:sldId id="320" r:id="rId11"/>
    <p:sldId id="291" r:id="rId12"/>
    <p:sldId id="292" r:id="rId13"/>
    <p:sldId id="303" r:id="rId14"/>
    <p:sldId id="304" r:id="rId15"/>
    <p:sldId id="301" r:id="rId16"/>
    <p:sldId id="302" r:id="rId17"/>
    <p:sldId id="305" r:id="rId18"/>
    <p:sldId id="306" r:id="rId19"/>
    <p:sldId id="307" r:id="rId20"/>
    <p:sldId id="308" r:id="rId21"/>
    <p:sldId id="309" r:id="rId22"/>
    <p:sldId id="310" r:id="rId23"/>
    <p:sldId id="313" r:id="rId24"/>
    <p:sldId id="316" r:id="rId25"/>
    <p:sldId id="317" r:id="rId26"/>
    <p:sldId id="318" r:id="rId27"/>
    <p:sldId id="321" r:id="rId28"/>
    <p:sldId id="259" r:id="rId29"/>
    <p:sldId id="260" r:id="rId30"/>
    <p:sldId id="282" r:id="rId31"/>
    <p:sldId id="311" r:id="rId32"/>
    <p:sldId id="312" r:id="rId33"/>
    <p:sldId id="265" r:id="rId34"/>
    <p:sldId id="269" r:id="rId35"/>
    <p:sldId id="270" r:id="rId36"/>
    <p:sldId id="271" r:id="rId37"/>
    <p:sldId id="272" r:id="rId38"/>
    <p:sldId id="268" r:id="rId39"/>
    <p:sldId id="267" r:id="rId40"/>
    <p:sldId id="273" r:id="rId41"/>
    <p:sldId id="266" r:id="rId42"/>
    <p:sldId id="281" r:id="rId43"/>
    <p:sldId id="322" r:id="rId44"/>
    <p:sldId id="277" r:id="rId45"/>
    <p:sldId id="280" r:id="rId46"/>
    <p:sldId id="279" r:id="rId47"/>
    <p:sldId id="297" r:id="rId48"/>
    <p:sldId id="296" r:id="rId49"/>
    <p:sldId id="298" r:id="rId50"/>
    <p:sldId id="324" r:id="rId51"/>
    <p:sldId id="325" r:id="rId52"/>
    <p:sldId id="323" r:id="rId53"/>
    <p:sldId id="275" r:id="rId54"/>
    <p:sldId id="299" r:id="rId55"/>
    <p:sldId id="300"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17" autoAdjust="0"/>
    <p:restoredTop sz="94660"/>
  </p:normalViewPr>
  <p:slideViewPr>
    <p:cSldViewPr snapToGrid="0">
      <p:cViewPr varScale="1">
        <p:scale>
          <a:sx n="122" d="100"/>
          <a:sy n="122" d="100"/>
        </p:scale>
        <p:origin x="1314" y="90"/>
      </p:cViewPr>
      <p:guideLst/>
    </p:cSldViewPr>
  </p:slideViewPr>
  <p:notesTextViewPr>
    <p:cViewPr>
      <p:scale>
        <a:sx n="3" d="2"/>
        <a:sy n="3" d="2"/>
      </p:scale>
      <p:origin x="0" y="0"/>
    </p:cViewPr>
  </p:notesTextViewPr>
  <p:sorterViewPr>
    <p:cViewPr>
      <p:scale>
        <a:sx n="100" d="100"/>
        <a:sy n="100" d="100"/>
      </p:scale>
      <p:origin x="0" y="-166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Edward\Documents\runtim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Edward\Documents\runtim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Edward\Documents\runtim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Edward\Google%20Drive\Masters\Exercises\Semster1\Advanced_Algorithms\Project\Printing_Neatly_runtime_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Edward\Google%20Drive\Masters\Exercises\Semster1\Advanced_Algorithms\Project\Printing_Neatly_runtime_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Edward\Google%20Drive\Masters\Exercises\Semster1\Advanced_Algorithms\Project\Printing_Neatly_runtime_analysis.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4351874638934884E-2"/>
          <c:y val="3.0660378911365607E-2"/>
          <c:w val="0.88757234623489789"/>
          <c:h val="0.89107159670342762"/>
        </c:manualLayout>
      </c:layout>
      <c:scatterChart>
        <c:scatterStyle val="lineMarker"/>
        <c:varyColors val="0"/>
        <c:ser>
          <c:idx val="0"/>
          <c:order val="0"/>
          <c:tx>
            <c:v>Branch and Bound</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exp"/>
            <c:forward val="5"/>
            <c:dispRSqr val="0"/>
            <c:dispEq val="0"/>
          </c:trendline>
          <c:xVal>
            <c:numRef>
              <c:f>dynamic_vs_divide!$K$6:$K$45</c:f>
              <c:numCache>
                <c:formatCode>General</c:formatCode>
                <c:ptCount val="4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numCache>
            </c:numRef>
          </c:xVal>
          <c:yVal>
            <c:numRef>
              <c:f>dynamic_vs_divide!$L$6:$L$45</c:f>
              <c:numCache>
                <c:formatCode>General</c:formatCode>
                <c:ptCount val="40"/>
                <c:pt idx="0">
                  <c:v>2.4998188018799999E-5</c:v>
                </c:pt>
                <c:pt idx="1">
                  <c:v>2.4998188018799999E-5</c:v>
                </c:pt>
                <c:pt idx="2">
                  <c:v>5.0002336501999998E-5</c:v>
                </c:pt>
                <c:pt idx="3">
                  <c:v>5.0002336501999998E-5</c:v>
                </c:pt>
                <c:pt idx="4">
                  <c:v>9.9998712539750009E-5</c:v>
                </c:pt>
                <c:pt idx="5">
                  <c:v>1.5000104904174999E-4</c:v>
                </c:pt>
                <c:pt idx="6">
                  <c:v>1.9999742507925E-4</c:v>
                </c:pt>
                <c:pt idx="7">
                  <c:v>1.9999742507925E-4</c:v>
                </c:pt>
                <c:pt idx="8">
                  <c:v>3.0000209808250003E-4</c:v>
                </c:pt>
                <c:pt idx="9">
                  <c:v>3.2500028610250002E-4</c:v>
                </c:pt>
                <c:pt idx="10">
                  <c:v>4.5000314712499999E-4</c:v>
                </c:pt>
                <c:pt idx="11">
                  <c:v>4.9999952316249997E-4</c:v>
                </c:pt>
                <c:pt idx="12">
                  <c:v>5.2500367164499994E-4</c:v>
                </c:pt>
                <c:pt idx="13">
                  <c:v>6.7499876022249997E-4</c:v>
                </c:pt>
                <c:pt idx="14">
                  <c:v>7.4999332428E-4</c:v>
                </c:pt>
                <c:pt idx="15">
                  <c:v>1.4750003814699999E-3</c:v>
                </c:pt>
                <c:pt idx="16">
                  <c:v>1.5999972820274998E-3</c:v>
                </c:pt>
                <c:pt idx="17">
                  <c:v>1.6249954700475002E-3</c:v>
                </c:pt>
                <c:pt idx="18">
                  <c:v>1.7749965190875E-3</c:v>
                </c:pt>
                <c:pt idx="19">
                  <c:v>1.8499970436100001E-3</c:v>
                </c:pt>
                <c:pt idx="20">
                  <c:v>2.70000100135E-3</c:v>
                </c:pt>
                <c:pt idx="21">
                  <c:v>2.5750041008E-3</c:v>
                </c:pt>
                <c:pt idx="22">
                  <c:v>3.6499977111750003E-3</c:v>
                </c:pt>
                <c:pt idx="23">
                  <c:v>3.8500070571999999E-3</c:v>
                </c:pt>
                <c:pt idx="24">
                  <c:v>6.6749989986500001E-3</c:v>
                </c:pt>
                <c:pt idx="25">
                  <c:v>5.0999939441750001E-3</c:v>
                </c:pt>
                <c:pt idx="26">
                  <c:v>7.0750057697249995E-3</c:v>
                </c:pt>
                <c:pt idx="27">
                  <c:v>9.3249917030250006E-3</c:v>
                </c:pt>
                <c:pt idx="28">
                  <c:v>1.1875003576275E-2</c:v>
                </c:pt>
                <c:pt idx="29">
                  <c:v>1.4499998092649999E-2</c:v>
                </c:pt>
                <c:pt idx="30">
                  <c:v>1.6624999046325001E-2</c:v>
                </c:pt>
                <c:pt idx="31">
                  <c:v>2.3824995756149998E-2</c:v>
                </c:pt>
                <c:pt idx="32">
                  <c:v>3.002499938E-2</c:v>
                </c:pt>
                <c:pt idx="33">
                  <c:v>4.1200000047749999E-2</c:v>
                </c:pt>
                <c:pt idx="34">
                  <c:v>5.6225007772500002E-2</c:v>
                </c:pt>
                <c:pt idx="35">
                  <c:v>7.9199999570749996E-2</c:v>
                </c:pt>
                <c:pt idx="36">
                  <c:v>0.10682499408724999</c:v>
                </c:pt>
                <c:pt idx="37">
                  <c:v>0.12622500658024999</c:v>
                </c:pt>
                <c:pt idx="38">
                  <c:v>0.14734999537474999</c:v>
                </c:pt>
                <c:pt idx="39">
                  <c:v>0.18499999046325</c:v>
                </c:pt>
              </c:numCache>
            </c:numRef>
          </c:yVal>
          <c:smooth val="0"/>
        </c:ser>
        <c:ser>
          <c:idx val="1"/>
          <c:order val="1"/>
          <c:tx>
            <c:v>Recursive</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exp"/>
            <c:forward val="5"/>
            <c:dispRSqr val="0"/>
            <c:dispEq val="0"/>
          </c:trendline>
          <c:xVal>
            <c:numRef>
              <c:f>dynamic_vs_divide!$M$9:$M$19</c:f>
              <c:numCache>
                <c:formatCode>General</c:formatCode>
                <c:ptCount val="11"/>
                <c:pt idx="0">
                  <c:v>3</c:v>
                </c:pt>
                <c:pt idx="1">
                  <c:v>4</c:v>
                </c:pt>
                <c:pt idx="2">
                  <c:v>5</c:v>
                </c:pt>
                <c:pt idx="3">
                  <c:v>6</c:v>
                </c:pt>
                <c:pt idx="4">
                  <c:v>7</c:v>
                </c:pt>
                <c:pt idx="5">
                  <c:v>8</c:v>
                </c:pt>
                <c:pt idx="6">
                  <c:v>9</c:v>
                </c:pt>
                <c:pt idx="7">
                  <c:v>10</c:v>
                </c:pt>
                <c:pt idx="8">
                  <c:v>11</c:v>
                </c:pt>
                <c:pt idx="9">
                  <c:v>12</c:v>
                </c:pt>
                <c:pt idx="10">
                  <c:v>13</c:v>
                </c:pt>
              </c:numCache>
            </c:numRef>
          </c:xVal>
          <c:yVal>
            <c:numRef>
              <c:f>dynamic_vs_divide!$N$9:$N$19</c:f>
              <c:numCache>
                <c:formatCode>General</c:formatCode>
                <c:ptCount val="11"/>
                <c:pt idx="0">
                  <c:v>2.5004148483250001E-5</c:v>
                </c:pt>
                <c:pt idx="1">
                  <c:v>9.9998712539750009E-5</c:v>
                </c:pt>
                <c:pt idx="2">
                  <c:v>2.2499561309825001E-4</c:v>
                </c:pt>
                <c:pt idx="3">
                  <c:v>1.8249988555900001E-3</c:v>
                </c:pt>
                <c:pt idx="4">
                  <c:v>4.9000024795500001E-3</c:v>
                </c:pt>
                <c:pt idx="5">
                  <c:v>8.200007677074999E-3</c:v>
                </c:pt>
                <c:pt idx="6">
                  <c:v>2.8949999809249997E-2</c:v>
                </c:pt>
                <c:pt idx="7">
                  <c:v>0.11077499985699998</c:v>
                </c:pt>
                <c:pt idx="8">
                  <c:v>0.37745000124</c:v>
                </c:pt>
                <c:pt idx="9">
                  <c:v>1.3582999944675</c:v>
                </c:pt>
                <c:pt idx="10">
                  <c:v>5.4232250034750002</c:v>
                </c:pt>
              </c:numCache>
            </c:numRef>
          </c:yVal>
          <c:smooth val="0"/>
        </c:ser>
        <c:ser>
          <c:idx val="2"/>
          <c:order val="2"/>
          <c:tx>
            <c:v>Divide and conquer</c:v>
          </c:tx>
          <c:spPr>
            <a:ln w="2540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power"/>
            <c:dispRSqr val="0"/>
            <c:dispEq val="0"/>
          </c:trendline>
          <c:xVal>
            <c:numRef>
              <c:f>dynamic_vs_divide!$E$6:$E$14</c:f>
              <c:numCache>
                <c:formatCode>General</c:formatCode>
                <c:ptCount val="9"/>
                <c:pt idx="0">
                  <c:v>2</c:v>
                </c:pt>
                <c:pt idx="1">
                  <c:v>4</c:v>
                </c:pt>
                <c:pt idx="2">
                  <c:v>8</c:v>
                </c:pt>
                <c:pt idx="3">
                  <c:v>16</c:v>
                </c:pt>
                <c:pt idx="4">
                  <c:v>32</c:v>
                </c:pt>
                <c:pt idx="5">
                  <c:v>64</c:v>
                </c:pt>
                <c:pt idx="6">
                  <c:v>128</c:v>
                </c:pt>
                <c:pt idx="7">
                  <c:v>256</c:v>
                </c:pt>
                <c:pt idx="8">
                  <c:v>512</c:v>
                </c:pt>
              </c:numCache>
            </c:numRef>
          </c:xVal>
          <c:yVal>
            <c:numRef>
              <c:f>dynamic_vs_divide!$G$6:$G$14</c:f>
              <c:numCache>
                <c:formatCode>General</c:formatCode>
                <c:ptCount val="9"/>
                <c:pt idx="0" formatCode="0.00E+00">
                  <c:v>2.4998188018799999E-5</c:v>
                </c:pt>
                <c:pt idx="1">
                  <c:v>1.25002861023E-4</c:v>
                </c:pt>
                <c:pt idx="2">
                  <c:v>3.9999485015899998E-4</c:v>
                </c:pt>
                <c:pt idx="3">
                  <c:v>1.1750102043199999E-3</c:v>
                </c:pt>
                <c:pt idx="4">
                  <c:v>2.92500257492E-3</c:v>
                </c:pt>
                <c:pt idx="5">
                  <c:v>9.9249899387399993E-3</c:v>
                </c:pt>
                <c:pt idx="6">
                  <c:v>3.5150003433200003E-2</c:v>
                </c:pt>
                <c:pt idx="7">
                  <c:v>0.13429999351499999</c:v>
                </c:pt>
                <c:pt idx="8">
                  <c:v>0.55237501263599997</c:v>
                </c:pt>
              </c:numCache>
            </c:numRef>
          </c:yVal>
          <c:smooth val="0"/>
        </c:ser>
        <c:ser>
          <c:idx val="3"/>
          <c:order val="3"/>
          <c:tx>
            <c:v>Dynamic</c:v>
          </c:tx>
          <c:spPr>
            <a:ln w="2540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power"/>
            <c:dispRSqr val="0"/>
            <c:dispEq val="0"/>
          </c:trendline>
          <c:xVal>
            <c:numRef>
              <c:f>dynamic_vs_divide!$E$6:$E$14</c:f>
              <c:numCache>
                <c:formatCode>General</c:formatCode>
                <c:ptCount val="9"/>
                <c:pt idx="0">
                  <c:v>2</c:v>
                </c:pt>
                <c:pt idx="1">
                  <c:v>4</c:v>
                </c:pt>
                <c:pt idx="2">
                  <c:v>8</c:v>
                </c:pt>
                <c:pt idx="3">
                  <c:v>16</c:v>
                </c:pt>
                <c:pt idx="4">
                  <c:v>32</c:v>
                </c:pt>
                <c:pt idx="5">
                  <c:v>64</c:v>
                </c:pt>
                <c:pt idx="6">
                  <c:v>128</c:v>
                </c:pt>
                <c:pt idx="7">
                  <c:v>256</c:v>
                </c:pt>
                <c:pt idx="8">
                  <c:v>512</c:v>
                </c:pt>
              </c:numCache>
            </c:numRef>
          </c:xVal>
          <c:yVal>
            <c:numRef>
              <c:f>dynamic_vs_divide!$H$6:$H$14</c:f>
              <c:numCache>
                <c:formatCode>0.00E+00</c:formatCode>
                <c:ptCount val="9"/>
                <c:pt idx="0">
                  <c:v>2.4998188018799999E-5</c:v>
                </c:pt>
                <c:pt idx="1">
                  <c:v>2.5004148483299999E-5</c:v>
                </c:pt>
                <c:pt idx="2">
                  <c:v>7.5000524520900001E-5</c:v>
                </c:pt>
                <c:pt idx="3" formatCode="General">
                  <c:v>2.749979496E-4</c:v>
                </c:pt>
                <c:pt idx="4" formatCode="General">
                  <c:v>9.0000629424999998E-4</c:v>
                </c:pt>
                <c:pt idx="5" formatCode="General">
                  <c:v>3.6499977111800002E-3</c:v>
                </c:pt>
                <c:pt idx="6" formatCode="General">
                  <c:v>1.41499876976E-2</c:v>
                </c:pt>
                <c:pt idx="7" formatCode="General">
                  <c:v>5.7050001621199997E-2</c:v>
                </c:pt>
                <c:pt idx="8" formatCode="General">
                  <c:v>0.22862499356300001</c:v>
                </c:pt>
              </c:numCache>
            </c:numRef>
          </c:yVal>
          <c:smooth val="0"/>
        </c:ser>
        <c:dLbls>
          <c:showLegendKey val="0"/>
          <c:showVal val="0"/>
          <c:showCatName val="0"/>
          <c:showSerName val="0"/>
          <c:showPercent val="0"/>
          <c:showBubbleSize val="0"/>
        </c:dLbls>
        <c:axId val="-1723200128"/>
        <c:axId val="-1723209376"/>
      </c:scatterChart>
      <c:valAx>
        <c:axId val="-172320012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a:t>
                </a:r>
                <a:r>
                  <a:rPr lang="en-GB" baseline="0"/>
                  <a:t> Of words</a:t>
                </a:r>
                <a:endParaRPr lang="en-GB"/>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3209376"/>
        <c:crosses val="autoZero"/>
        <c:crossBetween val="midCat"/>
        <c:majorUnit val="50"/>
      </c:valAx>
      <c:valAx>
        <c:axId val="-1723209376"/>
        <c:scaling>
          <c:orientation val="minMax"/>
          <c:max val="0.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smtClean="0"/>
                  <a:t>Time (seconds)</a:t>
                </a:r>
                <a:endParaRPr lang="en-GB" dirty="0"/>
              </a:p>
            </c:rich>
          </c:tx>
          <c:layout>
            <c:manualLayout>
              <c:xMode val="edge"/>
              <c:yMode val="edge"/>
              <c:x val="7.2313396714744262E-3"/>
              <c:y val="0.38245212360983061"/>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3200128"/>
        <c:crosses val="autoZero"/>
        <c:crossBetween val="midCat"/>
      </c:valAx>
      <c:spPr>
        <a:noFill/>
        <a:ln>
          <a:noFill/>
        </a:ln>
        <a:effectLst/>
      </c:spPr>
    </c:plotArea>
    <c:legend>
      <c:legendPos val="b"/>
      <c:legendEntry>
        <c:idx val="4"/>
        <c:delete val="1"/>
      </c:legendEntry>
      <c:legendEntry>
        <c:idx val="5"/>
        <c:delete val="1"/>
      </c:legendEntry>
      <c:legendEntry>
        <c:idx val="6"/>
        <c:delete val="1"/>
      </c:legendEntry>
      <c:legendEntry>
        <c:idx val="7"/>
        <c:delete val="1"/>
      </c:legendEntry>
      <c:layout>
        <c:manualLayout>
          <c:xMode val="edge"/>
          <c:yMode val="edge"/>
          <c:x val="0.23103247956535627"/>
          <c:y val="3.5939802066074999E-2"/>
          <c:w val="0.23734794372254137"/>
          <c:h val="0.25887148297251605"/>
        </c:manualLayout>
      </c:layout>
      <c:overlay val="0"/>
      <c:spPr>
        <a:solidFill>
          <a:schemeClr val="bg1"/>
        </a:solidFill>
        <a:ln>
          <a:solidFill>
            <a:schemeClr val="tx1"/>
          </a:solid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4351874638934884E-2"/>
          <c:y val="3.0660378911365607E-2"/>
          <c:w val="0.88757234623489789"/>
          <c:h val="0.89107159670342762"/>
        </c:manualLayout>
      </c:layout>
      <c:scatterChart>
        <c:scatterStyle val="lineMarker"/>
        <c:varyColors val="0"/>
        <c:ser>
          <c:idx val="0"/>
          <c:order val="0"/>
          <c:tx>
            <c:v>Branch and Bound</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exp"/>
            <c:forward val="20"/>
            <c:dispRSqr val="0"/>
            <c:dispEq val="0"/>
          </c:trendline>
          <c:xVal>
            <c:numRef>
              <c:f>dynamic_vs_divide!$K$6:$K$45</c:f>
              <c:numCache>
                <c:formatCode>General</c:formatCode>
                <c:ptCount val="4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numCache>
            </c:numRef>
          </c:xVal>
          <c:yVal>
            <c:numRef>
              <c:f>dynamic_vs_divide!$L$6:$L$45</c:f>
              <c:numCache>
                <c:formatCode>General</c:formatCode>
                <c:ptCount val="40"/>
                <c:pt idx="0">
                  <c:v>2.4998188018799999E-5</c:v>
                </c:pt>
                <c:pt idx="1">
                  <c:v>2.4998188018799999E-5</c:v>
                </c:pt>
                <c:pt idx="2">
                  <c:v>5.0002336501999998E-5</c:v>
                </c:pt>
                <c:pt idx="3">
                  <c:v>5.0002336501999998E-5</c:v>
                </c:pt>
                <c:pt idx="4">
                  <c:v>9.9998712539750009E-5</c:v>
                </c:pt>
                <c:pt idx="5">
                  <c:v>1.5000104904174999E-4</c:v>
                </c:pt>
                <c:pt idx="6">
                  <c:v>1.9999742507925E-4</c:v>
                </c:pt>
                <c:pt idx="7">
                  <c:v>1.9999742507925E-4</c:v>
                </c:pt>
                <c:pt idx="8">
                  <c:v>3.0000209808250003E-4</c:v>
                </c:pt>
                <c:pt idx="9">
                  <c:v>3.2500028610250002E-4</c:v>
                </c:pt>
                <c:pt idx="10">
                  <c:v>4.5000314712499999E-4</c:v>
                </c:pt>
                <c:pt idx="11">
                  <c:v>4.9999952316249997E-4</c:v>
                </c:pt>
                <c:pt idx="12">
                  <c:v>5.2500367164499994E-4</c:v>
                </c:pt>
                <c:pt idx="13">
                  <c:v>6.7499876022249997E-4</c:v>
                </c:pt>
                <c:pt idx="14">
                  <c:v>7.4999332428E-4</c:v>
                </c:pt>
                <c:pt idx="15">
                  <c:v>1.4750003814699999E-3</c:v>
                </c:pt>
                <c:pt idx="16">
                  <c:v>1.5999972820274998E-3</c:v>
                </c:pt>
                <c:pt idx="17">
                  <c:v>1.6249954700475002E-3</c:v>
                </c:pt>
                <c:pt idx="18">
                  <c:v>1.7749965190875E-3</c:v>
                </c:pt>
                <c:pt idx="19">
                  <c:v>1.8499970436100001E-3</c:v>
                </c:pt>
                <c:pt idx="20">
                  <c:v>2.70000100135E-3</c:v>
                </c:pt>
                <c:pt idx="21">
                  <c:v>2.5750041008E-3</c:v>
                </c:pt>
                <c:pt idx="22">
                  <c:v>3.6499977111750003E-3</c:v>
                </c:pt>
                <c:pt idx="23">
                  <c:v>3.8500070571999999E-3</c:v>
                </c:pt>
                <c:pt idx="24">
                  <c:v>6.6749989986500001E-3</c:v>
                </c:pt>
                <c:pt idx="25">
                  <c:v>5.0999939441750001E-3</c:v>
                </c:pt>
                <c:pt idx="26">
                  <c:v>7.0750057697249995E-3</c:v>
                </c:pt>
                <c:pt idx="27">
                  <c:v>9.3249917030250006E-3</c:v>
                </c:pt>
                <c:pt idx="28">
                  <c:v>1.1875003576275E-2</c:v>
                </c:pt>
                <c:pt idx="29">
                  <c:v>1.4499998092649999E-2</c:v>
                </c:pt>
                <c:pt idx="30">
                  <c:v>1.6624999046325001E-2</c:v>
                </c:pt>
                <c:pt idx="31">
                  <c:v>2.3824995756149998E-2</c:v>
                </c:pt>
                <c:pt idx="32">
                  <c:v>3.002499938E-2</c:v>
                </c:pt>
                <c:pt idx="33">
                  <c:v>4.1200000047749999E-2</c:v>
                </c:pt>
                <c:pt idx="34">
                  <c:v>5.6225007772500002E-2</c:v>
                </c:pt>
                <c:pt idx="35">
                  <c:v>7.9199999570749996E-2</c:v>
                </c:pt>
                <c:pt idx="36">
                  <c:v>0.10682499408724999</c:v>
                </c:pt>
                <c:pt idx="37">
                  <c:v>0.12622500658024999</c:v>
                </c:pt>
                <c:pt idx="38">
                  <c:v>0.14734999537474999</c:v>
                </c:pt>
                <c:pt idx="39">
                  <c:v>0.18499999046325</c:v>
                </c:pt>
              </c:numCache>
            </c:numRef>
          </c:yVal>
          <c:smooth val="0"/>
        </c:ser>
        <c:ser>
          <c:idx val="1"/>
          <c:order val="1"/>
          <c:tx>
            <c:v>Recursive</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exp"/>
            <c:forward val="5"/>
            <c:dispRSqr val="0"/>
            <c:dispEq val="0"/>
          </c:trendline>
          <c:xVal>
            <c:numRef>
              <c:f>dynamic_vs_divide!$M$9:$M$19</c:f>
              <c:numCache>
                <c:formatCode>General</c:formatCode>
                <c:ptCount val="11"/>
                <c:pt idx="0">
                  <c:v>3</c:v>
                </c:pt>
                <c:pt idx="1">
                  <c:v>4</c:v>
                </c:pt>
                <c:pt idx="2">
                  <c:v>5</c:v>
                </c:pt>
                <c:pt idx="3">
                  <c:v>6</c:v>
                </c:pt>
                <c:pt idx="4">
                  <c:v>7</c:v>
                </c:pt>
                <c:pt idx="5">
                  <c:v>8</c:v>
                </c:pt>
                <c:pt idx="6">
                  <c:v>9</c:v>
                </c:pt>
                <c:pt idx="7">
                  <c:v>10</c:v>
                </c:pt>
                <c:pt idx="8">
                  <c:v>11</c:v>
                </c:pt>
                <c:pt idx="9">
                  <c:v>12</c:v>
                </c:pt>
                <c:pt idx="10">
                  <c:v>13</c:v>
                </c:pt>
              </c:numCache>
            </c:numRef>
          </c:xVal>
          <c:yVal>
            <c:numRef>
              <c:f>dynamic_vs_divide!$N$9:$N$19</c:f>
              <c:numCache>
                <c:formatCode>General</c:formatCode>
                <c:ptCount val="11"/>
                <c:pt idx="0">
                  <c:v>2.5004148483250001E-5</c:v>
                </c:pt>
                <c:pt idx="1">
                  <c:v>9.9998712539750009E-5</c:v>
                </c:pt>
                <c:pt idx="2">
                  <c:v>2.2499561309825001E-4</c:v>
                </c:pt>
                <c:pt idx="3">
                  <c:v>1.8249988555900001E-3</c:v>
                </c:pt>
                <c:pt idx="4">
                  <c:v>4.9000024795500001E-3</c:v>
                </c:pt>
                <c:pt idx="5">
                  <c:v>8.200007677074999E-3</c:v>
                </c:pt>
                <c:pt idx="6">
                  <c:v>2.8949999809249997E-2</c:v>
                </c:pt>
                <c:pt idx="7">
                  <c:v>0.11077499985699998</c:v>
                </c:pt>
                <c:pt idx="8">
                  <c:v>0.37745000124</c:v>
                </c:pt>
                <c:pt idx="9">
                  <c:v>1.3582999944675</c:v>
                </c:pt>
                <c:pt idx="10">
                  <c:v>5.4232250034750002</c:v>
                </c:pt>
              </c:numCache>
            </c:numRef>
          </c:yVal>
          <c:smooth val="0"/>
        </c:ser>
        <c:ser>
          <c:idx val="2"/>
          <c:order val="2"/>
          <c:tx>
            <c:v>Divide and conquer</c:v>
          </c:tx>
          <c:spPr>
            <a:ln w="2540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power"/>
            <c:dispRSqr val="0"/>
            <c:dispEq val="0"/>
          </c:trendline>
          <c:xVal>
            <c:numRef>
              <c:f>dynamic_vs_divide!$E$6:$E$14</c:f>
              <c:numCache>
                <c:formatCode>General</c:formatCode>
                <c:ptCount val="9"/>
                <c:pt idx="0">
                  <c:v>2</c:v>
                </c:pt>
                <c:pt idx="1">
                  <c:v>4</c:v>
                </c:pt>
                <c:pt idx="2">
                  <c:v>8</c:v>
                </c:pt>
                <c:pt idx="3">
                  <c:v>16</c:v>
                </c:pt>
                <c:pt idx="4">
                  <c:v>32</c:v>
                </c:pt>
                <c:pt idx="5">
                  <c:v>64</c:v>
                </c:pt>
                <c:pt idx="6">
                  <c:v>128</c:v>
                </c:pt>
                <c:pt idx="7">
                  <c:v>256</c:v>
                </c:pt>
                <c:pt idx="8">
                  <c:v>512</c:v>
                </c:pt>
              </c:numCache>
            </c:numRef>
          </c:xVal>
          <c:yVal>
            <c:numRef>
              <c:f>dynamic_vs_divide!$G$6:$G$14</c:f>
              <c:numCache>
                <c:formatCode>General</c:formatCode>
                <c:ptCount val="9"/>
                <c:pt idx="0" formatCode="0.00E+00">
                  <c:v>2.4998188018799999E-5</c:v>
                </c:pt>
                <c:pt idx="1">
                  <c:v>1.25002861023E-4</c:v>
                </c:pt>
                <c:pt idx="2">
                  <c:v>3.9999485015899998E-4</c:v>
                </c:pt>
                <c:pt idx="3">
                  <c:v>1.1750102043199999E-3</c:v>
                </c:pt>
                <c:pt idx="4">
                  <c:v>2.92500257492E-3</c:v>
                </c:pt>
                <c:pt idx="5">
                  <c:v>9.9249899387399993E-3</c:v>
                </c:pt>
                <c:pt idx="6">
                  <c:v>3.5150003433200003E-2</c:v>
                </c:pt>
                <c:pt idx="7">
                  <c:v>0.13429999351499999</c:v>
                </c:pt>
                <c:pt idx="8">
                  <c:v>0.55237501263599997</c:v>
                </c:pt>
              </c:numCache>
            </c:numRef>
          </c:yVal>
          <c:smooth val="0"/>
        </c:ser>
        <c:ser>
          <c:idx val="3"/>
          <c:order val="3"/>
          <c:tx>
            <c:v>Dynamic</c:v>
          </c:tx>
          <c:spPr>
            <a:ln w="2540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power"/>
            <c:dispRSqr val="0"/>
            <c:dispEq val="0"/>
          </c:trendline>
          <c:xVal>
            <c:numRef>
              <c:f>dynamic_vs_divide!$E$6:$E$14</c:f>
              <c:numCache>
                <c:formatCode>General</c:formatCode>
                <c:ptCount val="9"/>
                <c:pt idx="0">
                  <c:v>2</c:v>
                </c:pt>
                <c:pt idx="1">
                  <c:v>4</c:v>
                </c:pt>
                <c:pt idx="2">
                  <c:v>8</c:v>
                </c:pt>
                <c:pt idx="3">
                  <c:v>16</c:v>
                </c:pt>
                <c:pt idx="4">
                  <c:v>32</c:v>
                </c:pt>
                <c:pt idx="5">
                  <c:v>64</c:v>
                </c:pt>
                <c:pt idx="6">
                  <c:v>128</c:v>
                </c:pt>
                <c:pt idx="7">
                  <c:v>256</c:v>
                </c:pt>
                <c:pt idx="8">
                  <c:v>512</c:v>
                </c:pt>
              </c:numCache>
            </c:numRef>
          </c:xVal>
          <c:yVal>
            <c:numRef>
              <c:f>dynamic_vs_divide!$H$6:$H$14</c:f>
              <c:numCache>
                <c:formatCode>0.00E+00</c:formatCode>
                <c:ptCount val="9"/>
                <c:pt idx="0">
                  <c:v>2.4998188018799999E-5</c:v>
                </c:pt>
                <c:pt idx="1">
                  <c:v>2.5004148483299999E-5</c:v>
                </c:pt>
                <c:pt idx="2">
                  <c:v>7.5000524520900001E-5</c:v>
                </c:pt>
                <c:pt idx="3" formatCode="General">
                  <c:v>2.749979496E-4</c:v>
                </c:pt>
                <c:pt idx="4" formatCode="General">
                  <c:v>9.0000629424999998E-4</c:v>
                </c:pt>
                <c:pt idx="5" formatCode="General">
                  <c:v>3.6499977111800002E-3</c:v>
                </c:pt>
                <c:pt idx="6" formatCode="General">
                  <c:v>1.41499876976E-2</c:v>
                </c:pt>
                <c:pt idx="7" formatCode="General">
                  <c:v>5.7050001621199997E-2</c:v>
                </c:pt>
                <c:pt idx="8" formatCode="General">
                  <c:v>0.22862499356300001</c:v>
                </c:pt>
              </c:numCache>
            </c:numRef>
          </c:yVal>
          <c:smooth val="0"/>
        </c:ser>
        <c:dLbls>
          <c:showLegendKey val="0"/>
          <c:showVal val="0"/>
          <c:showCatName val="0"/>
          <c:showSerName val="0"/>
          <c:showPercent val="0"/>
          <c:showBubbleSize val="0"/>
        </c:dLbls>
        <c:axId val="-1723203936"/>
        <c:axId val="-1723214816"/>
      </c:scatterChart>
      <c:valAx>
        <c:axId val="-172320393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a:t>
                </a:r>
                <a:r>
                  <a:rPr lang="en-GB" baseline="0"/>
                  <a:t> Of words</a:t>
                </a:r>
                <a:endParaRPr lang="en-GB"/>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3214816"/>
        <c:crosses val="autoZero"/>
        <c:crossBetween val="midCat"/>
        <c:majorUnit val="50"/>
      </c:valAx>
      <c:valAx>
        <c:axId val="-1723214816"/>
        <c:scaling>
          <c:logBase val="10"/>
          <c:orientation val="minMax"/>
          <c:max val="1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smtClean="0"/>
                  <a:t>Time (seconds)</a:t>
                </a:r>
                <a:endParaRPr lang="en-GB" dirty="0"/>
              </a:p>
            </c:rich>
          </c:tx>
          <c:layout>
            <c:manualLayout>
              <c:xMode val="edge"/>
              <c:yMode val="edge"/>
              <c:x val="9.4425266119396653E-3"/>
              <c:y val="0.3796648164360700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3203936"/>
        <c:crosses val="autoZero"/>
        <c:crossBetween val="midCat"/>
      </c:valAx>
      <c:spPr>
        <a:noFill/>
        <a:ln>
          <a:noFill/>
        </a:ln>
        <a:effectLst/>
      </c:spPr>
    </c:plotArea>
    <c:legend>
      <c:legendPos val="b"/>
      <c:legendEntry>
        <c:idx val="4"/>
        <c:delete val="1"/>
      </c:legendEntry>
      <c:legendEntry>
        <c:idx val="5"/>
        <c:delete val="1"/>
      </c:legendEntry>
      <c:legendEntry>
        <c:idx val="6"/>
        <c:delete val="1"/>
      </c:legendEntry>
      <c:legendEntry>
        <c:idx val="7"/>
        <c:delete val="1"/>
      </c:legendEntry>
      <c:layout>
        <c:manualLayout>
          <c:xMode val="edge"/>
          <c:yMode val="edge"/>
          <c:x val="0.23103247956535627"/>
          <c:y val="3.5939802066074999E-2"/>
          <c:w val="0.23734794372254137"/>
          <c:h val="0.25887148297251605"/>
        </c:manualLayout>
      </c:layout>
      <c:overlay val="0"/>
      <c:spPr>
        <a:solidFill>
          <a:schemeClr val="bg1"/>
        </a:solidFill>
        <a:ln>
          <a:solidFill>
            <a:schemeClr val="tx1"/>
          </a:solid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Dynamic Divide</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dynamic_vs_divide!$F$6:$F$14</c:f>
              <c:numCache>
                <c:formatCode>General</c:formatCode>
                <c:ptCount val="9"/>
                <c:pt idx="0">
                  <c:v>4</c:v>
                </c:pt>
                <c:pt idx="1">
                  <c:v>16</c:v>
                </c:pt>
                <c:pt idx="2">
                  <c:v>64</c:v>
                </c:pt>
                <c:pt idx="3">
                  <c:v>256</c:v>
                </c:pt>
                <c:pt idx="4">
                  <c:v>1024</c:v>
                </c:pt>
                <c:pt idx="5">
                  <c:v>4096</c:v>
                </c:pt>
                <c:pt idx="6">
                  <c:v>16384</c:v>
                </c:pt>
                <c:pt idx="7">
                  <c:v>65536</c:v>
                </c:pt>
                <c:pt idx="8">
                  <c:v>262144</c:v>
                </c:pt>
              </c:numCache>
            </c:numRef>
          </c:xVal>
          <c:yVal>
            <c:numRef>
              <c:f>dynamic_vs_divide!$G$6:$G$14</c:f>
              <c:numCache>
                <c:formatCode>General</c:formatCode>
                <c:ptCount val="9"/>
                <c:pt idx="0" formatCode="0.00E+00">
                  <c:v>2.4998188018799999E-5</c:v>
                </c:pt>
                <c:pt idx="1">
                  <c:v>1.25002861023E-4</c:v>
                </c:pt>
                <c:pt idx="2">
                  <c:v>3.9999485015899998E-4</c:v>
                </c:pt>
                <c:pt idx="3">
                  <c:v>1.1750102043199999E-3</c:v>
                </c:pt>
                <c:pt idx="4">
                  <c:v>2.92500257492E-3</c:v>
                </c:pt>
                <c:pt idx="5">
                  <c:v>9.9249899387399993E-3</c:v>
                </c:pt>
                <c:pt idx="6">
                  <c:v>3.5150003433200003E-2</c:v>
                </c:pt>
                <c:pt idx="7">
                  <c:v>0.13429999351499999</c:v>
                </c:pt>
                <c:pt idx="8">
                  <c:v>0.55237501263599997</c:v>
                </c:pt>
              </c:numCache>
            </c:numRef>
          </c:yVal>
          <c:smooth val="0"/>
        </c:ser>
        <c:ser>
          <c:idx val="1"/>
          <c:order val="1"/>
          <c:tx>
            <c:v>Dynamic</c:v>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dynamic_vs_divide!$F$6:$F$14</c:f>
              <c:numCache>
                <c:formatCode>General</c:formatCode>
                <c:ptCount val="9"/>
                <c:pt idx="0">
                  <c:v>4</c:v>
                </c:pt>
                <c:pt idx="1">
                  <c:v>16</c:v>
                </c:pt>
                <c:pt idx="2">
                  <c:v>64</c:v>
                </c:pt>
                <c:pt idx="3">
                  <c:v>256</c:v>
                </c:pt>
                <c:pt idx="4">
                  <c:v>1024</c:v>
                </c:pt>
                <c:pt idx="5">
                  <c:v>4096</c:v>
                </c:pt>
                <c:pt idx="6">
                  <c:v>16384</c:v>
                </c:pt>
                <c:pt idx="7">
                  <c:v>65536</c:v>
                </c:pt>
                <c:pt idx="8">
                  <c:v>262144</c:v>
                </c:pt>
              </c:numCache>
            </c:numRef>
          </c:xVal>
          <c:yVal>
            <c:numRef>
              <c:f>dynamic_vs_divide!$H$6:$H$14</c:f>
              <c:numCache>
                <c:formatCode>0.00E+00</c:formatCode>
                <c:ptCount val="9"/>
                <c:pt idx="0">
                  <c:v>2.4998188018799999E-5</c:v>
                </c:pt>
                <c:pt idx="1">
                  <c:v>2.5004148483299999E-5</c:v>
                </c:pt>
                <c:pt idx="2">
                  <c:v>7.5000524520900001E-5</c:v>
                </c:pt>
                <c:pt idx="3" formatCode="General">
                  <c:v>2.749979496E-4</c:v>
                </c:pt>
                <c:pt idx="4" formatCode="General">
                  <c:v>9.0000629424999998E-4</c:v>
                </c:pt>
                <c:pt idx="5" formatCode="General">
                  <c:v>3.6499977111800002E-3</c:v>
                </c:pt>
                <c:pt idx="6" formatCode="General">
                  <c:v>1.41499876976E-2</c:v>
                </c:pt>
                <c:pt idx="7" formatCode="General">
                  <c:v>5.7050001621199997E-2</c:v>
                </c:pt>
                <c:pt idx="8" formatCode="General">
                  <c:v>0.22862499356300001</c:v>
                </c:pt>
              </c:numCache>
            </c:numRef>
          </c:yVal>
          <c:smooth val="0"/>
        </c:ser>
        <c:dLbls>
          <c:showLegendKey val="0"/>
          <c:showVal val="0"/>
          <c:showCatName val="0"/>
          <c:showSerName val="0"/>
          <c:showPercent val="0"/>
          <c:showBubbleSize val="0"/>
        </c:dLbls>
        <c:axId val="-1723213184"/>
        <c:axId val="-1723205568"/>
      </c:scatterChart>
      <c:valAx>
        <c:axId val="-172321318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smtClean="0"/>
                  <a:t>#</a:t>
                </a:r>
                <a:r>
                  <a:rPr lang="en-GB" baseline="0" dirty="0" smtClean="0"/>
                  <a:t> Of </a:t>
                </a:r>
                <a:r>
                  <a:rPr lang="en-GB" baseline="0" dirty="0"/>
                  <a:t>words squared</a:t>
                </a:r>
                <a:endParaRPr lang="en-GB" dirty="0"/>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3205568"/>
        <c:crosses val="autoZero"/>
        <c:crossBetween val="midCat"/>
      </c:valAx>
      <c:valAx>
        <c:axId val="-1723205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Time (seconds)</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3213184"/>
        <c:crosses val="autoZero"/>
        <c:crossBetween val="midCat"/>
      </c:valAx>
      <c:spPr>
        <a:noFill/>
        <a:ln>
          <a:noFill/>
        </a:ln>
        <a:effectLst/>
      </c:spPr>
    </c:plotArea>
    <c:legend>
      <c:legendPos val="b"/>
      <c:legendEntry>
        <c:idx val="2"/>
        <c:delete val="1"/>
      </c:legendEntry>
      <c:legendEntry>
        <c:idx val="3"/>
        <c:delete val="1"/>
      </c:legendEntry>
      <c:layout>
        <c:manualLayout>
          <c:xMode val="edge"/>
          <c:yMode val="edge"/>
          <c:x val="0.13883960638483545"/>
          <c:y val="6.0583587748812569E-2"/>
          <c:w val="0.20391131351057223"/>
          <c:h val="4.4173480164661709E-2"/>
        </c:manualLayout>
      </c:layout>
      <c:overlay val="0"/>
      <c:spPr>
        <a:solidFill>
          <a:schemeClr val="bg1"/>
        </a:solidFill>
        <a:ln>
          <a:solidFill>
            <a:schemeClr val="tx1"/>
          </a:solid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Dynamic</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2"/>
            <c:dispRSqr val="0"/>
            <c:dispEq val="0"/>
          </c:trendline>
          <c:xVal>
            <c:numRef>
              <c:f>Sheet3!$G$8:$G$62</c:f>
              <c:numCache>
                <c:formatCode>General</c:formatCode>
                <c:ptCount val="55"/>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numCache>
            </c:numRef>
          </c:xVal>
          <c:yVal>
            <c:numRef>
              <c:f>Sheet3!$H$8:$H$62</c:f>
              <c:numCache>
                <c:formatCode>General</c:formatCode>
                <c:ptCount val="55"/>
                <c:pt idx="0" formatCode="0.00E+00">
                  <c:v>2.5004148483299999E-5</c:v>
                </c:pt>
                <c:pt idx="1">
                  <c:v>1.5001296997099999E-4</c:v>
                </c:pt>
                <c:pt idx="2">
                  <c:v>0</c:v>
                </c:pt>
                <c:pt idx="3" formatCode="0.00E+00">
                  <c:v>7.4994564056399997E-5</c:v>
                </c:pt>
                <c:pt idx="4">
                  <c:v>1.5000104904200001E-4</c:v>
                </c:pt>
                <c:pt idx="5">
                  <c:v>1.2499690055799999E-4</c:v>
                </c:pt>
                <c:pt idx="6">
                  <c:v>2.2498369216900001E-4</c:v>
                </c:pt>
                <c:pt idx="7">
                  <c:v>2.49993801117E-4</c:v>
                </c:pt>
                <c:pt idx="8">
                  <c:v>2.2501349449200001E-4</c:v>
                </c:pt>
                <c:pt idx="9">
                  <c:v>3.0000209808300001E-4</c:v>
                </c:pt>
                <c:pt idx="10">
                  <c:v>2.5000572204600001E-4</c:v>
                </c:pt>
                <c:pt idx="11">
                  <c:v>3.0001401901200001E-4</c:v>
                </c:pt>
                <c:pt idx="12">
                  <c:v>3.4998655319200001E-4</c:v>
                </c:pt>
                <c:pt idx="13">
                  <c:v>4.2499899864199999E-4</c:v>
                </c:pt>
                <c:pt idx="14">
                  <c:v>3.7500262260400002E-4</c:v>
                </c:pt>
                <c:pt idx="15">
                  <c:v>3.7500262260400002E-4</c:v>
                </c:pt>
                <c:pt idx="16">
                  <c:v>5.2499771118200004E-4</c:v>
                </c:pt>
                <c:pt idx="17">
                  <c:v>3.2499432563800002E-4</c:v>
                </c:pt>
                <c:pt idx="18">
                  <c:v>4.2500495910600001E-4</c:v>
                </c:pt>
                <c:pt idx="19">
                  <c:v>4.7501325607299998E-4</c:v>
                </c:pt>
                <c:pt idx="20">
                  <c:v>4.2500495910600001E-4</c:v>
                </c:pt>
                <c:pt idx="21">
                  <c:v>4.2498707771299998E-4</c:v>
                </c:pt>
                <c:pt idx="22">
                  <c:v>5.7500600814800005E-4</c:v>
                </c:pt>
                <c:pt idx="23">
                  <c:v>7.24989175797E-4</c:v>
                </c:pt>
                <c:pt idx="24">
                  <c:v>5.9998631477399999E-4</c:v>
                </c:pt>
                <c:pt idx="25">
                  <c:v>8.2500576972999997E-4</c:v>
                </c:pt>
                <c:pt idx="26">
                  <c:v>5.9998631477399999E-4</c:v>
                </c:pt>
                <c:pt idx="27">
                  <c:v>7.0000886917100005E-4</c:v>
                </c:pt>
                <c:pt idx="28">
                  <c:v>9.0001821517899999E-4</c:v>
                </c:pt>
                <c:pt idx="29">
                  <c:v>8.2500576972999997E-4</c:v>
                </c:pt>
                <c:pt idx="30">
                  <c:v>8.9999437332200004E-4</c:v>
                </c:pt>
                <c:pt idx="31">
                  <c:v>9.4999670982399997E-4</c:v>
                </c:pt>
                <c:pt idx="32">
                  <c:v>9.2497467994700003E-4</c:v>
                </c:pt>
                <c:pt idx="33">
                  <c:v>1.0750055313100001E-3</c:v>
                </c:pt>
                <c:pt idx="34">
                  <c:v>1.12502574921E-3</c:v>
                </c:pt>
                <c:pt idx="35">
                  <c:v>1.04999542236E-3</c:v>
                </c:pt>
                <c:pt idx="36">
                  <c:v>1.09997391701E-3</c:v>
                </c:pt>
                <c:pt idx="37">
                  <c:v>1.1000335216499999E-3</c:v>
                </c:pt>
                <c:pt idx="38">
                  <c:v>1.1749982833900001E-3</c:v>
                </c:pt>
                <c:pt idx="39">
                  <c:v>1.2749850750000001E-3</c:v>
                </c:pt>
                <c:pt idx="40">
                  <c:v>1.2999832630200001E-3</c:v>
                </c:pt>
                <c:pt idx="41">
                  <c:v>1.22501254082E-3</c:v>
                </c:pt>
                <c:pt idx="42">
                  <c:v>1.4249861240400001E-3</c:v>
                </c:pt>
                <c:pt idx="43">
                  <c:v>1.42501592636E-3</c:v>
                </c:pt>
                <c:pt idx="44">
                  <c:v>1.4500319957699999E-3</c:v>
                </c:pt>
                <c:pt idx="45">
                  <c:v>1.4999747276299999E-3</c:v>
                </c:pt>
                <c:pt idx="46">
                  <c:v>1.59996151924E-3</c:v>
                </c:pt>
                <c:pt idx="47">
                  <c:v>1.6000032424900001E-3</c:v>
                </c:pt>
                <c:pt idx="48">
                  <c:v>1.52503848076E-3</c:v>
                </c:pt>
                <c:pt idx="49">
                  <c:v>1.82501077652E-3</c:v>
                </c:pt>
                <c:pt idx="50">
                  <c:v>1.59999132156E-3</c:v>
                </c:pt>
                <c:pt idx="51">
                  <c:v>1.72498226166E-3</c:v>
                </c:pt>
                <c:pt idx="52">
                  <c:v>1.95001363754E-3</c:v>
                </c:pt>
                <c:pt idx="53">
                  <c:v>1.9000232219699999E-3</c:v>
                </c:pt>
                <c:pt idx="54">
                  <c:v>1.9499838352199999E-3</c:v>
                </c:pt>
              </c:numCache>
            </c:numRef>
          </c:yVal>
          <c:smooth val="0"/>
        </c:ser>
        <c:ser>
          <c:idx val="1"/>
          <c:order val="1"/>
          <c:tx>
            <c:v>Branch and Bound</c:v>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exp"/>
            <c:dispRSqr val="0"/>
            <c:dispEq val="0"/>
          </c:trendline>
          <c:xVal>
            <c:numRef>
              <c:f>Sheet3!$G$16:$G$62</c:f>
              <c:numCache>
                <c:formatCode>General</c:formatCode>
                <c:ptCount val="47"/>
                <c:pt idx="0">
                  <c:v>13</c:v>
                </c:pt>
                <c:pt idx="1">
                  <c:v>14</c:v>
                </c:pt>
                <c:pt idx="2">
                  <c:v>15</c:v>
                </c:pt>
                <c:pt idx="3">
                  <c:v>16</c:v>
                </c:pt>
                <c:pt idx="4">
                  <c:v>17</c:v>
                </c:pt>
                <c:pt idx="5">
                  <c:v>18</c:v>
                </c:pt>
                <c:pt idx="6">
                  <c:v>19</c:v>
                </c:pt>
                <c:pt idx="7">
                  <c:v>20</c:v>
                </c:pt>
                <c:pt idx="8">
                  <c:v>21</c:v>
                </c:pt>
                <c:pt idx="9">
                  <c:v>22</c:v>
                </c:pt>
                <c:pt idx="10">
                  <c:v>23</c:v>
                </c:pt>
                <c:pt idx="11">
                  <c:v>24</c:v>
                </c:pt>
                <c:pt idx="12">
                  <c:v>25</c:v>
                </c:pt>
                <c:pt idx="13">
                  <c:v>26</c:v>
                </c:pt>
                <c:pt idx="14">
                  <c:v>27</c:v>
                </c:pt>
                <c:pt idx="15">
                  <c:v>28</c:v>
                </c:pt>
                <c:pt idx="16">
                  <c:v>29</c:v>
                </c:pt>
                <c:pt idx="17">
                  <c:v>30</c:v>
                </c:pt>
                <c:pt idx="18">
                  <c:v>31</c:v>
                </c:pt>
                <c:pt idx="19">
                  <c:v>32</c:v>
                </c:pt>
                <c:pt idx="20">
                  <c:v>33</c:v>
                </c:pt>
                <c:pt idx="21">
                  <c:v>34</c:v>
                </c:pt>
                <c:pt idx="22">
                  <c:v>35</c:v>
                </c:pt>
                <c:pt idx="23">
                  <c:v>36</c:v>
                </c:pt>
                <c:pt idx="24">
                  <c:v>37</c:v>
                </c:pt>
                <c:pt idx="25">
                  <c:v>38</c:v>
                </c:pt>
                <c:pt idx="26">
                  <c:v>39</c:v>
                </c:pt>
                <c:pt idx="27">
                  <c:v>40</c:v>
                </c:pt>
                <c:pt idx="28">
                  <c:v>41</c:v>
                </c:pt>
                <c:pt idx="29">
                  <c:v>42</c:v>
                </c:pt>
                <c:pt idx="30">
                  <c:v>43</c:v>
                </c:pt>
                <c:pt idx="31">
                  <c:v>44</c:v>
                </c:pt>
                <c:pt idx="32">
                  <c:v>45</c:v>
                </c:pt>
                <c:pt idx="33">
                  <c:v>46</c:v>
                </c:pt>
                <c:pt idx="34">
                  <c:v>47</c:v>
                </c:pt>
                <c:pt idx="35">
                  <c:v>48</c:v>
                </c:pt>
                <c:pt idx="36">
                  <c:v>49</c:v>
                </c:pt>
                <c:pt idx="37">
                  <c:v>50</c:v>
                </c:pt>
                <c:pt idx="38">
                  <c:v>51</c:v>
                </c:pt>
                <c:pt idx="39">
                  <c:v>52</c:v>
                </c:pt>
                <c:pt idx="40">
                  <c:v>53</c:v>
                </c:pt>
                <c:pt idx="41">
                  <c:v>54</c:v>
                </c:pt>
                <c:pt idx="42">
                  <c:v>55</c:v>
                </c:pt>
                <c:pt idx="43">
                  <c:v>56</c:v>
                </c:pt>
                <c:pt idx="44">
                  <c:v>57</c:v>
                </c:pt>
                <c:pt idx="45">
                  <c:v>58</c:v>
                </c:pt>
                <c:pt idx="46">
                  <c:v>59</c:v>
                </c:pt>
              </c:numCache>
            </c:numRef>
          </c:xVal>
          <c:yVal>
            <c:numRef>
              <c:f>Sheet3!$I$16:$I$62</c:f>
              <c:numCache>
                <c:formatCode>0.00E+00</c:formatCode>
                <c:ptCount val="47"/>
                <c:pt idx="0">
                  <c:v>5.0002336502100002E-5</c:v>
                </c:pt>
                <c:pt idx="1">
                  <c:v>2.4998188018799999E-5</c:v>
                </c:pt>
                <c:pt idx="2">
                  <c:v>7.5000524520900001E-5</c:v>
                </c:pt>
                <c:pt idx="3" formatCode="General">
                  <c:v>1.9999742507900001E-4</c:v>
                </c:pt>
                <c:pt idx="4">
                  <c:v>4.9996376037599998E-5</c:v>
                </c:pt>
                <c:pt idx="5" formatCode="General">
                  <c:v>1.25008821487E-4</c:v>
                </c:pt>
                <c:pt idx="6">
                  <c:v>7.4994564056399997E-5</c:v>
                </c:pt>
                <c:pt idx="7" formatCode="General">
                  <c:v>1.7501115799E-4</c:v>
                </c:pt>
                <c:pt idx="8">
                  <c:v>5.0002336502100002E-5</c:v>
                </c:pt>
                <c:pt idx="9" formatCode="General">
                  <c:v>4.4999718666100002E-4</c:v>
                </c:pt>
                <c:pt idx="10" formatCode="General">
                  <c:v>3.0000209808300001E-4</c:v>
                </c:pt>
                <c:pt idx="11" formatCode="General">
                  <c:v>3.0000209808300001E-4</c:v>
                </c:pt>
                <c:pt idx="12" formatCode="General">
                  <c:v>4.2500495910600001E-4</c:v>
                </c:pt>
                <c:pt idx="13" formatCode="General">
                  <c:v>5.7498216629000003E-4</c:v>
                </c:pt>
                <c:pt idx="14" formatCode="General">
                  <c:v>4.250228405E-4</c:v>
                </c:pt>
                <c:pt idx="15" formatCode="General">
                  <c:v>5.7500004768399997E-4</c:v>
                </c:pt>
                <c:pt idx="16" formatCode="General">
                  <c:v>6.0000419616699997E-4</c:v>
                </c:pt>
                <c:pt idx="17" formatCode="General">
                  <c:v>7.7500343322800004E-4</c:v>
                </c:pt>
                <c:pt idx="18" formatCode="General">
                  <c:v>1.00000500679E-3</c:v>
                </c:pt>
                <c:pt idx="19" formatCode="General">
                  <c:v>1.0999858379400001E-3</c:v>
                </c:pt>
                <c:pt idx="20" formatCode="General">
                  <c:v>7.9997777938799999E-4</c:v>
                </c:pt>
                <c:pt idx="21" formatCode="General">
                  <c:v>1.77500844002E-3</c:v>
                </c:pt>
                <c:pt idx="22" formatCode="General">
                  <c:v>1.77501440048E-3</c:v>
                </c:pt>
                <c:pt idx="23" formatCode="General">
                  <c:v>1.79999470711E-3</c:v>
                </c:pt>
                <c:pt idx="24" formatCode="General">
                  <c:v>1.8249988555900001E-3</c:v>
                </c:pt>
                <c:pt idx="25" formatCode="General">
                  <c:v>3.12499403954E-3</c:v>
                </c:pt>
                <c:pt idx="26" formatCode="General">
                  <c:v>2.4750053882599998E-3</c:v>
                </c:pt>
                <c:pt idx="27" formatCode="General">
                  <c:v>2.3249983787500001E-3</c:v>
                </c:pt>
                <c:pt idx="28" formatCode="General">
                  <c:v>3.87498736382E-3</c:v>
                </c:pt>
                <c:pt idx="29" formatCode="General">
                  <c:v>7.4749946594199999E-3</c:v>
                </c:pt>
                <c:pt idx="30" formatCode="General">
                  <c:v>5.77500462532E-3</c:v>
                </c:pt>
                <c:pt idx="31" formatCode="General">
                  <c:v>7.1750164031999996E-3</c:v>
                </c:pt>
                <c:pt idx="32" formatCode="General">
                  <c:v>7.8499913215599997E-3</c:v>
                </c:pt>
                <c:pt idx="33" formatCode="General">
                  <c:v>7.6749980449699997E-3</c:v>
                </c:pt>
                <c:pt idx="34" formatCode="General">
                  <c:v>1.19500279427E-2</c:v>
                </c:pt>
                <c:pt idx="35" formatCode="General">
                  <c:v>6.8499624729200003E-3</c:v>
                </c:pt>
                <c:pt idx="36" formatCode="General">
                  <c:v>1.5424996614499999E-2</c:v>
                </c:pt>
                <c:pt idx="37" formatCode="General">
                  <c:v>1.2250036001200001E-2</c:v>
                </c:pt>
                <c:pt idx="38" formatCode="General">
                  <c:v>3.0875021219300001E-2</c:v>
                </c:pt>
                <c:pt idx="39" formatCode="General">
                  <c:v>3.06999981403E-2</c:v>
                </c:pt>
                <c:pt idx="40" formatCode="General">
                  <c:v>3.7074983120000002E-2</c:v>
                </c:pt>
                <c:pt idx="41" formatCode="General">
                  <c:v>4.7699981927900002E-2</c:v>
                </c:pt>
                <c:pt idx="42" formatCode="General">
                  <c:v>4.92000222206E-2</c:v>
                </c:pt>
                <c:pt idx="43" formatCode="General">
                  <c:v>3.8600015640300002E-2</c:v>
                </c:pt>
                <c:pt idx="44" formatCode="General">
                  <c:v>7.0699965953800001E-2</c:v>
                </c:pt>
                <c:pt idx="45" formatCode="General">
                  <c:v>7.0374995470000007E-2</c:v>
                </c:pt>
                <c:pt idx="46" formatCode="General">
                  <c:v>0.11152501702299999</c:v>
                </c:pt>
              </c:numCache>
            </c:numRef>
          </c:yVal>
          <c:smooth val="0"/>
        </c:ser>
        <c:ser>
          <c:idx val="2"/>
          <c:order val="2"/>
          <c:tx>
            <c:v>Greedy</c:v>
          </c:tx>
          <c:spPr>
            <a:ln w="19050" cap="rnd">
              <a:noFill/>
              <a:round/>
            </a:ln>
            <a:effectLst/>
          </c:spPr>
          <c:marker>
            <c:symbol val="circle"/>
            <c:size val="5"/>
            <c:spPr>
              <a:solidFill>
                <a:schemeClr val="accent3"/>
              </a:solidFill>
              <a:ln w="9525">
                <a:solidFill>
                  <a:schemeClr val="accent3"/>
                </a:solidFill>
              </a:ln>
              <a:effectLst/>
            </c:spPr>
          </c:marker>
          <c:xVal>
            <c:numRef>
              <c:f>Sheet3!$G$8:$G$62</c:f>
              <c:numCache>
                <c:formatCode>General</c:formatCode>
                <c:ptCount val="55"/>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numCache>
            </c:numRef>
          </c:xVal>
          <c:yVal>
            <c:numRef>
              <c:f>Sheet3!$J$8:$J$62</c:f>
              <c:numCache>
                <c:formatCode>General</c:formatCode>
                <c:ptCount val="55"/>
                <c:pt idx="0">
                  <c:v>0</c:v>
                </c:pt>
                <c:pt idx="1">
                  <c:v>0</c:v>
                </c:pt>
                <c:pt idx="2">
                  <c:v>0</c:v>
                </c:pt>
                <c:pt idx="3">
                  <c:v>0</c:v>
                </c:pt>
                <c:pt idx="4">
                  <c:v>0</c:v>
                </c:pt>
                <c:pt idx="5">
                  <c:v>0</c:v>
                </c:pt>
                <c:pt idx="6" formatCode="0.00E+00">
                  <c:v>2.4998188018799999E-5</c:v>
                </c:pt>
                <c:pt idx="7">
                  <c:v>0</c:v>
                </c:pt>
                <c:pt idx="8">
                  <c:v>0</c:v>
                </c:pt>
                <c:pt idx="9">
                  <c:v>0</c:v>
                </c:pt>
                <c:pt idx="10">
                  <c:v>0</c:v>
                </c:pt>
                <c:pt idx="11">
                  <c:v>0</c:v>
                </c:pt>
                <c:pt idx="12">
                  <c:v>0</c:v>
                </c:pt>
                <c:pt idx="13">
                  <c:v>0</c:v>
                </c:pt>
                <c:pt idx="14">
                  <c:v>0</c:v>
                </c:pt>
                <c:pt idx="15">
                  <c:v>0</c:v>
                </c:pt>
                <c:pt idx="16">
                  <c:v>0</c:v>
                </c:pt>
                <c:pt idx="17" formatCode="0.00E+00">
                  <c:v>2.5004148483299999E-5</c:v>
                </c:pt>
                <c:pt idx="18">
                  <c:v>0</c:v>
                </c:pt>
                <c:pt idx="19" formatCode="0.00E+00">
                  <c:v>2.4998188018799999E-5</c:v>
                </c:pt>
                <c:pt idx="20" formatCode="0.00E+00">
                  <c:v>2.4998188018799999E-5</c:v>
                </c:pt>
                <c:pt idx="21" formatCode="0.00E+00">
                  <c:v>5.0008296966599999E-5</c:v>
                </c:pt>
                <c:pt idx="22" formatCode="0.00E+00">
                  <c:v>2.4998188018799999E-5</c:v>
                </c:pt>
                <c:pt idx="23">
                  <c:v>0</c:v>
                </c:pt>
                <c:pt idx="24" formatCode="0.00E+00">
                  <c:v>2.5004148483299999E-5</c:v>
                </c:pt>
                <c:pt idx="25">
                  <c:v>0</c:v>
                </c:pt>
                <c:pt idx="26">
                  <c:v>0</c:v>
                </c:pt>
                <c:pt idx="27" formatCode="0.00E+00">
                  <c:v>5.0002336502100002E-5</c:v>
                </c:pt>
                <c:pt idx="28">
                  <c:v>0</c:v>
                </c:pt>
                <c:pt idx="29">
                  <c:v>0</c:v>
                </c:pt>
                <c:pt idx="30">
                  <c:v>0</c:v>
                </c:pt>
                <c:pt idx="31">
                  <c:v>0</c:v>
                </c:pt>
                <c:pt idx="32">
                  <c:v>0</c:v>
                </c:pt>
                <c:pt idx="33" formatCode="0.00E+00">
                  <c:v>2.4998188018799999E-5</c:v>
                </c:pt>
                <c:pt idx="34">
                  <c:v>0</c:v>
                </c:pt>
                <c:pt idx="35">
                  <c:v>0</c:v>
                </c:pt>
                <c:pt idx="36" formatCode="0.00E+00">
                  <c:v>2.4998188018799999E-5</c:v>
                </c:pt>
                <c:pt idx="37" formatCode="0.00E+00">
                  <c:v>2.4998188018799999E-5</c:v>
                </c:pt>
                <c:pt idx="38" formatCode="0.00E+00">
                  <c:v>4.9996376037599998E-5</c:v>
                </c:pt>
                <c:pt idx="39">
                  <c:v>0</c:v>
                </c:pt>
                <c:pt idx="40" formatCode="0.00E+00">
                  <c:v>5.0002336502100002E-5</c:v>
                </c:pt>
                <c:pt idx="41">
                  <c:v>0</c:v>
                </c:pt>
                <c:pt idx="42">
                  <c:v>0</c:v>
                </c:pt>
                <c:pt idx="43">
                  <c:v>0</c:v>
                </c:pt>
                <c:pt idx="44">
                  <c:v>0</c:v>
                </c:pt>
                <c:pt idx="45" formatCode="0.00E+00">
                  <c:v>4.9996376037599998E-5</c:v>
                </c:pt>
                <c:pt idx="46" formatCode="0.00E+00">
                  <c:v>2.4998188018799999E-5</c:v>
                </c:pt>
                <c:pt idx="47" formatCode="0.00E+00">
                  <c:v>2.4998188018799999E-5</c:v>
                </c:pt>
                <c:pt idx="48" formatCode="0.00E+00">
                  <c:v>2.4998188018799999E-5</c:v>
                </c:pt>
                <c:pt idx="49" formatCode="0.00E+00">
                  <c:v>2.5004148483299999E-5</c:v>
                </c:pt>
                <c:pt idx="50" formatCode="0.00E+00">
                  <c:v>4.9996376037599998E-5</c:v>
                </c:pt>
                <c:pt idx="51" formatCode="0.00E+00">
                  <c:v>2.4998188018799999E-5</c:v>
                </c:pt>
                <c:pt idx="52">
                  <c:v>0</c:v>
                </c:pt>
                <c:pt idx="53">
                  <c:v>0</c:v>
                </c:pt>
                <c:pt idx="54">
                  <c:v>0</c:v>
                </c:pt>
              </c:numCache>
            </c:numRef>
          </c:yVal>
          <c:smooth val="0"/>
        </c:ser>
        <c:ser>
          <c:idx val="3"/>
          <c:order val="3"/>
          <c:tx>
            <c:v>Recursive</c:v>
          </c:tx>
          <c:spPr>
            <a:ln w="1905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exp"/>
            <c:dispRSqr val="0"/>
            <c:dispEq val="0"/>
          </c:trendline>
          <c:xVal>
            <c:numRef>
              <c:f>Sheet3!$G$8:$G$62</c:f>
              <c:numCache>
                <c:formatCode>General</c:formatCode>
                <c:ptCount val="55"/>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numCache>
            </c:numRef>
          </c:xVal>
          <c:yVal>
            <c:numRef>
              <c:f>Sheet3!$K$8:$K$27</c:f>
              <c:numCache>
                <c:formatCode>0.00E+00</c:formatCode>
                <c:ptCount val="20"/>
                <c:pt idx="0">
                  <c:v>2.4998188018799999E-5</c:v>
                </c:pt>
                <c:pt idx="1">
                  <c:v>7.5006484985400005E-5</c:v>
                </c:pt>
                <c:pt idx="2">
                  <c:v>7.5000524520900001E-5</c:v>
                </c:pt>
                <c:pt idx="3">
                  <c:v>9.99987125397E-5</c:v>
                </c:pt>
                <c:pt idx="4" formatCode="General">
                  <c:v>3.49992513657E-4</c:v>
                </c:pt>
                <c:pt idx="5" formatCode="General">
                  <c:v>4.0000677108799999E-4</c:v>
                </c:pt>
                <c:pt idx="6" formatCode="General">
                  <c:v>6.5000057220500004E-4</c:v>
                </c:pt>
                <c:pt idx="7" formatCode="General">
                  <c:v>1.3499915599799999E-3</c:v>
                </c:pt>
                <c:pt idx="8" formatCode="General">
                  <c:v>2.22501754761E-3</c:v>
                </c:pt>
                <c:pt idx="9" formatCode="General">
                  <c:v>3.9249837398499998E-3</c:v>
                </c:pt>
                <c:pt idx="10" formatCode="General">
                  <c:v>7.1249961852999999E-3</c:v>
                </c:pt>
                <c:pt idx="11" formatCode="General">
                  <c:v>1.2174975871999999E-2</c:v>
                </c:pt>
                <c:pt idx="12" formatCode="General">
                  <c:v>2.0800024271000001E-2</c:v>
                </c:pt>
                <c:pt idx="13" formatCode="General">
                  <c:v>3.81249904633E-2</c:v>
                </c:pt>
                <c:pt idx="14" formatCode="General">
                  <c:v>6.8425023555800005E-2</c:v>
                </c:pt>
                <c:pt idx="15" formatCode="General">
                  <c:v>0.12627503275900001</c:v>
                </c:pt>
                <c:pt idx="16" formatCode="General">
                  <c:v>0.22287501096699999</c:v>
                </c:pt>
                <c:pt idx="17" formatCode="General">
                  <c:v>0.37197499871299999</c:v>
                </c:pt>
                <c:pt idx="18" formatCode="General">
                  <c:v>0.62635002136200002</c:v>
                </c:pt>
                <c:pt idx="19" formatCode="General">
                  <c:v>1.08052499294</c:v>
                </c:pt>
              </c:numCache>
            </c:numRef>
          </c:yVal>
          <c:smooth val="0"/>
        </c:ser>
        <c:dLbls>
          <c:showLegendKey val="0"/>
          <c:showVal val="0"/>
          <c:showCatName val="0"/>
          <c:showSerName val="0"/>
          <c:showPercent val="0"/>
          <c:showBubbleSize val="0"/>
        </c:dLbls>
        <c:axId val="-1723212640"/>
        <c:axId val="-1723206656"/>
      </c:scatterChart>
      <c:valAx>
        <c:axId val="-172321264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 Of Words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3206656"/>
        <c:crosses val="autoZero"/>
        <c:crossBetween val="midCat"/>
      </c:valAx>
      <c:valAx>
        <c:axId val="-1723206656"/>
        <c:scaling>
          <c:orientation val="minMax"/>
          <c:max val="0.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Time (Seconds)</a:t>
                </a:r>
              </a:p>
            </c:rich>
          </c:tx>
          <c:layout>
            <c:manualLayout>
              <c:xMode val="edge"/>
              <c:yMode val="edge"/>
              <c:x val="8.8963024742841259E-3"/>
              <c:y val="0.4012753852695787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3212640"/>
        <c:crosses val="autoZero"/>
        <c:crossBetween val="midCat"/>
        <c:majorUnit val="5.000000000000001E-2"/>
      </c:valAx>
      <c:spPr>
        <a:noFill/>
        <a:ln>
          <a:noFill/>
        </a:ln>
        <a:effectLst/>
      </c:spPr>
    </c:plotArea>
    <c:legend>
      <c:legendPos val="b"/>
      <c:legendEntry>
        <c:idx val="4"/>
        <c:delete val="1"/>
      </c:legendEntry>
      <c:legendEntry>
        <c:idx val="5"/>
        <c:delete val="1"/>
      </c:legendEntry>
      <c:legendEntry>
        <c:idx val="6"/>
        <c:delete val="1"/>
      </c:legendEntry>
      <c:layout>
        <c:manualLayout>
          <c:xMode val="edge"/>
          <c:yMode val="edge"/>
          <c:x val="0.13647550043301079"/>
          <c:y val="7.0211129477043402E-2"/>
          <c:w val="0.13828198914668607"/>
          <c:h val="0.1934359741345181"/>
        </c:manualLayout>
      </c:layout>
      <c:overlay val="0"/>
      <c:spPr>
        <a:solidFill>
          <a:schemeClr val="bg1"/>
        </a:solidFill>
        <a:ln>
          <a:solidFill>
            <a:schemeClr val="tx1"/>
          </a:solid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Dynamic</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2"/>
            <c:dispRSqr val="0"/>
            <c:dispEq val="0"/>
          </c:trendline>
          <c:xVal>
            <c:numRef>
              <c:f>Sheet3!$G$8:$G$62</c:f>
              <c:numCache>
                <c:formatCode>General</c:formatCode>
                <c:ptCount val="55"/>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numCache>
            </c:numRef>
          </c:xVal>
          <c:yVal>
            <c:numRef>
              <c:f>Sheet3!$H$8:$H$62</c:f>
              <c:numCache>
                <c:formatCode>General</c:formatCode>
                <c:ptCount val="55"/>
                <c:pt idx="0" formatCode="0.00E+00">
                  <c:v>2.5004148483299999E-5</c:v>
                </c:pt>
                <c:pt idx="1">
                  <c:v>1.5001296997099999E-4</c:v>
                </c:pt>
                <c:pt idx="2">
                  <c:v>0</c:v>
                </c:pt>
                <c:pt idx="3" formatCode="0.00E+00">
                  <c:v>7.4994564056399997E-5</c:v>
                </c:pt>
                <c:pt idx="4">
                  <c:v>1.5000104904200001E-4</c:v>
                </c:pt>
                <c:pt idx="5">
                  <c:v>1.2499690055799999E-4</c:v>
                </c:pt>
                <c:pt idx="6">
                  <c:v>2.2498369216900001E-4</c:v>
                </c:pt>
                <c:pt idx="7">
                  <c:v>2.49993801117E-4</c:v>
                </c:pt>
                <c:pt idx="8">
                  <c:v>2.2501349449200001E-4</c:v>
                </c:pt>
                <c:pt idx="9">
                  <c:v>3.0000209808300001E-4</c:v>
                </c:pt>
                <c:pt idx="10">
                  <c:v>2.5000572204600001E-4</c:v>
                </c:pt>
                <c:pt idx="11">
                  <c:v>3.0001401901200001E-4</c:v>
                </c:pt>
                <c:pt idx="12">
                  <c:v>3.4998655319200001E-4</c:v>
                </c:pt>
                <c:pt idx="13">
                  <c:v>4.2499899864199999E-4</c:v>
                </c:pt>
                <c:pt idx="14">
                  <c:v>3.7500262260400002E-4</c:v>
                </c:pt>
                <c:pt idx="15">
                  <c:v>3.7500262260400002E-4</c:v>
                </c:pt>
                <c:pt idx="16">
                  <c:v>5.2499771118200004E-4</c:v>
                </c:pt>
                <c:pt idx="17">
                  <c:v>3.2499432563800002E-4</c:v>
                </c:pt>
                <c:pt idx="18">
                  <c:v>4.2500495910600001E-4</c:v>
                </c:pt>
                <c:pt idx="19">
                  <c:v>4.7501325607299998E-4</c:v>
                </c:pt>
                <c:pt idx="20">
                  <c:v>4.2500495910600001E-4</c:v>
                </c:pt>
                <c:pt idx="21">
                  <c:v>4.2498707771299998E-4</c:v>
                </c:pt>
                <c:pt idx="22">
                  <c:v>5.7500600814800005E-4</c:v>
                </c:pt>
                <c:pt idx="23">
                  <c:v>7.24989175797E-4</c:v>
                </c:pt>
                <c:pt idx="24">
                  <c:v>5.9998631477399999E-4</c:v>
                </c:pt>
                <c:pt idx="25">
                  <c:v>8.2500576972999997E-4</c:v>
                </c:pt>
                <c:pt idx="26">
                  <c:v>5.9998631477399999E-4</c:v>
                </c:pt>
                <c:pt idx="27">
                  <c:v>7.0000886917100005E-4</c:v>
                </c:pt>
                <c:pt idx="28">
                  <c:v>9.0001821517899999E-4</c:v>
                </c:pt>
                <c:pt idx="29">
                  <c:v>8.2500576972999997E-4</c:v>
                </c:pt>
                <c:pt idx="30">
                  <c:v>8.9999437332200004E-4</c:v>
                </c:pt>
                <c:pt idx="31">
                  <c:v>9.4999670982399997E-4</c:v>
                </c:pt>
                <c:pt idx="32">
                  <c:v>9.2497467994700003E-4</c:v>
                </c:pt>
                <c:pt idx="33">
                  <c:v>1.0750055313100001E-3</c:v>
                </c:pt>
                <c:pt idx="34">
                  <c:v>1.12502574921E-3</c:v>
                </c:pt>
                <c:pt idx="35">
                  <c:v>1.04999542236E-3</c:v>
                </c:pt>
                <c:pt idx="36">
                  <c:v>1.09997391701E-3</c:v>
                </c:pt>
                <c:pt idx="37">
                  <c:v>1.1000335216499999E-3</c:v>
                </c:pt>
                <c:pt idx="38">
                  <c:v>1.1749982833900001E-3</c:v>
                </c:pt>
                <c:pt idx="39">
                  <c:v>1.2749850750000001E-3</c:v>
                </c:pt>
                <c:pt idx="40">
                  <c:v>1.2999832630200001E-3</c:v>
                </c:pt>
                <c:pt idx="41">
                  <c:v>1.22501254082E-3</c:v>
                </c:pt>
                <c:pt idx="42">
                  <c:v>1.4249861240400001E-3</c:v>
                </c:pt>
                <c:pt idx="43">
                  <c:v>1.42501592636E-3</c:v>
                </c:pt>
                <c:pt idx="44">
                  <c:v>1.4500319957699999E-3</c:v>
                </c:pt>
                <c:pt idx="45">
                  <c:v>1.4999747276299999E-3</c:v>
                </c:pt>
                <c:pt idx="46">
                  <c:v>1.59996151924E-3</c:v>
                </c:pt>
                <c:pt idx="47">
                  <c:v>1.6000032424900001E-3</c:v>
                </c:pt>
                <c:pt idx="48">
                  <c:v>1.52503848076E-3</c:v>
                </c:pt>
                <c:pt idx="49">
                  <c:v>1.82501077652E-3</c:v>
                </c:pt>
                <c:pt idx="50">
                  <c:v>1.59999132156E-3</c:v>
                </c:pt>
                <c:pt idx="51">
                  <c:v>1.72498226166E-3</c:v>
                </c:pt>
                <c:pt idx="52">
                  <c:v>1.95001363754E-3</c:v>
                </c:pt>
                <c:pt idx="53">
                  <c:v>1.9000232219699999E-3</c:v>
                </c:pt>
                <c:pt idx="54">
                  <c:v>1.9499838352199999E-3</c:v>
                </c:pt>
              </c:numCache>
            </c:numRef>
          </c:yVal>
          <c:smooth val="0"/>
        </c:ser>
        <c:ser>
          <c:idx val="1"/>
          <c:order val="1"/>
          <c:tx>
            <c:v>Branch and Bound</c:v>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exp"/>
            <c:dispRSqr val="0"/>
            <c:dispEq val="0"/>
          </c:trendline>
          <c:xVal>
            <c:numRef>
              <c:f>Sheet3!$G$16:$G$62</c:f>
              <c:numCache>
                <c:formatCode>General</c:formatCode>
                <c:ptCount val="47"/>
                <c:pt idx="0">
                  <c:v>13</c:v>
                </c:pt>
                <c:pt idx="1">
                  <c:v>14</c:v>
                </c:pt>
                <c:pt idx="2">
                  <c:v>15</c:v>
                </c:pt>
                <c:pt idx="3">
                  <c:v>16</c:v>
                </c:pt>
                <c:pt idx="4">
                  <c:v>17</c:v>
                </c:pt>
                <c:pt idx="5">
                  <c:v>18</c:v>
                </c:pt>
                <c:pt idx="6">
                  <c:v>19</c:v>
                </c:pt>
                <c:pt idx="7">
                  <c:v>20</c:v>
                </c:pt>
                <c:pt idx="8">
                  <c:v>21</c:v>
                </c:pt>
                <c:pt idx="9">
                  <c:v>22</c:v>
                </c:pt>
                <c:pt idx="10">
                  <c:v>23</c:v>
                </c:pt>
                <c:pt idx="11">
                  <c:v>24</c:v>
                </c:pt>
                <c:pt idx="12">
                  <c:v>25</c:v>
                </c:pt>
                <c:pt idx="13">
                  <c:v>26</c:v>
                </c:pt>
                <c:pt idx="14">
                  <c:v>27</c:v>
                </c:pt>
                <c:pt idx="15">
                  <c:v>28</c:v>
                </c:pt>
                <c:pt idx="16">
                  <c:v>29</c:v>
                </c:pt>
                <c:pt idx="17">
                  <c:v>30</c:v>
                </c:pt>
                <c:pt idx="18">
                  <c:v>31</c:v>
                </c:pt>
                <c:pt idx="19">
                  <c:v>32</c:v>
                </c:pt>
                <c:pt idx="20">
                  <c:v>33</c:v>
                </c:pt>
                <c:pt idx="21">
                  <c:v>34</c:v>
                </c:pt>
                <c:pt idx="22">
                  <c:v>35</c:v>
                </c:pt>
                <c:pt idx="23">
                  <c:v>36</c:v>
                </c:pt>
                <c:pt idx="24">
                  <c:v>37</c:v>
                </c:pt>
                <c:pt idx="25">
                  <c:v>38</c:v>
                </c:pt>
                <c:pt idx="26">
                  <c:v>39</c:v>
                </c:pt>
                <c:pt idx="27">
                  <c:v>40</c:v>
                </c:pt>
                <c:pt idx="28">
                  <c:v>41</c:v>
                </c:pt>
                <c:pt idx="29">
                  <c:v>42</c:v>
                </c:pt>
                <c:pt idx="30">
                  <c:v>43</c:v>
                </c:pt>
                <c:pt idx="31">
                  <c:v>44</c:v>
                </c:pt>
                <c:pt idx="32">
                  <c:v>45</c:v>
                </c:pt>
                <c:pt idx="33">
                  <c:v>46</c:v>
                </c:pt>
                <c:pt idx="34">
                  <c:v>47</c:v>
                </c:pt>
                <c:pt idx="35">
                  <c:v>48</c:v>
                </c:pt>
                <c:pt idx="36">
                  <c:v>49</c:v>
                </c:pt>
                <c:pt idx="37">
                  <c:v>50</c:v>
                </c:pt>
                <c:pt idx="38">
                  <c:v>51</c:v>
                </c:pt>
                <c:pt idx="39">
                  <c:v>52</c:v>
                </c:pt>
                <c:pt idx="40">
                  <c:v>53</c:v>
                </c:pt>
                <c:pt idx="41">
                  <c:v>54</c:v>
                </c:pt>
                <c:pt idx="42">
                  <c:v>55</c:v>
                </c:pt>
                <c:pt idx="43">
                  <c:v>56</c:v>
                </c:pt>
                <c:pt idx="44">
                  <c:v>57</c:v>
                </c:pt>
                <c:pt idx="45">
                  <c:v>58</c:v>
                </c:pt>
                <c:pt idx="46">
                  <c:v>59</c:v>
                </c:pt>
              </c:numCache>
            </c:numRef>
          </c:xVal>
          <c:yVal>
            <c:numRef>
              <c:f>Sheet3!$I$16:$I$62</c:f>
              <c:numCache>
                <c:formatCode>0.00E+00</c:formatCode>
                <c:ptCount val="47"/>
                <c:pt idx="0">
                  <c:v>5.0002336502100002E-5</c:v>
                </c:pt>
                <c:pt idx="1">
                  <c:v>2.4998188018799999E-5</c:v>
                </c:pt>
                <c:pt idx="2">
                  <c:v>7.5000524520900001E-5</c:v>
                </c:pt>
                <c:pt idx="3" formatCode="General">
                  <c:v>1.9999742507900001E-4</c:v>
                </c:pt>
                <c:pt idx="4">
                  <c:v>4.9996376037599998E-5</c:v>
                </c:pt>
                <c:pt idx="5" formatCode="General">
                  <c:v>1.25008821487E-4</c:v>
                </c:pt>
                <c:pt idx="6">
                  <c:v>7.4994564056399997E-5</c:v>
                </c:pt>
                <c:pt idx="7" formatCode="General">
                  <c:v>1.7501115799E-4</c:v>
                </c:pt>
                <c:pt idx="8">
                  <c:v>5.0002336502100002E-5</c:v>
                </c:pt>
                <c:pt idx="9" formatCode="General">
                  <c:v>4.4999718666100002E-4</c:v>
                </c:pt>
                <c:pt idx="10" formatCode="General">
                  <c:v>3.0000209808300001E-4</c:v>
                </c:pt>
                <c:pt idx="11" formatCode="General">
                  <c:v>3.0000209808300001E-4</c:v>
                </c:pt>
                <c:pt idx="12" formatCode="General">
                  <c:v>4.2500495910600001E-4</c:v>
                </c:pt>
                <c:pt idx="13" formatCode="General">
                  <c:v>5.7498216629000003E-4</c:v>
                </c:pt>
                <c:pt idx="14" formatCode="General">
                  <c:v>4.250228405E-4</c:v>
                </c:pt>
                <c:pt idx="15" formatCode="General">
                  <c:v>5.7500004768399997E-4</c:v>
                </c:pt>
                <c:pt idx="16" formatCode="General">
                  <c:v>6.0000419616699997E-4</c:v>
                </c:pt>
                <c:pt idx="17" formatCode="General">
                  <c:v>7.7500343322800004E-4</c:v>
                </c:pt>
                <c:pt idx="18" formatCode="General">
                  <c:v>1.00000500679E-3</c:v>
                </c:pt>
                <c:pt idx="19" formatCode="General">
                  <c:v>1.0999858379400001E-3</c:v>
                </c:pt>
                <c:pt idx="20" formatCode="General">
                  <c:v>7.9997777938799999E-4</c:v>
                </c:pt>
                <c:pt idx="21" formatCode="General">
                  <c:v>1.77500844002E-3</c:v>
                </c:pt>
                <c:pt idx="22" formatCode="General">
                  <c:v>1.77501440048E-3</c:v>
                </c:pt>
                <c:pt idx="23" formatCode="General">
                  <c:v>1.79999470711E-3</c:v>
                </c:pt>
                <c:pt idx="24" formatCode="General">
                  <c:v>1.8249988555900001E-3</c:v>
                </c:pt>
                <c:pt idx="25" formatCode="General">
                  <c:v>3.12499403954E-3</c:v>
                </c:pt>
                <c:pt idx="26" formatCode="General">
                  <c:v>2.4750053882599998E-3</c:v>
                </c:pt>
                <c:pt idx="27" formatCode="General">
                  <c:v>2.3249983787500001E-3</c:v>
                </c:pt>
                <c:pt idx="28" formatCode="General">
                  <c:v>3.87498736382E-3</c:v>
                </c:pt>
                <c:pt idx="29" formatCode="General">
                  <c:v>7.4749946594199999E-3</c:v>
                </c:pt>
                <c:pt idx="30" formatCode="General">
                  <c:v>5.77500462532E-3</c:v>
                </c:pt>
                <c:pt idx="31" formatCode="General">
                  <c:v>7.1750164031999996E-3</c:v>
                </c:pt>
                <c:pt idx="32" formatCode="General">
                  <c:v>7.8499913215599997E-3</c:v>
                </c:pt>
                <c:pt idx="33" formatCode="General">
                  <c:v>7.6749980449699997E-3</c:v>
                </c:pt>
                <c:pt idx="34" formatCode="General">
                  <c:v>1.19500279427E-2</c:v>
                </c:pt>
                <c:pt idx="35" formatCode="General">
                  <c:v>6.8499624729200003E-3</c:v>
                </c:pt>
                <c:pt idx="36" formatCode="General">
                  <c:v>1.5424996614499999E-2</c:v>
                </c:pt>
                <c:pt idx="37" formatCode="General">
                  <c:v>1.2250036001200001E-2</c:v>
                </c:pt>
                <c:pt idx="38" formatCode="General">
                  <c:v>3.0875021219300001E-2</c:v>
                </c:pt>
                <c:pt idx="39" formatCode="General">
                  <c:v>3.06999981403E-2</c:v>
                </c:pt>
                <c:pt idx="40" formatCode="General">
                  <c:v>3.7074983120000002E-2</c:v>
                </c:pt>
                <c:pt idx="41" formatCode="General">
                  <c:v>4.7699981927900002E-2</c:v>
                </c:pt>
                <c:pt idx="42" formatCode="General">
                  <c:v>4.92000222206E-2</c:v>
                </c:pt>
                <c:pt idx="43" formatCode="General">
                  <c:v>3.8600015640300002E-2</c:v>
                </c:pt>
                <c:pt idx="44" formatCode="General">
                  <c:v>7.0699965953800001E-2</c:v>
                </c:pt>
                <c:pt idx="45" formatCode="General">
                  <c:v>7.0374995470000007E-2</c:v>
                </c:pt>
                <c:pt idx="46" formatCode="General">
                  <c:v>0.11152501702299999</c:v>
                </c:pt>
              </c:numCache>
            </c:numRef>
          </c:yVal>
          <c:smooth val="0"/>
        </c:ser>
        <c:ser>
          <c:idx val="2"/>
          <c:order val="2"/>
          <c:tx>
            <c:v>Greedy</c:v>
          </c:tx>
          <c:spPr>
            <a:ln w="19050" cap="rnd">
              <a:noFill/>
              <a:round/>
            </a:ln>
            <a:effectLst/>
          </c:spPr>
          <c:marker>
            <c:symbol val="circle"/>
            <c:size val="5"/>
            <c:spPr>
              <a:solidFill>
                <a:schemeClr val="accent3"/>
              </a:solidFill>
              <a:ln w="9525">
                <a:solidFill>
                  <a:schemeClr val="accent3"/>
                </a:solidFill>
              </a:ln>
              <a:effectLst/>
            </c:spPr>
          </c:marker>
          <c:xVal>
            <c:numRef>
              <c:f>Sheet3!$G$8:$G$62</c:f>
              <c:numCache>
                <c:formatCode>General</c:formatCode>
                <c:ptCount val="55"/>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numCache>
            </c:numRef>
          </c:xVal>
          <c:yVal>
            <c:numRef>
              <c:f>Sheet3!$J$8:$J$62</c:f>
              <c:numCache>
                <c:formatCode>General</c:formatCode>
                <c:ptCount val="55"/>
                <c:pt idx="0">
                  <c:v>0</c:v>
                </c:pt>
                <c:pt idx="1">
                  <c:v>0</c:v>
                </c:pt>
                <c:pt idx="2">
                  <c:v>0</c:v>
                </c:pt>
                <c:pt idx="3">
                  <c:v>0</c:v>
                </c:pt>
                <c:pt idx="4">
                  <c:v>0</c:v>
                </c:pt>
                <c:pt idx="5">
                  <c:v>0</c:v>
                </c:pt>
                <c:pt idx="6" formatCode="0.00E+00">
                  <c:v>2.4998188018799999E-5</c:v>
                </c:pt>
                <c:pt idx="7">
                  <c:v>0</c:v>
                </c:pt>
                <c:pt idx="8">
                  <c:v>0</c:v>
                </c:pt>
                <c:pt idx="9">
                  <c:v>0</c:v>
                </c:pt>
                <c:pt idx="10">
                  <c:v>0</c:v>
                </c:pt>
                <c:pt idx="11">
                  <c:v>0</c:v>
                </c:pt>
                <c:pt idx="12">
                  <c:v>0</c:v>
                </c:pt>
                <c:pt idx="13">
                  <c:v>0</c:v>
                </c:pt>
                <c:pt idx="14">
                  <c:v>0</c:v>
                </c:pt>
                <c:pt idx="15">
                  <c:v>0</c:v>
                </c:pt>
                <c:pt idx="16">
                  <c:v>0</c:v>
                </c:pt>
                <c:pt idx="17" formatCode="0.00E+00">
                  <c:v>2.5004148483299999E-5</c:v>
                </c:pt>
                <c:pt idx="18">
                  <c:v>0</c:v>
                </c:pt>
                <c:pt idx="19" formatCode="0.00E+00">
                  <c:v>2.4998188018799999E-5</c:v>
                </c:pt>
                <c:pt idx="20" formatCode="0.00E+00">
                  <c:v>2.4998188018799999E-5</c:v>
                </c:pt>
                <c:pt idx="21" formatCode="0.00E+00">
                  <c:v>5.0008296966599999E-5</c:v>
                </c:pt>
                <c:pt idx="22" formatCode="0.00E+00">
                  <c:v>2.4998188018799999E-5</c:v>
                </c:pt>
                <c:pt idx="23">
                  <c:v>0</c:v>
                </c:pt>
                <c:pt idx="24" formatCode="0.00E+00">
                  <c:v>2.5004148483299999E-5</c:v>
                </c:pt>
                <c:pt idx="25">
                  <c:v>0</c:v>
                </c:pt>
                <c:pt idx="26">
                  <c:v>0</c:v>
                </c:pt>
                <c:pt idx="27" formatCode="0.00E+00">
                  <c:v>5.0002336502100002E-5</c:v>
                </c:pt>
                <c:pt idx="28">
                  <c:v>0</c:v>
                </c:pt>
                <c:pt idx="29">
                  <c:v>0</c:v>
                </c:pt>
                <c:pt idx="30">
                  <c:v>0</c:v>
                </c:pt>
                <c:pt idx="31">
                  <c:v>0</c:v>
                </c:pt>
                <c:pt idx="32">
                  <c:v>0</c:v>
                </c:pt>
                <c:pt idx="33" formatCode="0.00E+00">
                  <c:v>2.4998188018799999E-5</c:v>
                </c:pt>
                <c:pt idx="34">
                  <c:v>0</c:v>
                </c:pt>
                <c:pt idx="35">
                  <c:v>0</c:v>
                </c:pt>
                <c:pt idx="36" formatCode="0.00E+00">
                  <c:v>2.4998188018799999E-5</c:v>
                </c:pt>
                <c:pt idx="37" formatCode="0.00E+00">
                  <c:v>2.4998188018799999E-5</c:v>
                </c:pt>
                <c:pt idx="38" formatCode="0.00E+00">
                  <c:v>4.9996376037599998E-5</c:v>
                </c:pt>
                <c:pt idx="39">
                  <c:v>0</c:v>
                </c:pt>
                <c:pt idx="40" formatCode="0.00E+00">
                  <c:v>5.0002336502100002E-5</c:v>
                </c:pt>
                <c:pt idx="41">
                  <c:v>0</c:v>
                </c:pt>
                <c:pt idx="42">
                  <c:v>0</c:v>
                </c:pt>
                <c:pt idx="43">
                  <c:v>0</c:v>
                </c:pt>
                <c:pt idx="44">
                  <c:v>0</c:v>
                </c:pt>
                <c:pt idx="45" formatCode="0.00E+00">
                  <c:v>4.9996376037599998E-5</c:v>
                </c:pt>
                <c:pt idx="46" formatCode="0.00E+00">
                  <c:v>2.4998188018799999E-5</c:v>
                </c:pt>
                <c:pt idx="47" formatCode="0.00E+00">
                  <c:v>2.4998188018799999E-5</c:v>
                </c:pt>
                <c:pt idx="48" formatCode="0.00E+00">
                  <c:v>2.4998188018799999E-5</c:v>
                </c:pt>
                <c:pt idx="49" formatCode="0.00E+00">
                  <c:v>2.5004148483299999E-5</c:v>
                </c:pt>
                <c:pt idx="50" formatCode="0.00E+00">
                  <c:v>4.9996376037599998E-5</c:v>
                </c:pt>
                <c:pt idx="51" formatCode="0.00E+00">
                  <c:v>2.4998188018799999E-5</c:v>
                </c:pt>
                <c:pt idx="52">
                  <c:v>0</c:v>
                </c:pt>
                <c:pt idx="53">
                  <c:v>0</c:v>
                </c:pt>
                <c:pt idx="54">
                  <c:v>0</c:v>
                </c:pt>
              </c:numCache>
            </c:numRef>
          </c:yVal>
          <c:smooth val="0"/>
        </c:ser>
        <c:ser>
          <c:idx val="3"/>
          <c:order val="3"/>
          <c:tx>
            <c:v>Recursive</c:v>
          </c:tx>
          <c:spPr>
            <a:ln w="1905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exp"/>
            <c:dispRSqr val="0"/>
            <c:dispEq val="0"/>
          </c:trendline>
          <c:xVal>
            <c:numRef>
              <c:f>Sheet3!$G$8:$G$62</c:f>
              <c:numCache>
                <c:formatCode>General</c:formatCode>
                <c:ptCount val="55"/>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numCache>
            </c:numRef>
          </c:xVal>
          <c:yVal>
            <c:numRef>
              <c:f>Sheet3!$K$8:$K$27</c:f>
              <c:numCache>
                <c:formatCode>0.00E+00</c:formatCode>
                <c:ptCount val="20"/>
                <c:pt idx="0">
                  <c:v>2.4998188018799999E-5</c:v>
                </c:pt>
                <c:pt idx="1">
                  <c:v>7.5006484985400005E-5</c:v>
                </c:pt>
                <c:pt idx="2">
                  <c:v>7.5000524520900001E-5</c:v>
                </c:pt>
                <c:pt idx="3">
                  <c:v>9.99987125397E-5</c:v>
                </c:pt>
                <c:pt idx="4" formatCode="General">
                  <c:v>3.49992513657E-4</c:v>
                </c:pt>
                <c:pt idx="5" formatCode="General">
                  <c:v>4.0000677108799999E-4</c:v>
                </c:pt>
                <c:pt idx="6" formatCode="General">
                  <c:v>6.5000057220500004E-4</c:v>
                </c:pt>
                <c:pt idx="7" formatCode="General">
                  <c:v>1.3499915599799999E-3</c:v>
                </c:pt>
                <c:pt idx="8" formatCode="General">
                  <c:v>2.22501754761E-3</c:v>
                </c:pt>
                <c:pt idx="9" formatCode="General">
                  <c:v>3.9249837398499998E-3</c:v>
                </c:pt>
                <c:pt idx="10" formatCode="General">
                  <c:v>7.1249961852999999E-3</c:v>
                </c:pt>
                <c:pt idx="11" formatCode="General">
                  <c:v>1.2174975871999999E-2</c:v>
                </c:pt>
                <c:pt idx="12" formatCode="General">
                  <c:v>2.0800024271000001E-2</c:v>
                </c:pt>
                <c:pt idx="13" formatCode="General">
                  <c:v>3.81249904633E-2</c:v>
                </c:pt>
                <c:pt idx="14" formatCode="General">
                  <c:v>6.8425023555800005E-2</c:v>
                </c:pt>
                <c:pt idx="15" formatCode="General">
                  <c:v>0.12627503275900001</c:v>
                </c:pt>
                <c:pt idx="16" formatCode="General">
                  <c:v>0.22287501096699999</c:v>
                </c:pt>
                <c:pt idx="17" formatCode="General">
                  <c:v>0.37197499871299999</c:v>
                </c:pt>
                <c:pt idx="18" formatCode="General">
                  <c:v>0.62635002136200002</c:v>
                </c:pt>
                <c:pt idx="19" formatCode="General">
                  <c:v>1.08052499294</c:v>
                </c:pt>
              </c:numCache>
            </c:numRef>
          </c:yVal>
          <c:smooth val="0"/>
        </c:ser>
        <c:dLbls>
          <c:showLegendKey val="0"/>
          <c:showVal val="0"/>
          <c:showCatName val="0"/>
          <c:showSerName val="0"/>
          <c:showPercent val="0"/>
          <c:showBubbleSize val="0"/>
        </c:dLbls>
        <c:axId val="-1723210464"/>
        <c:axId val="-1723209920"/>
      </c:scatterChart>
      <c:valAx>
        <c:axId val="-172321046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 Of Words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3209920"/>
        <c:crosses val="autoZero"/>
        <c:crossBetween val="midCat"/>
      </c:valAx>
      <c:valAx>
        <c:axId val="-1723209920"/>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Time (Seconds)</a:t>
                </a:r>
              </a:p>
            </c:rich>
          </c:tx>
          <c:layout>
            <c:manualLayout>
              <c:xMode val="edge"/>
              <c:yMode val="edge"/>
              <c:x val="8.8963024742841259E-3"/>
              <c:y val="0.4012753852695787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3210464"/>
        <c:crosses val="autoZero"/>
        <c:crossBetween val="midCat"/>
      </c:valAx>
      <c:spPr>
        <a:noFill/>
        <a:ln>
          <a:noFill/>
        </a:ln>
        <a:effectLst/>
      </c:spPr>
    </c:plotArea>
    <c:legend>
      <c:legendPos val="b"/>
      <c:legendEntry>
        <c:idx val="4"/>
        <c:delete val="1"/>
      </c:legendEntry>
      <c:legendEntry>
        <c:idx val="5"/>
        <c:delete val="1"/>
      </c:legendEntry>
      <c:legendEntry>
        <c:idx val="6"/>
        <c:delete val="1"/>
      </c:legendEntry>
      <c:layout>
        <c:manualLayout>
          <c:xMode val="edge"/>
          <c:yMode val="edge"/>
          <c:x val="0.13647550043301079"/>
          <c:y val="7.0211129477043402E-2"/>
          <c:w val="0.13828198914668607"/>
          <c:h val="0.1934359741345181"/>
        </c:manualLayout>
      </c:layout>
      <c:overlay val="0"/>
      <c:spPr>
        <a:solidFill>
          <a:schemeClr val="bg1"/>
        </a:solidFill>
        <a:ln>
          <a:solidFill>
            <a:schemeClr val="tx1"/>
          </a:solid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Sheet2!$F$8</c:f>
              <c:strCache>
                <c:ptCount val="1"/>
                <c:pt idx="0">
                  <c:v>Dynamic</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2"/>
            <c:dispRSqr val="0"/>
            <c:dispEq val="0"/>
          </c:trendline>
          <c:xVal>
            <c:numRef>
              <c:f>Sheet2!$D$9:$D$208</c:f>
              <c:numCache>
                <c:formatCode>General</c:formatCode>
                <c:ptCount val="200"/>
                <c:pt idx="5">
                  <c:v>25</c:v>
                </c:pt>
                <c:pt idx="6">
                  <c:v>36</c:v>
                </c:pt>
                <c:pt idx="7">
                  <c:v>49</c:v>
                </c:pt>
                <c:pt idx="8">
                  <c:v>64</c:v>
                </c:pt>
                <c:pt idx="9">
                  <c:v>81</c:v>
                </c:pt>
                <c:pt idx="10">
                  <c:v>100</c:v>
                </c:pt>
                <c:pt idx="11">
                  <c:v>121</c:v>
                </c:pt>
                <c:pt idx="12">
                  <c:v>144</c:v>
                </c:pt>
                <c:pt idx="13">
                  <c:v>169</c:v>
                </c:pt>
                <c:pt idx="14">
                  <c:v>196</c:v>
                </c:pt>
                <c:pt idx="15">
                  <c:v>225</c:v>
                </c:pt>
                <c:pt idx="16">
                  <c:v>256</c:v>
                </c:pt>
                <c:pt idx="17">
                  <c:v>289</c:v>
                </c:pt>
                <c:pt idx="18">
                  <c:v>324</c:v>
                </c:pt>
                <c:pt idx="19">
                  <c:v>361</c:v>
                </c:pt>
                <c:pt idx="20">
                  <c:v>400</c:v>
                </c:pt>
                <c:pt idx="21">
                  <c:v>441</c:v>
                </c:pt>
                <c:pt idx="22">
                  <c:v>484</c:v>
                </c:pt>
                <c:pt idx="23">
                  <c:v>529</c:v>
                </c:pt>
                <c:pt idx="24">
                  <c:v>576</c:v>
                </c:pt>
                <c:pt idx="25">
                  <c:v>625</c:v>
                </c:pt>
                <c:pt idx="26">
                  <c:v>676</c:v>
                </c:pt>
                <c:pt idx="27">
                  <c:v>729</c:v>
                </c:pt>
                <c:pt idx="28">
                  <c:v>784</c:v>
                </c:pt>
                <c:pt idx="29">
                  <c:v>841</c:v>
                </c:pt>
                <c:pt idx="30">
                  <c:v>900</c:v>
                </c:pt>
                <c:pt idx="31">
                  <c:v>961</c:v>
                </c:pt>
                <c:pt idx="32">
                  <c:v>1024</c:v>
                </c:pt>
                <c:pt idx="33">
                  <c:v>1089</c:v>
                </c:pt>
                <c:pt idx="34">
                  <c:v>1156</c:v>
                </c:pt>
                <c:pt idx="35">
                  <c:v>1225</c:v>
                </c:pt>
                <c:pt idx="36">
                  <c:v>1296</c:v>
                </c:pt>
                <c:pt idx="37">
                  <c:v>1369</c:v>
                </c:pt>
                <c:pt idx="38">
                  <c:v>1444</c:v>
                </c:pt>
                <c:pt idx="39">
                  <c:v>1521</c:v>
                </c:pt>
                <c:pt idx="40">
                  <c:v>1600</c:v>
                </c:pt>
                <c:pt idx="41">
                  <c:v>1681</c:v>
                </c:pt>
                <c:pt idx="42">
                  <c:v>1764</c:v>
                </c:pt>
                <c:pt idx="43">
                  <c:v>1849</c:v>
                </c:pt>
                <c:pt idx="44">
                  <c:v>1936</c:v>
                </c:pt>
                <c:pt idx="45">
                  <c:v>2025</c:v>
                </c:pt>
                <c:pt idx="46">
                  <c:v>2116</c:v>
                </c:pt>
                <c:pt idx="47">
                  <c:v>2209</c:v>
                </c:pt>
                <c:pt idx="48">
                  <c:v>2304</c:v>
                </c:pt>
                <c:pt idx="49">
                  <c:v>2401</c:v>
                </c:pt>
                <c:pt idx="50">
                  <c:v>2500</c:v>
                </c:pt>
                <c:pt idx="51">
                  <c:v>2601</c:v>
                </c:pt>
                <c:pt idx="52">
                  <c:v>2704</c:v>
                </c:pt>
                <c:pt idx="53">
                  <c:v>2809</c:v>
                </c:pt>
                <c:pt idx="54">
                  <c:v>2916</c:v>
                </c:pt>
                <c:pt idx="55">
                  <c:v>3025</c:v>
                </c:pt>
                <c:pt idx="56">
                  <c:v>3136</c:v>
                </c:pt>
                <c:pt idx="57">
                  <c:v>3249</c:v>
                </c:pt>
                <c:pt idx="58">
                  <c:v>3364</c:v>
                </c:pt>
                <c:pt idx="59">
                  <c:v>3481</c:v>
                </c:pt>
                <c:pt idx="60">
                  <c:v>3600</c:v>
                </c:pt>
                <c:pt idx="61">
                  <c:v>3721</c:v>
                </c:pt>
                <c:pt idx="62">
                  <c:v>3844</c:v>
                </c:pt>
                <c:pt idx="63">
                  <c:v>3969</c:v>
                </c:pt>
                <c:pt idx="64">
                  <c:v>4096</c:v>
                </c:pt>
                <c:pt idx="65">
                  <c:v>4225</c:v>
                </c:pt>
                <c:pt idx="66">
                  <c:v>4356</c:v>
                </c:pt>
                <c:pt idx="67">
                  <c:v>4489</c:v>
                </c:pt>
                <c:pt idx="68">
                  <c:v>4624</c:v>
                </c:pt>
                <c:pt idx="69">
                  <c:v>4761</c:v>
                </c:pt>
                <c:pt idx="70">
                  <c:v>4900</c:v>
                </c:pt>
                <c:pt idx="71">
                  <c:v>5041</c:v>
                </c:pt>
                <c:pt idx="72">
                  <c:v>5184</c:v>
                </c:pt>
                <c:pt idx="73">
                  <c:v>5329</c:v>
                </c:pt>
                <c:pt idx="74">
                  <c:v>5476</c:v>
                </c:pt>
                <c:pt idx="75">
                  <c:v>5625</c:v>
                </c:pt>
                <c:pt idx="76">
                  <c:v>5776</c:v>
                </c:pt>
                <c:pt idx="77">
                  <c:v>5929</c:v>
                </c:pt>
                <c:pt idx="78">
                  <c:v>6084</c:v>
                </c:pt>
                <c:pt idx="79">
                  <c:v>6241</c:v>
                </c:pt>
                <c:pt idx="80">
                  <c:v>6400</c:v>
                </c:pt>
                <c:pt idx="81">
                  <c:v>6561</c:v>
                </c:pt>
                <c:pt idx="82">
                  <c:v>6724</c:v>
                </c:pt>
                <c:pt idx="83">
                  <c:v>6889</c:v>
                </c:pt>
                <c:pt idx="84">
                  <c:v>7056</c:v>
                </c:pt>
                <c:pt idx="85">
                  <c:v>7225</c:v>
                </c:pt>
                <c:pt idx="86">
                  <c:v>7396</c:v>
                </c:pt>
                <c:pt idx="87">
                  <c:v>7569</c:v>
                </c:pt>
                <c:pt idx="88">
                  <c:v>7744</c:v>
                </c:pt>
                <c:pt idx="89">
                  <c:v>7921</c:v>
                </c:pt>
                <c:pt idx="90">
                  <c:v>8100</c:v>
                </c:pt>
                <c:pt idx="91">
                  <c:v>8281</c:v>
                </c:pt>
                <c:pt idx="92">
                  <c:v>8464</c:v>
                </c:pt>
                <c:pt idx="93">
                  <c:v>8649</c:v>
                </c:pt>
                <c:pt idx="94">
                  <c:v>8836</c:v>
                </c:pt>
                <c:pt idx="95">
                  <c:v>9025</c:v>
                </c:pt>
                <c:pt idx="96">
                  <c:v>9216</c:v>
                </c:pt>
                <c:pt idx="97">
                  <c:v>9409</c:v>
                </c:pt>
                <c:pt idx="98">
                  <c:v>9604</c:v>
                </c:pt>
                <c:pt idx="99">
                  <c:v>9801</c:v>
                </c:pt>
                <c:pt idx="100">
                  <c:v>10000</c:v>
                </c:pt>
                <c:pt idx="101">
                  <c:v>10201</c:v>
                </c:pt>
                <c:pt idx="102">
                  <c:v>10404</c:v>
                </c:pt>
                <c:pt idx="103">
                  <c:v>10609</c:v>
                </c:pt>
                <c:pt idx="104">
                  <c:v>10816</c:v>
                </c:pt>
                <c:pt idx="105">
                  <c:v>11025</c:v>
                </c:pt>
                <c:pt idx="106">
                  <c:v>11236</c:v>
                </c:pt>
                <c:pt idx="107">
                  <c:v>11449</c:v>
                </c:pt>
                <c:pt idx="108">
                  <c:v>11664</c:v>
                </c:pt>
                <c:pt idx="109">
                  <c:v>11881</c:v>
                </c:pt>
                <c:pt idx="110">
                  <c:v>12100</c:v>
                </c:pt>
                <c:pt idx="111">
                  <c:v>12321</c:v>
                </c:pt>
                <c:pt idx="112">
                  <c:v>12544</c:v>
                </c:pt>
                <c:pt idx="113">
                  <c:v>12769</c:v>
                </c:pt>
                <c:pt idx="114">
                  <c:v>12996</c:v>
                </c:pt>
                <c:pt idx="115">
                  <c:v>13225</c:v>
                </c:pt>
                <c:pt idx="116">
                  <c:v>13456</c:v>
                </c:pt>
                <c:pt idx="117">
                  <c:v>13689</c:v>
                </c:pt>
                <c:pt idx="118">
                  <c:v>13924</c:v>
                </c:pt>
                <c:pt idx="119">
                  <c:v>14161</c:v>
                </c:pt>
                <c:pt idx="120">
                  <c:v>14400</c:v>
                </c:pt>
                <c:pt idx="121">
                  <c:v>14641</c:v>
                </c:pt>
                <c:pt idx="122">
                  <c:v>14884</c:v>
                </c:pt>
                <c:pt idx="123">
                  <c:v>15129</c:v>
                </c:pt>
                <c:pt idx="124">
                  <c:v>15376</c:v>
                </c:pt>
                <c:pt idx="125">
                  <c:v>15625</c:v>
                </c:pt>
                <c:pt idx="126">
                  <c:v>15876</c:v>
                </c:pt>
                <c:pt idx="127">
                  <c:v>16129</c:v>
                </c:pt>
                <c:pt idx="128">
                  <c:v>16384</c:v>
                </c:pt>
                <c:pt idx="129">
                  <c:v>16641</c:v>
                </c:pt>
                <c:pt idx="130">
                  <c:v>16900</c:v>
                </c:pt>
                <c:pt idx="131">
                  <c:v>17161</c:v>
                </c:pt>
                <c:pt idx="132">
                  <c:v>17424</c:v>
                </c:pt>
                <c:pt idx="133">
                  <c:v>17689</c:v>
                </c:pt>
                <c:pt idx="134">
                  <c:v>17956</c:v>
                </c:pt>
                <c:pt idx="135">
                  <c:v>18225</c:v>
                </c:pt>
                <c:pt idx="136">
                  <c:v>18496</c:v>
                </c:pt>
                <c:pt idx="137">
                  <c:v>18769</c:v>
                </c:pt>
                <c:pt idx="138">
                  <c:v>19044</c:v>
                </c:pt>
                <c:pt idx="139">
                  <c:v>19321</c:v>
                </c:pt>
                <c:pt idx="140">
                  <c:v>19600</c:v>
                </c:pt>
                <c:pt idx="141">
                  <c:v>19881</c:v>
                </c:pt>
                <c:pt idx="142">
                  <c:v>20164</c:v>
                </c:pt>
                <c:pt idx="143">
                  <c:v>20449</c:v>
                </c:pt>
                <c:pt idx="144">
                  <c:v>20736</c:v>
                </c:pt>
                <c:pt idx="145">
                  <c:v>21025</c:v>
                </c:pt>
                <c:pt idx="146">
                  <c:v>21316</c:v>
                </c:pt>
                <c:pt idx="147">
                  <c:v>21609</c:v>
                </c:pt>
                <c:pt idx="148">
                  <c:v>21904</c:v>
                </c:pt>
                <c:pt idx="149">
                  <c:v>22201</c:v>
                </c:pt>
                <c:pt idx="150">
                  <c:v>22500</c:v>
                </c:pt>
                <c:pt idx="151">
                  <c:v>22801</c:v>
                </c:pt>
                <c:pt idx="152">
                  <c:v>23104</c:v>
                </c:pt>
                <c:pt idx="153">
                  <c:v>23409</c:v>
                </c:pt>
                <c:pt idx="154">
                  <c:v>23716</c:v>
                </c:pt>
                <c:pt idx="155">
                  <c:v>24025</c:v>
                </c:pt>
                <c:pt idx="156">
                  <c:v>24336</c:v>
                </c:pt>
                <c:pt idx="157">
                  <c:v>24649</c:v>
                </c:pt>
                <c:pt idx="158">
                  <c:v>24964</c:v>
                </c:pt>
                <c:pt idx="159">
                  <c:v>25281</c:v>
                </c:pt>
                <c:pt idx="160">
                  <c:v>25600</c:v>
                </c:pt>
                <c:pt idx="161">
                  <c:v>25921</c:v>
                </c:pt>
                <c:pt idx="162">
                  <c:v>26244</c:v>
                </c:pt>
                <c:pt idx="163">
                  <c:v>26569</c:v>
                </c:pt>
                <c:pt idx="164">
                  <c:v>26896</c:v>
                </c:pt>
                <c:pt idx="165">
                  <c:v>27225</c:v>
                </c:pt>
                <c:pt idx="166">
                  <c:v>27556</c:v>
                </c:pt>
                <c:pt idx="167">
                  <c:v>27889</c:v>
                </c:pt>
                <c:pt idx="168">
                  <c:v>28224</c:v>
                </c:pt>
                <c:pt idx="169">
                  <c:v>28561</c:v>
                </c:pt>
                <c:pt idx="170">
                  <c:v>28900</c:v>
                </c:pt>
                <c:pt idx="171">
                  <c:v>29241</c:v>
                </c:pt>
                <c:pt idx="172">
                  <c:v>29584</c:v>
                </c:pt>
                <c:pt idx="173">
                  <c:v>29929</c:v>
                </c:pt>
                <c:pt idx="174">
                  <c:v>30276</c:v>
                </c:pt>
                <c:pt idx="175">
                  <c:v>30625</c:v>
                </c:pt>
                <c:pt idx="176">
                  <c:v>30976</c:v>
                </c:pt>
                <c:pt idx="177">
                  <c:v>31329</c:v>
                </c:pt>
                <c:pt idx="178">
                  <c:v>31684</c:v>
                </c:pt>
                <c:pt idx="179">
                  <c:v>32041</c:v>
                </c:pt>
                <c:pt idx="180">
                  <c:v>32400</c:v>
                </c:pt>
                <c:pt idx="181">
                  <c:v>32761</c:v>
                </c:pt>
                <c:pt idx="182">
                  <c:v>33124</c:v>
                </c:pt>
                <c:pt idx="183">
                  <c:v>33489</c:v>
                </c:pt>
                <c:pt idx="184">
                  <c:v>33856</c:v>
                </c:pt>
                <c:pt idx="185">
                  <c:v>34225</c:v>
                </c:pt>
                <c:pt idx="186">
                  <c:v>34596</c:v>
                </c:pt>
                <c:pt idx="187">
                  <c:v>34969</c:v>
                </c:pt>
                <c:pt idx="188">
                  <c:v>35344</c:v>
                </c:pt>
                <c:pt idx="189">
                  <c:v>35721</c:v>
                </c:pt>
                <c:pt idx="190">
                  <c:v>36100</c:v>
                </c:pt>
                <c:pt idx="191">
                  <c:v>36481</c:v>
                </c:pt>
                <c:pt idx="192">
                  <c:v>36864</c:v>
                </c:pt>
                <c:pt idx="193">
                  <c:v>37249</c:v>
                </c:pt>
                <c:pt idx="194">
                  <c:v>37636</c:v>
                </c:pt>
                <c:pt idx="195">
                  <c:v>38025</c:v>
                </c:pt>
                <c:pt idx="196">
                  <c:v>38416</c:v>
                </c:pt>
                <c:pt idx="197">
                  <c:v>38809</c:v>
                </c:pt>
                <c:pt idx="198">
                  <c:v>39204</c:v>
                </c:pt>
                <c:pt idx="199">
                  <c:v>39601</c:v>
                </c:pt>
              </c:numCache>
            </c:numRef>
          </c:xVal>
          <c:yVal>
            <c:numRef>
              <c:f>Sheet2!$F$9:$F$208</c:f>
              <c:numCache>
                <c:formatCode>General</c:formatCode>
                <c:ptCount val="200"/>
                <c:pt idx="5">
                  <c:v>1.2499690055799999E-4</c:v>
                </c:pt>
                <c:pt idx="6" formatCode="0.00E+00">
                  <c:v>2.4998188018799999E-5</c:v>
                </c:pt>
                <c:pt idx="7" formatCode="0.00E+00">
                  <c:v>7.5000524520900001E-5</c:v>
                </c:pt>
                <c:pt idx="8" formatCode="0.00E+00">
                  <c:v>0</c:v>
                </c:pt>
                <c:pt idx="9" formatCode="0.00E+00">
                  <c:v>1.5000104904200001E-4</c:v>
                </c:pt>
                <c:pt idx="10" formatCode="0.00E+00">
                  <c:v>2.2499561309799999E-4</c:v>
                </c:pt>
                <c:pt idx="11">
                  <c:v>1.49989128113E-4</c:v>
                </c:pt>
                <c:pt idx="12">
                  <c:v>1.9999146461499999E-4</c:v>
                </c:pt>
                <c:pt idx="13">
                  <c:v>2.9999017715500001E-4</c:v>
                </c:pt>
                <c:pt idx="14" formatCode="0.00E+00">
                  <c:v>2.2501349449200001E-4</c:v>
                </c:pt>
                <c:pt idx="15" formatCode="0.00E+00">
                  <c:v>3.9999485015899998E-4</c:v>
                </c:pt>
                <c:pt idx="16">
                  <c:v>2.0000338554399999E-4</c:v>
                </c:pt>
                <c:pt idx="17" formatCode="0.00E+00">
                  <c:v>3.99988889694E-4</c:v>
                </c:pt>
                <c:pt idx="18" formatCode="0.00E+00">
                  <c:v>4.0001273155200001E-4</c:v>
                </c:pt>
                <c:pt idx="19" formatCode="0.00E+00">
                  <c:v>1.9999742507900001E-4</c:v>
                </c:pt>
                <c:pt idx="20">
                  <c:v>4.5000910759000003E-4</c:v>
                </c:pt>
                <c:pt idx="21">
                  <c:v>6.5000653266900001E-4</c:v>
                </c:pt>
                <c:pt idx="22">
                  <c:v>5.5001974105800002E-4</c:v>
                </c:pt>
                <c:pt idx="23">
                  <c:v>5.2497982978799999E-4</c:v>
                </c:pt>
                <c:pt idx="24">
                  <c:v>4.0001273155200001E-4</c:v>
                </c:pt>
                <c:pt idx="25">
                  <c:v>4.4999122619599998E-4</c:v>
                </c:pt>
                <c:pt idx="26">
                  <c:v>4.99987602234E-4</c:v>
                </c:pt>
                <c:pt idx="27">
                  <c:v>5.2501559257500002E-4</c:v>
                </c:pt>
                <c:pt idx="28">
                  <c:v>6.9999694824200004E-4</c:v>
                </c:pt>
                <c:pt idx="29">
                  <c:v>7.4997544288599996E-4</c:v>
                </c:pt>
                <c:pt idx="30">
                  <c:v>6.7502856254599995E-4</c:v>
                </c:pt>
                <c:pt idx="31">
                  <c:v>7.4999928474399997E-4</c:v>
                </c:pt>
                <c:pt idx="32" formatCode="0.00E+00">
                  <c:v>7.5000524520900001E-4</c:v>
                </c:pt>
                <c:pt idx="33">
                  <c:v>7.2499513626099997E-4</c:v>
                </c:pt>
                <c:pt idx="34">
                  <c:v>8.2497000694299995E-4</c:v>
                </c:pt>
                <c:pt idx="35">
                  <c:v>8.7502002716100002E-4</c:v>
                </c:pt>
                <c:pt idx="36">
                  <c:v>8.9997649192799999E-4</c:v>
                </c:pt>
                <c:pt idx="37">
                  <c:v>1.00000500679E-3</c:v>
                </c:pt>
                <c:pt idx="38">
                  <c:v>9.7498297691300004E-4</c:v>
                </c:pt>
                <c:pt idx="39" formatCode="0.00E+00">
                  <c:v>9.9998116493199996E-4</c:v>
                </c:pt>
                <c:pt idx="40" formatCode="0.00E+00">
                  <c:v>1.02499723434E-3</c:v>
                </c:pt>
                <c:pt idx="41">
                  <c:v>1.07501149178E-3</c:v>
                </c:pt>
                <c:pt idx="42">
                  <c:v>1.0750174522399999E-3</c:v>
                </c:pt>
                <c:pt idx="43">
                  <c:v>1.0749697685200001E-3</c:v>
                </c:pt>
                <c:pt idx="44" formatCode="0.00E+00">
                  <c:v>1.1749744415299999E-3</c:v>
                </c:pt>
                <c:pt idx="45" formatCode="0.00E+00">
                  <c:v>1.1500298976899999E-3</c:v>
                </c:pt>
                <c:pt idx="46" formatCode="0.00E+00">
                  <c:v>1.35000348091E-3</c:v>
                </c:pt>
                <c:pt idx="47">
                  <c:v>1.2750208377800001E-3</c:v>
                </c:pt>
                <c:pt idx="48">
                  <c:v>1.4750123023999999E-3</c:v>
                </c:pt>
                <c:pt idx="49" formatCode="0.00E+00">
                  <c:v>1.29998922348E-3</c:v>
                </c:pt>
                <c:pt idx="50">
                  <c:v>1.5499830246E-3</c:v>
                </c:pt>
                <c:pt idx="51">
                  <c:v>1.34998559952E-3</c:v>
                </c:pt>
                <c:pt idx="52">
                  <c:v>1.52500271797E-3</c:v>
                </c:pt>
                <c:pt idx="53">
                  <c:v>1.6000032424900001E-3</c:v>
                </c:pt>
                <c:pt idx="54">
                  <c:v>1.70001983643E-3</c:v>
                </c:pt>
                <c:pt idx="55">
                  <c:v>1.65005922318E-3</c:v>
                </c:pt>
                <c:pt idx="56">
                  <c:v>1.6250193119000001E-3</c:v>
                </c:pt>
                <c:pt idx="57">
                  <c:v>1.74999833107E-3</c:v>
                </c:pt>
                <c:pt idx="58">
                  <c:v>1.9250214099899999E-3</c:v>
                </c:pt>
                <c:pt idx="59">
                  <c:v>1.92497372627E-3</c:v>
                </c:pt>
                <c:pt idx="60">
                  <c:v>1.8999874591799999E-3</c:v>
                </c:pt>
                <c:pt idx="61">
                  <c:v>1.9999861717199998E-3</c:v>
                </c:pt>
                <c:pt idx="62">
                  <c:v>1.9999623298600001E-3</c:v>
                </c:pt>
                <c:pt idx="63">
                  <c:v>2.09999680519E-3</c:v>
                </c:pt>
                <c:pt idx="64">
                  <c:v>2.1749913692500002E-3</c:v>
                </c:pt>
                <c:pt idx="65">
                  <c:v>2.1000146865800002E-3</c:v>
                </c:pt>
                <c:pt idx="66">
                  <c:v>2.2000133991199999E-3</c:v>
                </c:pt>
                <c:pt idx="67">
                  <c:v>2.2500038147000002E-3</c:v>
                </c:pt>
                <c:pt idx="68">
                  <c:v>2.3749709129299999E-3</c:v>
                </c:pt>
                <c:pt idx="69">
                  <c:v>2.37500071526E-3</c:v>
                </c:pt>
                <c:pt idx="70">
                  <c:v>2.3250222206099998E-3</c:v>
                </c:pt>
                <c:pt idx="71">
                  <c:v>2.5000154972100001E-3</c:v>
                </c:pt>
                <c:pt idx="72">
                  <c:v>2.6500225067100001E-3</c:v>
                </c:pt>
                <c:pt idx="73">
                  <c:v>2.4250388145400001E-3</c:v>
                </c:pt>
                <c:pt idx="74">
                  <c:v>2.6250064373000001E-3</c:v>
                </c:pt>
                <c:pt idx="75">
                  <c:v>2.7750015258800002E-3</c:v>
                </c:pt>
                <c:pt idx="76">
                  <c:v>2.72498130798E-3</c:v>
                </c:pt>
                <c:pt idx="77">
                  <c:v>2.77497768402E-3</c:v>
                </c:pt>
                <c:pt idx="78">
                  <c:v>2.72498726845E-3</c:v>
                </c:pt>
                <c:pt idx="79">
                  <c:v>2.9750168323500002E-3</c:v>
                </c:pt>
                <c:pt idx="80">
                  <c:v>2.97501087189E-3</c:v>
                </c:pt>
                <c:pt idx="81">
                  <c:v>2.9500067233999999E-3</c:v>
                </c:pt>
                <c:pt idx="82">
                  <c:v>3.05002331734E-3</c:v>
                </c:pt>
                <c:pt idx="83">
                  <c:v>3.0750036239600002E-3</c:v>
                </c:pt>
                <c:pt idx="84">
                  <c:v>3.225004673E-3</c:v>
                </c:pt>
                <c:pt idx="85">
                  <c:v>3.3250033855400001E-3</c:v>
                </c:pt>
                <c:pt idx="86">
                  <c:v>3.47498059273E-3</c:v>
                </c:pt>
                <c:pt idx="87">
                  <c:v>3.3999860286700002E-3</c:v>
                </c:pt>
                <c:pt idx="88">
                  <c:v>3.5500168800400001E-3</c:v>
                </c:pt>
                <c:pt idx="89">
                  <c:v>3.6499917507200001E-3</c:v>
                </c:pt>
                <c:pt idx="90">
                  <c:v>3.6249876022299999E-3</c:v>
                </c:pt>
                <c:pt idx="91">
                  <c:v>3.62499952316E-3</c:v>
                </c:pt>
                <c:pt idx="92">
                  <c:v>3.6750018596600001E-3</c:v>
                </c:pt>
                <c:pt idx="93">
                  <c:v>3.87497544289E-3</c:v>
                </c:pt>
                <c:pt idx="94">
                  <c:v>3.8750171661399999E-3</c:v>
                </c:pt>
                <c:pt idx="95">
                  <c:v>3.9999961852999998E-3</c:v>
                </c:pt>
                <c:pt idx="96">
                  <c:v>3.9250016212500002E-3</c:v>
                </c:pt>
                <c:pt idx="97">
                  <c:v>4.1000008583099998E-3</c:v>
                </c:pt>
                <c:pt idx="98">
                  <c:v>4.0500164032000003E-3</c:v>
                </c:pt>
                <c:pt idx="99">
                  <c:v>4.0999770164499997E-3</c:v>
                </c:pt>
                <c:pt idx="100">
                  <c:v>4.1249930858600001E-3</c:v>
                </c:pt>
                <c:pt idx="101">
                  <c:v>4.2750060558299999E-3</c:v>
                </c:pt>
                <c:pt idx="102">
                  <c:v>4.37501072884E-3</c:v>
                </c:pt>
                <c:pt idx="103">
                  <c:v>4.3999791145300001E-3</c:v>
                </c:pt>
                <c:pt idx="104">
                  <c:v>4.3999910354600002E-3</c:v>
                </c:pt>
                <c:pt idx="105">
                  <c:v>4.6249926090199999E-3</c:v>
                </c:pt>
                <c:pt idx="106">
                  <c:v>4.6749889850600003E-3</c:v>
                </c:pt>
                <c:pt idx="107">
                  <c:v>4.7500014305100003E-3</c:v>
                </c:pt>
                <c:pt idx="108">
                  <c:v>4.79996800423E-3</c:v>
                </c:pt>
                <c:pt idx="109">
                  <c:v>4.8249959945699996E-3</c:v>
                </c:pt>
                <c:pt idx="110">
                  <c:v>4.9249947071100001E-3</c:v>
                </c:pt>
                <c:pt idx="111">
                  <c:v>5.0000071525600001E-3</c:v>
                </c:pt>
                <c:pt idx="112">
                  <c:v>5.1500022411300004E-3</c:v>
                </c:pt>
                <c:pt idx="113">
                  <c:v>5.2749991416899998E-3</c:v>
                </c:pt>
                <c:pt idx="114">
                  <c:v>5.1750183105499998E-3</c:v>
                </c:pt>
                <c:pt idx="115">
                  <c:v>5.2999973297099996E-3</c:v>
                </c:pt>
                <c:pt idx="116">
                  <c:v>5.2750289440200004E-3</c:v>
                </c:pt>
                <c:pt idx="117">
                  <c:v>5.4000318050400004E-3</c:v>
                </c:pt>
                <c:pt idx="118">
                  <c:v>5.4749906063100004E-3</c:v>
                </c:pt>
                <c:pt idx="119">
                  <c:v>5.4999887943300001E-3</c:v>
                </c:pt>
                <c:pt idx="120">
                  <c:v>5.8999896049500003E-3</c:v>
                </c:pt>
                <c:pt idx="121">
                  <c:v>5.8749914169299996E-3</c:v>
                </c:pt>
                <c:pt idx="122">
                  <c:v>5.9749722480800004E-3</c:v>
                </c:pt>
                <c:pt idx="123">
                  <c:v>5.8499932289099998E-3</c:v>
                </c:pt>
                <c:pt idx="124">
                  <c:v>5.8500051498399999E-3</c:v>
                </c:pt>
                <c:pt idx="125">
                  <c:v>6.2249898910499996E-3</c:v>
                </c:pt>
                <c:pt idx="126">
                  <c:v>6.1749935150100001E-3</c:v>
                </c:pt>
                <c:pt idx="127">
                  <c:v>6.0999989509599997E-3</c:v>
                </c:pt>
                <c:pt idx="128">
                  <c:v>6.2500000000000003E-3</c:v>
                </c:pt>
                <c:pt idx="129">
                  <c:v>6.3250303268400001E-3</c:v>
                </c:pt>
                <c:pt idx="130">
                  <c:v>6.5999925136599998E-3</c:v>
                </c:pt>
                <c:pt idx="131">
                  <c:v>6.5000057220500002E-3</c:v>
                </c:pt>
                <c:pt idx="132">
                  <c:v>6.5499901771499999E-3</c:v>
                </c:pt>
                <c:pt idx="133">
                  <c:v>6.6249966621400001E-3</c:v>
                </c:pt>
                <c:pt idx="134">
                  <c:v>6.7250370979299997E-3</c:v>
                </c:pt>
                <c:pt idx="135">
                  <c:v>6.8500041961700002E-3</c:v>
                </c:pt>
                <c:pt idx="136">
                  <c:v>6.9249689578999999E-3</c:v>
                </c:pt>
                <c:pt idx="137">
                  <c:v>7.0500135421799996E-3</c:v>
                </c:pt>
                <c:pt idx="138">
                  <c:v>7.0250153541599998E-3</c:v>
                </c:pt>
                <c:pt idx="139">
                  <c:v>7.2999894618999998E-3</c:v>
                </c:pt>
                <c:pt idx="140">
                  <c:v>7.2000086307499999E-3</c:v>
                </c:pt>
                <c:pt idx="141">
                  <c:v>7.5499832630199996E-3</c:v>
                </c:pt>
                <c:pt idx="142">
                  <c:v>7.5500011444100002E-3</c:v>
                </c:pt>
                <c:pt idx="143">
                  <c:v>7.4749886989600002E-3</c:v>
                </c:pt>
                <c:pt idx="144">
                  <c:v>7.6250076293899998E-3</c:v>
                </c:pt>
                <c:pt idx="145">
                  <c:v>7.8500092029599993E-3</c:v>
                </c:pt>
                <c:pt idx="146">
                  <c:v>7.8000068664600001E-3</c:v>
                </c:pt>
                <c:pt idx="147">
                  <c:v>7.7999830245999999E-3</c:v>
                </c:pt>
                <c:pt idx="148">
                  <c:v>8.2250177860299992E-3</c:v>
                </c:pt>
                <c:pt idx="149">
                  <c:v>8.0000340938599993E-3</c:v>
                </c:pt>
                <c:pt idx="150">
                  <c:v>8.3999812602999994E-3</c:v>
                </c:pt>
                <c:pt idx="151">
                  <c:v>8.2500040531199997E-3</c:v>
                </c:pt>
                <c:pt idx="152">
                  <c:v>8.3249747753100008E-3</c:v>
                </c:pt>
                <c:pt idx="153">
                  <c:v>8.37498903275E-3</c:v>
                </c:pt>
                <c:pt idx="154">
                  <c:v>8.4750115871400009E-3</c:v>
                </c:pt>
                <c:pt idx="155">
                  <c:v>8.6249768733999994E-3</c:v>
                </c:pt>
                <c:pt idx="156">
                  <c:v>8.9000046253200002E-3</c:v>
                </c:pt>
                <c:pt idx="157">
                  <c:v>8.9750111103100005E-3</c:v>
                </c:pt>
                <c:pt idx="158">
                  <c:v>8.9499771594999996E-3</c:v>
                </c:pt>
                <c:pt idx="159">
                  <c:v>8.9750051498399992E-3</c:v>
                </c:pt>
                <c:pt idx="160">
                  <c:v>9.0750277042400008E-3</c:v>
                </c:pt>
                <c:pt idx="161">
                  <c:v>9.1500043868999997E-3</c:v>
                </c:pt>
                <c:pt idx="162">
                  <c:v>9.2750191688500006E-3</c:v>
                </c:pt>
                <c:pt idx="163">
                  <c:v>9.2250049114200004E-3</c:v>
                </c:pt>
                <c:pt idx="164">
                  <c:v>9.4749987125399993E-3</c:v>
                </c:pt>
                <c:pt idx="165">
                  <c:v>9.5750153064699996E-3</c:v>
                </c:pt>
                <c:pt idx="166">
                  <c:v>9.6500039100600003E-3</c:v>
                </c:pt>
                <c:pt idx="167">
                  <c:v>9.9500119686099994E-3</c:v>
                </c:pt>
                <c:pt idx="168">
                  <c:v>9.8249971866600002E-3</c:v>
                </c:pt>
                <c:pt idx="169">
                  <c:v>1.00749969482E-2</c:v>
                </c:pt>
                <c:pt idx="170">
                  <c:v>9.9999904632600001E-3</c:v>
                </c:pt>
                <c:pt idx="171">
                  <c:v>1.0100007057199999E-2</c:v>
                </c:pt>
                <c:pt idx="172">
                  <c:v>1.01500034332E-2</c:v>
                </c:pt>
                <c:pt idx="173">
                  <c:v>1.02499961853E-2</c:v>
                </c:pt>
                <c:pt idx="174">
                  <c:v>1.05250179768E-2</c:v>
                </c:pt>
                <c:pt idx="175">
                  <c:v>1.04000031948E-2</c:v>
                </c:pt>
                <c:pt idx="176">
                  <c:v>1.0724997520399999E-2</c:v>
                </c:pt>
                <c:pt idx="177">
                  <c:v>1.06499731541E-2</c:v>
                </c:pt>
                <c:pt idx="178">
                  <c:v>1.08249783516E-2</c:v>
                </c:pt>
                <c:pt idx="179">
                  <c:v>1.09499692917E-2</c:v>
                </c:pt>
                <c:pt idx="180">
                  <c:v>1.0999983549099999E-2</c:v>
                </c:pt>
                <c:pt idx="181">
                  <c:v>1.1050003766999999E-2</c:v>
                </c:pt>
                <c:pt idx="182">
                  <c:v>1.12250208855E-2</c:v>
                </c:pt>
                <c:pt idx="183">
                  <c:v>1.1250013113E-2</c:v>
                </c:pt>
                <c:pt idx="184">
                  <c:v>1.1475014686599999E-2</c:v>
                </c:pt>
                <c:pt idx="185">
                  <c:v>1.1650013923599999E-2</c:v>
                </c:pt>
                <c:pt idx="186">
                  <c:v>1.16499722004E-2</c:v>
                </c:pt>
                <c:pt idx="187">
                  <c:v>1.1824995279299999E-2</c:v>
                </c:pt>
                <c:pt idx="188">
                  <c:v>1.1925017833699999E-2</c:v>
                </c:pt>
                <c:pt idx="189">
                  <c:v>1.2049973011E-2</c:v>
                </c:pt>
                <c:pt idx="190">
                  <c:v>1.22500061989E-2</c:v>
                </c:pt>
                <c:pt idx="191">
                  <c:v>1.22750222683E-2</c:v>
                </c:pt>
                <c:pt idx="192">
                  <c:v>1.2475001812E-2</c:v>
                </c:pt>
                <c:pt idx="193">
                  <c:v>1.25249743462E-2</c:v>
                </c:pt>
                <c:pt idx="194">
                  <c:v>1.30000174046E-2</c:v>
                </c:pt>
                <c:pt idx="195">
                  <c:v>1.2774991989099999E-2</c:v>
                </c:pt>
                <c:pt idx="196">
                  <c:v>1.28500044346E-2</c:v>
                </c:pt>
                <c:pt idx="197">
                  <c:v>1.3050013780600001E-2</c:v>
                </c:pt>
                <c:pt idx="198">
                  <c:v>1.30749940872E-2</c:v>
                </c:pt>
                <c:pt idx="199">
                  <c:v>1.3150012493099999E-2</c:v>
                </c:pt>
              </c:numCache>
            </c:numRef>
          </c:yVal>
          <c:smooth val="0"/>
        </c:ser>
        <c:ser>
          <c:idx val="2"/>
          <c:order val="1"/>
          <c:tx>
            <c:v>Branch and Bound (Non-optimal)</c:v>
          </c:tx>
          <c:spPr>
            <a:ln w="1905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poly"/>
            <c:order val="2"/>
            <c:dispRSqr val="0"/>
            <c:dispEq val="0"/>
          </c:trendline>
          <c:xVal>
            <c:numRef>
              <c:f>Sheet2!$D$9:$D$208</c:f>
              <c:numCache>
                <c:formatCode>General</c:formatCode>
                <c:ptCount val="200"/>
                <c:pt idx="5">
                  <c:v>25</c:v>
                </c:pt>
                <c:pt idx="6">
                  <c:v>36</c:v>
                </c:pt>
                <c:pt idx="7">
                  <c:v>49</c:v>
                </c:pt>
                <c:pt idx="8">
                  <c:v>64</c:v>
                </c:pt>
                <c:pt idx="9">
                  <c:v>81</c:v>
                </c:pt>
                <c:pt idx="10">
                  <c:v>100</c:v>
                </c:pt>
                <c:pt idx="11">
                  <c:v>121</c:v>
                </c:pt>
                <c:pt idx="12">
                  <c:v>144</c:v>
                </c:pt>
                <c:pt idx="13">
                  <c:v>169</c:v>
                </c:pt>
                <c:pt idx="14">
                  <c:v>196</c:v>
                </c:pt>
                <c:pt idx="15">
                  <c:v>225</c:v>
                </c:pt>
                <c:pt idx="16">
                  <c:v>256</c:v>
                </c:pt>
                <c:pt idx="17">
                  <c:v>289</c:v>
                </c:pt>
                <c:pt idx="18">
                  <c:v>324</c:v>
                </c:pt>
                <c:pt idx="19">
                  <c:v>361</c:v>
                </c:pt>
                <c:pt idx="20">
                  <c:v>400</c:v>
                </c:pt>
                <c:pt idx="21">
                  <c:v>441</c:v>
                </c:pt>
                <c:pt idx="22">
                  <c:v>484</c:v>
                </c:pt>
                <c:pt idx="23">
                  <c:v>529</c:v>
                </c:pt>
                <c:pt idx="24">
                  <c:v>576</c:v>
                </c:pt>
                <c:pt idx="25">
                  <c:v>625</c:v>
                </c:pt>
                <c:pt idx="26">
                  <c:v>676</c:v>
                </c:pt>
                <c:pt idx="27">
                  <c:v>729</c:v>
                </c:pt>
                <c:pt idx="28">
                  <c:v>784</c:v>
                </c:pt>
                <c:pt idx="29">
                  <c:v>841</c:v>
                </c:pt>
                <c:pt idx="30">
                  <c:v>900</c:v>
                </c:pt>
                <c:pt idx="31">
                  <c:v>961</c:v>
                </c:pt>
                <c:pt idx="32">
                  <c:v>1024</c:v>
                </c:pt>
                <c:pt idx="33">
                  <c:v>1089</c:v>
                </c:pt>
                <c:pt idx="34">
                  <c:v>1156</c:v>
                </c:pt>
                <c:pt idx="35">
                  <c:v>1225</c:v>
                </c:pt>
                <c:pt idx="36">
                  <c:v>1296</c:v>
                </c:pt>
                <c:pt idx="37">
                  <c:v>1369</c:v>
                </c:pt>
                <c:pt idx="38">
                  <c:v>1444</c:v>
                </c:pt>
                <c:pt idx="39">
                  <c:v>1521</c:v>
                </c:pt>
                <c:pt idx="40">
                  <c:v>1600</c:v>
                </c:pt>
                <c:pt idx="41">
                  <c:v>1681</c:v>
                </c:pt>
                <c:pt idx="42">
                  <c:v>1764</c:v>
                </c:pt>
                <c:pt idx="43">
                  <c:v>1849</c:v>
                </c:pt>
                <c:pt idx="44">
                  <c:v>1936</c:v>
                </c:pt>
                <c:pt idx="45">
                  <c:v>2025</c:v>
                </c:pt>
                <c:pt idx="46">
                  <c:v>2116</c:v>
                </c:pt>
                <c:pt idx="47">
                  <c:v>2209</c:v>
                </c:pt>
                <c:pt idx="48">
                  <c:v>2304</c:v>
                </c:pt>
                <c:pt idx="49">
                  <c:v>2401</c:v>
                </c:pt>
                <c:pt idx="50">
                  <c:v>2500</c:v>
                </c:pt>
                <c:pt idx="51">
                  <c:v>2601</c:v>
                </c:pt>
                <c:pt idx="52">
                  <c:v>2704</c:v>
                </c:pt>
                <c:pt idx="53">
                  <c:v>2809</c:v>
                </c:pt>
                <c:pt idx="54">
                  <c:v>2916</c:v>
                </c:pt>
                <c:pt idx="55">
                  <c:v>3025</c:v>
                </c:pt>
                <c:pt idx="56">
                  <c:v>3136</c:v>
                </c:pt>
                <c:pt idx="57">
                  <c:v>3249</c:v>
                </c:pt>
                <c:pt idx="58">
                  <c:v>3364</c:v>
                </c:pt>
                <c:pt idx="59">
                  <c:v>3481</c:v>
                </c:pt>
                <c:pt idx="60">
                  <c:v>3600</c:v>
                </c:pt>
                <c:pt idx="61">
                  <c:v>3721</c:v>
                </c:pt>
                <c:pt idx="62">
                  <c:v>3844</c:v>
                </c:pt>
                <c:pt idx="63">
                  <c:v>3969</c:v>
                </c:pt>
                <c:pt idx="64">
                  <c:v>4096</c:v>
                </c:pt>
                <c:pt idx="65">
                  <c:v>4225</c:v>
                </c:pt>
                <c:pt idx="66">
                  <c:v>4356</c:v>
                </c:pt>
                <c:pt idx="67">
                  <c:v>4489</c:v>
                </c:pt>
                <c:pt idx="68">
                  <c:v>4624</c:v>
                </c:pt>
                <c:pt idx="69">
                  <c:v>4761</c:v>
                </c:pt>
                <c:pt idx="70">
                  <c:v>4900</c:v>
                </c:pt>
                <c:pt idx="71">
                  <c:v>5041</c:v>
                </c:pt>
                <c:pt idx="72">
                  <c:v>5184</c:v>
                </c:pt>
                <c:pt idx="73">
                  <c:v>5329</c:v>
                </c:pt>
                <c:pt idx="74">
                  <c:v>5476</c:v>
                </c:pt>
                <c:pt idx="75">
                  <c:v>5625</c:v>
                </c:pt>
                <c:pt idx="76">
                  <c:v>5776</c:v>
                </c:pt>
                <c:pt idx="77">
                  <c:v>5929</c:v>
                </c:pt>
                <c:pt idx="78">
                  <c:v>6084</c:v>
                </c:pt>
                <c:pt idx="79">
                  <c:v>6241</c:v>
                </c:pt>
                <c:pt idx="80">
                  <c:v>6400</c:v>
                </c:pt>
                <c:pt idx="81">
                  <c:v>6561</c:v>
                </c:pt>
                <c:pt idx="82">
                  <c:v>6724</c:v>
                </c:pt>
                <c:pt idx="83">
                  <c:v>6889</c:v>
                </c:pt>
                <c:pt idx="84">
                  <c:v>7056</c:v>
                </c:pt>
                <c:pt idx="85">
                  <c:v>7225</c:v>
                </c:pt>
                <c:pt idx="86">
                  <c:v>7396</c:v>
                </c:pt>
                <c:pt idx="87">
                  <c:v>7569</c:v>
                </c:pt>
                <c:pt idx="88">
                  <c:v>7744</c:v>
                </c:pt>
                <c:pt idx="89">
                  <c:v>7921</c:v>
                </c:pt>
                <c:pt idx="90">
                  <c:v>8100</c:v>
                </c:pt>
                <c:pt idx="91">
                  <c:v>8281</c:v>
                </c:pt>
                <c:pt idx="92">
                  <c:v>8464</c:v>
                </c:pt>
                <c:pt idx="93">
                  <c:v>8649</c:v>
                </c:pt>
                <c:pt idx="94">
                  <c:v>8836</c:v>
                </c:pt>
                <c:pt idx="95">
                  <c:v>9025</c:v>
                </c:pt>
                <c:pt idx="96">
                  <c:v>9216</c:v>
                </c:pt>
                <c:pt idx="97">
                  <c:v>9409</c:v>
                </c:pt>
                <c:pt idx="98">
                  <c:v>9604</c:v>
                </c:pt>
                <c:pt idx="99">
                  <c:v>9801</c:v>
                </c:pt>
                <c:pt idx="100">
                  <c:v>10000</c:v>
                </c:pt>
                <c:pt idx="101">
                  <c:v>10201</c:v>
                </c:pt>
                <c:pt idx="102">
                  <c:v>10404</c:v>
                </c:pt>
                <c:pt idx="103">
                  <c:v>10609</c:v>
                </c:pt>
                <c:pt idx="104">
                  <c:v>10816</c:v>
                </c:pt>
                <c:pt idx="105">
                  <c:v>11025</c:v>
                </c:pt>
                <c:pt idx="106">
                  <c:v>11236</c:v>
                </c:pt>
                <c:pt idx="107">
                  <c:v>11449</c:v>
                </c:pt>
                <c:pt idx="108">
                  <c:v>11664</c:v>
                </c:pt>
                <c:pt idx="109">
                  <c:v>11881</c:v>
                </c:pt>
                <c:pt idx="110">
                  <c:v>12100</c:v>
                </c:pt>
                <c:pt idx="111">
                  <c:v>12321</c:v>
                </c:pt>
                <c:pt idx="112">
                  <c:v>12544</c:v>
                </c:pt>
                <c:pt idx="113">
                  <c:v>12769</c:v>
                </c:pt>
                <c:pt idx="114">
                  <c:v>12996</c:v>
                </c:pt>
                <c:pt idx="115">
                  <c:v>13225</c:v>
                </c:pt>
                <c:pt idx="116">
                  <c:v>13456</c:v>
                </c:pt>
                <c:pt idx="117">
                  <c:v>13689</c:v>
                </c:pt>
                <c:pt idx="118">
                  <c:v>13924</c:v>
                </c:pt>
                <c:pt idx="119">
                  <c:v>14161</c:v>
                </c:pt>
                <c:pt idx="120">
                  <c:v>14400</c:v>
                </c:pt>
                <c:pt idx="121">
                  <c:v>14641</c:v>
                </c:pt>
                <c:pt idx="122">
                  <c:v>14884</c:v>
                </c:pt>
                <c:pt idx="123">
                  <c:v>15129</c:v>
                </c:pt>
                <c:pt idx="124">
                  <c:v>15376</c:v>
                </c:pt>
                <c:pt idx="125">
                  <c:v>15625</c:v>
                </c:pt>
                <c:pt idx="126">
                  <c:v>15876</c:v>
                </c:pt>
                <c:pt idx="127">
                  <c:v>16129</c:v>
                </c:pt>
                <c:pt idx="128">
                  <c:v>16384</c:v>
                </c:pt>
                <c:pt idx="129">
                  <c:v>16641</c:v>
                </c:pt>
                <c:pt idx="130">
                  <c:v>16900</c:v>
                </c:pt>
                <c:pt idx="131">
                  <c:v>17161</c:v>
                </c:pt>
                <c:pt idx="132">
                  <c:v>17424</c:v>
                </c:pt>
                <c:pt idx="133">
                  <c:v>17689</c:v>
                </c:pt>
                <c:pt idx="134">
                  <c:v>17956</c:v>
                </c:pt>
                <c:pt idx="135">
                  <c:v>18225</c:v>
                </c:pt>
                <c:pt idx="136">
                  <c:v>18496</c:v>
                </c:pt>
                <c:pt idx="137">
                  <c:v>18769</c:v>
                </c:pt>
                <c:pt idx="138">
                  <c:v>19044</c:v>
                </c:pt>
                <c:pt idx="139">
                  <c:v>19321</c:v>
                </c:pt>
                <c:pt idx="140">
                  <c:v>19600</c:v>
                </c:pt>
                <c:pt idx="141">
                  <c:v>19881</c:v>
                </c:pt>
                <c:pt idx="142">
                  <c:v>20164</c:v>
                </c:pt>
                <c:pt idx="143">
                  <c:v>20449</c:v>
                </c:pt>
                <c:pt idx="144">
                  <c:v>20736</c:v>
                </c:pt>
                <c:pt idx="145">
                  <c:v>21025</c:v>
                </c:pt>
                <c:pt idx="146">
                  <c:v>21316</c:v>
                </c:pt>
                <c:pt idx="147">
                  <c:v>21609</c:v>
                </c:pt>
                <c:pt idx="148">
                  <c:v>21904</c:v>
                </c:pt>
                <c:pt idx="149">
                  <c:v>22201</c:v>
                </c:pt>
                <c:pt idx="150">
                  <c:v>22500</c:v>
                </c:pt>
                <c:pt idx="151">
                  <c:v>22801</c:v>
                </c:pt>
                <c:pt idx="152">
                  <c:v>23104</c:v>
                </c:pt>
                <c:pt idx="153">
                  <c:v>23409</c:v>
                </c:pt>
                <c:pt idx="154">
                  <c:v>23716</c:v>
                </c:pt>
                <c:pt idx="155">
                  <c:v>24025</c:v>
                </c:pt>
                <c:pt idx="156">
                  <c:v>24336</c:v>
                </c:pt>
                <c:pt idx="157">
                  <c:v>24649</c:v>
                </c:pt>
                <c:pt idx="158">
                  <c:v>24964</c:v>
                </c:pt>
                <c:pt idx="159">
                  <c:v>25281</c:v>
                </c:pt>
                <c:pt idx="160">
                  <c:v>25600</c:v>
                </c:pt>
                <c:pt idx="161">
                  <c:v>25921</c:v>
                </c:pt>
                <c:pt idx="162">
                  <c:v>26244</c:v>
                </c:pt>
                <c:pt idx="163">
                  <c:v>26569</c:v>
                </c:pt>
                <c:pt idx="164">
                  <c:v>26896</c:v>
                </c:pt>
                <c:pt idx="165">
                  <c:v>27225</c:v>
                </c:pt>
                <c:pt idx="166">
                  <c:v>27556</c:v>
                </c:pt>
                <c:pt idx="167">
                  <c:v>27889</c:v>
                </c:pt>
                <c:pt idx="168">
                  <c:v>28224</c:v>
                </c:pt>
                <c:pt idx="169">
                  <c:v>28561</c:v>
                </c:pt>
                <c:pt idx="170">
                  <c:v>28900</c:v>
                </c:pt>
                <c:pt idx="171">
                  <c:v>29241</c:v>
                </c:pt>
                <c:pt idx="172">
                  <c:v>29584</c:v>
                </c:pt>
                <c:pt idx="173">
                  <c:v>29929</c:v>
                </c:pt>
                <c:pt idx="174">
                  <c:v>30276</c:v>
                </c:pt>
                <c:pt idx="175">
                  <c:v>30625</c:v>
                </c:pt>
                <c:pt idx="176">
                  <c:v>30976</c:v>
                </c:pt>
                <c:pt idx="177">
                  <c:v>31329</c:v>
                </c:pt>
                <c:pt idx="178">
                  <c:v>31684</c:v>
                </c:pt>
                <c:pt idx="179">
                  <c:v>32041</c:v>
                </c:pt>
                <c:pt idx="180">
                  <c:v>32400</c:v>
                </c:pt>
                <c:pt idx="181">
                  <c:v>32761</c:v>
                </c:pt>
                <c:pt idx="182">
                  <c:v>33124</c:v>
                </c:pt>
                <c:pt idx="183">
                  <c:v>33489</c:v>
                </c:pt>
                <c:pt idx="184">
                  <c:v>33856</c:v>
                </c:pt>
                <c:pt idx="185">
                  <c:v>34225</c:v>
                </c:pt>
                <c:pt idx="186">
                  <c:v>34596</c:v>
                </c:pt>
                <c:pt idx="187">
                  <c:v>34969</c:v>
                </c:pt>
                <c:pt idx="188">
                  <c:v>35344</c:v>
                </c:pt>
                <c:pt idx="189">
                  <c:v>35721</c:v>
                </c:pt>
                <c:pt idx="190">
                  <c:v>36100</c:v>
                </c:pt>
                <c:pt idx="191">
                  <c:v>36481</c:v>
                </c:pt>
                <c:pt idx="192">
                  <c:v>36864</c:v>
                </c:pt>
                <c:pt idx="193">
                  <c:v>37249</c:v>
                </c:pt>
                <c:pt idx="194">
                  <c:v>37636</c:v>
                </c:pt>
                <c:pt idx="195">
                  <c:v>38025</c:v>
                </c:pt>
                <c:pt idx="196">
                  <c:v>38416</c:v>
                </c:pt>
                <c:pt idx="197">
                  <c:v>38809</c:v>
                </c:pt>
                <c:pt idx="198">
                  <c:v>39204</c:v>
                </c:pt>
                <c:pt idx="199">
                  <c:v>39601</c:v>
                </c:pt>
              </c:numCache>
            </c:numRef>
          </c:xVal>
          <c:yVal>
            <c:numRef>
              <c:f>Sheet2!$H$9:$H$208</c:f>
              <c:numCache>
                <c:formatCode>General</c:formatCode>
                <c:ptCount val="200"/>
                <c:pt idx="5">
                  <c:v>0</c:v>
                </c:pt>
                <c:pt idx="6" formatCode="0.00E+00">
                  <c:v>4.9996376037599998E-5</c:v>
                </c:pt>
                <c:pt idx="7">
                  <c:v>1.25002861023E-4</c:v>
                </c:pt>
                <c:pt idx="8" formatCode="0.00E+00">
                  <c:v>4.9996376037599998E-5</c:v>
                </c:pt>
                <c:pt idx="9" formatCode="0.00E+00">
                  <c:v>2.5004148483299999E-5</c:v>
                </c:pt>
                <c:pt idx="10">
                  <c:v>1.00004673004E-4</c:v>
                </c:pt>
                <c:pt idx="11" formatCode="0.00E+00">
                  <c:v>4.9996376037599998E-5</c:v>
                </c:pt>
                <c:pt idx="12" formatCode="0.00E+00">
                  <c:v>2.5004148483299999E-5</c:v>
                </c:pt>
                <c:pt idx="13">
                  <c:v>1.5001296997099999E-4</c:v>
                </c:pt>
                <c:pt idx="14" formatCode="0.00E+00">
                  <c:v>7.5006484985400005E-5</c:v>
                </c:pt>
                <c:pt idx="15">
                  <c:v>1.7499923706099999E-4</c:v>
                </c:pt>
                <c:pt idx="16">
                  <c:v>1.7498731613200001E-4</c:v>
                </c:pt>
                <c:pt idx="17" formatCode="0.00E+00">
                  <c:v>4.9996376037599998E-5</c:v>
                </c:pt>
                <c:pt idx="18">
                  <c:v>3.0000805854799999E-4</c:v>
                </c:pt>
                <c:pt idx="19">
                  <c:v>2.9998421668999997E-4</c:v>
                </c:pt>
                <c:pt idx="20" formatCode="0.00E+00">
                  <c:v>2.4998188018799999E-5</c:v>
                </c:pt>
                <c:pt idx="21">
                  <c:v>1.24990940094E-4</c:v>
                </c:pt>
                <c:pt idx="22">
                  <c:v>2.9999613761899998E-4</c:v>
                </c:pt>
                <c:pt idx="23">
                  <c:v>2.7500391006499999E-4</c:v>
                </c:pt>
                <c:pt idx="24">
                  <c:v>4.7498941421500002E-4</c:v>
                </c:pt>
                <c:pt idx="25">
                  <c:v>4.00018692017E-4</c:v>
                </c:pt>
                <c:pt idx="26">
                  <c:v>3.7499070167500002E-4</c:v>
                </c:pt>
                <c:pt idx="27">
                  <c:v>3.5001039504999997E-4</c:v>
                </c:pt>
                <c:pt idx="28">
                  <c:v>2.5001168250999998E-4</c:v>
                </c:pt>
                <c:pt idx="29">
                  <c:v>3.49992513657E-4</c:v>
                </c:pt>
                <c:pt idx="30">
                  <c:v>4.4999718666100002E-4</c:v>
                </c:pt>
                <c:pt idx="31">
                  <c:v>4.24993038177E-4</c:v>
                </c:pt>
                <c:pt idx="32">
                  <c:v>4.0001273155200001E-4</c:v>
                </c:pt>
                <c:pt idx="33">
                  <c:v>4.7502517700199998E-4</c:v>
                </c:pt>
                <c:pt idx="34">
                  <c:v>4.7501325607299998E-4</c:v>
                </c:pt>
                <c:pt idx="35">
                  <c:v>4.5000910759000003E-4</c:v>
                </c:pt>
                <c:pt idx="36">
                  <c:v>5.2499771118200004E-4</c:v>
                </c:pt>
                <c:pt idx="37">
                  <c:v>5.24991750717E-4</c:v>
                </c:pt>
                <c:pt idx="38">
                  <c:v>6.5001845359800002E-4</c:v>
                </c:pt>
                <c:pt idx="39">
                  <c:v>5.7501196861299998E-4</c:v>
                </c:pt>
                <c:pt idx="40">
                  <c:v>6.2499642372099997E-4</c:v>
                </c:pt>
                <c:pt idx="41">
                  <c:v>7.4998736381499996E-4</c:v>
                </c:pt>
                <c:pt idx="42">
                  <c:v>8.2500576972999997E-4</c:v>
                </c:pt>
                <c:pt idx="43">
                  <c:v>7.7502131462100002E-4</c:v>
                </c:pt>
                <c:pt idx="44">
                  <c:v>7.4999928474399997E-4</c:v>
                </c:pt>
                <c:pt idx="45">
                  <c:v>9.2499852180500004E-4</c:v>
                </c:pt>
                <c:pt idx="46">
                  <c:v>7.5001120567299998E-4</c:v>
                </c:pt>
                <c:pt idx="47">
                  <c:v>8.4996819496199999E-4</c:v>
                </c:pt>
                <c:pt idx="48">
                  <c:v>7.4999928474399997E-4</c:v>
                </c:pt>
                <c:pt idx="49">
                  <c:v>1.0750174522399999E-3</c:v>
                </c:pt>
                <c:pt idx="50">
                  <c:v>9.5002055168199998E-4</c:v>
                </c:pt>
                <c:pt idx="51">
                  <c:v>1.05000138283E-3</c:v>
                </c:pt>
                <c:pt idx="52">
                  <c:v>1.02500319481E-3</c:v>
                </c:pt>
                <c:pt idx="53">
                  <c:v>9.2499256134000001E-4</c:v>
                </c:pt>
                <c:pt idx="54">
                  <c:v>9.4996690750100002E-4</c:v>
                </c:pt>
                <c:pt idx="55">
                  <c:v>1.02494955063E-3</c:v>
                </c:pt>
                <c:pt idx="56">
                  <c:v>1.1249840259600001E-3</c:v>
                </c:pt>
                <c:pt idx="57">
                  <c:v>1.1499762535099999E-3</c:v>
                </c:pt>
                <c:pt idx="58">
                  <c:v>1.14998817444E-3</c:v>
                </c:pt>
                <c:pt idx="59">
                  <c:v>1.30002498627E-3</c:v>
                </c:pt>
                <c:pt idx="60">
                  <c:v>1.34998559952E-3</c:v>
                </c:pt>
                <c:pt idx="61">
                  <c:v>1.32504105568E-3</c:v>
                </c:pt>
                <c:pt idx="62">
                  <c:v>1.3000309467299999E-3</c:v>
                </c:pt>
                <c:pt idx="63">
                  <c:v>1.25001072884E-3</c:v>
                </c:pt>
                <c:pt idx="64">
                  <c:v>1.2750148773199999E-3</c:v>
                </c:pt>
                <c:pt idx="65">
                  <c:v>1.47499442101E-3</c:v>
                </c:pt>
                <c:pt idx="66">
                  <c:v>1.44997239113E-3</c:v>
                </c:pt>
                <c:pt idx="67">
                  <c:v>1.6000390052799999E-3</c:v>
                </c:pt>
                <c:pt idx="68">
                  <c:v>1.6000211238899999E-3</c:v>
                </c:pt>
                <c:pt idx="69">
                  <c:v>1.6499876976E-3</c:v>
                </c:pt>
                <c:pt idx="70">
                  <c:v>1.6999781131700001E-3</c:v>
                </c:pt>
                <c:pt idx="71">
                  <c:v>1.7499864101399999E-3</c:v>
                </c:pt>
                <c:pt idx="72">
                  <c:v>1.7750024795500001E-3</c:v>
                </c:pt>
                <c:pt idx="73">
                  <c:v>1.7999768257099999E-3</c:v>
                </c:pt>
                <c:pt idx="74">
                  <c:v>1.8750071525599999E-3</c:v>
                </c:pt>
                <c:pt idx="75">
                  <c:v>1.6999602317800001E-3</c:v>
                </c:pt>
                <c:pt idx="76">
                  <c:v>1.65002346039E-3</c:v>
                </c:pt>
                <c:pt idx="77">
                  <c:v>1.8749773502300001E-3</c:v>
                </c:pt>
                <c:pt idx="78">
                  <c:v>2.2250235080700002E-3</c:v>
                </c:pt>
                <c:pt idx="79">
                  <c:v>2.2999882698100001E-3</c:v>
                </c:pt>
                <c:pt idx="80">
                  <c:v>2.0999908447299999E-3</c:v>
                </c:pt>
                <c:pt idx="81">
                  <c:v>2.2750020027199999E-3</c:v>
                </c:pt>
                <c:pt idx="82">
                  <c:v>2.0499825477599998E-3</c:v>
                </c:pt>
                <c:pt idx="83">
                  <c:v>2.3999929428099999E-3</c:v>
                </c:pt>
                <c:pt idx="84">
                  <c:v>2.6000022888200002E-3</c:v>
                </c:pt>
                <c:pt idx="85">
                  <c:v>2.8999745845799999E-3</c:v>
                </c:pt>
                <c:pt idx="86">
                  <c:v>2.70002484322E-3</c:v>
                </c:pt>
                <c:pt idx="87">
                  <c:v>2.3499965667699999E-3</c:v>
                </c:pt>
                <c:pt idx="88">
                  <c:v>2.6999831199599998E-3</c:v>
                </c:pt>
                <c:pt idx="89">
                  <c:v>2.4000048637399999E-3</c:v>
                </c:pt>
                <c:pt idx="90">
                  <c:v>2.6250183582300001E-3</c:v>
                </c:pt>
                <c:pt idx="91">
                  <c:v>2.6999890804300002E-3</c:v>
                </c:pt>
                <c:pt idx="92">
                  <c:v>3.0750095844300001E-3</c:v>
                </c:pt>
                <c:pt idx="93">
                  <c:v>3.0999898910499999E-3</c:v>
                </c:pt>
                <c:pt idx="94">
                  <c:v>2.7500092983200001E-3</c:v>
                </c:pt>
                <c:pt idx="95">
                  <c:v>3.0999898910499999E-3</c:v>
                </c:pt>
                <c:pt idx="96">
                  <c:v>2.87501811981E-3</c:v>
                </c:pt>
                <c:pt idx="97">
                  <c:v>2.97499299049E-3</c:v>
                </c:pt>
                <c:pt idx="98">
                  <c:v>3.1250000000000002E-3</c:v>
                </c:pt>
                <c:pt idx="99">
                  <c:v>3.0249834060699999E-3</c:v>
                </c:pt>
                <c:pt idx="100">
                  <c:v>3.2249927520800001E-3</c:v>
                </c:pt>
                <c:pt idx="101">
                  <c:v>3.7500083446499999E-3</c:v>
                </c:pt>
                <c:pt idx="102">
                  <c:v>3.225004673E-3</c:v>
                </c:pt>
                <c:pt idx="103">
                  <c:v>3.4500241279600001E-3</c:v>
                </c:pt>
                <c:pt idx="104">
                  <c:v>3.3500015735599999E-3</c:v>
                </c:pt>
                <c:pt idx="105">
                  <c:v>3.3750116825100001E-3</c:v>
                </c:pt>
                <c:pt idx="106">
                  <c:v>3.3499956131000002E-3</c:v>
                </c:pt>
                <c:pt idx="107">
                  <c:v>3.42498421669E-3</c:v>
                </c:pt>
                <c:pt idx="108">
                  <c:v>3.8250088691699998E-3</c:v>
                </c:pt>
                <c:pt idx="109">
                  <c:v>3.8500010967299999E-3</c:v>
                </c:pt>
                <c:pt idx="110">
                  <c:v>3.7750124931299998E-3</c:v>
                </c:pt>
                <c:pt idx="111">
                  <c:v>3.8249969482400002E-3</c:v>
                </c:pt>
                <c:pt idx="112">
                  <c:v>4.2500197887400002E-3</c:v>
                </c:pt>
                <c:pt idx="113">
                  <c:v>4.0499866008799996E-3</c:v>
                </c:pt>
                <c:pt idx="114">
                  <c:v>4.1749715805099999E-3</c:v>
                </c:pt>
                <c:pt idx="115">
                  <c:v>4.6749770641300002E-3</c:v>
                </c:pt>
                <c:pt idx="116">
                  <c:v>4.27496433258E-3</c:v>
                </c:pt>
                <c:pt idx="117">
                  <c:v>4.5249760150900004E-3</c:v>
                </c:pt>
                <c:pt idx="118">
                  <c:v>4.50001358986E-3</c:v>
                </c:pt>
                <c:pt idx="119">
                  <c:v>4.6250224113500004E-3</c:v>
                </c:pt>
                <c:pt idx="120">
                  <c:v>4.5250236988099999E-3</c:v>
                </c:pt>
                <c:pt idx="121">
                  <c:v>5.2750110626199999E-3</c:v>
                </c:pt>
                <c:pt idx="122">
                  <c:v>4.5750081539200002E-3</c:v>
                </c:pt>
                <c:pt idx="123">
                  <c:v>4.5499920845E-3</c:v>
                </c:pt>
                <c:pt idx="124">
                  <c:v>4.6749949455299998E-3</c:v>
                </c:pt>
                <c:pt idx="125">
                  <c:v>5.5250048637399997E-3</c:v>
                </c:pt>
                <c:pt idx="126">
                  <c:v>5.0000131130199998E-3</c:v>
                </c:pt>
                <c:pt idx="127">
                  <c:v>4.9250125884999999E-3</c:v>
                </c:pt>
                <c:pt idx="128">
                  <c:v>4.9749851226800002E-3</c:v>
                </c:pt>
                <c:pt idx="129">
                  <c:v>5.3999841213200001E-3</c:v>
                </c:pt>
                <c:pt idx="130">
                  <c:v>5.1500141620599996E-3</c:v>
                </c:pt>
                <c:pt idx="131">
                  <c:v>5.6750059127800003E-3</c:v>
                </c:pt>
                <c:pt idx="132">
                  <c:v>5.5249929428099996E-3</c:v>
                </c:pt>
                <c:pt idx="133">
                  <c:v>5.2500009536700001E-3</c:v>
                </c:pt>
                <c:pt idx="134">
                  <c:v>5.6999862194100004E-3</c:v>
                </c:pt>
                <c:pt idx="135">
                  <c:v>5.2749812603000001E-3</c:v>
                </c:pt>
                <c:pt idx="136">
                  <c:v>5.6500375270800004E-3</c:v>
                </c:pt>
                <c:pt idx="137">
                  <c:v>5.90000748634E-3</c:v>
                </c:pt>
                <c:pt idx="138">
                  <c:v>6.5500020980799999E-3</c:v>
                </c:pt>
                <c:pt idx="139">
                  <c:v>5.7000041008000001E-3</c:v>
                </c:pt>
                <c:pt idx="140">
                  <c:v>5.7249963283500004E-3</c:v>
                </c:pt>
                <c:pt idx="141">
                  <c:v>6.1750292778000003E-3</c:v>
                </c:pt>
                <c:pt idx="142">
                  <c:v>6.8500161171000003E-3</c:v>
                </c:pt>
                <c:pt idx="143">
                  <c:v>6.5750241279599999E-3</c:v>
                </c:pt>
                <c:pt idx="144">
                  <c:v>6.8499922752400001E-3</c:v>
                </c:pt>
                <c:pt idx="145">
                  <c:v>7.1999907493600001E-3</c:v>
                </c:pt>
                <c:pt idx="146">
                  <c:v>6.6499948501599999E-3</c:v>
                </c:pt>
                <c:pt idx="147">
                  <c:v>7.3750138282799999E-3</c:v>
                </c:pt>
                <c:pt idx="148">
                  <c:v>6.9499850273100003E-3</c:v>
                </c:pt>
                <c:pt idx="149">
                  <c:v>6.3249826431299996E-3</c:v>
                </c:pt>
                <c:pt idx="150">
                  <c:v>7.00000524521E-3</c:v>
                </c:pt>
                <c:pt idx="151">
                  <c:v>8.2249999046299996E-3</c:v>
                </c:pt>
                <c:pt idx="152">
                  <c:v>8.0500125884999992E-3</c:v>
                </c:pt>
                <c:pt idx="153">
                  <c:v>7.1500241756400004E-3</c:v>
                </c:pt>
                <c:pt idx="154">
                  <c:v>7.1249902248400002E-3</c:v>
                </c:pt>
                <c:pt idx="155">
                  <c:v>7.3000192642199997E-3</c:v>
                </c:pt>
                <c:pt idx="156">
                  <c:v>7.2250068187699997E-3</c:v>
                </c:pt>
                <c:pt idx="157">
                  <c:v>7.6749801635700001E-3</c:v>
                </c:pt>
                <c:pt idx="158">
                  <c:v>7.40003585815E-3</c:v>
                </c:pt>
                <c:pt idx="159">
                  <c:v>8.4250271320299996E-3</c:v>
                </c:pt>
                <c:pt idx="160">
                  <c:v>7.4249804019899997E-3</c:v>
                </c:pt>
                <c:pt idx="161">
                  <c:v>8.7000072002400008E-3</c:v>
                </c:pt>
                <c:pt idx="162">
                  <c:v>7.1749687194800002E-3</c:v>
                </c:pt>
                <c:pt idx="163">
                  <c:v>7.8750133514400005E-3</c:v>
                </c:pt>
                <c:pt idx="164">
                  <c:v>7.5749933719599996E-3</c:v>
                </c:pt>
                <c:pt idx="165">
                  <c:v>7.97497630119E-3</c:v>
                </c:pt>
                <c:pt idx="166">
                  <c:v>7.3000013828299999E-3</c:v>
                </c:pt>
                <c:pt idx="167">
                  <c:v>8.1999957561500001E-3</c:v>
                </c:pt>
                <c:pt idx="168">
                  <c:v>9.2999935150099994E-3</c:v>
                </c:pt>
                <c:pt idx="169">
                  <c:v>8.1000089645400005E-3</c:v>
                </c:pt>
                <c:pt idx="170">
                  <c:v>9.1999948024699997E-3</c:v>
                </c:pt>
                <c:pt idx="171">
                  <c:v>8.3500027656599994E-3</c:v>
                </c:pt>
                <c:pt idx="172">
                  <c:v>8.2000076770800002E-3</c:v>
                </c:pt>
                <c:pt idx="173">
                  <c:v>9.4749808311500004E-3</c:v>
                </c:pt>
                <c:pt idx="174">
                  <c:v>9.0250015258800005E-3</c:v>
                </c:pt>
                <c:pt idx="175">
                  <c:v>9.4750046729999999E-3</c:v>
                </c:pt>
                <c:pt idx="176">
                  <c:v>1.0949975252199999E-2</c:v>
                </c:pt>
                <c:pt idx="177">
                  <c:v>1.0550016164800001E-2</c:v>
                </c:pt>
                <c:pt idx="178">
                  <c:v>9.3500196933699996E-3</c:v>
                </c:pt>
                <c:pt idx="179">
                  <c:v>9.6250176429699998E-3</c:v>
                </c:pt>
                <c:pt idx="180">
                  <c:v>1.04250013828E-2</c:v>
                </c:pt>
                <c:pt idx="181">
                  <c:v>9.6500098705299998E-3</c:v>
                </c:pt>
                <c:pt idx="182">
                  <c:v>1.16500020027E-2</c:v>
                </c:pt>
                <c:pt idx="183">
                  <c:v>1.00250065327E-2</c:v>
                </c:pt>
                <c:pt idx="184">
                  <c:v>1.07500016689E-2</c:v>
                </c:pt>
                <c:pt idx="185">
                  <c:v>1.0274964571E-2</c:v>
                </c:pt>
                <c:pt idx="186">
                  <c:v>9.7000181674999995E-3</c:v>
                </c:pt>
                <c:pt idx="187">
                  <c:v>1.10750079155E-2</c:v>
                </c:pt>
                <c:pt idx="188">
                  <c:v>1.12749695778E-2</c:v>
                </c:pt>
                <c:pt idx="189">
                  <c:v>1.1275005340600001E-2</c:v>
                </c:pt>
                <c:pt idx="190">
                  <c:v>1.0325008630799999E-2</c:v>
                </c:pt>
                <c:pt idx="191">
                  <c:v>1.04500114918E-2</c:v>
                </c:pt>
                <c:pt idx="192">
                  <c:v>1.0399973392499999E-2</c:v>
                </c:pt>
                <c:pt idx="193">
                  <c:v>1.0550004243899999E-2</c:v>
                </c:pt>
                <c:pt idx="194">
                  <c:v>1.1074978113200001E-2</c:v>
                </c:pt>
                <c:pt idx="195">
                  <c:v>1.1650019884100001E-2</c:v>
                </c:pt>
                <c:pt idx="196">
                  <c:v>1.12750172615E-2</c:v>
                </c:pt>
                <c:pt idx="197">
                  <c:v>1.1399978399299999E-2</c:v>
                </c:pt>
                <c:pt idx="198">
                  <c:v>1.0874992609E-2</c:v>
                </c:pt>
                <c:pt idx="199">
                  <c:v>1.2224996089900001E-2</c:v>
                </c:pt>
              </c:numCache>
            </c:numRef>
          </c:yVal>
          <c:smooth val="0"/>
        </c:ser>
        <c:ser>
          <c:idx val="3"/>
          <c:order val="2"/>
          <c:tx>
            <c:strRef>
              <c:f>Sheet2!$I$8</c:f>
              <c:strCache>
                <c:ptCount val="1"/>
                <c:pt idx="0">
                  <c:v>Greedy</c:v>
                </c:pt>
              </c:strCache>
            </c:strRef>
          </c:tx>
          <c:spPr>
            <a:ln w="19050" cap="rnd">
              <a:noFill/>
              <a:round/>
            </a:ln>
            <a:effectLst/>
          </c:spPr>
          <c:marker>
            <c:symbol val="circle"/>
            <c:size val="5"/>
            <c:spPr>
              <a:solidFill>
                <a:schemeClr val="accent4"/>
              </a:solidFill>
              <a:ln w="9525">
                <a:solidFill>
                  <a:schemeClr val="accent4"/>
                </a:solidFill>
              </a:ln>
              <a:effectLst/>
            </c:spPr>
          </c:marker>
          <c:xVal>
            <c:numRef>
              <c:f>Sheet2!$D$9:$D$208</c:f>
              <c:numCache>
                <c:formatCode>General</c:formatCode>
                <c:ptCount val="200"/>
                <c:pt idx="5">
                  <c:v>25</c:v>
                </c:pt>
                <c:pt idx="6">
                  <c:v>36</c:v>
                </c:pt>
                <c:pt idx="7">
                  <c:v>49</c:v>
                </c:pt>
                <c:pt idx="8">
                  <c:v>64</c:v>
                </c:pt>
                <c:pt idx="9">
                  <c:v>81</c:v>
                </c:pt>
                <c:pt idx="10">
                  <c:v>100</c:v>
                </c:pt>
                <c:pt idx="11">
                  <c:v>121</c:v>
                </c:pt>
                <c:pt idx="12">
                  <c:v>144</c:v>
                </c:pt>
                <c:pt idx="13">
                  <c:v>169</c:v>
                </c:pt>
                <c:pt idx="14">
                  <c:v>196</c:v>
                </c:pt>
                <c:pt idx="15">
                  <c:v>225</c:v>
                </c:pt>
                <c:pt idx="16">
                  <c:v>256</c:v>
                </c:pt>
                <c:pt idx="17">
                  <c:v>289</c:v>
                </c:pt>
                <c:pt idx="18">
                  <c:v>324</c:v>
                </c:pt>
                <c:pt idx="19">
                  <c:v>361</c:v>
                </c:pt>
                <c:pt idx="20">
                  <c:v>400</c:v>
                </c:pt>
                <c:pt idx="21">
                  <c:v>441</c:v>
                </c:pt>
                <c:pt idx="22">
                  <c:v>484</c:v>
                </c:pt>
                <c:pt idx="23">
                  <c:v>529</c:v>
                </c:pt>
                <c:pt idx="24">
                  <c:v>576</c:v>
                </c:pt>
                <c:pt idx="25">
                  <c:v>625</c:v>
                </c:pt>
                <c:pt idx="26">
                  <c:v>676</c:v>
                </c:pt>
                <c:pt idx="27">
                  <c:v>729</c:v>
                </c:pt>
                <c:pt idx="28">
                  <c:v>784</c:v>
                </c:pt>
                <c:pt idx="29">
                  <c:v>841</c:v>
                </c:pt>
                <c:pt idx="30">
                  <c:v>900</c:v>
                </c:pt>
                <c:pt idx="31">
                  <c:v>961</c:v>
                </c:pt>
                <c:pt idx="32">
                  <c:v>1024</c:v>
                </c:pt>
                <c:pt idx="33">
                  <c:v>1089</c:v>
                </c:pt>
                <c:pt idx="34">
                  <c:v>1156</c:v>
                </c:pt>
                <c:pt idx="35">
                  <c:v>1225</c:v>
                </c:pt>
                <c:pt idx="36">
                  <c:v>1296</c:v>
                </c:pt>
                <c:pt idx="37">
                  <c:v>1369</c:v>
                </c:pt>
                <c:pt idx="38">
                  <c:v>1444</c:v>
                </c:pt>
                <c:pt idx="39">
                  <c:v>1521</c:v>
                </c:pt>
                <c:pt idx="40">
                  <c:v>1600</c:v>
                </c:pt>
                <c:pt idx="41">
                  <c:v>1681</c:v>
                </c:pt>
                <c:pt idx="42">
                  <c:v>1764</c:v>
                </c:pt>
                <c:pt idx="43">
                  <c:v>1849</c:v>
                </c:pt>
                <c:pt idx="44">
                  <c:v>1936</c:v>
                </c:pt>
                <c:pt idx="45">
                  <c:v>2025</c:v>
                </c:pt>
                <c:pt idx="46">
                  <c:v>2116</c:v>
                </c:pt>
                <c:pt idx="47">
                  <c:v>2209</c:v>
                </c:pt>
                <c:pt idx="48">
                  <c:v>2304</c:v>
                </c:pt>
                <c:pt idx="49">
                  <c:v>2401</c:v>
                </c:pt>
                <c:pt idx="50">
                  <c:v>2500</c:v>
                </c:pt>
                <c:pt idx="51">
                  <c:v>2601</c:v>
                </c:pt>
                <c:pt idx="52">
                  <c:v>2704</c:v>
                </c:pt>
                <c:pt idx="53">
                  <c:v>2809</c:v>
                </c:pt>
                <c:pt idx="54">
                  <c:v>2916</c:v>
                </c:pt>
                <c:pt idx="55">
                  <c:v>3025</c:v>
                </c:pt>
                <c:pt idx="56">
                  <c:v>3136</c:v>
                </c:pt>
                <c:pt idx="57">
                  <c:v>3249</c:v>
                </c:pt>
                <c:pt idx="58">
                  <c:v>3364</c:v>
                </c:pt>
                <c:pt idx="59">
                  <c:v>3481</c:v>
                </c:pt>
                <c:pt idx="60">
                  <c:v>3600</c:v>
                </c:pt>
                <c:pt idx="61">
                  <c:v>3721</c:v>
                </c:pt>
                <c:pt idx="62">
                  <c:v>3844</c:v>
                </c:pt>
                <c:pt idx="63">
                  <c:v>3969</c:v>
                </c:pt>
                <c:pt idx="64">
                  <c:v>4096</c:v>
                </c:pt>
                <c:pt idx="65">
                  <c:v>4225</c:v>
                </c:pt>
                <c:pt idx="66">
                  <c:v>4356</c:v>
                </c:pt>
                <c:pt idx="67">
                  <c:v>4489</c:v>
                </c:pt>
                <c:pt idx="68">
                  <c:v>4624</c:v>
                </c:pt>
                <c:pt idx="69">
                  <c:v>4761</c:v>
                </c:pt>
                <c:pt idx="70">
                  <c:v>4900</c:v>
                </c:pt>
                <c:pt idx="71">
                  <c:v>5041</c:v>
                </c:pt>
                <c:pt idx="72">
                  <c:v>5184</c:v>
                </c:pt>
                <c:pt idx="73">
                  <c:v>5329</c:v>
                </c:pt>
                <c:pt idx="74">
                  <c:v>5476</c:v>
                </c:pt>
                <c:pt idx="75">
                  <c:v>5625</c:v>
                </c:pt>
                <c:pt idx="76">
                  <c:v>5776</c:v>
                </c:pt>
                <c:pt idx="77">
                  <c:v>5929</c:v>
                </c:pt>
                <c:pt idx="78">
                  <c:v>6084</c:v>
                </c:pt>
                <c:pt idx="79">
                  <c:v>6241</c:v>
                </c:pt>
                <c:pt idx="80">
                  <c:v>6400</c:v>
                </c:pt>
                <c:pt idx="81">
                  <c:v>6561</c:v>
                </c:pt>
                <c:pt idx="82">
                  <c:v>6724</c:v>
                </c:pt>
                <c:pt idx="83">
                  <c:v>6889</c:v>
                </c:pt>
                <c:pt idx="84">
                  <c:v>7056</c:v>
                </c:pt>
                <c:pt idx="85">
                  <c:v>7225</c:v>
                </c:pt>
                <c:pt idx="86">
                  <c:v>7396</c:v>
                </c:pt>
                <c:pt idx="87">
                  <c:v>7569</c:v>
                </c:pt>
                <c:pt idx="88">
                  <c:v>7744</c:v>
                </c:pt>
                <c:pt idx="89">
                  <c:v>7921</c:v>
                </c:pt>
                <c:pt idx="90">
                  <c:v>8100</c:v>
                </c:pt>
                <c:pt idx="91">
                  <c:v>8281</c:v>
                </c:pt>
                <c:pt idx="92">
                  <c:v>8464</c:v>
                </c:pt>
                <c:pt idx="93">
                  <c:v>8649</c:v>
                </c:pt>
                <c:pt idx="94">
                  <c:v>8836</c:v>
                </c:pt>
                <c:pt idx="95">
                  <c:v>9025</c:v>
                </c:pt>
                <c:pt idx="96">
                  <c:v>9216</c:v>
                </c:pt>
                <c:pt idx="97">
                  <c:v>9409</c:v>
                </c:pt>
                <c:pt idx="98">
                  <c:v>9604</c:v>
                </c:pt>
                <c:pt idx="99">
                  <c:v>9801</c:v>
                </c:pt>
                <c:pt idx="100">
                  <c:v>10000</c:v>
                </c:pt>
                <c:pt idx="101">
                  <c:v>10201</c:v>
                </c:pt>
                <c:pt idx="102">
                  <c:v>10404</c:v>
                </c:pt>
                <c:pt idx="103">
                  <c:v>10609</c:v>
                </c:pt>
                <c:pt idx="104">
                  <c:v>10816</c:v>
                </c:pt>
                <c:pt idx="105">
                  <c:v>11025</c:v>
                </c:pt>
                <c:pt idx="106">
                  <c:v>11236</c:v>
                </c:pt>
                <c:pt idx="107">
                  <c:v>11449</c:v>
                </c:pt>
                <c:pt idx="108">
                  <c:v>11664</c:v>
                </c:pt>
                <c:pt idx="109">
                  <c:v>11881</c:v>
                </c:pt>
                <c:pt idx="110">
                  <c:v>12100</c:v>
                </c:pt>
                <c:pt idx="111">
                  <c:v>12321</c:v>
                </c:pt>
                <c:pt idx="112">
                  <c:v>12544</c:v>
                </c:pt>
                <c:pt idx="113">
                  <c:v>12769</c:v>
                </c:pt>
                <c:pt idx="114">
                  <c:v>12996</c:v>
                </c:pt>
                <c:pt idx="115">
                  <c:v>13225</c:v>
                </c:pt>
                <c:pt idx="116">
                  <c:v>13456</c:v>
                </c:pt>
                <c:pt idx="117">
                  <c:v>13689</c:v>
                </c:pt>
                <c:pt idx="118">
                  <c:v>13924</c:v>
                </c:pt>
                <c:pt idx="119">
                  <c:v>14161</c:v>
                </c:pt>
                <c:pt idx="120">
                  <c:v>14400</c:v>
                </c:pt>
                <c:pt idx="121">
                  <c:v>14641</c:v>
                </c:pt>
                <c:pt idx="122">
                  <c:v>14884</c:v>
                </c:pt>
                <c:pt idx="123">
                  <c:v>15129</c:v>
                </c:pt>
                <c:pt idx="124">
                  <c:v>15376</c:v>
                </c:pt>
                <c:pt idx="125">
                  <c:v>15625</c:v>
                </c:pt>
                <c:pt idx="126">
                  <c:v>15876</c:v>
                </c:pt>
                <c:pt idx="127">
                  <c:v>16129</c:v>
                </c:pt>
                <c:pt idx="128">
                  <c:v>16384</c:v>
                </c:pt>
                <c:pt idx="129">
                  <c:v>16641</c:v>
                </c:pt>
                <c:pt idx="130">
                  <c:v>16900</c:v>
                </c:pt>
                <c:pt idx="131">
                  <c:v>17161</c:v>
                </c:pt>
                <c:pt idx="132">
                  <c:v>17424</c:v>
                </c:pt>
                <c:pt idx="133">
                  <c:v>17689</c:v>
                </c:pt>
                <c:pt idx="134">
                  <c:v>17956</c:v>
                </c:pt>
                <c:pt idx="135">
                  <c:v>18225</c:v>
                </c:pt>
                <c:pt idx="136">
                  <c:v>18496</c:v>
                </c:pt>
                <c:pt idx="137">
                  <c:v>18769</c:v>
                </c:pt>
                <c:pt idx="138">
                  <c:v>19044</c:v>
                </c:pt>
                <c:pt idx="139">
                  <c:v>19321</c:v>
                </c:pt>
                <c:pt idx="140">
                  <c:v>19600</c:v>
                </c:pt>
                <c:pt idx="141">
                  <c:v>19881</c:v>
                </c:pt>
                <c:pt idx="142">
                  <c:v>20164</c:v>
                </c:pt>
                <c:pt idx="143">
                  <c:v>20449</c:v>
                </c:pt>
                <c:pt idx="144">
                  <c:v>20736</c:v>
                </c:pt>
                <c:pt idx="145">
                  <c:v>21025</c:v>
                </c:pt>
                <c:pt idx="146">
                  <c:v>21316</c:v>
                </c:pt>
                <c:pt idx="147">
                  <c:v>21609</c:v>
                </c:pt>
                <c:pt idx="148">
                  <c:v>21904</c:v>
                </c:pt>
                <c:pt idx="149">
                  <c:v>22201</c:v>
                </c:pt>
                <c:pt idx="150">
                  <c:v>22500</c:v>
                </c:pt>
                <c:pt idx="151">
                  <c:v>22801</c:v>
                </c:pt>
                <c:pt idx="152">
                  <c:v>23104</c:v>
                </c:pt>
                <c:pt idx="153">
                  <c:v>23409</c:v>
                </c:pt>
                <c:pt idx="154">
                  <c:v>23716</c:v>
                </c:pt>
                <c:pt idx="155">
                  <c:v>24025</c:v>
                </c:pt>
                <c:pt idx="156">
                  <c:v>24336</c:v>
                </c:pt>
                <c:pt idx="157">
                  <c:v>24649</c:v>
                </c:pt>
                <c:pt idx="158">
                  <c:v>24964</c:v>
                </c:pt>
                <c:pt idx="159">
                  <c:v>25281</c:v>
                </c:pt>
                <c:pt idx="160">
                  <c:v>25600</c:v>
                </c:pt>
                <c:pt idx="161">
                  <c:v>25921</c:v>
                </c:pt>
                <c:pt idx="162">
                  <c:v>26244</c:v>
                </c:pt>
                <c:pt idx="163">
                  <c:v>26569</c:v>
                </c:pt>
                <c:pt idx="164">
                  <c:v>26896</c:v>
                </c:pt>
                <c:pt idx="165">
                  <c:v>27225</c:v>
                </c:pt>
                <c:pt idx="166">
                  <c:v>27556</c:v>
                </c:pt>
                <c:pt idx="167">
                  <c:v>27889</c:v>
                </c:pt>
                <c:pt idx="168">
                  <c:v>28224</c:v>
                </c:pt>
                <c:pt idx="169">
                  <c:v>28561</c:v>
                </c:pt>
                <c:pt idx="170">
                  <c:v>28900</c:v>
                </c:pt>
                <c:pt idx="171">
                  <c:v>29241</c:v>
                </c:pt>
                <c:pt idx="172">
                  <c:v>29584</c:v>
                </c:pt>
                <c:pt idx="173">
                  <c:v>29929</c:v>
                </c:pt>
                <c:pt idx="174">
                  <c:v>30276</c:v>
                </c:pt>
                <c:pt idx="175">
                  <c:v>30625</c:v>
                </c:pt>
                <c:pt idx="176">
                  <c:v>30976</c:v>
                </c:pt>
                <c:pt idx="177">
                  <c:v>31329</c:v>
                </c:pt>
                <c:pt idx="178">
                  <c:v>31684</c:v>
                </c:pt>
                <c:pt idx="179">
                  <c:v>32041</c:v>
                </c:pt>
                <c:pt idx="180">
                  <c:v>32400</c:v>
                </c:pt>
                <c:pt idx="181">
                  <c:v>32761</c:v>
                </c:pt>
                <c:pt idx="182">
                  <c:v>33124</c:v>
                </c:pt>
                <c:pt idx="183">
                  <c:v>33489</c:v>
                </c:pt>
                <c:pt idx="184">
                  <c:v>33856</c:v>
                </c:pt>
                <c:pt idx="185">
                  <c:v>34225</c:v>
                </c:pt>
                <c:pt idx="186">
                  <c:v>34596</c:v>
                </c:pt>
                <c:pt idx="187">
                  <c:v>34969</c:v>
                </c:pt>
                <c:pt idx="188">
                  <c:v>35344</c:v>
                </c:pt>
                <c:pt idx="189">
                  <c:v>35721</c:v>
                </c:pt>
                <c:pt idx="190">
                  <c:v>36100</c:v>
                </c:pt>
                <c:pt idx="191">
                  <c:v>36481</c:v>
                </c:pt>
                <c:pt idx="192">
                  <c:v>36864</c:v>
                </c:pt>
                <c:pt idx="193">
                  <c:v>37249</c:v>
                </c:pt>
                <c:pt idx="194">
                  <c:v>37636</c:v>
                </c:pt>
                <c:pt idx="195">
                  <c:v>38025</c:v>
                </c:pt>
                <c:pt idx="196">
                  <c:v>38416</c:v>
                </c:pt>
                <c:pt idx="197">
                  <c:v>38809</c:v>
                </c:pt>
                <c:pt idx="198">
                  <c:v>39204</c:v>
                </c:pt>
                <c:pt idx="199">
                  <c:v>39601</c:v>
                </c:pt>
              </c:numCache>
            </c:numRef>
          </c:xVal>
          <c:yVal>
            <c:numRef>
              <c:f>Sheet2!$I$9:$I$208</c:f>
              <c:numCache>
                <c:formatCode>General</c:formatCode>
                <c:ptCount val="200"/>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formatCode="0.00E+00">
                  <c:v>2.5004148483299999E-5</c:v>
                </c:pt>
                <c:pt idx="20" formatCode="0.00E+00">
                  <c:v>2.4998188018799999E-5</c:v>
                </c:pt>
                <c:pt idx="21">
                  <c:v>0</c:v>
                </c:pt>
                <c:pt idx="22">
                  <c:v>0</c:v>
                </c:pt>
                <c:pt idx="23">
                  <c:v>0</c:v>
                </c:pt>
                <c:pt idx="24">
                  <c:v>0</c:v>
                </c:pt>
                <c:pt idx="25">
                  <c:v>0</c:v>
                </c:pt>
                <c:pt idx="26" formatCode="0.00E+00">
                  <c:v>2.4998188018799999E-5</c:v>
                </c:pt>
                <c:pt idx="27" formatCode="0.00E+00">
                  <c:v>2.5004148483299999E-5</c:v>
                </c:pt>
                <c:pt idx="28">
                  <c:v>0</c:v>
                </c:pt>
                <c:pt idx="29" formatCode="0.00E+00">
                  <c:v>2.4998188018799999E-5</c:v>
                </c:pt>
                <c:pt idx="30">
                  <c:v>0</c:v>
                </c:pt>
                <c:pt idx="31" formatCode="0.00E+00">
                  <c:v>2.5004148483299999E-5</c:v>
                </c:pt>
                <c:pt idx="32" formatCode="0.00E+00">
                  <c:v>4.9996376037599998E-5</c:v>
                </c:pt>
                <c:pt idx="33" formatCode="0.00E+00">
                  <c:v>2.5004148483299999E-5</c:v>
                </c:pt>
                <c:pt idx="34" formatCode="0.00E+00">
                  <c:v>4.9996376037599998E-5</c:v>
                </c:pt>
                <c:pt idx="35">
                  <c:v>0</c:v>
                </c:pt>
                <c:pt idx="36">
                  <c:v>0</c:v>
                </c:pt>
                <c:pt idx="37">
                  <c:v>0</c:v>
                </c:pt>
                <c:pt idx="38">
                  <c:v>0</c:v>
                </c:pt>
                <c:pt idx="39" formatCode="0.00E+00">
                  <c:v>2.4998188018799999E-5</c:v>
                </c:pt>
                <c:pt idx="40" formatCode="0.00E+00">
                  <c:v>2.5004148483299999E-5</c:v>
                </c:pt>
                <c:pt idx="41">
                  <c:v>0</c:v>
                </c:pt>
                <c:pt idx="42">
                  <c:v>0</c:v>
                </c:pt>
                <c:pt idx="43">
                  <c:v>0</c:v>
                </c:pt>
                <c:pt idx="44">
                  <c:v>0</c:v>
                </c:pt>
                <c:pt idx="45">
                  <c:v>0</c:v>
                </c:pt>
                <c:pt idx="46" formatCode="0.00E+00">
                  <c:v>2.4998188018799999E-5</c:v>
                </c:pt>
                <c:pt idx="47">
                  <c:v>0</c:v>
                </c:pt>
                <c:pt idx="48" formatCode="0.00E+00">
                  <c:v>2.4998188018799999E-5</c:v>
                </c:pt>
                <c:pt idx="49">
                  <c:v>0</c:v>
                </c:pt>
                <c:pt idx="50" formatCode="0.00E+00">
                  <c:v>4.9996376037599998E-5</c:v>
                </c:pt>
                <c:pt idx="51">
                  <c:v>0</c:v>
                </c:pt>
                <c:pt idx="52">
                  <c:v>0</c:v>
                </c:pt>
                <c:pt idx="53">
                  <c:v>0</c:v>
                </c:pt>
                <c:pt idx="54">
                  <c:v>0</c:v>
                </c:pt>
                <c:pt idx="55" formatCode="0.00E+00">
                  <c:v>4.9996376037599998E-5</c:v>
                </c:pt>
                <c:pt idx="56" formatCode="0.00E+00">
                  <c:v>5.0008296966599999E-5</c:v>
                </c:pt>
                <c:pt idx="57" formatCode="0.00E+00">
                  <c:v>5.0002336502100002E-5</c:v>
                </c:pt>
                <c:pt idx="58" formatCode="0.00E+00">
                  <c:v>2.5004148483299999E-5</c:v>
                </c:pt>
                <c:pt idx="59">
                  <c:v>0</c:v>
                </c:pt>
                <c:pt idx="60">
                  <c:v>0</c:v>
                </c:pt>
                <c:pt idx="61">
                  <c:v>0</c:v>
                </c:pt>
                <c:pt idx="62">
                  <c:v>0</c:v>
                </c:pt>
                <c:pt idx="63">
                  <c:v>0</c:v>
                </c:pt>
                <c:pt idx="64">
                  <c:v>0</c:v>
                </c:pt>
                <c:pt idx="65">
                  <c:v>0</c:v>
                </c:pt>
                <c:pt idx="66" formatCode="0.00E+00">
                  <c:v>2.5004148483299999E-5</c:v>
                </c:pt>
                <c:pt idx="67" formatCode="0.00E+00">
                  <c:v>2.5004148483299999E-5</c:v>
                </c:pt>
                <c:pt idx="68" formatCode="0.00E+00">
                  <c:v>2.4998188018799999E-5</c:v>
                </c:pt>
                <c:pt idx="69">
                  <c:v>0</c:v>
                </c:pt>
                <c:pt idx="70" formatCode="0.00E+00">
                  <c:v>7.5000524520900001E-5</c:v>
                </c:pt>
                <c:pt idx="71">
                  <c:v>0</c:v>
                </c:pt>
                <c:pt idx="72" formatCode="0.00E+00">
                  <c:v>2.4998188018799999E-5</c:v>
                </c:pt>
                <c:pt idx="73" formatCode="0.00E+00">
                  <c:v>5.0008296966599999E-5</c:v>
                </c:pt>
                <c:pt idx="74">
                  <c:v>0</c:v>
                </c:pt>
                <c:pt idx="75" formatCode="0.00E+00">
                  <c:v>2.4998188018799999E-5</c:v>
                </c:pt>
                <c:pt idx="76">
                  <c:v>0</c:v>
                </c:pt>
                <c:pt idx="77">
                  <c:v>0</c:v>
                </c:pt>
                <c:pt idx="78">
                  <c:v>0</c:v>
                </c:pt>
                <c:pt idx="79" formatCode="0.00E+00">
                  <c:v>2.4998188018799999E-5</c:v>
                </c:pt>
                <c:pt idx="80">
                  <c:v>1.00004673004E-4</c:v>
                </c:pt>
                <c:pt idx="81" formatCode="0.00E+00">
                  <c:v>4.9996376037599998E-5</c:v>
                </c:pt>
                <c:pt idx="82" formatCode="0.00E+00">
                  <c:v>2.5004148483299999E-5</c:v>
                </c:pt>
                <c:pt idx="83" formatCode="0.00E+00">
                  <c:v>2.5004148483299999E-5</c:v>
                </c:pt>
                <c:pt idx="84">
                  <c:v>0</c:v>
                </c:pt>
                <c:pt idx="85" formatCode="0.00E+00">
                  <c:v>2.4998188018799999E-5</c:v>
                </c:pt>
                <c:pt idx="86">
                  <c:v>0</c:v>
                </c:pt>
                <c:pt idx="87">
                  <c:v>1.00004673004E-4</c:v>
                </c:pt>
                <c:pt idx="88">
                  <c:v>0</c:v>
                </c:pt>
                <c:pt idx="89" formatCode="0.00E+00">
                  <c:v>5.0002336502100002E-5</c:v>
                </c:pt>
                <c:pt idx="90" formatCode="0.00E+00">
                  <c:v>2.4998188018799999E-5</c:v>
                </c:pt>
                <c:pt idx="91" formatCode="0.00E+00">
                  <c:v>7.4994564056399997E-5</c:v>
                </c:pt>
                <c:pt idx="92" formatCode="0.00E+00">
                  <c:v>2.5004148483299999E-5</c:v>
                </c:pt>
                <c:pt idx="93" formatCode="0.00E+00">
                  <c:v>2.5004148483299999E-5</c:v>
                </c:pt>
                <c:pt idx="94" formatCode="0.00E+00">
                  <c:v>4.9996376037599998E-5</c:v>
                </c:pt>
                <c:pt idx="95" formatCode="0.00E+00">
                  <c:v>4.9996376037599998E-5</c:v>
                </c:pt>
                <c:pt idx="96" formatCode="0.00E+00">
                  <c:v>2.4998188018799999E-5</c:v>
                </c:pt>
                <c:pt idx="97">
                  <c:v>0</c:v>
                </c:pt>
                <c:pt idx="98" formatCode="0.00E+00">
                  <c:v>4.9996376037599998E-5</c:v>
                </c:pt>
                <c:pt idx="99" formatCode="0.00E+00">
                  <c:v>7.4994564056399997E-5</c:v>
                </c:pt>
                <c:pt idx="100" formatCode="0.00E+00">
                  <c:v>9.99987125397E-5</c:v>
                </c:pt>
                <c:pt idx="101" formatCode="0.00E+00">
                  <c:v>5.0002336502100002E-5</c:v>
                </c:pt>
                <c:pt idx="102" formatCode="0.00E+00">
                  <c:v>7.5000524520900001E-5</c:v>
                </c:pt>
                <c:pt idx="103" formatCode="0.00E+00">
                  <c:v>7.4994564056399997E-5</c:v>
                </c:pt>
                <c:pt idx="104" formatCode="0.00E+00">
                  <c:v>2.4998188018799999E-5</c:v>
                </c:pt>
                <c:pt idx="105" formatCode="0.00E+00">
                  <c:v>2.5004148483299999E-5</c:v>
                </c:pt>
                <c:pt idx="106" formatCode="0.00E+00">
                  <c:v>7.5000524520900001E-5</c:v>
                </c:pt>
                <c:pt idx="107" formatCode="0.00E+00">
                  <c:v>7.5000524520900001E-5</c:v>
                </c:pt>
                <c:pt idx="108" formatCode="0.00E+00">
                  <c:v>2.4998188018799999E-5</c:v>
                </c:pt>
                <c:pt idx="109">
                  <c:v>0</c:v>
                </c:pt>
                <c:pt idx="110" formatCode="0.00E+00">
                  <c:v>5.0002336502100002E-5</c:v>
                </c:pt>
                <c:pt idx="111" formatCode="0.00E+00">
                  <c:v>4.9996376037599998E-5</c:v>
                </c:pt>
                <c:pt idx="112">
                  <c:v>0</c:v>
                </c:pt>
                <c:pt idx="113" formatCode="0.00E+00">
                  <c:v>2.5004148483299999E-5</c:v>
                </c:pt>
                <c:pt idx="114">
                  <c:v>0</c:v>
                </c:pt>
                <c:pt idx="115" formatCode="0.00E+00">
                  <c:v>2.5004148483299999E-5</c:v>
                </c:pt>
                <c:pt idx="116" formatCode="0.00E+00">
                  <c:v>7.5006484985400005E-5</c:v>
                </c:pt>
                <c:pt idx="117" formatCode="0.00E+00">
                  <c:v>7.5006484985400005E-5</c:v>
                </c:pt>
                <c:pt idx="118">
                  <c:v>0</c:v>
                </c:pt>
                <c:pt idx="119" formatCode="0.00E+00">
                  <c:v>7.4994564056399997E-5</c:v>
                </c:pt>
                <c:pt idx="120" formatCode="0.00E+00">
                  <c:v>4.9996376037599998E-5</c:v>
                </c:pt>
                <c:pt idx="121" formatCode="0.00E+00">
                  <c:v>4.9996376037599998E-5</c:v>
                </c:pt>
                <c:pt idx="122" formatCode="0.00E+00">
                  <c:v>2.4998188018799999E-5</c:v>
                </c:pt>
                <c:pt idx="123" formatCode="0.00E+00">
                  <c:v>5.0008296966599999E-5</c:v>
                </c:pt>
                <c:pt idx="124" formatCode="0.00E+00">
                  <c:v>5.0002336502100002E-5</c:v>
                </c:pt>
                <c:pt idx="125" formatCode="0.00E+00">
                  <c:v>5.0002336502100002E-5</c:v>
                </c:pt>
                <c:pt idx="126" formatCode="0.00E+00">
                  <c:v>7.5000524520900001E-5</c:v>
                </c:pt>
                <c:pt idx="127" formatCode="0.00E+00">
                  <c:v>4.9996376037599998E-5</c:v>
                </c:pt>
                <c:pt idx="128" formatCode="0.00E+00">
                  <c:v>4.9996376037599998E-5</c:v>
                </c:pt>
                <c:pt idx="129">
                  <c:v>0</c:v>
                </c:pt>
                <c:pt idx="130" formatCode="0.00E+00">
                  <c:v>2.4998188018799999E-5</c:v>
                </c:pt>
                <c:pt idx="131" formatCode="0.00E+00">
                  <c:v>4.9996376037599998E-5</c:v>
                </c:pt>
                <c:pt idx="132" formatCode="0.00E+00">
                  <c:v>5.0002336502100002E-5</c:v>
                </c:pt>
                <c:pt idx="133" formatCode="0.00E+00">
                  <c:v>7.4994564056399997E-5</c:v>
                </c:pt>
                <c:pt idx="134" formatCode="0.00E+00">
                  <c:v>2.4998188018799999E-5</c:v>
                </c:pt>
                <c:pt idx="135" formatCode="0.00E+00">
                  <c:v>4.9996376037599998E-5</c:v>
                </c:pt>
                <c:pt idx="136">
                  <c:v>0</c:v>
                </c:pt>
                <c:pt idx="137" formatCode="0.00E+00">
                  <c:v>2.4998188018799999E-5</c:v>
                </c:pt>
                <c:pt idx="138" formatCode="0.00E+00">
                  <c:v>5.0002336502100002E-5</c:v>
                </c:pt>
                <c:pt idx="139" formatCode="0.00E+00">
                  <c:v>2.4998188018799999E-5</c:v>
                </c:pt>
                <c:pt idx="140" formatCode="0.00E+00">
                  <c:v>4.9996376037599998E-5</c:v>
                </c:pt>
                <c:pt idx="141">
                  <c:v>0</c:v>
                </c:pt>
                <c:pt idx="142" formatCode="0.00E+00">
                  <c:v>2.4998188018799999E-5</c:v>
                </c:pt>
                <c:pt idx="143" formatCode="0.00E+00">
                  <c:v>2.4998188018799999E-5</c:v>
                </c:pt>
                <c:pt idx="144" formatCode="0.00E+00">
                  <c:v>7.5006484985400005E-5</c:v>
                </c:pt>
                <c:pt idx="145" formatCode="0.00E+00">
                  <c:v>2.5004148483299999E-5</c:v>
                </c:pt>
                <c:pt idx="146" formatCode="0.00E+00">
                  <c:v>5.0002336502100002E-5</c:v>
                </c:pt>
                <c:pt idx="147" formatCode="0.00E+00">
                  <c:v>9.99987125397E-5</c:v>
                </c:pt>
                <c:pt idx="148">
                  <c:v>1.24990940094E-4</c:v>
                </c:pt>
                <c:pt idx="149" formatCode="0.00E+00">
                  <c:v>7.5000524520900001E-5</c:v>
                </c:pt>
                <c:pt idx="150" formatCode="0.00E+00">
                  <c:v>5.0002336502100002E-5</c:v>
                </c:pt>
                <c:pt idx="151" formatCode="0.00E+00">
                  <c:v>4.9996376037599998E-5</c:v>
                </c:pt>
                <c:pt idx="152" formatCode="0.00E+00">
                  <c:v>4.9996376037599998E-5</c:v>
                </c:pt>
                <c:pt idx="153" formatCode="0.00E+00">
                  <c:v>2.4998188018799999E-5</c:v>
                </c:pt>
                <c:pt idx="154" formatCode="0.00E+00">
                  <c:v>4.9996376037599998E-5</c:v>
                </c:pt>
                <c:pt idx="155">
                  <c:v>1.5000104904200001E-4</c:v>
                </c:pt>
                <c:pt idx="156">
                  <c:v>1.5001296997099999E-4</c:v>
                </c:pt>
                <c:pt idx="157" formatCode="0.00E+00">
                  <c:v>2.5004148483299999E-5</c:v>
                </c:pt>
                <c:pt idx="158" formatCode="0.00E+00">
                  <c:v>9.99987125397E-5</c:v>
                </c:pt>
                <c:pt idx="159" formatCode="0.00E+00">
                  <c:v>7.5000524520900001E-5</c:v>
                </c:pt>
                <c:pt idx="160" formatCode="0.00E+00">
                  <c:v>7.5006484985400005E-5</c:v>
                </c:pt>
                <c:pt idx="161" formatCode="0.00E+00">
                  <c:v>7.5000524520900001E-5</c:v>
                </c:pt>
                <c:pt idx="162" formatCode="0.00E+00">
                  <c:v>5.0002336502100002E-5</c:v>
                </c:pt>
                <c:pt idx="163">
                  <c:v>1.5000104904200001E-4</c:v>
                </c:pt>
                <c:pt idx="164" formatCode="0.00E+00">
                  <c:v>5.0002336502100002E-5</c:v>
                </c:pt>
                <c:pt idx="165" formatCode="0.00E+00">
                  <c:v>7.5012445449800004E-5</c:v>
                </c:pt>
                <c:pt idx="166" formatCode="0.00E+00">
                  <c:v>7.5000524520900001E-5</c:v>
                </c:pt>
                <c:pt idx="167" formatCode="0.00E+00">
                  <c:v>7.5006484985400005E-5</c:v>
                </c:pt>
                <c:pt idx="168" formatCode="0.00E+00">
                  <c:v>7.4994564056399997E-5</c:v>
                </c:pt>
                <c:pt idx="169" formatCode="0.00E+00">
                  <c:v>7.5000524520900001E-5</c:v>
                </c:pt>
                <c:pt idx="170" formatCode="0.00E+00">
                  <c:v>9.9992752075199996E-5</c:v>
                </c:pt>
                <c:pt idx="171" formatCode="0.00E+00">
                  <c:v>9.99987125397E-5</c:v>
                </c:pt>
                <c:pt idx="172">
                  <c:v>1.5000700950600001E-4</c:v>
                </c:pt>
                <c:pt idx="173">
                  <c:v>1.49995088577E-4</c:v>
                </c:pt>
                <c:pt idx="174">
                  <c:v>0</c:v>
                </c:pt>
                <c:pt idx="175" formatCode="0.00E+00">
                  <c:v>2.4998188018799999E-5</c:v>
                </c:pt>
                <c:pt idx="176" formatCode="0.00E+00">
                  <c:v>7.4994564056399997E-5</c:v>
                </c:pt>
                <c:pt idx="177" formatCode="0.00E+00">
                  <c:v>2.4998188018799999E-5</c:v>
                </c:pt>
                <c:pt idx="178">
                  <c:v>0</c:v>
                </c:pt>
                <c:pt idx="179">
                  <c:v>2.0000338554399999E-4</c:v>
                </c:pt>
                <c:pt idx="180" formatCode="0.00E+00">
                  <c:v>7.5000524520900001E-5</c:v>
                </c:pt>
                <c:pt idx="181" formatCode="0.00E+00">
                  <c:v>4.9996376037599998E-5</c:v>
                </c:pt>
                <c:pt idx="182" formatCode="0.00E+00">
                  <c:v>9.99987125397E-5</c:v>
                </c:pt>
                <c:pt idx="183" formatCode="0.00E+00">
                  <c:v>7.4994564056399997E-5</c:v>
                </c:pt>
                <c:pt idx="184" formatCode="0.00E+00">
                  <c:v>9.9992752075199996E-5</c:v>
                </c:pt>
                <c:pt idx="185">
                  <c:v>0</c:v>
                </c:pt>
                <c:pt idx="186" formatCode="0.00E+00">
                  <c:v>2.5004148483299999E-5</c:v>
                </c:pt>
                <c:pt idx="187" formatCode="0.00E+00">
                  <c:v>5.0002336502100002E-5</c:v>
                </c:pt>
                <c:pt idx="188">
                  <c:v>1.00004673004E-4</c:v>
                </c:pt>
                <c:pt idx="189" formatCode="0.00E+00">
                  <c:v>5.0002336502100002E-5</c:v>
                </c:pt>
                <c:pt idx="190" formatCode="0.00E+00">
                  <c:v>5.0008296966599999E-5</c:v>
                </c:pt>
                <c:pt idx="191" formatCode="0.00E+00">
                  <c:v>7.5000524520900001E-5</c:v>
                </c:pt>
                <c:pt idx="192" formatCode="0.00E+00">
                  <c:v>2.5004148483299999E-5</c:v>
                </c:pt>
                <c:pt idx="193">
                  <c:v>1.5000104904200001E-4</c:v>
                </c:pt>
                <c:pt idx="194" formatCode="0.00E+00">
                  <c:v>7.4994564056399997E-5</c:v>
                </c:pt>
                <c:pt idx="195" formatCode="0.00E+00">
                  <c:v>5.0002336502100002E-5</c:v>
                </c:pt>
                <c:pt idx="196" formatCode="0.00E+00">
                  <c:v>7.5000524520900001E-5</c:v>
                </c:pt>
                <c:pt idx="197">
                  <c:v>1.5000104904200001E-4</c:v>
                </c:pt>
                <c:pt idx="198" formatCode="0.00E+00">
                  <c:v>4.9996376037599998E-5</c:v>
                </c:pt>
                <c:pt idx="199">
                  <c:v>1.5000700950600001E-4</c:v>
                </c:pt>
              </c:numCache>
            </c:numRef>
          </c:yVal>
          <c:smooth val="0"/>
        </c:ser>
        <c:dLbls>
          <c:showLegendKey val="0"/>
          <c:showVal val="0"/>
          <c:showCatName val="0"/>
          <c:showSerName val="0"/>
          <c:showPercent val="0"/>
          <c:showBubbleSize val="0"/>
        </c:dLbls>
        <c:axId val="-2048568864"/>
        <c:axId val="-2048561792"/>
      </c:scatterChart>
      <c:valAx>
        <c:axId val="-204856886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 Words Squared</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8561792"/>
        <c:crosses val="autoZero"/>
        <c:crossBetween val="midCat"/>
      </c:valAx>
      <c:valAx>
        <c:axId val="-20485617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Time (Seconds)</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8568864"/>
        <c:crosses val="autoZero"/>
        <c:crossBetween val="midCat"/>
      </c:valAx>
      <c:spPr>
        <a:noFill/>
        <a:ln>
          <a:noFill/>
        </a:ln>
        <a:effectLst/>
      </c:spPr>
    </c:plotArea>
    <c:legend>
      <c:legendPos val="b"/>
      <c:legendEntry>
        <c:idx val="3"/>
        <c:delete val="1"/>
      </c:legendEntry>
      <c:legendEntry>
        <c:idx val="4"/>
        <c:delete val="1"/>
      </c:legendEntry>
      <c:layout>
        <c:manualLayout>
          <c:xMode val="edge"/>
          <c:yMode val="edge"/>
          <c:x val="0.10110930692553416"/>
          <c:y val="5.169805183282563E-2"/>
          <c:w val="0.25014792262031205"/>
          <c:h val="0.18775034667782597"/>
        </c:manualLayout>
      </c:layout>
      <c:overlay val="0"/>
      <c:spPr>
        <a:solidFill>
          <a:schemeClr val="bg1"/>
        </a:solidFill>
        <a:ln>
          <a:solidFill>
            <a:schemeClr val="tx1"/>
          </a:solid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DC1ACA-6767-414A-9708-52014769129C}" type="datetimeFigureOut">
              <a:rPr lang="en-GB" smtClean="0"/>
              <a:t>11/12/2016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72653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DC1ACA-6767-414A-9708-52014769129C}" type="datetimeFigureOut">
              <a:rPr lang="en-GB" smtClean="0"/>
              <a:t>11/12/2016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1893262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DC1ACA-6767-414A-9708-52014769129C}" type="datetimeFigureOut">
              <a:rPr lang="en-GB" smtClean="0"/>
              <a:t>11/12/2016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2791745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DC1ACA-6767-414A-9708-52014769129C}" type="datetimeFigureOut">
              <a:rPr lang="en-GB" smtClean="0"/>
              <a:t>11/12/2016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3861374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DC1ACA-6767-414A-9708-52014769129C}" type="datetimeFigureOut">
              <a:rPr lang="en-GB" smtClean="0"/>
              <a:t>11/12/2016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3304216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DC1ACA-6767-414A-9708-52014769129C}" type="datetimeFigureOut">
              <a:rPr lang="en-GB" smtClean="0"/>
              <a:t>11/12/2016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3209140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DC1ACA-6767-414A-9708-52014769129C}" type="datetimeFigureOut">
              <a:rPr lang="en-GB" smtClean="0"/>
              <a:t>11/12/2016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2571557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EDC1ACA-6767-414A-9708-52014769129C}" type="datetimeFigureOut">
              <a:rPr lang="en-GB" smtClean="0"/>
              <a:t>11/12/2016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78618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DC1ACA-6767-414A-9708-52014769129C}" type="datetimeFigureOut">
              <a:rPr lang="en-GB" smtClean="0"/>
              <a:t>11/12/2016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2547004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DC1ACA-6767-414A-9708-52014769129C}" type="datetimeFigureOut">
              <a:rPr lang="en-GB" smtClean="0"/>
              <a:t>11/12/2016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3009629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DC1ACA-6767-414A-9708-52014769129C}" type="datetimeFigureOut">
              <a:rPr lang="en-GB" smtClean="0"/>
              <a:t>11/12/2016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A7CB7D-C999-497B-BC5E-C599CAB561FD}" type="slidenum">
              <a:rPr lang="en-GB" smtClean="0"/>
              <a:t>‹#›</a:t>
            </a:fld>
            <a:endParaRPr lang="en-GB"/>
          </a:p>
        </p:txBody>
      </p:sp>
    </p:spTree>
    <p:extLst>
      <p:ext uri="{BB962C8B-B14F-4D97-AF65-F5344CB8AC3E}">
        <p14:creationId xmlns:p14="http://schemas.microsoft.com/office/powerpoint/2010/main" val="3566448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DC1ACA-6767-414A-9708-52014769129C}" type="datetimeFigureOut">
              <a:rPr lang="en-GB" smtClean="0"/>
              <a:t>11/12/2016</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7CB7D-C999-497B-BC5E-C599CAB561FD}" type="slidenum">
              <a:rPr lang="en-GB" smtClean="0"/>
              <a:t>‹#›</a:t>
            </a:fld>
            <a:endParaRPr lang="en-GB"/>
          </a:p>
        </p:txBody>
      </p:sp>
    </p:spTree>
    <p:extLst>
      <p:ext uri="{BB962C8B-B14F-4D97-AF65-F5344CB8AC3E}">
        <p14:creationId xmlns:p14="http://schemas.microsoft.com/office/powerpoint/2010/main" val="222494887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Advanced Algorithms</a:t>
            </a:r>
            <a:br>
              <a:rPr lang="en-GB" dirty="0" smtClean="0"/>
            </a:br>
            <a:r>
              <a:rPr lang="en-GB" dirty="0" smtClean="0"/>
              <a:t>Plagiarism Detection using a dynamic LCS algorithm</a:t>
            </a:r>
            <a:endParaRPr lang="en-GB" dirty="0"/>
          </a:p>
        </p:txBody>
      </p:sp>
      <p:sp>
        <p:nvSpPr>
          <p:cNvPr id="3" name="Subtitle 2"/>
          <p:cNvSpPr>
            <a:spLocks noGrp="1"/>
          </p:cNvSpPr>
          <p:nvPr>
            <p:ph type="subTitle" idx="1"/>
          </p:nvPr>
        </p:nvSpPr>
        <p:spPr/>
        <p:txBody>
          <a:bodyPr/>
          <a:lstStyle/>
          <a:p>
            <a:r>
              <a:rPr lang="en-GB" dirty="0" smtClean="0"/>
              <a:t>Edward </a:t>
            </a:r>
            <a:r>
              <a:rPr lang="en-GB" dirty="0" err="1" smtClean="0"/>
              <a:t>Beeching</a:t>
            </a:r>
            <a:r>
              <a:rPr lang="en-GB" dirty="0" smtClean="0"/>
              <a:t>, Joe Renner, </a:t>
            </a:r>
            <a:r>
              <a:rPr lang="en-GB" dirty="0" err="1" smtClean="0"/>
              <a:t>Josselin</a:t>
            </a:r>
            <a:r>
              <a:rPr lang="en-GB" dirty="0" smtClean="0"/>
              <a:t> </a:t>
            </a:r>
            <a:r>
              <a:rPr lang="en-GB" dirty="0" err="1" smtClean="0"/>
              <a:t>Marnat</a:t>
            </a:r>
            <a:r>
              <a:rPr lang="en-GB" dirty="0" smtClean="0"/>
              <a:t>,</a:t>
            </a:r>
          </a:p>
          <a:p>
            <a:r>
              <a:rPr lang="en-GB" dirty="0" err="1" smtClean="0"/>
              <a:t>Jérémie</a:t>
            </a:r>
            <a:r>
              <a:rPr lang="en-GB" dirty="0" smtClean="0"/>
              <a:t> Blanchard &amp; Anthony </a:t>
            </a:r>
            <a:r>
              <a:rPr lang="en-GB" dirty="0" err="1" smtClean="0"/>
              <a:t>Deveaux</a:t>
            </a:r>
            <a:r>
              <a:rPr lang="en-GB" dirty="0" smtClean="0"/>
              <a:t> </a:t>
            </a:r>
            <a:endParaRPr lang="en-GB" dirty="0"/>
          </a:p>
        </p:txBody>
      </p:sp>
    </p:spTree>
    <p:extLst>
      <p:ext uri="{BB962C8B-B14F-4D97-AF65-F5344CB8AC3E}">
        <p14:creationId xmlns:p14="http://schemas.microsoft.com/office/powerpoint/2010/main" val="1498805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528011"/>
            <a:ext cx="7886700" cy="4648952"/>
          </a:xfrm>
        </p:spPr>
        <p:txBody>
          <a:bodyPr>
            <a:normAutofit fontScale="70000" lnSpcReduction="20000"/>
          </a:bodyPr>
          <a:lstStyle/>
          <a:p>
            <a:r>
              <a:rPr lang="en-GB" dirty="0" smtClean="0">
                <a:solidFill>
                  <a:schemeClr val="bg1">
                    <a:lumMod val="85000"/>
                  </a:schemeClr>
                </a:solidFill>
              </a:rPr>
              <a:t>Pre-processing</a:t>
            </a:r>
            <a:endParaRPr lang="en-GB" dirty="0" smtClean="0">
              <a:solidFill>
                <a:schemeClr val="bg1">
                  <a:lumMod val="85000"/>
                </a:schemeClr>
              </a:solidFill>
            </a:endParaRPr>
          </a:p>
          <a:p>
            <a:r>
              <a:rPr lang="en-GB" dirty="0" smtClean="0"/>
              <a:t>Summary </a:t>
            </a:r>
            <a:r>
              <a:rPr lang="en-GB" dirty="0" smtClean="0"/>
              <a:t>of Algorithms Implemented</a:t>
            </a:r>
          </a:p>
          <a:p>
            <a:pPr lvl="1"/>
            <a:r>
              <a:rPr lang="en-GB" dirty="0" smtClean="0"/>
              <a:t>LCS</a:t>
            </a:r>
          </a:p>
          <a:p>
            <a:pPr lvl="1"/>
            <a:r>
              <a:rPr lang="en-GB" dirty="0" smtClean="0"/>
              <a:t>Printing Neatly</a:t>
            </a:r>
          </a:p>
          <a:p>
            <a:r>
              <a:rPr lang="en-GB" dirty="0" smtClean="0">
                <a:solidFill>
                  <a:schemeClr val="bg1">
                    <a:lumMod val="85000"/>
                  </a:schemeClr>
                </a:solidFill>
              </a:rPr>
              <a:t>Algorithms</a:t>
            </a:r>
            <a:endParaRPr lang="en-GB" dirty="0" smtClean="0">
              <a:solidFill>
                <a:schemeClr val="bg1">
                  <a:lumMod val="85000"/>
                </a:schemeClr>
              </a:solidFill>
            </a:endParaRPr>
          </a:p>
          <a:p>
            <a:pPr lvl="1"/>
            <a:r>
              <a:rPr lang="en-GB" dirty="0" smtClean="0">
                <a:solidFill>
                  <a:schemeClr val="bg1">
                    <a:lumMod val="85000"/>
                  </a:schemeClr>
                </a:solidFill>
              </a:rPr>
              <a:t>Branch and Bound</a:t>
            </a:r>
          </a:p>
          <a:p>
            <a:r>
              <a:rPr lang="en-GB" dirty="0" smtClean="0">
                <a:solidFill>
                  <a:schemeClr val="bg1">
                    <a:lumMod val="85000"/>
                  </a:schemeClr>
                </a:solidFill>
              </a:rPr>
              <a:t>Complexity</a:t>
            </a:r>
          </a:p>
          <a:p>
            <a:pPr lvl="1"/>
            <a:r>
              <a:rPr lang="en-GB" dirty="0" smtClean="0">
                <a:solidFill>
                  <a:schemeClr val="bg1">
                    <a:lumMod val="85000"/>
                  </a:schemeClr>
                </a:solidFill>
              </a:rPr>
              <a:t>Longest common sub-sequence</a:t>
            </a:r>
            <a:endParaRPr lang="en-GB" dirty="0" smtClean="0">
              <a:solidFill>
                <a:schemeClr val="bg1">
                  <a:lumMod val="85000"/>
                </a:schemeClr>
              </a:solidFill>
            </a:endParaRPr>
          </a:p>
          <a:p>
            <a:pPr lvl="1"/>
            <a:r>
              <a:rPr lang="en-GB" dirty="0" smtClean="0">
                <a:solidFill>
                  <a:schemeClr val="bg1">
                    <a:lumMod val="85000"/>
                  </a:schemeClr>
                </a:solidFill>
              </a:rPr>
              <a:t>Printing Neatly</a:t>
            </a:r>
            <a:endParaRPr lang="en-GB" dirty="0" smtClean="0">
              <a:solidFill>
                <a:schemeClr val="bg1">
                  <a:lumMod val="85000"/>
                </a:schemeClr>
              </a:solidFill>
            </a:endParaRPr>
          </a:p>
          <a:p>
            <a:r>
              <a:rPr lang="en-GB" dirty="0" smtClean="0">
                <a:solidFill>
                  <a:schemeClr val="bg1">
                    <a:lumMod val="85000"/>
                  </a:schemeClr>
                </a:solidFill>
              </a:rPr>
              <a:t>Plagiarism Detection </a:t>
            </a:r>
            <a:r>
              <a:rPr lang="en-GB" dirty="0" smtClean="0">
                <a:solidFill>
                  <a:schemeClr val="bg1">
                    <a:lumMod val="85000"/>
                  </a:schemeClr>
                </a:solidFill>
              </a:rPr>
              <a:t>techniques</a:t>
            </a:r>
          </a:p>
          <a:p>
            <a:r>
              <a:rPr lang="en-GB" dirty="0" smtClean="0">
                <a:solidFill>
                  <a:schemeClr val="bg1">
                    <a:lumMod val="85000"/>
                  </a:schemeClr>
                </a:solidFill>
              </a:rPr>
              <a:t>Outliers</a:t>
            </a:r>
            <a:endParaRPr lang="en-GB" dirty="0" smtClean="0">
              <a:solidFill>
                <a:schemeClr val="bg1">
                  <a:lumMod val="85000"/>
                </a:schemeClr>
              </a:solidFill>
            </a:endParaRPr>
          </a:p>
          <a:p>
            <a:r>
              <a:rPr lang="en-GB" dirty="0" smtClean="0">
                <a:solidFill>
                  <a:schemeClr val="bg1">
                    <a:lumMod val="85000"/>
                  </a:schemeClr>
                </a:solidFill>
              </a:rPr>
              <a:t>Demo of </a:t>
            </a:r>
            <a:r>
              <a:rPr lang="en-GB" dirty="0" smtClean="0">
                <a:solidFill>
                  <a:schemeClr val="bg1">
                    <a:lumMod val="85000"/>
                  </a:schemeClr>
                </a:solidFill>
              </a:rPr>
              <a:t>UI</a:t>
            </a:r>
            <a:endParaRPr lang="en-GB" dirty="0" smtClean="0">
              <a:solidFill>
                <a:schemeClr val="bg1">
                  <a:lumMod val="85000"/>
                </a:schemeClr>
              </a:solidFill>
            </a:endParaRPr>
          </a:p>
          <a:p>
            <a:r>
              <a:rPr lang="en-GB" dirty="0" smtClean="0">
                <a:solidFill>
                  <a:schemeClr val="bg1">
                    <a:lumMod val="85000"/>
                  </a:schemeClr>
                </a:solidFill>
              </a:rPr>
              <a:t>Project planning and </a:t>
            </a:r>
            <a:r>
              <a:rPr lang="en-GB" dirty="0" smtClean="0">
                <a:solidFill>
                  <a:schemeClr val="bg1">
                    <a:lumMod val="85000"/>
                  </a:schemeClr>
                </a:solidFill>
              </a:rPr>
              <a:t>Execution</a:t>
            </a:r>
            <a:endParaRPr lang="en-GB" dirty="0" smtClean="0">
              <a:solidFill>
                <a:schemeClr val="bg1">
                  <a:lumMod val="85000"/>
                </a:schemeClr>
              </a:solidFill>
            </a:endParaRPr>
          </a:p>
          <a:p>
            <a:r>
              <a:rPr lang="en-GB" dirty="0" smtClean="0">
                <a:solidFill>
                  <a:schemeClr val="bg1">
                    <a:lumMod val="85000"/>
                  </a:schemeClr>
                </a:solidFill>
              </a:rPr>
              <a:t>Lessons Learned and Challenges</a:t>
            </a:r>
          </a:p>
          <a:p>
            <a:r>
              <a:rPr lang="en-GB" dirty="0" smtClean="0">
                <a:solidFill>
                  <a:schemeClr val="bg1">
                    <a:lumMod val="85000"/>
                  </a:schemeClr>
                </a:solidFill>
              </a:rPr>
              <a:t>Conclusions</a:t>
            </a:r>
          </a:p>
          <a:p>
            <a:pPr marL="457200" lvl="1" indent="0">
              <a:buNone/>
            </a:pPr>
            <a:endParaRPr lang="en-GB" dirty="0" smtClean="0"/>
          </a:p>
          <a:p>
            <a:endParaRPr lang="en-GB" dirty="0" smtClean="0"/>
          </a:p>
        </p:txBody>
      </p:sp>
    </p:spTree>
    <p:extLst>
      <p:ext uri="{BB962C8B-B14F-4D97-AF65-F5344CB8AC3E}">
        <p14:creationId xmlns:p14="http://schemas.microsoft.com/office/powerpoint/2010/main" val="16122639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Forward</a:t>
            </a:r>
            <a:endParaRPr lang="en-GB" sz="4000" dirty="0"/>
          </a:p>
        </p:txBody>
      </p:sp>
      <p:graphicFrame>
        <p:nvGraphicFramePr>
          <p:cNvPr id="4" name="Espace réservé du contenu 11"/>
          <p:cNvGraphicFramePr>
            <a:graphicFrameLocks/>
          </p:cNvGraphicFramePr>
          <p:nvPr>
            <p:extLst>
              <p:ext uri="{D42A27DB-BD31-4B8C-83A1-F6EECF244321}">
                <p14:modId xmlns:p14="http://schemas.microsoft.com/office/powerpoint/2010/main" val="411572906"/>
              </p:ext>
            </p:extLst>
          </p:nvPr>
        </p:nvGraphicFramePr>
        <p:xfrm>
          <a:off x="4832684" y="2972729"/>
          <a:ext cx="2554705" cy="1900626"/>
        </p:xfrm>
        <a:graphic>
          <a:graphicData uri="http://schemas.openxmlformats.org/drawingml/2006/table">
            <a:tbl>
              <a:tblPr firstRow="1" firstCol="1" bandRow="1">
                <a:tableStyleId>{5C22544A-7EE6-4342-B048-85BDC9FD1C3A}</a:tableStyleId>
              </a:tblPr>
              <a:tblGrid>
                <a:gridCol w="581526">
                  <a:extLst>
                    <a:ext uri="{9D8B030D-6E8A-4147-A177-3AD203B41FA5}">
                      <a16:colId xmlns="" xmlns:a16="http://schemas.microsoft.com/office/drawing/2014/main" val="1063986981"/>
                    </a:ext>
                  </a:extLst>
                </a:gridCol>
                <a:gridCol w="497306">
                  <a:extLst>
                    <a:ext uri="{9D8B030D-6E8A-4147-A177-3AD203B41FA5}">
                      <a16:colId xmlns="" xmlns:a16="http://schemas.microsoft.com/office/drawing/2014/main" val="3745703762"/>
                    </a:ext>
                  </a:extLst>
                </a:gridCol>
                <a:gridCol w="545431">
                  <a:extLst>
                    <a:ext uri="{9D8B030D-6E8A-4147-A177-3AD203B41FA5}">
                      <a16:colId xmlns="" xmlns:a16="http://schemas.microsoft.com/office/drawing/2014/main" val="3772164613"/>
                    </a:ext>
                  </a:extLst>
                </a:gridCol>
                <a:gridCol w="505327">
                  <a:extLst>
                    <a:ext uri="{9D8B030D-6E8A-4147-A177-3AD203B41FA5}">
                      <a16:colId xmlns="" xmlns:a16="http://schemas.microsoft.com/office/drawing/2014/main" val="899174001"/>
                    </a:ext>
                  </a:extLst>
                </a:gridCol>
                <a:gridCol w="425115">
                  <a:extLst>
                    <a:ext uri="{9D8B030D-6E8A-4147-A177-3AD203B41FA5}">
                      <a16:colId xmlns="" xmlns:a16="http://schemas.microsoft.com/office/drawing/2014/main"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 xmlns:a16="http://schemas.microsoft.com/office/drawing/2014/main" val="1171862634"/>
                  </a:ext>
                </a:extLst>
              </a:tr>
              <a:tr h="370840">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a:t>D</a:t>
                      </a:r>
                    </a:p>
                  </a:txBody>
                  <a:tcPr/>
                </a:tc>
                <a:tc>
                  <a:txBody>
                    <a:bodyPr/>
                    <a:lstStyle/>
                    <a:p>
                      <a:pPr algn="ctr"/>
                      <a:r>
                        <a:rPr lang="fr-FR" dirty="0"/>
                        <a:t>L</a:t>
                      </a:r>
                    </a:p>
                  </a:txBody>
                  <a:tcPr/>
                </a:tc>
                <a:tc>
                  <a:txBody>
                    <a:bodyPr/>
                    <a:lstStyle/>
                    <a:p>
                      <a:pPr algn="ctr"/>
                      <a:r>
                        <a:rPr lang="fr-FR" dirty="0"/>
                        <a:t>L</a:t>
                      </a:r>
                    </a:p>
                  </a:txBody>
                  <a:tcPr/>
                </a:tc>
                <a:tc>
                  <a:txBody>
                    <a:bodyPr/>
                    <a:lstStyle/>
                    <a:p>
                      <a:pPr algn="ctr"/>
                      <a:r>
                        <a:rPr lang="fr-FR" dirty="0"/>
                        <a:t>L</a:t>
                      </a:r>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1551448793"/>
                  </a:ext>
                </a:extLst>
              </a:tr>
              <a:tr h="422346">
                <a:tc>
                  <a:txBody>
                    <a:bodyPr/>
                    <a:lstStyle/>
                    <a:p>
                      <a:pPr algn="ctr"/>
                      <a:r>
                        <a:rPr lang="fr-FR" dirty="0"/>
                        <a:t>B</a:t>
                      </a:r>
                    </a:p>
                  </a:txBody>
                  <a:tcPr>
                    <a:lnL w="12700" cap="flat" cmpd="sng" algn="ctr">
                      <a:noFill/>
                      <a:prstDash val="solid"/>
                      <a:round/>
                      <a:headEnd type="none" w="med" len="med"/>
                      <a:tailEnd type="none" w="med" len="med"/>
                    </a:lnL>
                  </a:tcPr>
                </a:tc>
                <a:tc>
                  <a:txBody>
                    <a:bodyPr/>
                    <a:lstStyle/>
                    <a:p>
                      <a:pPr algn="ctr"/>
                      <a:r>
                        <a:rPr lang="fr-FR" dirty="0"/>
                        <a:t>U</a:t>
                      </a:r>
                    </a:p>
                  </a:txBody>
                  <a:tcPr/>
                </a:tc>
                <a:tc>
                  <a:txBody>
                    <a:bodyPr/>
                    <a:lstStyle/>
                    <a:p>
                      <a:pPr algn="ctr"/>
                      <a:r>
                        <a:rPr lang="fr-FR" dirty="0"/>
                        <a:t>D</a:t>
                      </a:r>
                    </a:p>
                  </a:txBody>
                  <a:tcPr/>
                </a:tc>
                <a:tc>
                  <a:txBody>
                    <a:bodyPr/>
                    <a:lstStyle/>
                    <a:p>
                      <a:pPr algn="ctr"/>
                      <a:r>
                        <a:rPr lang="fr-FR" dirty="0"/>
                        <a:t>L</a:t>
                      </a:r>
                    </a:p>
                  </a:txBody>
                  <a:tcPr/>
                </a:tc>
                <a:tc>
                  <a:txBody>
                    <a:bodyPr/>
                    <a:lstStyle/>
                    <a:p>
                      <a:pPr algn="ctr"/>
                      <a:r>
                        <a:rPr lang="fr-FR" dirty="0"/>
                        <a:t>L</a:t>
                      </a:r>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3763901857"/>
                  </a:ext>
                </a:extLst>
              </a:tr>
              <a:tr h="370840">
                <a:tc>
                  <a:txBody>
                    <a:bodyPr/>
                    <a:lstStyle/>
                    <a:p>
                      <a:pPr algn="ctr"/>
                      <a:r>
                        <a:rPr lang="fr-FR" dirty="0"/>
                        <a:t>C</a:t>
                      </a:r>
                    </a:p>
                  </a:txBody>
                  <a:tcPr>
                    <a:lnL w="12700" cap="flat" cmpd="sng" algn="ctr">
                      <a:noFill/>
                      <a:prstDash val="solid"/>
                      <a:round/>
                      <a:headEnd type="none" w="med" len="med"/>
                      <a:tailEnd type="none" w="med" len="med"/>
                    </a:lnL>
                  </a:tcPr>
                </a:tc>
                <a:tc>
                  <a:txBody>
                    <a:bodyPr/>
                    <a:lstStyle/>
                    <a:p>
                      <a:pPr algn="ctr"/>
                      <a:r>
                        <a:rPr lang="fr-FR" dirty="0"/>
                        <a:t>U</a:t>
                      </a:r>
                    </a:p>
                  </a:txBody>
                  <a:tcPr/>
                </a:tc>
                <a:tc>
                  <a:txBody>
                    <a:bodyPr/>
                    <a:lstStyle/>
                    <a:p>
                      <a:pPr algn="ctr"/>
                      <a:r>
                        <a:rPr lang="fr-FR" dirty="0"/>
                        <a:t>D</a:t>
                      </a:r>
                    </a:p>
                  </a:txBody>
                  <a:tcPr/>
                </a:tc>
                <a:tc>
                  <a:txBody>
                    <a:bodyPr/>
                    <a:lstStyle/>
                    <a:p>
                      <a:pPr algn="ctr"/>
                      <a:r>
                        <a:rPr lang="fr-FR" dirty="0"/>
                        <a:t>U</a:t>
                      </a:r>
                    </a:p>
                  </a:txBody>
                  <a:tcPr/>
                </a:tc>
                <a:tc>
                  <a:txBody>
                    <a:bodyPr/>
                    <a:lstStyle/>
                    <a:p>
                      <a:pPr algn="ctr"/>
                      <a:r>
                        <a:rPr lang="fr-FR" dirty="0"/>
                        <a:t>U</a:t>
                      </a:r>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4286055742"/>
                  </a:ext>
                </a:extLst>
              </a:tr>
              <a:tr h="370840">
                <a:tc>
                  <a:txBody>
                    <a:bodyPr/>
                    <a:lstStyle/>
                    <a:p>
                      <a:pPr algn="ctr"/>
                      <a:r>
                        <a:rPr lang="fr-FR" dirty="0"/>
                        <a:t>D</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r>
                        <a:rPr lang="fr-FR" dirty="0"/>
                        <a:t>U</a:t>
                      </a:r>
                    </a:p>
                  </a:txBody>
                  <a:tcPr>
                    <a:lnB w="12700" cap="flat" cmpd="sng" algn="ctr">
                      <a:noFill/>
                      <a:prstDash val="solid"/>
                      <a:round/>
                      <a:headEnd type="none" w="med" len="med"/>
                      <a:tailEnd type="none" w="med" len="med"/>
                    </a:lnB>
                  </a:tcPr>
                </a:tc>
                <a:tc>
                  <a:txBody>
                    <a:bodyPr/>
                    <a:lstStyle/>
                    <a:p>
                      <a:pPr algn="ctr"/>
                      <a:r>
                        <a:rPr lang="fr-FR" dirty="0"/>
                        <a:t>U</a:t>
                      </a:r>
                    </a:p>
                  </a:txBody>
                  <a:tcPr>
                    <a:lnB w="12700" cap="flat" cmpd="sng" algn="ctr">
                      <a:noFill/>
                      <a:prstDash val="solid"/>
                      <a:round/>
                      <a:headEnd type="none" w="med" len="med"/>
                      <a:tailEnd type="none" w="med" len="med"/>
                    </a:lnB>
                  </a:tcPr>
                </a:tc>
                <a:tc>
                  <a:txBody>
                    <a:bodyPr/>
                    <a:lstStyle/>
                    <a:p>
                      <a:pPr algn="ctr"/>
                      <a:r>
                        <a:rPr lang="fr-FR" dirty="0"/>
                        <a:t>U</a:t>
                      </a:r>
                    </a:p>
                  </a:txBody>
                  <a:tcPr>
                    <a:lnB w="12700" cap="flat" cmpd="sng" algn="ctr">
                      <a:noFill/>
                      <a:prstDash val="solid"/>
                      <a:round/>
                      <a:headEnd type="none" w="med" len="med"/>
                      <a:tailEnd type="none" w="med" len="med"/>
                    </a:lnB>
                  </a:tcPr>
                </a:tc>
                <a:tc>
                  <a:txBody>
                    <a:bodyPr/>
                    <a:lstStyle/>
                    <a:p>
                      <a:pPr algn="ctr"/>
                      <a:r>
                        <a:rPr lang="fr-FR" dirty="0"/>
                        <a:t>U</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 xmlns:a16="http://schemas.microsoft.com/office/drawing/2014/main" val="2393879415"/>
                  </a:ext>
                </a:extLst>
              </a:tr>
            </a:tbl>
          </a:graphicData>
        </a:graphic>
      </p:graphicFrame>
      <p:sp>
        <p:nvSpPr>
          <p:cNvPr id="5" name="ZoneTexte 7"/>
          <p:cNvSpPr txBox="1"/>
          <p:nvPr/>
        </p:nvSpPr>
        <p:spPr>
          <a:xfrm>
            <a:off x="628650" y="1426876"/>
            <a:ext cx="4920916" cy="369332"/>
          </a:xfrm>
          <a:prstGeom prst="rect">
            <a:avLst/>
          </a:prstGeom>
          <a:noFill/>
        </p:spPr>
        <p:txBody>
          <a:bodyPr wrap="square" rtlCol="0">
            <a:spAutoFit/>
          </a:bodyPr>
          <a:lstStyle/>
          <a:p>
            <a:r>
              <a:rPr lang="fr-FR" dirty="0"/>
              <a:t>LCS  </a:t>
            </a:r>
            <a:r>
              <a:rPr lang="en-GB" dirty="0" smtClean="0"/>
              <a:t>Forward</a:t>
            </a:r>
            <a:r>
              <a:rPr lang="fr-FR" dirty="0" smtClean="0"/>
              <a:t> </a:t>
            </a:r>
            <a:r>
              <a:rPr lang="fr-FR" dirty="0"/>
              <a:t>on « ABBA » and « ABCD » -&gt; 2</a:t>
            </a:r>
          </a:p>
        </p:txBody>
      </p:sp>
      <p:graphicFrame>
        <p:nvGraphicFramePr>
          <p:cNvPr id="8" name="Tableau 13"/>
          <p:cNvGraphicFramePr>
            <a:graphicFrameLocks noGrp="1"/>
          </p:cNvGraphicFramePr>
          <p:nvPr>
            <p:extLst>
              <p:ext uri="{D42A27DB-BD31-4B8C-83A1-F6EECF244321}">
                <p14:modId xmlns:p14="http://schemas.microsoft.com/office/powerpoint/2010/main" val="2224038836"/>
              </p:ext>
            </p:extLst>
          </p:nvPr>
        </p:nvGraphicFramePr>
        <p:xfrm>
          <a:off x="1247274" y="2972729"/>
          <a:ext cx="2538663" cy="1900626"/>
        </p:xfrm>
        <a:graphic>
          <a:graphicData uri="http://schemas.openxmlformats.org/drawingml/2006/table">
            <a:tbl>
              <a:tblPr firstRow="1" firstCol="1" bandRow="1">
                <a:tableStyleId>{5C22544A-7EE6-4342-B048-85BDC9FD1C3A}</a:tableStyleId>
              </a:tblPr>
              <a:tblGrid>
                <a:gridCol w="565484">
                  <a:extLst>
                    <a:ext uri="{9D8B030D-6E8A-4147-A177-3AD203B41FA5}">
                      <a16:colId xmlns="" xmlns:a16="http://schemas.microsoft.com/office/drawing/2014/main" val="265968295"/>
                    </a:ext>
                  </a:extLst>
                </a:gridCol>
                <a:gridCol w="511743">
                  <a:extLst>
                    <a:ext uri="{9D8B030D-6E8A-4147-A177-3AD203B41FA5}">
                      <a16:colId xmlns="" xmlns:a16="http://schemas.microsoft.com/office/drawing/2014/main" val="1357923207"/>
                    </a:ext>
                  </a:extLst>
                </a:gridCol>
                <a:gridCol w="547036">
                  <a:extLst>
                    <a:ext uri="{9D8B030D-6E8A-4147-A177-3AD203B41FA5}">
                      <a16:colId xmlns="" xmlns:a16="http://schemas.microsoft.com/office/drawing/2014/main" val="927645435"/>
                    </a:ext>
                  </a:extLst>
                </a:gridCol>
                <a:gridCol w="505327">
                  <a:extLst>
                    <a:ext uri="{9D8B030D-6E8A-4147-A177-3AD203B41FA5}">
                      <a16:colId xmlns="" xmlns:a16="http://schemas.microsoft.com/office/drawing/2014/main" val="3587763020"/>
                    </a:ext>
                  </a:extLst>
                </a:gridCol>
                <a:gridCol w="409073">
                  <a:extLst>
                    <a:ext uri="{9D8B030D-6E8A-4147-A177-3AD203B41FA5}">
                      <a16:colId xmlns="" xmlns:a16="http://schemas.microsoft.com/office/drawing/2014/main" val="3017741791"/>
                    </a:ext>
                  </a:extLst>
                </a:gridCol>
              </a:tblGrid>
              <a:tr h="365760">
                <a:tc>
                  <a:txBody>
                    <a:bodyPr/>
                    <a:lstStyle/>
                    <a:p>
                      <a:pPr algn="ctr"/>
                      <a:endParaRPr lang="fr-FR" dirty="0"/>
                    </a:p>
                  </a:txBody>
                  <a:tcPr/>
                </a:tc>
                <a:tc>
                  <a:txBody>
                    <a:bodyPr/>
                    <a:lstStyle/>
                    <a:p>
                      <a:pPr algn="ctr"/>
                      <a:r>
                        <a:rPr lang="fr-FR" dirty="0"/>
                        <a:t>A</a:t>
                      </a:r>
                    </a:p>
                  </a:txBody>
                  <a:tcPr/>
                </a:tc>
                <a:tc>
                  <a:txBody>
                    <a:bodyPr/>
                    <a:lstStyle/>
                    <a:p>
                      <a:pPr algn="ctr"/>
                      <a:r>
                        <a:rPr lang="fr-FR" dirty="0"/>
                        <a:t>B</a:t>
                      </a:r>
                    </a:p>
                  </a:txBody>
                  <a:tcPr/>
                </a:tc>
                <a:tc>
                  <a:txBody>
                    <a:bodyPr/>
                    <a:lstStyle/>
                    <a:p>
                      <a:pPr algn="ctr"/>
                      <a:r>
                        <a:rPr lang="fr-FR" dirty="0"/>
                        <a:t>B</a:t>
                      </a:r>
                    </a:p>
                  </a:txBody>
                  <a:tcPr/>
                </a:tc>
                <a:tc>
                  <a:txBody>
                    <a:bodyPr/>
                    <a:lstStyle/>
                    <a:p>
                      <a:pPr algn="ctr"/>
                      <a:r>
                        <a:rPr lang="fr-FR" dirty="0"/>
                        <a:t>A</a:t>
                      </a:r>
                    </a:p>
                  </a:txBody>
                  <a:tcPr/>
                </a:tc>
                <a:extLst>
                  <a:ext uri="{0D108BD9-81ED-4DB2-BD59-A6C34878D82A}">
                    <a16:rowId xmlns="" xmlns:a16="http://schemas.microsoft.com/office/drawing/2014/main" val="2203916356"/>
                  </a:ext>
                </a:extLst>
              </a:tr>
              <a:tr h="370840">
                <a:tc>
                  <a:txBody>
                    <a:bodyPr/>
                    <a:lstStyle/>
                    <a:p>
                      <a:pPr algn="ctr"/>
                      <a:r>
                        <a:rPr lang="fr-FR" dirty="0"/>
                        <a:t>A</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extLst>
                  <a:ext uri="{0D108BD9-81ED-4DB2-BD59-A6C34878D82A}">
                    <a16:rowId xmlns="" xmlns:a16="http://schemas.microsoft.com/office/drawing/2014/main" val="3371310676"/>
                  </a:ext>
                </a:extLst>
              </a:tr>
              <a:tr h="422346">
                <a:tc>
                  <a:txBody>
                    <a:bodyPr/>
                    <a:lstStyle/>
                    <a:p>
                      <a:pPr algn="ctr"/>
                      <a:r>
                        <a:rPr lang="fr-FR" dirty="0"/>
                        <a:t>B</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 xmlns:a16="http://schemas.microsoft.com/office/drawing/2014/main" val="961047904"/>
                  </a:ext>
                </a:extLst>
              </a:tr>
              <a:tr h="370840">
                <a:tc>
                  <a:txBody>
                    <a:bodyPr/>
                    <a:lstStyle/>
                    <a:p>
                      <a:pPr algn="ctr"/>
                      <a:r>
                        <a:rPr lang="fr-FR" dirty="0"/>
                        <a:t>C</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 xmlns:a16="http://schemas.microsoft.com/office/drawing/2014/main" val="2819205443"/>
                  </a:ext>
                </a:extLst>
              </a:tr>
              <a:tr h="370840">
                <a:tc>
                  <a:txBody>
                    <a:bodyPr/>
                    <a:lstStyle/>
                    <a:p>
                      <a:pPr algn="ctr"/>
                      <a:r>
                        <a:rPr lang="fr-FR" dirty="0"/>
                        <a:t>D</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 xmlns:a16="http://schemas.microsoft.com/office/drawing/2014/main" val="629629386"/>
                  </a:ext>
                </a:extLst>
              </a:tr>
            </a:tbl>
          </a:graphicData>
        </a:graphic>
      </p:graphicFrame>
      <p:sp>
        <p:nvSpPr>
          <p:cNvPr id="9" name="ZoneTexte 15"/>
          <p:cNvSpPr txBox="1"/>
          <p:nvPr/>
        </p:nvSpPr>
        <p:spPr>
          <a:xfrm>
            <a:off x="1194301" y="5442767"/>
            <a:ext cx="9610892" cy="646331"/>
          </a:xfrm>
          <a:prstGeom prst="rect">
            <a:avLst/>
          </a:prstGeom>
          <a:noFill/>
        </p:spPr>
        <p:txBody>
          <a:bodyPr wrap="square" rtlCol="0">
            <a:spAutoFit/>
          </a:bodyPr>
          <a:lstStyle/>
          <a:p>
            <a:r>
              <a:rPr lang="en-GB" dirty="0" smtClean="0"/>
              <a:t>Time Complexity 	:	O(m*n) </a:t>
            </a:r>
          </a:p>
          <a:p>
            <a:r>
              <a:rPr lang="en-GB" dirty="0" smtClean="0"/>
              <a:t>Space Complexity 	: 	O((m*n) *2)</a:t>
            </a:r>
            <a:endParaRPr lang="en-GB" dirty="0"/>
          </a:p>
        </p:txBody>
      </p:sp>
    </p:spTree>
    <p:extLst>
      <p:ext uri="{BB962C8B-B14F-4D97-AF65-F5344CB8AC3E}">
        <p14:creationId xmlns:p14="http://schemas.microsoft.com/office/powerpoint/2010/main" val="37191350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Backward</a:t>
            </a:r>
            <a:endParaRPr lang="en-GB" sz="4000" dirty="0"/>
          </a:p>
        </p:txBody>
      </p:sp>
      <p:graphicFrame>
        <p:nvGraphicFramePr>
          <p:cNvPr id="4" name="Espace réservé du contenu 11"/>
          <p:cNvGraphicFramePr>
            <a:graphicFrameLocks/>
          </p:cNvGraphicFramePr>
          <p:nvPr>
            <p:extLst/>
          </p:nvPr>
        </p:nvGraphicFramePr>
        <p:xfrm>
          <a:off x="4832684" y="2972729"/>
          <a:ext cx="2554705" cy="1900626"/>
        </p:xfrm>
        <a:graphic>
          <a:graphicData uri="http://schemas.openxmlformats.org/drawingml/2006/table">
            <a:tbl>
              <a:tblPr firstRow="1" firstCol="1" bandRow="1">
                <a:tableStyleId>{5C22544A-7EE6-4342-B048-85BDC9FD1C3A}</a:tableStyleId>
              </a:tblPr>
              <a:tblGrid>
                <a:gridCol w="581526">
                  <a:extLst>
                    <a:ext uri="{9D8B030D-6E8A-4147-A177-3AD203B41FA5}">
                      <a16:colId xmlns="" xmlns:a16="http://schemas.microsoft.com/office/drawing/2014/main" val="1063986981"/>
                    </a:ext>
                  </a:extLst>
                </a:gridCol>
                <a:gridCol w="497306">
                  <a:extLst>
                    <a:ext uri="{9D8B030D-6E8A-4147-A177-3AD203B41FA5}">
                      <a16:colId xmlns="" xmlns:a16="http://schemas.microsoft.com/office/drawing/2014/main" val="3745703762"/>
                    </a:ext>
                  </a:extLst>
                </a:gridCol>
                <a:gridCol w="545431">
                  <a:extLst>
                    <a:ext uri="{9D8B030D-6E8A-4147-A177-3AD203B41FA5}">
                      <a16:colId xmlns="" xmlns:a16="http://schemas.microsoft.com/office/drawing/2014/main" val="3772164613"/>
                    </a:ext>
                  </a:extLst>
                </a:gridCol>
                <a:gridCol w="505327">
                  <a:extLst>
                    <a:ext uri="{9D8B030D-6E8A-4147-A177-3AD203B41FA5}">
                      <a16:colId xmlns="" xmlns:a16="http://schemas.microsoft.com/office/drawing/2014/main" val="899174001"/>
                    </a:ext>
                  </a:extLst>
                </a:gridCol>
                <a:gridCol w="425115">
                  <a:extLst>
                    <a:ext uri="{9D8B030D-6E8A-4147-A177-3AD203B41FA5}">
                      <a16:colId xmlns="" xmlns:a16="http://schemas.microsoft.com/office/drawing/2014/main"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 xmlns:a16="http://schemas.microsoft.com/office/drawing/2014/main" val="1171862634"/>
                  </a:ext>
                </a:extLst>
              </a:tr>
              <a:tr h="370840">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a:t>U</a:t>
                      </a:r>
                    </a:p>
                  </a:txBody>
                  <a:tcPr/>
                </a:tc>
                <a:tc>
                  <a:txBody>
                    <a:bodyPr/>
                    <a:lstStyle/>
                    <a:p>
                      <a:pPr algn="ctr"/>
                      <a:r>
                        <a:rPr lang="fr-FR" dirty="0"/>
                        <a:t>L</a:t>
                      </a:r>
                    </a:p>
                  </a:txBody>
                  <a:tcPr/>
                </a:tc>
                <a:tc>
                  <a:txBody>
                    <a:bodyPr/>
                    <a:lstStyle/>
                    <a:p>
                      <a:pPr algn="ctr"/>
                      <a:r>
                        <a:rPr lang="fr-FR" dirty="0"/>
                        <a:t>L</a:t>
                      </a:r>
                    </a:p>
                  </a:txBody>
                  <a:tcPr/>
                </a:tc>
                <a:tc>
                  <a:txBody>
                    <a:bodyPr/>
                    <a:lstStyle/>
                    <a:p>
                      <a:pPr algn="ctr"/>
                      <a:r>
                        <a:rPr lang="fr-FR" dirty="0"/>
                        <a:t>L</a:t>
                      </a:r>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1551448793"/>
                  </a:ext>
                </a:extLst>
              </a:tr>
              <a:tr h="422346">
                <a:tc>
                  <a:txBody>
                    <a:bodyPr/>
                    <a:lstStyle/>
                    <a:p>
                      <a:pPr algn="ctr"/>
                      <a:r>
                        <a:rPr lang="fr-FR" dirty="0"/>
                        <a:t>B</a:t>
                      </a:r>
                    </a:p>
                  </a:txBody>
                  <a:tcPr>
                    <a:lnL w="12700" cap="flat" cmpd="sng" algn="ctr">
                      <a:noFill/>
                      <a:prstDash val="solid"/>
                      <a:round/>
                      <a:headEnd type="none" w="med" len="med"/>
                      <a:tailEnd type="none" w="med" len="med"/>
                    </a:lnL>
                  </a:tcPr>
                </a:tc>
                <a:tc>
                  <a:txBody>
                    <a:bodyPr/>
                    <a:lstStyle/>
                    <a:p>
                      <a:pPr algn="ctr"/>
                      <a:r>
                        <a:rPr lang="fr-FR" dirty="0"/>
                        <a:t>L</a:t>
                      </a:r>
                    </a:p>
                  </a:txBody>
                  <a:tcPr/>
                </a:tc>
                <a:tc>
                  <a:txBody>
                    <a:bodyPr/>
                    <a:lstStyle/>
                    <a:p>
                      <a:pPr algn="ctr"/>
                      <a:r>
                        <a:rPr lang="fr-FR" dirty="0"/>
                        <a:t>U</a:t>
                      </a:r>
                    </a:p>
                  </a:txBody>
                  <a:tcPr/>
                </a:tc>
                <a:tc>
                  <a:txBody>
                    <a:bodyPr/>
                    <a:lstStyle/>
                    <a:p>
                      <a:pPr algn="ctr"/>
                      <a:r>
                        <a:rPr lang="fr-FR" dirty="0"/>
                        <a:t>L</a:t>
                      </a:r>
                    </a:p>
                  </a:txBody>
                  <a:tcPr/>
                </a:tc>
                <a:tc>
                  <a:txBody>
                    <a:bodyPr/>
                    <a:lstStyle/>
                    <a:p>
                      <a:pPr algn="ctr"/>
                      <a:r>
                        <a:rPr lang="fr-FR" dirty="0"/>
                        <a:t>L</a:t>
                      </a:r>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3763901857"/>
                  </a:ext>
                </a:extLst>
              </a:tr>
              <a:tr h="370840">
                <a:tc>
                  <a:txBody>
                    <a:bodyPr/>
                    <a:lstStyle/>
                    <a:p>
                      <a:pPr algn="ctr"/>
                      <a:r>
                        <a:rPr lang="fr-FR" dirty="0"/>
                        <a:t>C</a:t>
                      </a:r>
                    </a:p>
                  </a:txBody>
                  <a:tcPr>
                    <a:lnL w="12700" cap="flat" cmpd="sng" algn="ctr">
                      <a:noFill/>
                      <a:prstDash val="solid"/>
                      <a:round/>
                      <a:headEnd type="none" w="med" len="med"/>
                      <a:tailEnd type="none" w="med" len="med"/>
                    </a:lnL>
                  </a:tcPr>
                </a:tc>
                <a:tc>
                  <a:txBody>
                    <a:bodyPr/>
                    <a:lstStyle/>
                    <a:p>
                      <a:pPr algn="ctr"/>
                      <a:r>
                        <a:rPr lang="fr-FR" dirty="0"/>
                        <a:t>L</a:t>
                      </a:r>
                    </a:p>
                  </a:txBody>
                  <a:tcPr/>
                </a:tc>
                <a:tc>
                  <a:txBody>
                    <a:bodyPr/>
                    <a:lstStyle/>
                    <a:p>
                      <a:pPr algn="ctr"/>
                      <a:r>
                        <a:rPr lang="fr-FR" dirty="0"/>
                        <a:t>U</a:t>
                      </a:r>
                    </a:p>
                  </a:txBody>
                  <a:tcPr/>
                </a:tc>
                <a:tc>
                  <a:txBody>
                    <a:bodyPr/>
                    <a:lstStyle/>
                    <a:p>
                      <a:pPr algn="ctr"/>
                      <a:r>
                        <a:rPr lang="fr-FR" dirty="0"/>
                        <a:t>L</a:t>
                      </a:r>
                    </a:p>
                  </a:txBody>
                  <a:tcPr/>
                </a:tc>
                <a:tc>
                  <a:txBody>
                    <a:bodyPr/>
                    <a:lstStyle/>
                    <a:p>
                      <a:pPr algn="ctr"/>
                      <a:r>
                        <a:rPr lang="fr-FR" dirty="0"/>
                        <a:t>L</a:t>
                      </a:r>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4286055742"/>
                  </a:ext>
                </a:extLst>
              </a:tr>
              <a:tr h="370840">
                <a:tc>
                  <a:txBody>
                    <a:bodyPr/>
                    <a:lstStyle/>
                    <a:p>
                      <a:pPr algn="ctr"/>
                      <a:r>
                        <a:rPr lang="fr-FR" dirty="0"/>
                        <a:t>D</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r>
                        <a:rPr lang="fr-FR" dirty="0"/>
                        <a:t>L</a:t>
                      </a:r>
                    </a:p>
                  </a:txBody>
                  <a:tcPr>
                    <a:lnB w="12700" cap="flat" cmpd="sng" algn="ctr">
                      <a:noFill/>
                      <a:prstDash val="solid"/>
                      <a:round/>
                      <a:headEnd type="none" w="med" len="med"/>
                      <a:tailEnd type="none" w="med" len="med"/>
                    </a:lnB>
                  </a:tcPr>
                </a:tc>
                <a:tc>
                  <a:txBody>
                    <a:bodyPr/>
                    <a:lstStyle/>
                    <a:p>
                      <a:pPr algn="ctr"/>
                      <a:r>
                        <a:rPr lang="fr-FR" dirty="0"/>
                        <a:t>L</a:t>
                      </a:r>
                    </a:p>
                  </a:txBody>
                  <a:tcPr>
                    <a:lnB w="12700" cap="flat" cmpd="sng" algn="ctr">
                      <a:noFill/>
                      <a:prstDash val="solid"/>
                      <a:round/>
                      <a:headEnd type="none" w="med" len="med"/>
                      <a:tailEnd type="none" w="med" len="med"/>
                    </a:lnB>
                  </a:tcPr>
                </a:tc>
                <a:tc>
                  <a:txBody>
                    <a:bodyPr/>
                    <a:lstStyle/>
                    <a:p>
                      <a:pPr algn="ctr"/>
                      <a:r>
                        <a:rPr lang="fr-FR" dirty="0"/>
                        <a:t>L</a:t>
                      </a:r>
                    </a:p>
                  </a:txBody>
                  <a:tcPr>
                    <a:lnB w="12700" cap="flat" cmpd="sng" algn="ctr">
                      <a:noFill/>
                      <a:prstDash val="solid"/>
                      <a:round/>
                      <a:headEnd type="none" w="med" len="med"/>
                      <a:tailEnd type="none" w="med" len="med"/>
                    </a:lnB>
                  </a:tcPr>
                </a:tc>
                <a:tc>
                  <a:txBody>
                    <a:bodyPr/>
                    <a:lstStyle/>
                    <a:p>
                      <a:pPr algn="ctr"/>
                      <a:r>
                        <a:rPr lang="fr-FR" dirty="0"/>
                        <a:t>D</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 xmlns:a16="http://schemas.microsoft.com/office/drawing/2014/main" val="2393879415"/>
                  </a:ext>
                </a:extLst>
              </a:tr>
            </a:tbl>
          </a:graphicData>
        </a:graphic>
      </p:graphicFrame>
      <p:sp>
        <p:nvSpPr>
          <p:cNvPr id="5" name="ZoneTexte 7"/>
          <p:cNvSpPr txBox="1"/>
          <p:nvPr/>
        </p:nvSpPr>
        <p:spPr>
          <a:xfrm>
            <a:off x="628650" y="1426876"/>
            <a:ext cx="4920916" cy="369332"/>
          </a:xfrm>
          <a:prstGeom prst="rect">
            <a:avLst/>
          </a:prstGeom>
          <a:noFill/>
        </p:spPr>
        <p:txBody>
          <a:bodyPr wrap="square" rtlCol="0">
            <a:spAutoFit/>
          </a:bodyPr>
          <a:lstStyle/>
          <a:p>
            <a:r>
              <a:rPr lang="fr-FR" dirty="0"/>
              <a:t>LCS  </a:t>
            </a:r>
            <a:r>
              <a:rPr lang="en-GB" dirty="0" smtClean="0"/>
              <a:t>Forward</a:t>
            </a:r>
            <a:r>
              <a:rPr lang="fr-FR" dirty="0" smtClean="0"/>
              <a:t> </a:t>
            </a:r>
            <a:r>
              <a:rPr lang="fr-FR" dirty="0"/>
              <a:t>on « ABBA » and « ABCD » -&gt; 2</a:t>
            </a:r>
          </a:p>
        </p:txBody>
      </p:sp>
      <p:graphicFrame>
        <p:nvGraphicFramePr>
          <p:cNvPr id="8" name="Tableau 13"/>
          <p:cNvGraphicFramePr>
            <a:graphicFrameLocks noGrp="1"/>
          </p:cNvGraphicFramePr>
          <p:nvPr>
            <p:extLst/>
          </p:nvPr>
        </p:nvGraphicFramePr>
        <p:xfrm>
          <a:off x="1247274" y="2972729"/>
          <a:ext cx="2538663" cy="1900626"/>
        </p:xfrm>
        <a:graphic>
          <a:graphicData uri="http://schemas.openxmlformats.org/drawingml/2006/table">
            <a:tbl>
              <a:tblPr firstRow="1" firstCol="1" bandRow="1">
                <a:tableStyleId>{5C22544A-7EE6-4342-B048-85BDC9FD1C3A}</a:tableStyleId>
              </a:tblPr>
              <a:tblGrid>
                <a:gridCol w="565484">
                  <a:extLst>
                    <a:ext uri="{9D8B030D-6E8A-4147-A177-3AD203B41FA5}">
                      <a16:colId xmlns="" xmlns:a16="http://schemas.microsoft.com/office/drawing/2014/main" val="265968295"/>
                    </a:ext>
                  </a:extLst>
                </a:gridCol>
                <a:gridCol w="511743">
                  <a:extLst>
                    <a:ext uri="{9D8B030D-6E8A-4147-A177-3AD203B41FA5}">
                      <a16:colId xmlns="" xmlns:a16="http://schemas.microsoft.com/office/drawing/2014/main" val="1357923207"/>
                    </a:ext>
                  </a:extLst>
                </a:gridCol>
                <a:gridCol w="547036">
                  <a:extLst>
                    <a:ext uri="{9D8B030D-6E8A-4147-A177-3AD203B41FA5}">
                      <a16:colId xmlns="" xmlns:a16="http://schemas.microsoft.com/office/drawing/2014/main" val="927645435"/>
                    </a:ext>
                  </a:extLst>
                </a:gridCol>
                <a:gridCol w="505327">
                  <a:extLst>
                    <a:ext uri="{9D8B030D-6E8A-4147-A177-3AD203B41FA5}">
                      <a16:colId xmlns="" xmlns:a16="http://schemas.microsoft.com/office/drawing/2014/main" val="3587763020"/>
                    </a:ext>
                  </a:extLst>
                </a:gridCol>
                <a:gridCol w="409073">
                  <a:extLst>
                    <a:ext uri="{9D8B030D-6E8A-4147-A177-3AD203B41FA5}">
                      <a16:colId xmlns="" xmlns:a16="http://schemas.microsoft.com/office/drawing/2014/main" val="3017741791"/>
                    </a:ext>
                  </a:extLst>
                </a:gridCol>
              </a:tblGrid>
              <a:tr h="365760">
                <a:tc>
                  <a:txBody>
                    <a:bodyPr/>
                    <a:lstStyle/>
                    <a:p>
                      <a:pPr algn="ctr"/>
                      <a:endParaRPr lang="fr-FR" dirty="0"/>
                    </a:p>
                  </a:txBody>
                  <a:tcPr/>
                </a:tc>
                <a:tc>
                  <a:txBody>
                    <a:bodyPr/>
                    <a:lstStyle/>
                    <a:p>
                      <a:pPr algn="ctr"/>
                      <a:r>
                        <a:rPr lang="fr-FR" dirty="0"/>
                        <a:t>A</a:t>
                      </a:r>
                    </a:p>
                  </a:txBody>
                  <a:tcPr/>
                </a:tc>
                <a:tc>
                  <a:txBody>
                    <a:bodyPr/>
                    <a:lstStyle/>
                    <a:p>
                      <a:pPr algn="ctr"/>
                      <a:r>
                        <a:rPr lang="fr-FR" dirty="0"/>
                        <a:t>B</a:t>
                      </a:r>
                    </a:p>
                  </a:txBody>
                  <a:tcPr/>
                </a:tc>
                <a:tc>
                  <a:txBody>
                    <a:bodyPr/>
                    <a:lstStyle/>
                    <a:p>
                      <a:pPr algn="ctr"/>
                      <a:r>
                        <a:rPr lang="fr-FR" dirty="0"/>
                        <a:t>B</a:t>
                      </a:r>
                    </a:p>
                  </a:txBody>
                  <a:tcPr/>
                </a:tc>
                <a:tc>
                  <a:txBody>
                    <a:bodyPr/>
                    <a:lstStyle/>
                    <a:p>
                      <a:pPr algn="ctr"/>
                      <a:r>
                        <a:rPr lang="fr-FR" dirty="0"/>
                        <a:t>A</a:t>
                      </a:r>
                    </a:p>
                  </a:txBody>
                  <a:tcPr/>
                </a:tc>
                <a:extLst>
                  <a:ext uri="{0D108BD9-81ED-4DB2-BD59-A6C34878D82A}">
                    <a16:rowId xmlns="" xmlns:a16="http://schemas.microsoft.com/office/drawing/2014/main" val="2203916356"/>
                  </a:ext>
                </a:extLst>
              </a:tr>
              <a:tr h="370840">
                <a:tc>
                  <a:txBody>
                    <a:bodyPr/>
                    <a:lstStyle/>
                    <a:p>
                      <a:pPr algn="ctr"/>
                      <a:r>
                        <a:rPr lang="fr-FR" dirty="0"/>
                        <a:t>A</a:t>
                      </a:r>
                    </a:p>
                  </a:txBody>
                  <a:tcPr/>
                </a:tc>
                <a:tc>
                  <a:txBody>
                    <a:bodyPr/>
                    <a:lstStyle/>
                    <a:p>
                      <a:pPr algn="ctr"/>
                      <a:r>
                        <a:rPr lang="fr-FR" dirty="0"/>
                        <a:t>2</a:t>
                      </a:r>
                    </a:p>
                  </a:txBody>
                  <a:tcPr/>
                </a:tc>
                <a:tc>
                  <a:txBody>
                    <a:bodyPr/>
                    <a:lstStyle/>
                    <a:p>
                      <a:pPr algn="ctr"/>
                      <a:r>
                        <a:rPr lang="fr-FR" dirty="0"/>
                        <a:t>1</a:t>
                      </a:r>
                    </a:p>
                  </a:txBody>
                  <a:tcPr/>
                </a:tc>
                <a:tc>
                  <a:txBody>
                    <a:bodyPr/>
                    <a:lstStyle/>
                    <a:p>
                      <a:pPr algn="ctr"/>
                      <a:r>
                        <a:rPr lang="fr-FR" dirty="0"/>
                        <a:t>0</a:t>
                      </a:r>
                    </a:p>
                  </a:txBody>
                  <a:tcPr/>
                </a:tc>
                <a:tc>
                  <a:txBody>
                    <a:bodyPr/>
                    <a:lstStyle/>
                    <a:p>
                      <a:pPr algn="ctr"/>
                      <a:r>
                        <a:rPr lang="fr-FR" dirty="0"/>
                        <a:t>0</a:t>
                      </a:r>
                    </a:p>
                  </a:txBody>
                  <a:tcPr/>
                </a:tc>
                <a:extLst>
                  <a:ext uri="{0D108BD9-81ED-4DB2-BD59-A6C34878D82A}">
                    <a16:rowId xmlns="" xmlns:a16="http://schemas.microsoft.com/office/drawing/2014/main" val="3371310676"/>
                  </a:ext>
                </a:extLst>
              </a:tr>
              <a:tr h="422346">
                <a:tc>
                  <a:txBody>
                    <a:bodyPr/>
                    <a:lstStyle/>
                    <a:p>
                      <a:pPr algn="ctr"/>
                      <a:r>
                        <a:rPr lang="fr-FR" dirty="0"/>
                        <a:t>B</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0</a:t>
                      </a:r>
                    </a:p>
                  </a:txBody>
                  <a:tcPr/>
                </a:tc>
                <a:tc>
                  <a:txBody>
                    <a:bodyPr/>
                    <a:lstStyle/>
                    <a:p>
                      <a:pPr algn="ctr"/>
                      <a:r>
                        <a:rPr lang="fr-FR" dirty="0"/>
                        <a:t>0</a:t>
                      </a:r>
                    </a:p>
                  </a:txBody>
                  <a:tcPr/>
                </a:tc>
                <a:extLst>
                  <a:ext uri="{0D108BD9-81ED-4DB2-BD59-A6C34878D82A}">
                    <a16:rowId xmlns="" xmlns:a16="http://schemas.microsoft.com/office/drawing/2014/main" val="961047904"/>
                  </a:ext>
                </a:extLst>
              </a:tr>
              <a:tr h="370840">
                <a:tc>
                  <a:txBody>
                    <a:bodyPr/>
                    <a:lstStyle/>
                    <a:p>
                      <a:pPr algn="ctr"/>
                      <a:r>
                        <a:rPr lang="fr-FR" dirty="0"/>
                        <a:t>C</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0</a:t>
                      </a:r>
                    </a:p>
                  </a:txBody>
                  <a:tcPr/>
                </a:tc>
                <a:tc>
                  <a:txBody>
                    <a:bodyPr/>
                    <a:lstStyle/>
                    <a:p>
                      <a:pPr algn="ctr"/>
                      <a:r>
                        <a:rPr lang="fr-FR" dirty="0"/>
                        <a:t>0</a:t>
                      </a:r>
                    </a:p>
                  </a:txBody>
                  <a:tcPr/>
                </a:tc>
                <a:extLst>
                  <a:ext uri="{0D108BD9-81ED-4DB2-BD59-A6C34878D82A}">
                    <a16:rowId xmlns="" xmlns:a16="http://schemas.microsoft.com/office/drawing/2014/main" val="2819205443"/>
                  </a:ext>
                </a:extLst>
              </a:tr>
              <a:tr h="370840">
                <a:tc>
                  <a:txBody>
                    <a:bodyPr/>
                    <a:lstStyle/>
                    <a:p>
                      <a:pPr algn="ctr"/>
                      <a:r>
                        <a:rPr lang="fr-FR" dirty="0"/>
                        <a:t>D</a:t>
                      </a:r>
                    </a:p>
                  </a:txBody>
                  <a:tcPr/>
                </a:tc>
                <a:tc>
                  <a:txBody>
                    <a:bodyPr/>
                    <a:lstStyle/>
                    <a:p>
                      <a:pPr algn="ctr"/>
                      <a:r>
                        <a:rPr lang="fr-FR" dirty="0"/>
                        <a:t>0</a:t>
                      </a:r>
                    </a:p>
                  </a:txBody>
                  <a:tcPr/>
                </a:tc>
                <a:tc>
                  <a:txBody>
                    <a:bodyPr/>
                    <a:lstStyle/>
                    <a:p>
                      <a:pPr algn="ctr"/>
                      <a:r>
                        <a:rPr lang="fr-FR" dirty="0"/>
                        <a:t>0</a:t>
                      </a:r>
                    </a:p>
                  </a:txBody>
                  <a:tcPr/>
                </a:tc>
                <a:tc>
                  <a:txBody>
                    <a:bodyPr/>
                    <a:lstStyle/>
                    <a:p>
                      <a:pPr algn="ctr"/>
                      <a:r>
                        <a:rPr lang="fr-FR" dirty="0"/>
                        <a:t>0</a:t>
                      </a:r>
                    </a:p>
                  </a:txBody>
                  <a:tcPr/>
                </a:tc>
                <a:tc>
                  <a:txBody>
                    <a:bodyPr/>
                    <a:lstStyle/>
                    <a:p>
                      <a:pPr algn="ctr"/>
                      <a:r>
                        <a:rPr lang="fr-FR" dirty="0"/>
                        <a:t>0</a:t>
                      </a:r>
                    </a:p>
                  </a:txBody>
                  <a:tcPr/>
                </a:tc>
                <a:extLst>
                  <a:ext uri="{0D108BD9-81ED-4DB2-BD59-A6C34878D82A}">
                    <a16:rowId xmlns="" xmlns:a16="http://schemas.microsoft.com/office/drawing/2014/main" val="629629386"/>
                  </a:ext>
                </a:extLst>
              </a:tr>
            </a:tbl>
          </a:graphicData>
        </a:graphic>
      </p:graphicFrame>
      <p:sp>
        <p:nvSpPr>
          <p:cNvPr id="9" name="ZoneTexte 15"/>
          <p:cNvSpPr txBox="1"/>
          <p:nvPr/>
        </p:nvSpPr>
        <p:spPr>
          <a:xfrm>
            <a:off x="1194301" y="5442767"/>
            <a:ext cx="9610892" cy="646331"/>
          </a:xfrm>
          <a:prstGeom prst="rect">
            <a:avLst/>
          </a:prstGeom>
          <a:noFill/>
        </p:spPr>
        <p:txBody>
          <a:bodyPr wrap="square" rtlCol="0">
            <a:spAutoFit/>
          </a:bodyPr>
          <a:lstStyle/>
          <a:p>
            <a:r>
              <a:rPr lang="en-GB" dirty="0" smtClean="0"/>
              <a:t>Time Complexity 	:	O(m*n) </a:t>
            </a:r>
          </a:p>
          <a:p>
            <a:r>
              <a:rPr lang="en-GB" dirty="0" smtClean="0"/>
              <a:t>Space Complexity 	: 	O((m*n) *2)</a:t>
            </a:r>
            <a:endParaRPr lang="en-GB" dirty="0"/>
          </a:p>
        </p:txBody>
      </p:sp>
    </p:spTree>
    <p:extLst>
      <p:ext uri="{BB962C8B-B14F-4D97-AF65-F5344CB8AC3E}">
        <p14:creationId xmlns:p14="http://schemas.microsoft.com/office/powerpoint/2010/main" val="1778840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Space efficient (Forwards)</a:t>
            </a:r>
            <a:endParaRPr lang="en-GB" sz="4000" dirty="0"/>
          </a:p>
        </p:txBody>
      </p:sp>
      <p:graphicFrame>
        <p:nvGraphicFramePr>
          <p:cNvPr id="4" name="Espace réservé du contenu 11"/>
          <p:cNvGraphicFramePr>
            <a:graphicFrameLocks/>
          </p:cNvGraphicFramePr>
          <p:nvPr>
            <p:extLst/>
          </p:nvPr>
        </p:nvGraphicFramePr>
        <p:xfrm>
          <a:off x="4832684" y="2972729"/>
          <a:ext cx="2554705" cy="1158946"/>
        </p:xfrm>
        <a:graphic>
          <a:graphicData uri="http://schemas.openxmlformats.org/drawingml/2006/table">
            <a:tbl>
              <a:tblPr firstRow="1" firstCol="1" bandRow="1">
                <a:tableStyleId>{5C22544A-7EE6-4342-B048-85BDC9FD1C3A}</a:tableStyleId>
              </a:tblPr>
              <a:tblGrid>
                <a:gridCol w="581526">
                  <a:extLst>
                    <a:ext uri="{9D8B030D-6E8A-4147-A177-3AD203B41FA5}">
                      <a16:colId xmlns="" xmlns:a16="http://schemas.microsoft.com/office/drawing/2014/main" val="1063986981"/>
                    </a:ext>
                  </a:extLst>
                </a:gridCol>
                <a:gridCol w="497306">
                  <a:extLst>
                    <a:ext uri="{9D8B030D-6E8A-4147-A177-3AD203B41FA5}">
                      <a16:colId xmlns="" xmlns:a16="http://schemas.microsoft.com/office/drawing/2014/main" val="3745703762"/>
                    </a:ext>
                  </a:extLst>
                </a:gridCol>
                <a:gridCol w="545431">
                  <a:extLst>
                    <a:ext uri="{9D8B030D-6E8A-4147-A177-3AD203B41FA5}">
                      <a16:colId xmlns="" xmlns:a16="http://schemas.microsoft.com/office/drawing/2014/main" val="3772164613"/>
                    </a:ext>
                  </a:extLst>
                </a:gridCol>
                <a:gridCol w="505327">
                  <a:extLst>
                    <a:ext uri="{9D8B030D-6E8A-4147-A177-3AD203B41FA5}">
                      <a16:colId xmlns="" xmlns:a16="http://schemas.microsoft.com/office/drawing/2014/main" val="899174001"/>
                    </a:ext>
                  </a:extLst>
                </a:gridCol>
                <a:gridCol w="425115">
                  <a:extLst>
                    <a:ext uri="{9D8B030D-6E8A-4147-A177-3AD203B41FA5}">
                      <a16:colId xmlns="" xmlns:a16="http://schemas.microsoft.com/office/drawing/2014/main"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 xmlns:a16="http://schemas.microsoft.com/office/drawing/2014/main" val="1171862634"/>
                  </a:ext>
                </a:extLst>
              </a:tr>
              <a:tr h="370840">
                <a:tc>
                  <a:txBody>
                    <a:bodyPr/>
                    <a:lstStyle/>
                    <a:p>
                      <a:pPr algn="ctr"/>
                      <a:r>
                        <a:rPr lang="fr-FR" dirty="0" smtClean="0"/>
                        <a:t>-</a:t>
                      </a:r>
                      <a:endParaRPr lang="fr-FR" dirty="0"/>
                    </a:p>
                  </a:txBody>
                  <a:tcPr>
                    <a:lnL w="12700" cap="flat" cmpd="sng" algn="ctr">
                      <a:noFill/>
                      <a:prstDash val="solid"/>
                      <a:round/>
                      <a:headEnd type="none" w="med" len="med"/>
                      <a:tailEnd type="none" w="med" len="med"/>
                    </a:lnL>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1551448793"/>
                  </a:ext>
                </a:extLst>
              </a:tr>
              <a:tr h="422346">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3763901857"/>
                  </a:ext>
                </a:extLst>
              </a:tr>
            </a:tbl>
          </a:graphicData>
        </a:graphic>
      </p:graphicFrame>
      <p:sp>
        <p:nvSpPr>
          <p:cNvPr id="5" name="ZoneTexte 7"/>
          <p:cNvSpPr txBox="1"/>
          <p:nvPr/>
        </p:nvSpPr>
        <p:spPr>
          <a:xfrm>
            <a:off x="628650" y="1426876"/>
            <a:ext cx="4920916" cy="369332"/>
          </a:xfrm>
          <a:prstGeom prst="rect">
            <a:avLst/>
          </a:prstGeom>
          <a:noFill/>
        </p:spPr>
        <p:txBody>
          <a:bodyPr wrap="square" rtlCol="0">
            <a:spAutoFit/>
          </a:bodyPr>
          <a:lstStyle/>
          <a:p>
            <a:r>
              <a:rPr lang="fr-FR" dirty="0"/>
              <a:t>LCS  </a:t>
            </a:r>
            <a:r>
              <a:rPr lang="en-GB" dirty="0" smtClean="0"/>
              <a:t>Forward</a:t>
            </a:r>
            <a:r>
              <a:rPr lang="fr-FR" dirty="0" smtClean="0"/>
              <a:t> </a:t>
            </a:r>
            <a:r>
              <a:rPr lang="fr-FR" dirty="0"/>
              <a:t>on « ABBA » and « ABCD » -&gt; 2</a:t>
            </a:r>
          </a:p>
        </p:txBody>
      </p:sp>
      <p:graphicFrame>
        <p:nvGraphicFramePr>
          <p:cNvPr id="8" name="Tableau 13"/>
          <p:cNvGraphicFramePr>
            <a:graphicFrameLocks noGrp="1"/>
          </p:cNvGraphicFramePr>
          <p:nvPr>
            <p:extLst>
              <p:ext uri="{D42A27DB-BD31-4B8C-83A1-F6EECF244321}">
                <p14:modId xmlns:p14="http://schemas.microsoft.com/office/powerpoint/2010/main" val="541504292"/>
              </p:ext>
            </p:extLst>
          </p:nvPr>
        </p:nvGraphicFramePr>
        <p:xfrm>
          <a:off x="1247274" y="2972729"/>
          <a:ext cx="2538663" cy="1900626"/>
        </p:xfrm>
        <a:graphic>
          <a:graphicData uri="http://schemas.openxmlformats.org/drawingml/2006/table">
            <a:tbl>
              <a:tblPr firstRow="1" firstCol="1" bandRow="1">
                <a:tableStyleId>{5C22544A-7EE6-4342-B048-85BDC9FD1C3A}</a:tableStyleId>
              </a:tblPr>
              <a:tblGrid>
                <a:gridCol w="565484">
                  <a:extLst>
                    <a:ext uri="{9D8B030D-6E8A-4147-A177-3AD203B41FA5}">
                      <a16:colId xmlns="" xmlns:a16="http://schemas.microsoft.com/office/drawing/2014/main" val="265968295"/>
                    </a:ext>
                  </a:extLst>
                </a:gridCol>
                <a:gridCol w="511743">
                  <a:extLst>
                    <a:ext uri="{9D8B030D-6E8A-4147-A177-3AD203B41FA5}">
                      <a16:colId xmlns="" xmlns:a16="http://schemas.microsoft.com/office/drawing/2014/main" val="1357923207"/>
                    </a:ext>
                  </a:extLst>
                </a:gridCol>
                <a:gridCol w="547036">
                  <a:extLst>
                    <a:ext uri="{9D8B030D-6E8A-4147-A177-3AD203B41FA5}">
                      <a16:colId xmlns="" xmlns:a16="http://schemas.microsoft.com/office/drawing/2014/main" val="927645435"/>
                    </a:ext>
                  </a:extLst>
                </a:gridCol>
                <a:gridCol w="505327">
                  <a:extLst>
                    <a:ext uri="{9D8B030D-6E8A-4147-A177-3AD203B41FA5}">
                      <a16:colId xmlns="" xmlns:a16="http://schemas.microsoft.com/office/drawing/2014/main" val="3587763020"/>
                    </a:ext>
                  </a:extLst>
                </a:gridCol>
                <a:gridCol w="409073">
                  <a:extLst>
                    <a:ext uri="{9D8B030D-6E8A-4147-A177-3AD203B41FA5}">
                      <a16:colId xmlns="" xmlns:a16="http://schemas.microsoft.com/office/drawing/2014/main" val="3017741791"/>
                    </a:ext>
                  </a:extLst>
                </a:gridCol>
              </a:tblGrid>
              <a:tr h="365760">
                <a:tc>
                  <a:txBody>
                    <a:bodyPr/>
                    <a:lstStyle/>
                    <a:p>
                      <a:pPr algn="ctr"/>
                      <a:endParaRPr lang="fr-FR" dirty="0"/>
                    </a:p>
                  </a:txBody>
                  <a:tcPr/>
                </a:tc>
                <a:tc>
                  <a:txBody>
                    <a:bodyPr/>
                    <a:lstStyle/>
                    <a:p>
                      <a:pPr algn="ctr"/>
                      <a:r>
                        <a:rPr lang="fr-FR" dirty="0"/>
                        <a:t>A</a:t>
                      </a:r>
                    </a:p>
                  </a:txBody>
                  <a:tcPr/>
                </a:tc>
                <a:tc>
                  <a:txBody>
                    <a:bodyPr/>
                    <a:lstStyle/>
                    <a:p>
                      <a:pPr algn="ctr"/>
                      <a:r>
                        <a:rPr lang="fr-FR" dirty="0"/>
                        <a:t>B</a:t>
                      </a:r>
                    </a:p>
                  </a:txBody>
                  <a:tcPr/>
                </a:tc>
                <a:tc>
                  <a:txBody>
                    <a:bodyPr/>
                    <a:lstStyle/>
                    <a:p>
                      <a:pPr algn="ctr"/>
                      <a:r>
                        <a:rPr lang="fr-FR" dirty="0"/>
                        <a:t>B</a:t>
                      </a:r>
                    </a:p>
                  </a:txBody>
                  <a:tcPr/>
                </a:tc>
                <a:tc>
                  <a:txBody>
                    <a:bodyPr/>
                    <a:lstStyle/>
                    <a:p>
                      <a:pPr algn="ctr"/>
                      <a:r>
                        <a:rPr lang="fr-FR" dirty="0"/>
                        <a:t>A</a:t>
                      </a:r>
                    </a:p>
                  </a:txBody>
                  <a:tcPr/>
                </a:tc>
                <a:extLst>
                  <a:ext uri="{0D108BD9-81ED-4DB2-BD59-A6C34878D82A}">
                    <a16:rowId xmlns="" xmlns:a16="http://schemas.microsoft.com/office/drawing/2014/main" val="2203916356"/>
                  </a:ext>
                </a:extLst>
              </a:tr>
              <a:tr h="370840">
                <a:tc>
                  <a:txBody>
                    <a:bodyPr/>
                    <a:lstStyle/>
                    <a:p>
                      <a:pPr algn="ctr"/>
                      <a:r>
                        <a:rPr lang="fr-FR" dirty="0"/>
                        <a:t>A</a:t>
                      </a:r>
                    </a:p>
                  </a:txBody>
                  <a:tcPr/>
                </a:tc>
                <a:tc>
                  <a:txBody>
                    <a:bodyPr/>
                    <a:lstStyle/>
                    <a:p>
                      <a:pPr algn="ctr"/>
                      <a:r>
                        <a:rPr lang="fr-FR" dirty="0"/>
                        <a:t>1</a:t>
                      </a:r>
                    </a:p>
                  </a:txBody>
                  <a:tcPr>
                    <a:solidFill>
                      <a:schemeClr val="accent6">
                        <a:lumMod val="60000"/>
                        <a:lumOff val="40000"/>
                      </a:schemeClr>
                    </a:solidFill>
                  </a:tcPr>
                </a:tc>
                <a:tc>
                  <a:txBody>
                    <a:bodyPr/>
                    <a:lstStyle/>
                    <a:p>
                      <a:pPr algn="ctr"/>
                      <a:r>
                        <a:rPr lang="fr-FR" dirty="0"/>
                        <a:t>1</a:t>
                      </a:r>
                    </a:p>
                  </a:txBody>
                  <a:tcPr>
                    <a:solidFill>
                      <a:schemeClr val="accent6">
                        <a:lumMod val="60000"/>
                        <a:lumOff val="40000"/>
                      </a:schemeClr>
                    </a:solidFill>
                  </a:tcPr>
                </a:tc>
                <a:tc>
                  <a:txBody>
                    <a:bodyPr/>
                    <a:lstStyle/>
                    <a:p>
                      <a:pPr algn="ctr"/>
                      <a:r>
                        <a:rPr lang="fr-FR" dirty="0"/>
                        <a:t>1</a:t>
                      </a:r>
                    </a:p>
                  </a:txBody>
                  <a:tcPr>
                    <a:solidFill>
                      <a:schemeClr val="accent6">
                        <a:lumMod val="60000"/>
                        <a:lumOff val="40000"/>
                      </a:schemeClr>
                    </a:solidFill>
                  </a:tcPr>
                </a:tc>
                <a:tc>
                  <a:txBody>
                    <a:bodyPr/>
                    <a:lstStyle/>
                    <a:p>
                      <a:pPr algn="ctr"/>
                      <a:r>
                        <a:rPr lang="fr-FR" dirty="0"/>
                        <a:t>1</a:t>
                      </a:r>
                    </a:p>
                  </a:txBody>
                  <a:tcPr>
                    <a:solidFill>
                      <a:schemeClr val="accent6">
                        <a:lumMod val="60000"/>
                        <a:lumOff val="40000"/>
                      </a:schemeClr>
                    </a:solidFill>
                  </a:tcPr>
                </a:tc>
                <a:extLst>
                  <a:ext uri="{0D108BD9-81ED-4DB2-BD59-A6C34878D82A}">
                    <a16:rowId xmlns="" xmlns:a16="http://schemas.microsoft.com/office/drawing/2014/main" val="3371310676"/>
                  </a:ext>
                </a:extLst>
              </a:tr>
              <a:tr h="422346">
                <a:tc>
                  <a:txBody>
                    <a:bodyPr/>
                    <a:lstStyle/>
                    <a:p>
                      <a:pPr algn="ctr"/>
                      <a:r>
                        <a:rPr lang="fr-FR" dirty="0"/>
                        <a:t>B</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 xmlns:a16="http://schemas.microsoft.com/office/drawing/2014/main" val="961047904"/>
                  </a:ext>
                </a:extLst>
              </a:tr>
              <a:tr h="370840">
                <a:tc>
                  <a:txBody>
                    <a:bodyPr/>
                    <a:lstStyle/>
                    <a:p>
                      <a:pPr algn="ctr"/>
                      <a:r>
                        <a:rPr lang="fr-FR" dirty="0"/>
                        <a:t>C</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 xmlns:a16="http://schemas.microsoft.com/office/drawing/2014/main" val="2819205443"/>
                  </a:ext>
                </a:extLst>
              </a:tr>
              <a:tr h="370840">
                <a:tc>
                  <a:txBody>
                    <a:bodyPr/>
                    <a:lstStyle/>
                    <a:p>
                      <a:pPr algn="ctr"/>
                      <a:r>
                        <a:rPr lang="fr-FR" dirty="0"/>
                        <a:t>D</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 xmlns:a16="http://schemas.microsoft.com/office/drawing/2014/main" val="629629386"/>
                  </a:ext>
                </a:extLst>
              </a:tr>
            </a:tbl>
          </a:graphicData>
        </a:graphic>
      </p:graphicFrame>
      <p:sp>
        <p:nvSpPr>
          <p:cNvPr id="9" name="ZoneTexte 15"/>
          <p:cNvSpPr txBox="1"/>
          <p:nvPr/>
        </p:nvSpPr>
        <p:spPr>
          <a:xfrm>
            <a:off x="1194301" y="5442767"/>
            <a:ext cx="9610892" cy="646331"/>
          </a:xfrm>
          <a:prstGeom prst="rect">
            <a:avLst/>
          </a:prstGeom>
          <a:noFill/>
        </p:spPr>
        <p:txBody>
          <a:bodyPr wrap="square" rtlCol="0">
            <a:spAutoFit/>
          </a:bodyPr>
          <a:lstStyle/>
          <a:p>
            <a:r>
              <a:rPr lang="en-GB" dirty="0" smtClean="0"/>
              <a:t>Time Complexity 	:	O(m*n) </a:t>
            </a:r>
          </a:p>
          <a:p>
            <a:r>
              <a:rPr lang="en-GB" dirty="0" smtClean="0"/>
              <a:t>Space Complexity 	: 	O(2n)</a:t>
            </a:r>
            <a:endParaRPr lang="en-GB" dirty="0"/>
          </a:p>
        </p:txBody>
      </p:sp>
      <p:sp>
        <p:nvSpPr>
          <p:cNvPr id="7" name="TextBox 6"/>
          <p:cNvSpPr txBox="1"/>
          <p:nvPr/>
        </p:nvSpPr>
        <p:spPr>
          <a:xfrm>
            <a:off x="1491916" y="2486526"/>
            <a:ext cx="1051891" cy="369332"/>
          </a:xfrm>
          <a:prstGeom prst="rect">
            <a:avLst/>
          </a:prstGeom>
          <a:noFill/>
        </p:spPr>
        <p:txBody>
          <a:bodyPr wrap="none" rtlCol="0">
            <a:spAutoFit/>
          </a:bodyPr>
          <a:lstStyle/>
          <a:p>
            <a:r>
              <a:rPr lang="en-GB" dirty="0" smtClean="0"/>
              <a:t>Dynamic </a:t>
            </a:r>
            <a:endParaRPr lang="en-GB" dirty="0"/>
          </a:p>
        </p:txBody>
      </p:sp>
      <p:sp>
        <p:nvSpPr>
          <p:cNvPr id="10" name="TextBox 9"/>
          <p:cNvSpPr txBox="1"/>
          <p:nvPr/>
        </p:nvSpPr>
        <p:spPr>
          <a:xfrm>
            <a:off x="4947856" y="2486526"/>
            <a:ext cx="1548437" cy="369332"/>
          </a:xfrm>
          <a:prstGeom prst="rect">
            <a:avLst/>
          </a:prstGeom>
          <a:noFill/>
        </p:spPr>
        <p:txBody>
          <a:bodyPr wrap="none" rtlCol="0">
            <a:spAutoFit/>
          </a:bodyPr>
          <a:lstStyle/>
          <a:p>
            <a:r>
              <a:rPr lang="en-GB" dirty="0" smtClean="0"/>
              <a:t>Space </a:t>
            </a:r>
            <a:r>
              <a:rPr lang="en-GB" dirty="0" smtClean="0"/>
              <a:t>Efficient</a:t>
            </a:r>
            <a:endParaRPr lang="en-GB" dirty="0"/>
          </a:p>
        </p:txBody>
      </p:sp>
    </p:spTree>
    <p:extLst>
      <p:ext uri="{BB962C8B-B14F-4D97-AF65-F5344CB8AC3E}">
        <p14:creationId xmlns:p14="http://schemas.microsoft.com/office/powerpoint/2010/main" val="20990287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Space efficient (Forwards)</a:t>
            </a:r>
            <a:endParaRPr lang="en-GB" sz="4000" dirty="0"/>
          </a:p>
        </p:txBody>
      </p:sp>
      <p:graphicFrame>
        <p:nvGraphicFramePr>
          <p:cNvPr id="4" name="Espace réservé du contenu 11"/>
          <p:cNvGraphicFramePr>
            <a:graphicFrameLocks/>
          </p:cNvGraphicFramePr>
          <p:nvPr>
            <p:extLst/>
          </p:nvPr>
        </p:nvGraphicFramePr>
        <p:xfrm>
          <a:off x="4832684" y="2972729"/>
          <a:ext cx="2554705" cy="1158946"/>
        </p:xfrm>
        <a:graphic>
          <a:graphicData uri="http://schemas.openxmlformats.org/drawingml/2006/table">
            <a:tbl>
              <a:tblPr firstRow="1" firstCol="1" bandRow="1">
                <a:tableStyleId>{5C22544A-7EE6-4342-B048-85BDC9FD1C3A}</a:tableStyleId>
              </a:tblPr>
              <a:tblGrid>
                <a:gridCol w="581526">
                  <a:extLst>
                    <a:ext uri="{9D8B030D-6E8A-4147-A177-3AD203B41FA5}">
                      <a16:colId xmlns="" xmlns:a16="http://schemas.microsoft.com/office/drawing/2014/main" val="1063986981"/>
                    </a:ext>
                  </a:extLst>
                </a:gridCol>
                <a:gridCol w="497306">
                  <a:extLst>
                    <a:ext uri="{9D8B030D-6E8A-4147-A177-3AD203B41FA5}">
                      <a16:colId xmlns="" xmlns:a16="http://schemas.microsoft.com/office/drawing/2014/main" val="3745703762"/>
                    </a:ext>
                  </a:extLst>
                </a:gridCol>
                <a:gridCol w="545431">
                  <a:extLst>
                    <a:ext uri="{9D8B030D-6E8A-4147-A177-3AD203B41FA5}">
                      <a16:colId xmlns="" xmlns:a16="http://schemas.microsoft.com/office/drawing/2014/main" val="3772164613"/>
                    </a:ext>
                  </a:extLst>
                </a:gridCol>
                <a:gridCol w="505327">
                  <a:extLst>
                    <a:ext uri="{9D8B030D-6E8A-4147-A177-3AD203B41FA5}">
                      <a16:colId xmlns="" xmlns:a16="http://schemas.microsoft.com/office/drawing/2014/main" val="899174001"/>
                    </a:ext>
                  </a:extLst>
                </a:gridCol>
                <a:gridCol w="425115">
                  <a:extLst>
                    <a:ext uri="{9D8B030D-6E8A-4147-A177-3AD203B41FA5}">
                      <a16:colId xmlns="" xmlns:a16="http://schemas.microsoft.com/office/drawing/2014/main"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 xmlns:a16="http://schemas.microsoft.com/office/drawing/2014/main" val="1171862634"/>
                  </a:ext>
                </a:extLst>
              </a:tr>
              <a:tr h="370840">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1551448793"/>
                  </a:ext>
                </a:extLst>
              </a:tr>
              <a:tr h="422346">
                <a:tc>
                  <a:txBody>
                    <a:bodyPr/>
                    <a:lstStyle/>
                    <a:p>
                      <a:pPr algn="ctr"/>
                      <a:r>
                        <a:rPr lang="fr-FR" dirty="0"/>
                        <a:t>B</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3763901857"/>
                  </a:ext>
                </a:extLst>
              </a:tr>
            </a:tbl>
          </a:graphicData>
        </a:graphic>
      </p:graphicFrame>
      <p:sp>
        <p:nvSpPr>
          <p:cNvPr id="5" name="ZoneTexte 7"/>
          <p:cNvSpPr txBox="1"/>
          <p:nvPr/>
        </p:nvSpPr>
        <p:spPr>
          <a:xfrm>
            <a:off x="628650" y="1426876"/>
            <a:ext cx="4920916" cy="369332"/>
          </a:xfrm>
          <a:prstGeom prst="rect">
            <a:avLst/>
          </a:prstGeom>
          <a:noFill/>
        </p:spPr>
        <p:txBody>
          <a:bodyPr wrap="square" rtlCol="0">
            <a:spAutoFit/>
          </a:bodyPr>
          <a:lstStyle/>
          <a:p>
            <a:r>
              <a:rPr lang="fr-FR" dirty="0"/>
              <a:t>LCS  </a:t>
            </a:r>
            <a:r>
              <a:rPr lang="en-GB" dirty="0" smtClean="0"/>
              <a:t>Forward</a:t>
            </a:r>
            <a:r>
              <a:rPr lang="fr-FR" dirty="0" smtClean="0"/>
              <a:t> </a:t>
            </a:r>
            <a:r>
              <a:rPr lang="fr-FR" dirty="0"/>
              <a:t>on « ABBA » and « ABCD » -&gt; 2</a:t>
            </a:r>
          </a:p>
        </p:txBody>
      </p:sp>
      <p:graphicFrame>
        <p:nvGraphicFramePr>
          <p:cNvPr id="8" name="Tableau 13"/>
          <p:cNvGraphicFramePr>
            <a:graphicFrameLocks noGrp="1"/>
          </p:cNvGraphicFramePr>
          <p:nvPr>
            <p:extLst>
              <p:ext uri="{D42A27DB-BD31-4B8C-83A1-F6EECF244321}">
                <p14:modId xmlns:p14="http://schemas.microsoft.com/office/powerpoint/2010/main" val="4020063969"/>
              </p:ext>
            </p:extLst>
          </p:nvPr>
        </p:nvGraphicFramePr>
        <p:xfrm>
          <a:off x="1247274" y="2972729"/>
          <a:ext cx="2538663" cy="1900626"/>
        </p:xfrm>
        <a:graphic>
          <a:graphicData uri="http://schemas.openxmlformats.org/drawingml/2006/table">
            <a:tbl>
              <a:tblPr firstRow="1" firstCol="1" bandRow="1">
                <a:tableStyleId>{5C22544A-7EE6-4342-B048-85BDC9FD1C3A}</a:tableStyleId>
              </a:tblPr>
              <a:tblGrid>
                <a:gridCol w="565484">
                  <a:extLst>
                    <a:ext uri="{9D8B030D-6E8A-4147-A177-3AD203B41FA5}">
                      <a16:colId xmlns="" xmlns:a16="http://schemas.microsoft.com/office/drawing/2014/main" val="265968295"/>
                    </a:ext>
                  </a:extLst>
                </a:gridCol>
                <a:gridCol w="511743">
                  <a:extLst>
                    <a:ext uri="{9D8B030D-6E8A-4147-A177-3AD203B41FA5}">
                      <a16:colId xmlns="" xmlns:a16="http://schemas.microsoft.com/office/drawing/2014/main" val="1357923207"/>
                    </a:ext>
                  </a:extLst>
                </a:gridCol>
                <a:gridCol w="547036">
                  <a:extLst>
                    <a:ext uri="{9D8B030D-6E8A-4147-A177-3AD203B41FA5}">
                      <a16:colId xmlns="" xmlns:a16="http://schemas.microsoft.com/office/drawing/2014/main" val="927645435"/>
                    </a:ext>
                  </a:extLst>
                </a:gridCol>
                <a:gridCol w="505327">
                  <a:extLst>
                    <a:ext uri="{9D8B030D-6E8A-4147-A177-3AD203B41FA5}">
                      <a16:colId xmlns="" xmlns:a16="http://schemas.microsoft.com/office/drawing/2014/main" val="3587763020"/>
                    </a:ext>
                  </a:extLst>
                </a:gridCol>
                <a:gridCol w="409073">
                  <a:extLst>
                    <a:ext uri="{9D8B030D-6E8A-4147-A177-3AD203B41FA5}">
                      <a16:colId xmlns="" xmlns:a16="http://schemas.microsoft.com/office/drawing/2014/main" val="3017741791"/>
                    </a:ext>
                  </a:extLst>
                </a:gridCol>
              </a:tblGrid>
              <a:tr h="365760">
                <a:tc>
                  <a:txBody>
                    <a:bodyPr/>
                    <a:lstStyle/>
                    <a:p>
                      <a:pPr algn="ctr"/>
                      <a:endParaRPr lang="fr-FR" dirty="0"/>
                    </a:p>
                  </a:txBody>
                  <a:tcPr/>
                </a:tc>
                <a:tc>
                  <a:txBody>
                    <a:bodyPr/>
                    <a:lstStyle/>
                    <a:p>
                      <a:pPr algn="ctr"/>
                      <a:r>
                        <a:rPr lang="fr-FR" dirty="0"/>
                        <a:t>A</a:t>
                      </a:r>
                    </a:p>
                  </a:txBody>
                  <a:tcPr/>
                </a:tc>
                <a:tc>
                  <a:txBody>
                    <a:bodyPr/>
                    <a:lstStyle/>
                    <a:p>
                      <a:pPr algn="ctr"/>
                      <a:r>
                        <a:rPr lang="fr-FR" dirty="0"/>
                        <a:t>B</a:t>
                      </a:r>
                    </a:p>
                  </a:txBody>
                  <a:tcPr/>
                </a:tc>
                <a:tc>
                  <a:txBody>
                    <a:bodyPr/>
                    <a:lstStyle/>
                    <a:p>
                      <a:pPr algn="ctr"/>
                      <a:r>
                        <a:rPr lang="fr-FR" dirty="0"/>
                        <a:t>B</a:t>
                      </a:r>
                    </a:p>
                  </a:txBody>
                  <a:tcPr/>
                </a:tc>
                <a:tc>
                  <a:txBody>
                    <a:bodyPr/>
                    <a:lstStyle/>
                    <a:p>
                      <a:pPr algn="ctr"/>
                      <a:r>
                        <a:rPr lang="fr-FR" dirty="0"/>
                        <a:t>A</a:t>
                      </a:r>
                    </a:p>
                  </a:txBody>
                  <a:tcPr/>
                </a:tc>
                <a:extLst>
                  <a:ext uri="{0D108BD9-81ED-4DB2-BD59-A6C34878D82A}">
                    <a16:rowId xmlns="" xmlns:a16="http://schemas.microsoft.com/office/drawing/2014/main" val="2203916356"/>
                  </a:ext>
                </a:extLst>
              </a:tr>
              <a:tr h="370840">
                <a:tc>
                  <a:txBody>
                    <a:bodyPr/>
                    <a:lstStyle/>
                    <a:p>
                      <a:pPr algn="ctr"/>
                      <a:r>
                        <a:rPr lang="fr-FR" dirty="0"/>
                        <a:t>A</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extLst>
                  <a:ext uri="{0D108BD9-81ED-4DB2-BD59-A6C34878D82A}">
                    <a16:rowId xmlns="" xmlns:a16="http://schemas.microsoft.com/office/drawing/2014/main" val="3371310676"/>
                  </a:ext>
                </a:extLst>
              </a:tr>
              <a:tr h="422346">
                <a:tc>
                  <a:txBody>
                    <a:bodyPr/>
                    <a:lstStyle/>
                    <a:p>
                      <a:pPr algn="ctr"/>
                      <a:r>
                        <a:rPr lang="fr-FR" dirty="0"/>
                        <a:t>B</a:t>
                      </a:r>
                    </a:p>
                  </a:txBody>
                  <a:tcPr/>
                </a:tc>
                <a:tc>
                  <a:txBody>
                    <a:bodyPr/>
                    <a:lstStyle/>
                    <a:p>
                      <a:pPr algn="ctr"/>
                      <a:r>
                        <a:rPr lang="fr-FR" dirty="0"/>
                        <a:t>1</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extLst>
                  <a:ext uri="{0D108BD9-81ED-4DB2-BD59-A6C34878D82A}">
                    <a16:rowId xmlns="" xmlns:a16="http://schemas.microsoft.com/office/drawing/2014/main" val="961047904"/>
                  </a:ext>
                </a:extLst>
              </a:tr>
              <a:tr h="370840">
                <a:tc>
                  <a:txBody>
                    <a:bodyPr/>
                    <a:lstStyle/>
                    <a:p>
                      <a:pPr algn="ctr"/>
                      <a:r>
                        <a:rPr lang="fr-FR" dirty="0"/>
                        <a:t>C</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 xmlns:a16="http://schemas.microsoft.com/office/drawing/2014/main" val="2819205443"/>
                  </a:ext>
                </a:extLst>
              </a:tr>
              <a:tr h="370840">
                <a:tc>
                  <a:txBody>
                    <a:bodyPr/>
                    <a:lstStyle/>
                    <a:p>
                      <a:pPr algn="ctr"/>
                      <a:r>
                        <a:rPr lang="fr-FR" dirty="0"/>
                        <a:t>D</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 xmlns:a16="http://schemas.microsoft.com/office/drawing/2014/main" val="629629386"/>
                  </a:ext>
                </a:extLst>
              </a:tr>
            </a:tbl>
          </a:graphicData>
        </a:graphic>
      </p:graphicFrame>
      <p:sp>
        <p:nvSpPr>
          <p:cNvPr id="9" name="ZoneTexte 15"/>
          <p:cNvSpPr txBox="1"/>
          <p:nvPr/>
        </p:nvSpPr>
        <p:spPr>
          <a:xfrm>
            <a:off x="1194301" y="5442767"/>
            <a:ext cx="9610892" cy="646331"/>
          </a:xfrm>
          <a:prstGeom prst="rect">
            <a:avLst/>
          </a:prstGeom>
          <a:noFill/>
        </p:spPr>
        <p:txBody>
          <a:bodyPr wrap="square" rtlCol="0">
            <a:spAutoFit/>
          </a:bodyPr>
          <a:lstStyle/>
          <a:p>
            <a:r>
              <a:rPr lang="en-GB" dirty="0" smtClean="0"/>
              <a:t>Time Complexity 	:	O(m*n) </a:t>
            </a:r>
          </a:p>
          <a:p>
            <a:r>
              <a:rPr lang="en-GB" dirty="0" smtClean="0"/>
              <a:t>Space Complexity 	: 	O(2n)</a:t>
            </a:r>
            <a:endParaRPr lang="en-GB" dirty="0"/>
          </a:p>
        </p:txBody>
      </p:sp>
      <p:sp>
        <p:nvSpPr>
          <p:cNvPr id="7" name="TextBox 6"/>
          <p:cNvSpPr txBox="1"/>
          <p:nvPr/>
        </p:nvSpPr>
        <p:spPr>
          <a:xfrm>
            <a:off x="1491916" y="2486526"/>
            <a:ext cx="1051891" cy="369332"/>
          </a:xfrm>
          <a:prstGeom prst="rect">
            <a:avLst/>
          </a:prstGeom>
          <a:noFill/>
        </p:spPr>
        <p:txBody>
          <a:bodyPr wrap="none" rtlCol="0">
            <a:spAutoFit/>
          </a:bodyPr>
          <a:lstStyle/>
          <a:p>
            <a:r>
              <a:rPr lang="en-GB" dirty="0" smtClean="0"/>
              <a:t>Dynamic </a:t>
            </a:r>
            <a:endParaRPr lang="en-GB" dirty="0"/>
          </a:p>
        </p:txBody>
      </p:sp>
      <p:sp>
        <p:nvSpPr>
          <p:cNvPr id="10" name="TextBox 9"/>
          <p:cNvSpPr txBox="1"/>
          <p:nvPr/>
        </p:nvSpPr>
        <p:spPr>
          <a:xfrm>
            <a:off x="4947856" y="2486526"/>
            <a:ext cx="1548437" cy="369332"/>
          </a:xfrm>
          <a:prstGeom prst="rect">
            <a:avLst/>
          </a:prstGeom>
          <a:noFill/>
        </p:spPr>
        <p:txBody>
          <a:bodyPr wrap="none" rtlCol="0">
            <a:spAutoFit/>
          </a:bodyPr>
          <a:lstStyle/>
          <a:p>
            <a:r>
              <a:rPr lang="en-GB" dirty="0" smtClean="0"/>
              <a:t>Space </a:t>
            </a:r>
            <a:r>
              <a:rPr lang="en-GB" dirty="0" smtClean="0"/>
              <a:t>Efficient</a:t>
            </a:r>
            <a:endParaRPr lang="en-GB" dirty="0"/>
          </a:p>
        </p:txBody>
      </p:sp>
    </p:spTree>
    <p:extLst>
      <p:ext uri="{BB962C8B-B14F-4D97-AF65-F5344CB8AC3E}">
        <p14:creationId xmlns:p14="http://schemas.microsoft.com/office/powerpoint/2010/main" val="1945340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Space efficient (Forwards)</a:t>
            </a:r>
            <a:endParaRPr lang="en-GB" sz="4000" dirty="0"/>
          </a:p>
        </p:txBody>
      </p:sp>
      <p:graphicFrame>
        <p:nvGraphicFramePr>
          <p:cNvPr id="4" name="Espace réservé du contenu 11"/>
          <p:cNvGraphicFramePr>
            <a:graphicFrameLocks/>
          </p:cNvGraphicFramePr>
          <p:nvPr>
            <p:extLst>
              <p:ext uri="{D42A27DB-BD31-4B8C-83A1-F6EECF244321}">
                <p14:modId xmlns:p14="http://schemas.microsoft.com/office/powerpoint/2010/main" val="3362648721"/>
              </p:ext>
            </p:extLst>
          </p:nvPr>
        </p:nvGraphicFramePr>
        <p:xfrm>
          <a:off x="4832684" y="2972729"/>
          <a:ext cx="2554705" cy="1158946"/>
        </p:xfrm>
        <a:graphic>
          <a:graphicData uri="http://schemas.openxmlformats.org/drawingml/2006/table">
            <a:tbl>
              <a:tblPr firstRow="1" firstCol="1" bandRow="1">
                <a:tableStyleId>{5C22544A-7EE6-4342-B048-85BDC9FD1C3A}</a:tableStyleId>
              </a:tblPr>
              <a:tblGrid>
                <a:gridCol w="581526">
                  <a:extLst>
                    <a:ext uri="{9D8B030D-6E8A-4147-A177-3AD203B41FA5}">
                      <a16:colId xmlns="" xmlns:a16="http://schemas.microsoft.com/office/drawing/2014/main" val="1063986981"/>
                    </a:ext>
                  </a:extLst>
                </a:gridCol>
                <a:gridCol w="497306">
                  <a:extLst>
                    <a:ext uri="{9D8B030D-6E8A-4147-A177-3AD203B41FA5}">
                      <a16:colId xmlns="" xmlns:a16="http://schemas.microsoft.com/office/drawing/2014/main" val="3745703762"/>
                    </a:ext>
                  </a:extLst>
                </a:gridCol>
                <a:gridCol w="545431">
                  <a:extLst>
                    <a:ext uri="{9D8B030D-6E8A-4147-A177-3AD203B41FA5}">
                      <a16:colId xmlns="" xmlns:a16="http://schemas.microsoft.com/office/drawing/2014/main" val="3772164613"/>
                    </a:ext>
                  </a:extLst>
                </a:gridCol>
                <a:gridCol w="505327">
                  <a:extLst>
                    <a:ext uri="{9D8B030D-6E8A-4147-A177-3AD203B41FA5}">
                      <a16:colId xmlns="" xmlns:a16="http://schemas.microsoft.com/office/drawing/2014/main" val="899174001"/>
                    </a:ext>
                  </a:extLst>
                </a:gridCol>
                <a:gridCol w="425115">
                  <a:extLst>
                    <a:ext uri="{9D8B030D-6E8A-4147-A177-3AD203B41FA5}">
                      <a16:colId xmlns="" xmlns:a16="http://schemas.microsoft.com/office/drawing/2014/main"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 xmlns:a16="http://schemas.microsoft.com/office/drawing/2014/main" val="1171862634"/>
                  </a:ext>
                </a:extLst>
              </a:tr>
              <a:tr h="370840">
                <a:tc>
                  <a:txBody>
                    <a:bodyPr/>
                    <a:lstStyle/>
                    <a:p>
                      <a:pPr algn="ctr"/>
                      <a:r>
                        <a:rPr lang="fr-FR" dirty="0"/>
                        <a:t>B</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1551448793"/>
                  </a:ext>
                </a:extLst>
              </a:tr>
              <a:tr h="422346">
                <a:tc>
                  <a:txBody>
                    <a:bodyPr/>
                    <a:lstStyle/>
                    <a:p>
                      <a:pPr algn="ctr"/>
                      <a:r>
                        <a:rPr lang="fr-FR" dirty="0"/>
                        <a:t>C</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3763901857"/>
                  </a:ext>
                </a:extLst>
              </a:tr>
            </a:tbl>
          </a:graphicData>
        </a:graphic>
      </p:graphicFrame>
      <p:sp>
        <p:nvSpPr>
          <p:cNvPr id="5" name="ZoneTexte 7"/>
          <p:cNvSpPr txBox="1"/>
          <p:nvPr/>
        </p:nvSpPr>
        <p:spPr>
          <a:xfrm>
            <a:off x="628650" y="1426876"/>
            <a:ext cx="4920916" cy="369332"/>
          </a:xfrm>
          <a:prstGeom prst="rect">
            <a:avLst/>
          </a:prstGeom>
          <a:noFill/>
        </p:spPr>
        <p:txBody>
          <a:bodyPr wrap="square" rtlCol="0">
            <a:spAutoFit/>
          </a:bodyPr>
          <a:lstStyle/>
          <a:p>
            <a:r>
              <a:rPr lang="fr-FR" dirty="0"/>
              <a:t>LCS  </a:t>
            </a:r>
            <a:r>
              <a:rPr lang="en-GB" dirty="0" smtClean="0"/>
              <a:t>Forward</a:t>
            </a:r>
            <a:r>
              <a:rPr lang="fr-FR" dirty="0" smtClean="0"/>
              <a:t> </a:t>
            </a:r>
            <a:r>
              <a:rPr lang="fr-FR" dirty="0"/>
              <a:t>on « ABBA » and « ABCD » -&gt; 2</a:t>
            </a:r>
          </a:p>
        </p:txBody>
      </p:sp>
      <p:graphicFrame>
        <p:nvGraphicFramePr>
          <p:cNvPr id="8" name="Tableau 13"/>
          <p:cNvGraphicFramePr>
            <a:graphicFrameLocks noGrp="1"/>
          </p:cNvGraphicFramePr>
          <p:nvPr>
            <p:extLst>
              <p:ext uri="{D42A27DB-BD31-4B8C-83A1-F6EECF244321}">
                <p14:modId xmlns:p14="http://schemas.microsoft.com/office/powerpoint/2010/main" val="10631123"/>
              </p:ext>
            </p:extLst>
          </p:nvPr>
        </p:nvGraphicFramePr>
        <p:xfrm>
          <a:off x="1247274" y="2972729"/>
          <a:ext cx="2538663" cy="1900626"/>
        </p:xfrm>
        <a:graphic>
          <a:graphicData uri="http://schemas.openxmlformats.org/drawingml/2006/table">
            <a:tbl>
              <a:tblPr firstRow="1" firstCol="1" bandRow="1">
                <a:tableStyleId>{5C22544A-7EE6-4342-B048-85BDC9FD1C3A}</a:tableStyleId>
              </a:tblPr>
              <a:tblGrid>
                <a:gridCol w="565484">
                  <a:extLst>
                    <a:ext uri="{9D8B030D-6E8A-4147-A177-3AD203B41FA5}">
                      <a16:colId xmlns="" xmlns:a16="http://schemas.microsoft.com/office/drawing/2014/main" val="265968295"/>
                    </a:ext>
                  </a:extLst>
                </a:gridCol>
                <a:gridCol w="511743">
                  <a:extLst>
                    <a:ext uri="{9D8B030D-6E8A-4147-A177-3AD203B41FA5}">
                      <a16:colId xmlns="" xmlns:a16="http://schemas.microsoft.com/office/drawing/2014/main" val="1357923207"/>
                    </a:ext>
                  </a:extLst>
                </a:gridCol>
                <a:gridCol w="547036">
                  <a:extLst>
                    <a:ext uri="{9D8B030D-6E8A-4147-A177-3AD203B41FA5}">
                      <a16:colId xmlns="" xmlns:a16="http://schemas.microsoft.com/office/drawing/2014/main" val="927645435"/>
                    </a:ext>
                  </a:extLst>
                </a:gridCol>
                <a:gridCol w="505327">
                  <a:extLst>
                    <a:ext uri="{9D8B030D-6E8A-4147-A177-3AD203B41FA5}">
                      <a16:colId xmlns="" xmlns:a16="http://schemas.microsoft.com/office/drawing/2014/main" val="3587763020"/>
                    </a:ext>
                  </a:extLst>
                </a:gridCol>
                <a:gridCol w="409073">
                  <a:extLst>
                    <a:ext uri="{9D8B030D-6E8A-4147-A177-3AD203B41FA5}">
                      <a16:colId xmlns="" xmlns:a16="http://schemas.microsoft.com/office/drawing/2014/main" val="3017741791"/>
                    </a:ext>
                  </a:extLst>
                </a:gridCol>
              </a:tblGrid>
              <a:tr h="365760">
                <a:tc>
                  <a:txBody>
                    <a:bodyPr/>
                    <a:lstStyle/>
                    <a:p>
                      <a:pPr algn="ctr"/>
                      <a:endParaRPr lang="fr-FR" dirty="0"/>
                    </a:p>
                  </a:txBody>
                  <a:tcPr/>
                </a:tc>
                <a:tc>
                  <a:txBody>
                    <a:bodyPr/>
                    <a:lstStyle/>
                    <a:p>
                      <a:pPr algn="ctr"/>
                      <a:r>
                        <a:rPr lang="fr-FR" dirty="0"/>
                        <a:t>A</a:t>
                      </a:r>
                    </a:p>
                  </a:txBody>
                  <a:tcPr/>
                </a:tc>
                <a:tc>
                  <a:txBody>
                    <a:bodyPr/>
                    <a:lstStyle/>
                    <a:p>
                      <a:pPr algn="ctr"/>
                      <a:r>
                        <a:rPr lang="fr-FR" dirty="0"/>
                        <a:t>B</a:t>
                      </a:r>
                    </a:p>
                  </a:txBody>
                  <a:tcPr/>
                </a:tc>
                <a:tc>
                  <a:txBody>
                    <a:bodyPr/>
                    <a:lstStyle/>
                    <a:p>
                      <a:pPr algn="ctr"/>
                      <a:r>
                        <a:rPr lang="fr-FR" dirty="0"/>
                        <a:t>B</a:t>
                      </a:r>
                    </a:p>
                  </a:txBody>
                  <a:tcPr/>
                </a:tc>
                <a:tc>
                  <a:txBody>
                    <a:bodyPr/>
                    <a:lstStyle/>
                    <a:p>
                      <a:pPr algn="ctr"/>
                      <a:r>
                        <a:rPr lang="fr-FR" dirty="0"/>
                        <a:t>A</a:t>
                      </a:r>
                    </a:p>
                  </a:txBody>
                  <a:tcPr/>
                </a:tc>
                <a:extLst>
                  <a:ext uri="{0D108BD9-81ED-4DB2-BD59-A6C34878D82A}">
                    <a16:rowId xmlns="" xmlns:a16="http://schemas.microsoft.com/office/drawing/2014/main" val="2203916356"/>
                  </a:ext>
                </a:extLst>
              </a:tr>
              <a:tr h="370840">
                <a:tc>
                  <a:txBody>
                    <a:bodyPr/>
                    <a:lstStyle/>
                    <a:p>
                      <a:pPr algn="ctr"/>
                      <a:r>
                        <a:rPr lang="fr-FR" dirty="0"/>
                        <a:t>A</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extLst>
                  <a:ext uri="{0D108BD9-81ED-4DB2-BD59-A6C34878D82A}">
                    <a16:rowId xmlns="" xmlns:a16="http://schemas.microsoft.com/office/drawing/2014/main" val="3371310676"/>
                  </a:ext>
                </a:extLst>
              </a:tr>
              <a:tr h="422346">
                <a:tc>
                  <a:txBody>
                    <a:bodyPr/>
                    <a:lstStyle/>
                    <a:p>
                      <a:pPr algn="ctr"/>
                      <a:r>
                        <a:rPr lang="fr-FR" dirty="0"/>
                        <a:t>B</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 xmlns:a16="http://schemas.microsoft.com/office/drawing/2014/main" val="961047904"/>
                  </a:ext>
                </a:extLst>
              </a:tr>
              <a:tr h="370840">
                <a:tc>
                  <a:txBody>
                    <a:bodyPr/>
                    <a:lstStyle/>
                    <a:p>
                      <a:pPr algn="ctr"/>
                      <a:r>
                        <a:rPr lang="fr-FR" dirty="0"/>
                        <a:t>C</a:t>
                      </a:r>
                    </a:p>
                  </a:txBody>
                  <a:tcPr/>
                </a:tc>
                <a:tc>
                  <a:txBody>
                    <a:bodyPr/>
                    <a:lstStyle/>
                    <a:p>
                      <a:pPr algn="ctr"/>
                      <a:r>
                        <a:rPr lang="fr-FR" dirty="0"/>
                        <a:t>1</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extLst>
                  <a:ext uri="{0D108BD9-81ED-4DB2-BD59-A6C34878D82A}">
                    <a16:rowId xmlns="" xmlns:a16="http://schemas.microsoft.com/office/drawing/2014/main" val="2819205443"/>
                  </a:ext>
                </a:extLst>
              </a:tr>
              <a:tr h="370840">
                <a:tc>
                  <a:txBody>
                    <a:bodyPr/>
                    <a:lstStyle/>
                    <a:p>
                      <a:pPr algn="ctr"/>
                      <a:r>
                        <a:rPr lang="fr-FR" dirty="0"/>
                        <a:t>D</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 xmlns:a16="http://schemas.microsoft.com/office/drawing/2014/main" val="629629386"/>
                  </a:ext>
                </a:extLst>
              </a:tr>
            </a:tbl>
          </a:graphicData>
        </a:graphic>
      </p:graphicFrame>
      <p:sp>
        <p:nvSpPr>
          <p:cNvPr id="9" name="ZoneTexte 15"/>
          <p:cNvSpPr txBox="1"/>
          <p:nvPr/>
        </p:nvSpPr>
        <p:spPr>
          <a:xfrm>
            <a:off x="1194301" y="5442767"/>
            <a:ext cx="4260837" cy="646331"/>
          </a:xfrm>
          <a:prstGeom prst="rect">
            <a:avLst/>
          </a:prstGeom>
          <a:noFill/>
        </p:spPr>
        <p:txBody>
          <a:bodyPr wrap="square" rtlCol="0">
            <a:spAutoFit/>
          </a:bodyPr>
          <a:lstStyle/>
          <a:p>
            <a:r>
              <a:rPr lang="en-GB" dirty="0" smtClean="0"/>
              <a:t>Time Complexity 	:	O(m*n) </a:t>
            </a:r>
          </a:p>
          <a:p>
            <a:r>
              <a:rPr lang="en-GB" dirty="0" smtClean="0"/>
              <a:t>Space Complexity 	: 	O(2n)</a:t>
            </a:r>
            <a:endParaRPr lang="en-GB" dirty="0"/>
          </a:p>
        </p:txBody>
      </p:sp>
      <p:sp>
        <p:nvSpPr>
          <p:cNvPr id="7" name="TextBox 6"/>
          <p:cNvSpPr txBox="1"/>
          <p:nvPr/>
        </p:nvSpPr>
        <p:spPr>
          <a:xfrm>
            <a:off x="1491916" y="2486526"/>
            <a:ext cx="1051891" cy="369332"/>
          </a:xfrm>
          <a:prstGeom prst="rect">
            <a:avLst/>
          </a:prstGeom>
          <a:noFill/>
        </p:spPr>
        <p:txBody>
          <a:bodyPr wrap="none" rtlCol="0">
            <a:spAutoFit/>
          </a:bodyPr>
          <a:lstStyle/>
          <a:p>
            <a:r>
              <a:rPr lang="en-GB" dirty="0" smtClean="0"/>
              <a:t>Dynamic </a:t>
            </a:r>
            <a:endParaRPr lang="en-GB" dirty="0"/>
          </a:p>
        </p:txBody>
      </p:sp>
      <p:sp>
        <p:nvSpPr>
          <p:cNvPr id="10" name="TextBox 9"/>
          <p:cNvSpPr txBox="1"/>
          <p:nvPr/>
        </p:nvSpPr>
        <p:spPr>
          <a:xfrm>
            <a:off x="4947856" y="2486526"/>
            <a:ext cx="1548437" cy="369332"/>
          </a:xfrm>
          <a:prstGeom prst="rect">
            <a:avLst/>
          </a:prstGeom>
          <a:noFill/>
        </p:spPr>
        <p:txBody>
          <a:bodyPr wrap="none" rtlCol="0">
            <a:spAutoFit/>
          </a:bodyPr>
          <a:lstStyle/>
          <a:p>
            <a:r>
              <a:rPr lang="en-GB" dirty="0" smtClean="0"/>
              <a:t>Space </a:t>
            </a:r>
            <a:r>
              <a:rPr lang="en-GB" dirty="0" smtClean="0"/>
              <a:t>Efficient</a:t>
            </a:r>
            <a:endParaRPr lang="en-GB" dirty="0"/>
          </a:p>
        </p:txBody>
      </p:sp>
    </p:spTree>
    <p:extLst>
      <p:ext uri="{BB962C8B-B14F-4D97-AF65-F5344CB8AC3E}">
        <p14:creationId xmlns:p14="http://schemas.microsoft.com/office/powerpoint/2010/main" val="36060963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Space efficient (Forwards)</a:t>
            </a:r>
            <a:endParaRPr lang="en-GB" sz="4000" dirty="0"/>
          </a:p>
        </p:txBody>
      </p:sp>
      <p:graphicFrame>
        <p:nvGraphicFramePr>
          <p:cNvPr id="4" name="Espace réservé du contenu 11"/>
          <p:cNvGraphicFramePr>
            <a:graphicFrameLocks/>
          </p:cNvGraphicFramePr>
          <p:nvPr>
            <p:extLst>
              <p:ext uri="{D42A27DB-BD31-4B8C-83A1-F6EECF244321}">
                <p14:modId xmlns:p14="http://schemas.microsoft.com/office/powerpoint/2010/main" val="1557819591"/>
              </p:ext>
            </p:extLst>
          </p:nvPr>
        </p:nvGraphicFramePr>
        <p:xfrm>
          <a:off x="4832684" y="2972729"/>
          <a:ext cx="2554705" cy="1158946"/>
        </p:xfrm>
        <a:graphic>
          <a:graphicData uri="http://schemas.openxmlformats.org/drawingml/2006/table">
            <a:tbl>
              <a:tblPr firstRow="1" firstCol="1" bandRow="1">
                <a:tableStyleId>{5C22544A-7EE6-4342-B048-85BDC9FD1C3A}</a:tableStyleId>
              </a:tblPr>
              <a:tblGrid>
                <a:gridCol w="581526">
                  <a:extLst>
                    <a:ext uri="{9D8B030D-6E8A-4147-A177-3AD203B41FA5}">
                      <a16:colId xmlns="" xmlns:a16="http://schemas.microsoft.com/office/drawing/2014/main" val="1063986981"/>
                    </a:ext>
                  </a:extLst>
                </a:gridCol>
                <a:gridCol w="497306">
                  <a:extLst>
                    <a:ext uri="{9D8B030D-6E8A-4147-A177-3AD203B41FA5}">
                      <a16:colId xmlns="" xmlns:a16="http://schemas.microsoft.com/office/drawing/2014/main" val="3745703762"/>
                    </a:ext>
                  </a:extLst>
                </a:gridCol>
                <a:gridCol w="545431">
                  <a:extLst>
                    <a:ext uri="{9D8B030D-6E8A-4147-A177-3AD203B41FA5}">
                      <a16:colId xmlns="" xmlns:a16="http://schemas.microsoft.com/office/drawing/2014/main" val="3772164613"/>
                    </a:ext>
                  </a:extLst>
                </a:gridCol>
                <a:gridCol w="505327">
                  <a:extLst>
                    <a:ext uri="{9D8B030D-6E8A-4147-A177-3AD203B41FA5}">
                      <a16:colId xmlns="" xmlns:a16="http://schemas.microsoft.com/office/drawing/2014/main" val="899174001"/>
                    </a:ext>
                  </a:extLst>
                </a:gridCol>
                <a:gridCol w="425115">
                  <a:extLst>
                    <a:ext uri="{9D8B030D-6E8A-4147-A177-3AD203B41FA5}">
                      <a16:colId xmlns="" xmlns:a16="http://schemas.microsoft.com/office/drawing/2014/main"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 xmlns:a16="http://schemas.microsoft.com/office/drawing/2014/main" val="1171862634"/>
                  </a:ext>
                </a:extLst>
              </a:tr>
              <a:tr h="370840">
                <a:tc>
                  <a:txBody>
                    <a:bodyPr/>
                    <a:lstStyle/>
                    <a:p>
                      <a:pPr algn="ctr"/>
                      <a:r>
                        <a:rPr lang="fr-FR" dirty="0"/>
                        <a:t>C</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1551448793"/>
                  </a:ext>
                </a:extLst>
              </a:tr>
              <a:tr h="422346">
                <a:tc>
                  <a:txBody>
                    <a:bodyPr/>
                    <a:lstStyle/>
                    <a:p>
                      <a:pPr algn="ctr"/>
                      <a:r>
                        <a:rPr lang="fr-FR" dirty="0"/>
                        <a:t>D</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3763901857"/>
                  </a:ext>
                </a:extLst>
              </a:tr>
            </a:tbl>
          </a:graphicData>
        </a:graphic>
      </p:graphicFrame>
      <p:sp>
        <p:nvSpPr>
          <p:cNvPr id="5" name="ZoneTexte 7"/>
          <p:cNvSpPr txBox="1"/>
          <p:nvPr/>
        </p:nvSpPr>
        <p:spPr>
          <a:xfrm>
            <a:off x="628650" y="1426876"/>
            <a:ext cx="4920916" cy="369332"/>
          </a:xfrm>
          <a:prstGeom prst="rect">
            <a:avLst/>
          </a:prstGeom>
          <a:noFill/>
        </p:spPr>
        <p:txBody>
          <a:bodyPr wrap="square" rtlCol="0">
            <a:spAutoFit/>
          </a:bodyPr>
          <a:lstStyle/>
          <a:p>
            <a:r>
              <a:rPr lang="fr-FR" dirty="0"/>
              <a:t>LCS  </a:t>
            </a:r>
            <a:r>
              <a:rPr lang="en-GB" dirty="0" smtClean="0"/>
              <a:t>Forward</a:t>
            </a:r>
            <a:r>
              <a:rPr lang="fr-FR" dirty="0" smtClean="0"/>
              <a:t> </a:t>
            </a:r>
            <a:r>
              <a:rPr lang="fr-FR" dirty="0"/>
              <a:t>on « ABBA » and « ABCD » -&gt; 2</a:t>
            </a:r>
          </a:p>
        </p:txBody>
      </p:sp>
      <p:graphicFrame>
        <p:nvGraphicFramePr>
          <p:cNvPr id="8" name="Tableau 13"/>
          <p:cNvGraphicFramePr>
            <a:graphicFrameLocks noGrp="1"/>
          </p:cNvGraphicFramePr>
          <p:nvPr>
            <p:extLst>
              <p:ext uri="{D42A27DB-BD31-4B8C-83A1-F6EECF244321}">
                <p14:modId xmlns:p14="http://schemas.microsoft.com/office/powerpoint/2010/main" val="1307949909"/>
              </p:ext>
            </p:extLst>
          </p:nvPr>
        </p:nvGraphicFramePr>
        <p:xfrm>
          <a:off x="1247274" y="2972729"/>
          <a:ext cx="2538663" cy="1900626"/>
        </p:xfrm>
        <a:graphic>
          <a:graphicData uri="http://schemas.openxmlformats.org/drawingml/2006/table">
            <a:tbl>
              <a:tblPr firstRow="1" firstCol="1" bandRow="1">
                <a:tableStyleId>{5C22544A-7EE6-4342-B048-85BDC9FD1C3A}</a:tableStyleId>
              </a:tblPr>
              <a:tblGrid>
                <a:gridCol w="565484">
                  <a:extLst>
                    <a:ext uri="{9D8B030D-6E8A-4147-A177-3AD203B41FA5}">
                      <a16:colId xmlns="" xmlns:a16="http://schemas.microsoft.com/office/drawing/2014/main" val="265968295"/>
                    </a:ext>
                  </a:extLst>
                </a:gridCol>
                <a:gridCol w="511743">
                  <a:extLst>
                    <a:ext uri="{9D8B030D-6E8A-4147-A177-3AD203B41FA5}">
                      <a16:colId xmlns="" xmlns:a16="http://schemas.microsoft.com/office/drawing/2014/main" val="1357923207"/>
                    </a:ext>
                  </a:extLst>
                </a:gridCol>
                <a:gridCol w="547036">
                  <a:extLst>
                    <a:ext uri="{9D8B030D-6E8A-4147-A177-3AD203B41FA5}">
                      <a16:colId xmlns="" xmlns:a16="http://schemas.microsoft.com/office/drawing/2014/main" val="927645435"/>
                    </a:ext>
                  </a:extLst>
                </a:gridCol>
                <a:gridCol w="505327">
                  <a:extLst>
                    <a:ext uri="{9D8B030D-6E8A-4147-A177-3AD203B41FA5}">
                      <a16:colId xmlns="" xmlns:a16="http://schemas.microsoft.com/office/drawing/2014/main" val="3587763020"/>
                    </a:ext>
                  </a:extLst>
                </a:gridCol>
                <a:gridCol w="409073">
                  <a:extLst>
                    <a:ext uri="{9D8B030D-6E8A-4147-A177-3AD203B41FA5}">
                      <a16:colId xmlns="" xmlns:a16="http://schemas.microsoft.com/office/drawing/2014/main" val="3017741791"/>
                    </a:ext>
                  </a:extLst>
                </a:gridCol>
              </a:tblGrid>
              <a:tr h="365760">
                <a:tc>
                  <a:txBody>
                    <a:bodyPr/>
                    <a:lstStyle/>
                    <a:p>
                      <a:pPr algn="ctr"/>
                      <a:endParaRPr lang="fr-FR" dirty="0"/>
                    </a:p>
                  </a:txBody>
                  <a:tcPr/>
                </a:tc>
                <a:tc>
                  <a:txBody>
                    <a:bodyPr/>
                    <a:lstStyle/>
                    <a:p>
                      <a:pPr algn="ctr"/>
                      <a:r>
                        <a:rPr lang="fr-FR" dirty="0"/>
                        <a:t>A</a:t>
                      </a:r>
                    </a:p>
                  </a:txBody>
                  <a:tcPr/>
                </a:tc>
                <a:tc>
                  <a:txBody>
                    <a:bodyPr/>
                    <a:lstStyle/>
                    <a:p>
                      <a:pPr algn="ctr"/>
                      <a:r>
                        <a:rPr lang="fr-FR" dirty="0"/>
                        <a:t>B</a:t>
                      </a:r>
                    </a:p>
                  </a:txBody>
                  <a:tcPr/>
                </a:tc>
                <a:tc>
                  <a:txBody>
                    <a:bodyPr/>
                    <a:lstStyle/>
                    <a:p>
                      <a:pPr algn="ctr"/>
                      <a:r>
                        <a:rPr lang="fr-FR" dirty="0"/>
                        <a:t>B</a:t>
                      </a:r>
                    </a:p>
                  </a:txBody>
                  <a:tcPr/>
                </a:tc>
                <a:tc>
                  <a:txBody>
                    <a:bodyPr/>
                    <a:lstStyle/>
                    <a:p>
                      <a:pPr algn="ctr"/>
                      <a:r>
                        <a:rPr lang="fr-FR" dirty="0"/>
                        <a:t>A</a:t>
                      </a:r>
                    </a:p>
                  </a:txBody>
                  <a:tcPr/>
                </a:tc>
                <a:extLst>
                  <a:ext uri="{0D108BD9-81ED-4DB2-BD59-A6C34878D82A}">
                    <a16:rowId xmlns="" xmlns:a16="http://schemas.microsoft.com/office/drawing/2014/main" val="2203916356"/>
                  </a:ext>
                </a:extLst>
              </a:tr>
              <a:tr h="370840">
                <a:tc>
                  <a:txBody>
                    <a:bodyPr/>
                    <a:lstStyle/>
                    <a:p>
                      <a:pPr algn="ctr"/>
                      <a:r>
                        <a:rPr lang="fr-FR" dirty="0"/>
                        <a:t>A</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extLst>
                  <a:ext uri="{0D108BD9-81ED-4DB2-BD59-A6C34878D82A}">
                    <a16:rowId xmlns="" xmlns:a16="http://schemas.microsoft.com/office/drawing/2014/main" val="3371310676"/>
                  </a:ext>
                </a:extLst>
              </a:tr>
              <a:tr h="422346">
                <a:tc>
                  <a:txBody>
                    <a:bodyPr/>
                    <a:lstStyle/>
                    <a:p>
                      <a:pPr algn="ctr"/>
                      <a:r>
                        <a:rPr lang="fr-FR" dirty="0"/>
                        <a:t>B</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 xmlns:a16="http://schemas.microsoft.com/office/drawing/2014/main" val="961047904"/>
                  </a:ext>
                </a:extLst>
              </a:tr>
              <a:tr h="370840">
                <a:tc>
                  <a:txBody>
                    <a:bodyPr/>
                    <a:lstStyle/>
                    <a:p>
                      <a:pPr algn="ctr"/>
                      <a:r>
                        <a:rPr lang="fr-FR" dirty="0"/>
                        <a:t>C</a:t>
                      </a:r>
                    </a:p>
                  </a:txBody>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a:t>2</a:t>
                      </a:r>
                    </a:p>
                  </a:txBody>
                  <a:tcPr/>
                </a:tc>
                <a:extLst>
                  <a:ext uri="{0D108BD9-81ED-4DB2-BD59-A6C34878D82A}">
                    <a16:rowId xmlns="" xmlns:a16="http://schemas.microsoft.com/office/drawing/2014/main" val="2819205443"/>
                  </a:ext>
                </a:extLst>
              </a:tr>
              <a:tr h="370840">
                <a:tc>
                  <a:txBody>
                    <a:bodyPr/>
                    <a:lstStyle/>
                    <a:p>
                      <a:pPr algn="ctr"/>
                      <a:r>
                        <a:rPr lang="fr-FR" dirty="0"/>
                        <a:t>D</a:t>
                      </a:r>
                    </a:p>
                  </a:txBody>
                  <a:tcPr/>
                </a:tc>
                <a:tc>
                  <a:txBody>
                    <a:bodyPr/>
                    <a:lstStyle/>
                    <a:p>
                      <a:pPr algn="ctr"/>
                      <a:r>
                        <a:rPr lang="fr-FR" dirty="0"/>
                        <a:t>1</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tc>
                  <a:txBody>
                    <a:bodyPr/>
                    <a:lstStyle/>
                    <a:p>
                      <a:pPr algn="ctr"/>
                      <a:r>
                        <a:rPr lang="fr-FR" dirty="0"/>
                        <a:t>2</a:t>
                      </a:r>
                    </a:p>
                  </a:txBody>
                  <a:tcPr>
                    <a:solidFill>
                      <a:schemeClr val="accent6">
                        <a:lumMod val="60000"/>
                        <a:lumOff val="40000"/>
                      </a:schemeClr>
                    </a:solidFill>
                  </a:tcPr>
                </a:tc>
                <a:extLst>
                  <a:ext uri="{0D108BD9-81ED-4DB2-BD59-A6C34878D82A}">
                    <a16:rowId xmlns="" xmlns:a16="http://schemas.microsoft.com/office/drawing/2014/main" val="629629386"/>
                  </a:ext>
                </a:extLst>
              </a:tr>
            </a:tbl>
          </a:graphicData>
        </a:graphic>
      </p:graphicFrame>
      <p:sp>
        <p:nvSpPr>
          <p:cNvPr id="9" name="ZoneTexte 15"/>
          <p:cNvSpPr txBox="1"/>
          <p:nvPr/>
        </p:nvSpPr>
        <p:spPr>
          <a:xfrm>
            <a:off x="1194301" y="5442767"/>
            <a:ext cx="9610892" cy="646331"/>
          </a:xfrm>
          <a:prstGeom prst="rect">
            <a:avLst/>
          </a:prstGeom>
          <a:noFill/>
        </p:spPr>
        <p:txBody>
          <a:bodyPr wrap="square" rtlCol="0">
            <a:spAutoFit/>
          </a:bodyPr>
          <a:lstStyle/>
          <a:p>
            <a:r>
              <a:rPr lang="en-GB" dirty="0" smtClean="0"/>
              <a:t>Time Complexity 	:	O(m*n) </a:t>
            </a:r>
          </a:p>
          <a:p>
            <a:r>
              <a:rPr lang="en-GB" dirty="0" smtClean="0"/>
              <a:t>Space Complexity 	: 	O(2n)</a:t>
            </a:r>
            <a:endParaRPr lang="en-GB" dirty="0"/>
          </a:p>
        </p:txBody>
      </p:sp>
      <p:sp>
        <p:nvSpPr>
          <p:cNvPr id="7" name="TextBox 6"/>
          <p:cNvSpPr txBox="1"/>
          <p:nvPr/>
        </p:nvSpPr>
        <p:spPr>
          <a:xfrm>
            <a:off x="1491916" y="2486526"/>
            <a:ext cx="1051891" cy="369332"/>
          </a:xfrm>
          <a:prstGeom prst="rect">
            <a:avLst/>
          </a:prstGeom>
          <a:noFill/>
        </p:spPr>
        <p:txBody>
          <a:bodyPr wrap="none" rtlCol="0">
            <a:spAutoFit/>
          </a:bodyPr>
          <a:lstStyle/>
          <a:p>
            <a:r>
              <a:rPr lang="en-GB" dirty="0" smtClean="0"/>
              <a:t>Dynamic </a:t>
            </a:r>
            <a:endParaRPr lang="en-GB" dirty="0"/>
          </a:p>
        </p:txBody>
      </p:sp>
      <p:sp>
        <p:nvSpPr>
          <p:cNvPr id="10" name="TextBox 9"/>
          <p:cNvSpPr txBox="1"/>
          <p:nvPr/>
        </p:nvSpPr>
        <p:spPr>
          <a:xfrm>
            <a:off x="4947856" y="2486526"/>
            <a:ext cx="1548437" cy="369332"/>
          </a:xfrm>
          <a:prstGeom prst="rect">
            <a:avLst/>
          </a:prstGeom>
          <a:noFill/>
        </p:spPr>
        <p:txBody>
          <a:bodyPr wrap="none" rtlCol="0">
            <a:spAutoFit/>
          </a:bodyPr>
          <a:lstStyle/>
          <a:p>
            <a:r>
              <a:rPr lang="en-GB" dirty="0" smtClean="0"/>
              <a:t>Space </a:t>
            </a:r>
            <a:r>
              <a:rPr lang="en-GB" dirty="0" smtClean="0"/>
              <a:t>Efficient</a:t>
            </a:r>
            <a:endParaRPr lang="en-GB" dirty="0"/>
          </a:p>
        </p:txBody>
      </p:sp>
    </p:spTree>
    <p:extLst>
      <p:ext uri="{BB962C8B-B14F-4D97-AF65-F5344CB8AC3E}">
        <p14:creationId xmlns:p14="http://schemas.microsoft.com/office/powerpoint/2010/main" val="25165995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Divide and Conquer</a:t>
            </a:r>
            <a:endParaRPr lang="en-GB" sz="40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759293226"/>
              </p:ext>
            </p:extLst>
          </p:nvPr>
        </p:nvGraphicFramePr>
        <p:xfrm>
          <a:off x="3278066" y="2560272"/>
          <a:ext cx="1077227" cy="190062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r>
                        <a:rPr lang="fr-FR" dirty="0"/>
                        <a:t>A</a:t>
                      </a:r>
                    </a:p>
                  </a:txBody>
                  <a:tcPr/>
                </a:tc>
                <a:tc>
                  <a:txBody>
                    <a:bodyPr/>
                    <a:lstStyle/>
                    <a:p>
                      <a:pPr algn="ctr"/>
                      <a:r>
                        <a:rPr lang="fr-FR" dirty="0"/>
                        <a:t>1</a:t>
                      </a:r>
                    </a:p>
                  </a:txBody>
                  <a:tcPr>
                    <a:solidFill>
                      <a:schemeClr val="accent6">
                        <a:lumMod val="40000"/>
                        <a:lumOff val="60000"/>
                      </a:schemeClr>
                    </a:solidFill>
                  </a:tcPr>
                </a:tc>
              </a:tr>
              <a:tr h="422346">
                <a:tc>
                  <a:txBody>
                    <a:bodyPr/>
                    <a:lstStyle/>
                    <a:p>
                      <a:pPr algn="ctr"/>
                      <a:r>
                        <a:rPr lang="fr-FR" dirty="0"/>
                        <a:t>B</a:t>
                      </a:r>
                    </a:p>
                  </a:txBody>
                  <a:tcPr/>
                </a:tc>
                <a:tc>
                  <a:txBody>
                    <a:bodyPr/>
                    <a:lstStyle/>
                    <a:p>
                      <a:pPr algn="ctr"/>
                      <a:r>
                        <a:rPr lang="fr-FR" dirty="0" smtClean="0"/>
                        <a:t>0</a:t>
                      </a:r>
                      <a:endParaRPr lang="fr-FR" dirty="0"/>
                    </a:p>
                  </a:txBody>
                  <a:tcPr/>
                </a:tc>
              </a:tr>
              <a:tr h="370840">
                <a:tc>
                  <a:txBody>
                    <a:bodyPr/>
                    <a:lstStyle/>
                    <a:p>
                      <a:pPr algn="ctr"/>
                      <a:r>
                        <a:rPr lang="fr-FR" dirty="0"/>
                        <a:t>C</a:t>
                      </a:r>
                    </a:p>
                  </a:txBody>
                  <a:tcPr/>
                </a:tc>
                <a:tc>
                  <a:txBody>
                    <a:bodyPr/>
                    <a:lstStyle/>
                    <a:p>
                      <a:pPr marL="0" algn="ctr" defTabSz="914400" rtl="0" eaLnBrk="1" latinLnBrk="0" hangingPunct="1"/>
                      <a:r>
                        <a:rPr lang="fr-FR" sz="1800" kern="1200" dirty="0" smtClean="0">
                          <a:solidFill>
                            <a:schemeClr val="dk1"/>
                          </a:solidFill>
                          <a:latin typeface="+mn-lt"/>
                          <a:ea typeface="+mn-ea"/>
                          <a:cs typeface="+mn-cs"/>
                        </a:rPr>
                        <a:t>0</a:t>
                      </a:r>
                      <a:endParaRPr lang="fr-FR" sz="1800" kern="1200" dirty="0">
                        <a:solidFill>
                          <a:schemeClr val="dk1"/>
                        </a:solidFill>
                        <a:latin typeface="+mn-lt"/>
                        <a:ea typeface="+mn-ea"/>
                        <a:cs typeface="+mn-cs"/>
                      </a:endParaRPr>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graphicFrame>
        <p:nvGraphicFramePr>
          <p:cNvPr id="6" name="Espace réservé du contenu 11"/>
          <p:cNvGraphicFramePr>
            <a:graphicFrameLocks/>
          </p:cNvGraphicFramePr>
          <p:nvPr>
            <p:extLst>
              <p:ext uri="{D42A27DB-BD31-4B8C-83A1-F6EECF244321}">
                <p14:modId xmlns:p14="http://schemas.microsoft.com/office/powerpoint/2010/main" val="2770205227"/>
              </p:ext>
            </p:extLst>
          </p:nvPr>
        </p:nvGraphicFramePr>
        <p:xfrm>
          <a:off x="307576" y="2566329"/>
          <a:ext cx="2554705" cy="1158946"/>
        </p:xfrm>
        <a:graphic>
          <a:graphicData uri="http://schemas.openxmlformats.org/drawingml/2006/table">
            <a:tbl>
              <a:tblPr firstRow="1" firstCol="1" bandRow="1">
                <a:tableStyleId>{5C22544A-7EE6-4342-B048-85BDC9FD1C3A}</a:tableStyleId>
              </a:tblPr>
              <a:tblGrid>
                <a:gridCol w="581526">
                  <a:extLst>
                    <a:ext uri="{9D8B030D-6E8A-4147-A177-3AD203B41FA5}">
                      <a16:colId xmlns="" xmlns:a16="http://schemas.microsoft.com/office/drawing/2014/main" val="1063986981"/>
                    </a:ext>
                  </a:extLst>
                </a:gridCol>
                <a:gridCol w="497306">
                  <a:extLst>
                    <a:ext uri="{9D8B030D-6E8A-4147-A177-3AD203B41FA5}">
                      <a16:colId xmlns="" xmlns:a16="http://schemas.microsoft.com/office/drawing/2014/main" val="3745703762"/>
                    </a:ext>
                  </a:extLst>
                </a:gridCol>
                <a:gridCol w="545431">
                  <a:extLst>
                    <a:ext uri="{9D8B030D-6E8A-4147-A177-3AD203B41FA5}">
                      <a16:colId xmlns="" xmlns:a16="http://schemas.microsoft.com/office/drawing/2014/main" val="3772164613"/>
                    </a:ext>
                  </a:extLst>
                </a:gridCol>
                <a:gridCol w="505327">
                  <a:extLst>
                    <a:ext uri="{9D8B030D-6E8A-4147-A177-3AD203B41FA5}">
                      <a16:colId xmlns="" xmlns:a16="http://schemas.microsoft.com/office/drawing/2014/main" val="899174001"/>
                    </a:ext>
                  </a:extLst>
                </a:gridCol>
                <a:gridCol w="425115">
                  <a:extLst>
                    <a:ext uri="{9D8B030D-6E8A-4147-A177-3AD203B41FA5}">
                      <a16:colId xmlns="" xmlns:a16="http://schemas.microsoft.com/office/drawing/2014/main"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 xmlns:a16="http://schemas.microsoft.com/office/drawing/2014/main" val="1171862634"/>
                  </a:ext>
                </a:extLst>
              </a:tr>
              <a:tr h="370840">
                <a:tc>
                  <a:txBody>
                    <a:bodyPr/>
                    <a:lstStyle/>
                    <a:p>
                      <a:pPr algn="ctr"/>
                      <a:r>
                        <a:rPr lang="fr-FR" dirty="0" smtClean="0"/>
                        <a:t>-</a:t>
                      </a:r>
                      <a:endParaRPr lang="fr-FR" dirty="0"/>
                    </a:p>
                  </a:txBody>
                  <a:tcPr>
                    <a:lnL w="12700" cap="flat" cmpd="sng" algn="ctr">
                      <a:noFill/>
                      <a:prstDash val="solid"/>
                      <a:round/>
                      <a:headEnd type="none" w="med" len="med"/>
                      <a:tailEnd type="none" w="med" len="med"/>
                    </a:lnL>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1551448793"/>
                  </a:ext>
                </a:extLst>
              </a:tr>
              <a:tr h="422346">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solidFill>
                      <a:schemeClr val="accent6">
                        <a:lumMod val="40000"/>
                        <a:lumOff val="60000"/>
                      </a:schemeClr>
                    </a:solidFill>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3763901857"/>
                  </a:ext>
                </a:extLst>
              </a:tr>
            </a:tbl>
          </a:graphicData>
        </a:graphic>
      </p:graphicFrame>
      <p:sp>
        <p:nvSpPr>
          <p:cNvPr id="8" name="TextBox 7"/>
          <p:cNvSpPr txBox="1"/>
          <p:nvPr/>
        </p:nvSpPr>
        <p:spPr>
          <a:xfrm>
            <a:off x="4572000" y="3232665"/>
            <a:ext cx="364202" cy="523220"/>
          </a:xfrm>
          <a:prstGeom prst="rect">
            <a:avLst/>
          </a:prstGeom>
          <a:noFill/>
        </p:spPr>
        <p:txBody>
          <a:bodyPr wrap="none" rtlCol="0">
            <a:spAutoFit/>
          </a:bodyPr>
          <a:lstStyle/>
          <a:p>
            <a:r>
              <a:rPr lang="en-GB" sz="2800" dirty="0" smtClean="0"/>
              <a:t>+</a:t>
            </a:r>
            <a:endParaRPr lang="en-GB" sz="2800" dirty="0"/>
          </a:p>
        </p:txBody>
      </p:sp>
      <p:graphicFrame>
        <p:nvGraphicFramePr>
          <p:cNvPr id="9" name="Content Placeholder 6"/>
          <p:cNvGraphicFramePr>
            <a:graphicFrameLocks noGrp="1"/>
          </p:cNvGraphicFramePr>
          <p:nvPr>
            <p:ph idx="1"/>
            <p:extLst>
              <p:ext uri="{D42A27DB-BD31-4B8C-83A1-F6EECF244321}">
                <p14:modId xmlns:p14="http://schemas.microsoft.com/office/powerpoint/2010/main" val="1597868818"/>
              </p:ext>
            </p:extLst>
          </p:nvPr>
        </p:nvGraphicFramePr>
        <p:xfrm>
          <a:off x="5200651" y="2552988"/>
          <a:ext cx="1077227" cy="190062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r>
                        <a:rPr lang="fr-FR" dirty="0"/>
                        <a:t>A</a:t>
                      </a:r>
                    </a:p>
                  </a:txBody>
                  <a:tcPr/>
                </a:tc>
                <a:tc>
                  <a:txBody>
                    <a:bodyPr/>
                    <a:lstStyle/>
                    <a:p>
                      <a:pPr algn="ctr"/>
                      <a:r>
                        <a:rPr lang="fr-FR" dirty="0" smtClean="0"/>
                        <a:t>0</a:t>
                      </a:r>
                      <a:endParaRPr lang="fr-FR" dirty="0"/>
                    </a:p>
                  </a:txBody>
                  <a:tcPr/>
                </a:tc>
              </a:tr>
              <a:tr h="422346">
                <a:tc>
                  <a:txBody>
                    <a:bodyPr/>
                    <a:lstStyle/>
                    <a:p>
                      <a:pPr algn="ctr"/>
                      <a:r>
                        <a:rPr lang="fr-FR" dirty="0"/>
                        <a:t>B</a:t>
                      </a:r>
                    </a:p>
                  </a:txBody>
                  <a:tcPr/>
                </a:tc>
                <a:tc>
                  <a:txBody>
                    <a:bodyPr/>
                    <a:lstStyle/>
                    <a:p>
                      <a:pPr algn="ctr"/>
                      <a:r>
                        <a:rPr lang="fr-FR" dirty="0" smtClean="0"/>
                        <a:t>0</a:t>
                      </a:r>
                      <a:endParaRPr lang="fr-FR" dirty="0"/>
                    </a:p>
                  </a:txBody>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solidFill>
                      <a:schemeClr val="accent2">
                        <a:lumMod val="40000"/>
                        <a:lumOff val="60000"/>
                      </a:schemeClr>
                    </a:solidFill>
                  </a:tcPr>
                </a:tc>
              </a:tr>
            </a:tbl>
          </a:graphicData>
        </a:graphic>
      </p:graphicFrame>
      <p:graphicFrame>
        <p:nvGraphicFramePr>
          <p:cNvPr id="10" name="Content Placeholder 6"/>
          <p:cNvGraphicFramePr>
            <a:graphicFrameLocks noGrp="1"/>
          </p:cNvGraphicFramePr>
          <p:nvPr>
            <p:ph idx="1"/>
            <p:extLst>
              <p:ext uri="{D42A27DB-BD31-4B8C-83A1-F6EECF244321}">
                <p14:modId xmlns:p14="http://schemas.microsoft.com/office/powerpoint/2010/main" val="4080223380"/>
              </p:ext>
            </p:extLst>
          </p:nvPr>
        </p:nvGraphicFramePr>
        <p:xfrm>
          <a:off x="7162312" y="2552988"/>
          <a:ext cx="1077227" cy="190062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r>
                        <a:rPr lang="fr-FR" dirty="0"/>
                        <a:t>A</a:t>
                      </a:r>
                    </a:p>
                  </a:txBody>
                  <a:tcPr/>
                </a:tc>
                <a:tc>
                  <a:txBody>
                    <a:bodyPr/>
                    <a:lstStyle/>
                    <a:p>
                      <a:pPr algn="ctr"/>
                      <a:r>
                        <a:rPr lang="fr-FR" dirty="0" smtClean="0"/>
                        <a:t>1</a:t>
                      </a:r>
                      <a:endParaRPr lang="fr-FR" dirty="0"/>
                    </a:p>
                  </a:txBody>
                  <a:tcPr/>
                </a:tc>
              </a:tr>
              <a:tr h="422346">
                <a:tc>
                  <a:txBody>
                    <a:bodyPr/>
                    <a:lstStyle/>
                    <a:p>
                      <a:pPr algn="ctr"/>
                      <a:r>
                        <a:rPr lang="fr-FR" dirty="0"/>
                        <a:t>B</a:t>
                      </a:r>
                    </a:p>
                  </a:txBody>
                  <a:tcPr/>
                </a:tc>
                <a:tc>
                  <a:txBody>
                    <a:bodyPr/>
                    <a:lstStyle/>
                    <a:p>
                      <a:pPr algn="ctr"/>
                      <a:r>
                        <a:rPr lang="fr-FR" dirty="0" smtClean="0"/>
                        <a:t>0</a:t>
                      </a:r>
                      <a:endParaRPr lang="fr-FR" dirty="0"/>
                    </a:p>
                  </a:txBody>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a:t>
                      </a:r>
                      <a:endParaRPr lang="fr-FR" dirty="0"/>
                    </a:p>
                  </a:txBody>
                  <a:tcPr/>
                </a:tc>
              </a:tr>
            </a:tbl>
          </a:graphicData>
        </a:graphic>
      </p:graphicFrame>
      <p:sp>
        <p:nvSpPr>
          <p:cNvPr id="11" name="TextBox 10"/>
          <p:cNvSpPr txBox="1"/>
          <p:nvPr/>
        </p:nvSpPr>
        <p:spPr>
          <a:xfrm>
            <a:off x="6549292" y="3232665"/>
            <a:ext cx="364202" cy="523220"/>
          </a:xfrm>
          <a:prstGeom prst="rect">
            <a:avLst/>
          </a:prstGeom>
          <a:noFill/>
        </p:spPr>
        <p:txBody>
          <a:bodyPr wrap="none" rtlCol="0">
            <a:spAutoFit/>
          </a:bodyPr>
          <a:lstStyle/>
          <a:p>
            <a:r>
              <a:rPr lang="en-GB" sz="2800" dirty="0" smtClean="0"/>
              <a:t>=</a:t>
            </a:r>
            <a:endParaRPr lang="en-GB" sz="2800" dirty="0"/>
          </a:p>
        </p:txBody>
      </p:sp>
      <p:graphicFrame>
        <p:nvGraphicFramePr>
          <p:cNvPr id="14" name="Espace réservé du contenu 11"/>
          <p:cNvGraphicFramePr>
            <a:graphicFrameLocks/>
          </p:cNvGraphicFramePr>
          <p:nvPr>
            <p:extLst>
              <p:ext uri="{D42A27DB-BD31-4B8C-83A1-F6EECF244321}">
                <p14:modId xmlns:p14="http://schemas.microsoft.com/office/powerpoint/2010/main" val="774950296"/>
              </p:ext>
            </p:extLst>
          </p:nvPr>
        </p:nvGraphicFramePr>
        <p:xfrm>
          <a:off x="305728" y="4506852"/>
          <a:ext cx="2554705" cy="1158946"/>
        </p:xfrm>
        <a:graphic>
          <a:graphicData uri="http://schemas.openxmlformats.org/drawingml/2006/table">
            <a:tbl>
              <a:tblPr firstRow="1" firstCol="1" bandRow="1">
                <a:tableStyleId>{5C22544A-7EE6-4342-B048-85BDC9FD1C3A}</a:tableStyleId>
              </a:tblPr>
              <a:tblGrid>
                <a:gridCol w="581526">
                  <a:extLst>
                    <a:ext uri="{9D8B030D-6E8A-4147-A177-3AD203B41FA5}">
                      <a16:colId xmlns="" xmlns:a16="http://schemas.microsoft.com/office/drawing/2014/main" val="1063986981"/>
                    </a:ext>
                  </a:extLst>
                </a:gridCol>
                <a:gridCol w="497306">
                  <a:extLst>
                    <a:ext uri="{9D8B030D-6E8A-4147-A177-3AD203B41FA5}">
                      <a16:colId xmlns="" xmlns:a16="http://schemas.microsoft.com/office/drawing/2014/main" val="3745703762"/>
                    </a:ext>
                  </a:extLst>
                </a:gridCol>
                <a:gridCol w="545431">
                  <a:extLst>
                    <a:ext uri="{9D8B030D-6E8A-4147-A177-3AD203B41FA5}">
                      <a16:colId xmlns="" xmlns:a16="http://schemas.microsoft.com/office/drawing/2014/main" val="3772164613"/>
                    </a:ext>
                  </a:extLst>
                </a:gridCol>
                <a:gridCol w="505327">
                  <a:extLst>
                    <a:ext uri="{9D8B030D-6E8A-4147-A177-3AD203B41FA5}">
                      <a16:colId xmlns="" xmlns:a16="http://schemas.microsoft.com/office/drawing/2014/main" val="899174001"/>
                    </a:ext>
                  </a:extLst>
                </a:gridCol>
                <a:gridCol w="425115">
                  <a:extLst>
                    <a:ext uri="{9D8B030D-6E8A-4147-A177-3AD203B41FA5}">
                      <a16:colId xmlns="" xmlns:a16="http://schemas.microsoft.com/office/drawing/2014/main"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 xmlns:a16="http://schemas.microsoft.com/office/drawing/2014/main" val="1171862634"/>
                  </a:ext>
                </a:extLst>
              </a:tr>
              <a:tr h="370840">
                <a:tc>
                  <a:txBody>
                    <a:bodyPr/>
                    <a:lstStyle/>
                    <a:p>
                      <a:pPr algn="ctr"/>
                      <a:r>
                        <a:rPr lang="fr-FR" dirty="0" smtClean="0"/>
                        <a:t>D</a:t>
                      </a:r>
                      <a:endParaRPr lang="fr-FR" dirty="0"/>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tc>
                <a:tc>
                  <a:txBody>
                    <a:bodyPr/>
                    <a:lstStyle/>
                    <a:p>
                      <a:pPr algn="ctr"/>
                      <a:r>
                        <a:rPr lang="fr-FR" dirty="0"/>
                        <a:t>0</a:t>
                      </a:r>
                    </a:p>
                  </a:txBody>
                  <a:tcPr>
                    <a:solidFill>
                      <a:schemeClr val="accent2">
                        <a:lumMod val="40000"/>
                        <a:lumOff val="60000"/>
                      </a:schemeClr>
                    </a:solidFill>
                  </a:tcPr>
                </a:tc>
                <a:tc>
                  <a:txBody>
                    <a:bodyPr/>
                    <a:lstStyle/>
                    <a:p>
                      <a:pPr algn="ctr"/>
                      <a:r>
                        <a:rPr lang="fr-FR" dirty="0"/>
                        <a:t>0</a:t>
                      </a:r>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1551448793"/>
                  </a:ext>
                </a:extLst>
              </a:tr>
              <a:tr h="422346">
                <a:tc>
                  <a:txBody>
                    <a:bodyPr/>
                    <a:lstStyle/>
                    <a:p>
                      <a:pPr algn="ctr"/>
                      <a:r>
                        <a:rPr lang="fr-FR" dirty="0" smtClean="0"/>
                        <a:t>-</a:t>
                      </a:r>
                      <a:endParaRPr lang="fr-FR" dirty="0"/>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tc>
                <a:tc>
                  <a:txBody>
                    <a:bodyPr/>
                    <a:lstStyle/>
                    <a:p>
                      <a:pPr algn="ctr"/>
                      <a:r>
                        <a:rPr lang="fr-FR" dirty="0"/>
                        <a:t>0</a:t>
                      </a:r>
                    </a:p>
                  </a:txBody>
                  <a:tcPr/>
                </a:tc>
                <a:tc>
                  <a:txBody>
                    <a:bodyPr/>
                    <a:lstStyle/>
                    <a:p>
                      <a:pPr algn="ctr"/>
                      <a:r>
                        <a:rPr lang="fr-FR" dirty="0"/>
                        <a:t>0</a:t>
                      </a:r>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3763901857"/>
                  </a:ext>
                </a:extLst>
              </a:tr>
            </a:tbl>
          </a:graphicData>
        </a:graphic>
      </p:graphicFrame>
      <p:graphicFrame>
        <p:nvGraphicFramePr>
          <p:cNvPr id="15" name="Content Placeholder 6"/>
          <p:cNvGraphicFramePr>
            <a:graphicFrameLocks/>
          </p:cNvGraphicFramePr>
          <p:nvPr>
            <p:extLst>
              <p:ext uri="{D42A27DB-BD31-4B8C-83A1-F6EECF244321}">
                <p14:modId xmlns:p14="http://schemas.microsoft.com/office/powerpoint/2010/main" val="422197003"/>
              </p:ext>
            </p:extLst>
          </p:nvPr>
        </p:nvGraphicFramePr>
        <p:xfrm>
          <a:off x="7162312" y="2552988"/>
          <a:ext cx="1077227" cy="190062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r>
                        <a:rPr lang="fr-FR" dirty="0"/>
                        <a:t>A</a:t>
                      </a:r>
                    </a:p>
                  </a:txBody>
                  <a:tcPr/>
                </a:tc>
                <a:tc>
                  <a:txBody>
                    <a:bodyPr/>
                    <a:lstStyle/>
                    <a:p>
                      <a:pPr algn="ctr"/>
                      <a:r>
                        <a:rPr lang="fr-FR" dirty="0"/>
                        <a:t>1</a:t>
                      </a:r>
                    </a:p>
                  </a:txBody>
                  <a:tcPr/>
                </a:tc>
              </a:tr>
              <a:tr h="422346">
                <a:tc>
                  <a:txBody>
                    <a:bodyPr/>
                    <a:lstStyle/>
                    <a:p>
                      <a:pPr algn="ctr"/>
                      <a:r>
                        <a:rPr lang="fr-FR" dirty="0"/>
                        <a:t>B</a:t>
                      </a:r>
                    </a:p>
                  </a:txBody>
                  <a:tcPr/>
                </a:tc>
                <a:tc>
                  <a:txBody>
                    <a:bodyPr/>
                    <a:lstStyle/>
                    <a:p>
                      <a:pPr algn="ctr"/>
                      <a:r>
                        <a:rPr lang="fr-FR" dirty="0" smtClean="0"/>
                        <a:t>2</a:t>
                      </a:r>
                      <a:endParaRPr lang="fr-FR" dirty="0"/>
                    </a:p>
                  </a:txBody>
                  <a:tcPr/>
                </a:tc>
              </a:tr>
              <a:tr h="370840">
                <a:tc>
                  <a:txBody>
                    <a:bodyPr/>
                    <a:lstStyle/>
                    <a:p>
                      <a:pPr algn="ctr"/>
                      <a:r>
                        <a:rPr lang="fr-FR" dirty="0"/>
                        <a:t>C</a:t>
                      </a:r>
                    </a:p>
                  </a:txBody>
                  <a:tcPr/>
                </a:tc>
                <a:tc>
                  <a:txBody>
                    <a:bodyPr/>
                    <a:lstStyle/>
                    <a:p>
                      <a:pPr algn="ctr"/>
                      <a:r>
                        <a:rPr lang="fr-FR" dirty="0" smtClean="0"/>
                        <a:t>2</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2</a:t>
                      </a:r>
                      <a:endParaRPr lang="fr-FR" dirty="0"/>
                    </a:p>
                  </a:txBody>
                  <a:tcPr/>
                </a:tc>
              </a:tr>
            </a:tbl>
          </a:graphicData>
        </a:graphic>
      </p:graphicFrame>
      <p:sp>
        <p:nvSpPr>
          <p:cNvPr id="16" name="TextBox 15"/>
          <p:cNvSpPr txBox="1"/>
          <p:nvPr/>
        </p:nvSpPr>
        <p:spPr>
          <a:xfrm>
            <a:off x="391487" y="2097705"/>
            <a:ext cx="2214517" cy="338554"/>
          </a:xfrm>
          <a:prstGeom prst="rect">
            <a:avLst/>
          </a:prstGeom>
          <a:noFill/>
        </p:spPr>
        <p:txBody>
          <a:bodyPr wrap="none" rtlCol="0">
            <a:spAutoFit/>
          </a:bodyPr>
          <a:lstStyle/>
          <a:p>
            <a:r>
              <a:rPr lang="en-GB" sz="1600" dirty="0" smtClean="0"/>
              <a:t>Space </a:t>
            </a:r>
            <a:r>
              <a:rPr lang="en-GB" sz="1600" dirty="0" smtClean="0"/>
              <a:t>Efficient Forwards</a:t>
            </a:r>
            <a:endParaRPr lang="en-GB" sz="1600" dirty="0"/>
          </a:p>
        </p:txBody>
      </p:sp>
      <p:sp>
        <p:nvSpPr>
          <p:cNvPr id="17" name="TextBox 16"/>
          <p:cNvSpPr txBox="1"/>
          <p:nvPr/>
        </p:nvSpPr>
        <p:spPr>
          <a:xfrm>
            <a:off x="391487" y="4137520"/>
            <a:ext cx="2330061" cy="338554"/>
          </a:xfrm>
          <a:prstGeom prst="rect">
            <a:avLst/>
          </a:prstGeom>
          <a:noFill/>
        </p:spPr>
        <p:txBody>
          <a:bodyPr wrap="none" rtlCol="0">
            <a:spAutoFit/>
          </a:bodyPr>
          <a:lstStyle/>
          <a:p>
            <a:r>
              <a:rPr lang="en-GB" sz="1600" dirty="0" smtClean="0"/>
              <a:t>Space </a:t>
            </a:r>
            <a:r>
              <a:rPr lang="en-GB" sz="1600" dirty="0" smtClean="0"/>
              <a:t>Efficient Backwards</a:t>
            </a:r>
            <a:endParaRPr lang="en-GB" sz="1600" dirty="0"/>
          </a:p>
        </p:txBody>
      </p:sp>
      <p:sp>
        <p:nvSpPr>
          <p:cNvPr id="18" name="TextBox 17"/>
          <p:cNvSpPr txBox="1"/>
          <p:nvPr/>
        </p:nvSpPr>
        <p:spPr>
          <a:xfrm>
            <a:off x="3451087" y="2097705"/>
            <a:ext cx="2479461" cy="338554"/>
          </a:xfrm>
          <a:prstGeom prst="rect">
            <a:avLst/>
          </a:prstGeom>
          <a:noFill/>
        </p:spPr>
        <p:txBody>
          <a:bodyPr wrap="none" rtlCol="0">
            <a:spAutoFit/>
          </a:bodyPr>
          <a:lstStyle/>
          <a:p>
            <a:r>
              <a:rPr lang="en-GB" sz="1600" dirty="0" smtClean="0"/>
              <a:t>Array for result of column B</a:t>
            </a:r>
            <a:endParaRPr lang="en-GB" sz="1600" dirty="0"/>
          </a:p>
        </p:txBody>
      </p:sp>
      <p:sp>
        <p:nvSpPr>
          <p:cNvPr id="19" name="TextBox 18"/>
          <p:cNvSpPr txBox="1"/>
          <p:nvPr/>
        </p:nvSpPr>
        <p:spPr>
          <a:xfrm>
            <a:off x="6216972" y="2124333"/>
            <a:ext cx="2639825" cy="338554"/>
          </a:xfrm>
          <a:prstGeom prst="rect">
            <a:avLst/>
          </a:prstGeom>
          <a:noFill/>
        </p:spPr>
        <p:txBody>
          <a:bodyPr wrap="none" rtlCol="0">
            <a:spAutoFit/>
          </a:bodyPr>
          <a:lstStyle/>
          <a:p>
            <a:r>
              <a:rPr lang="en-GB" sz="1600" dirty="0" smtClean="0"/>
              <a:t>Sum of forwards + Backwards</a:t>
            </a:r>
            <a:endParaRPr lang="en-GB" sz="1600" dirty="0"/>
          </a:p>
        </p:txBody>
      </p:sp>
      <p:sp>
        <p:nvSpPr>
          <p:cNvPr id="20" name="ZoneTexte 15"/>
          <p:cNvSpPr txBox="1"/>
          <p:nvPr/>
        </p:nvSpPr>
        <p:spPr>
          <a:xfrm>
            <a:off x="4418873" y="5614705"/>
            <a:ext cx="4260837" cy="646331"/>
          </a:xfrm>
          <a:prstGeom prst="rect">
            <a:avLst/>
          </a:prstGeom>
          <a:noFill/>
        </p:spPr>
        <p:txBody>
          <a:bodyPr wrap="square" rtlCol="0">
            <a:spAutoFit/>
          </a:bodyPr>
          <a:lstStyle/>
          <a:p>
            <a:r>
              <a:rPr lang="en-GB" dirty="0" smtClean="0"/>
              <a:t>Time Complexity 	:	O(m*n) </a:t>
            </a:r>
          </a:p>
          <a:p>
            <a:r>
              <a:rPr lang="en-GB" dirty="0" smtClean="0"/>
              <a:t>Space Complexity 	: 	O(2n)</a:t>
            </a:r>
            <a:endParaRPr lang="en-GB" dirty="0"/>
          </a:p>
        </p:txBody>
      </p:sp>
    </p:spTree>
    <p:extLst>
      <p:ext uri="{BB962C8B-B14F-4D97-AF65-F5344CB8AC3E}">
        <p14:creationId xmlns:p14="http://schemas.microsoft.com/office/powerpoint/2010/main" val="3903614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Divide and Conquer</a:t>
            </a:r>
            <a:endParaRPr lang="en-GB" sz="40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515875034"/>
              </p:ext>
            </p:extLst>
          </p:nvPr>
        </p:nvGraphicFramePr>
        <p:xfrm>
          <a:off x="3278066" y="2560272"/>
          <a:ext cx="1077227" cy="190062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r>
                        <a:rPr lang="fr-FR" dirty="0"/>
                        <a:t>A</a:t>
                      </a:r>
                    </a:p>
                  </a:txBody>
                  <a:tcPr/>
                </a:tc>
                <a:tc>
                  <a:txBody>
                    <a:bodyPr/>
                    <a:lstStyle/>
                    <a:p>
                      <a:pPr algn="ctr"/>
                      <a:r>
                        <a:rPr lang="fr-FR" dirty="0"/>
                        <a:t>1</a:t>
                      </a:r>
                    </a:p>
                  </a:txBody>
                  <a:tcPr/>
                </a:tc>
              </a:tr>
              <a:tr h="422346">
                <a:tc>
                  <a:txBody>
                    <a:bodyPr/>
                    <a:lstStyle/>
                    <a:p>
                      <a:pPr algn="ctr"/>
                      <a:r>
                        <a:rPr lang="fr-FR" dirty="0"/>
                        <a:t>B</a:t>
                      </a:r>
                    </a:p>
                  </a:txBody>
                  <a:tcPr/>
                </a:tc>
                <a:tc>
                  <a:txBody>
                    <a:bodyPr/>
                    <a:lstStyle/>
                    <a:p>
                      <a:pPr algn="ctr"/>
                      <a:r>
                        <a:rPr lang="fr-FR" dirty="0" smtClean="0"/>
                        <a:t>2</a:t>
                      </a:r>
                      <a:endParaRPr lang="fr-FR" dirty="0"/>
                    </a:p>
                  </a:txBody>
                  <a:tcPr>
                    <a:solidFill>
                      <a:schemeClr val="accent6">
                        <a:lumMod val="40000"/>
                        <a:lumOff val="60000"/>
                      </a:schemeClr>
                    </a:solidFill>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graphicFrame>
        <p:nvGraphicFramePr>
          <p:cNvPr id="6" name="Espace réservé du contenu 11"/>
          <p:cNvGraphicFramePr>
            <a:graphicFrameLocks/>
          </p:cNvGraphicFramePr>
          <p:nvPr>
            <p:extLst>
              <p:ext uri="{D42A27DB-BD31-4B8C-83A1-F6EECF244321}">
                <p14:modId xmlns:p14="http://schemas.microsoft.com/office/powerpoint/2010/main" val="930204650"/>
              </p:ext>
            </p:extLst>
          </p:nvPr>
        </p:nvGraphicFramePr>
        <p:xfrm>
          <a:off x="307576" y="2566329"/>
          <a:ext cx="2554705" cy="1158946"/>
        </p:xfrm>
        <a:graphic>
          <a:graphicData uri="http://schemas.openxmlformats.org/drawingml/2006/table">
            <a:tbl>
              <a:tblPr firstRow="1" firstCol="1" bandRow="1">
                <a:tableStyleId>{5C22544A-7EE6-4342-B048-85BDC9FD1C3A}</a:tableStyleId>
              </a:tblPr>
              <a:tblGrid>
                <a:gridCol w="581526">
                  <a:extLst>
                    <a:ext uri="{9D8B030D-6E8A-4147-A177-3AD203B41FA5}">
                      <a16:colId xmlns="" xmlns:a16="http://schemas.microsoft.com/office/drawing/2014/main" val="1063986981"/>
                    </a:ext>
                  </a:extLst>
                </a:gridCol>
                <a:gridCol w="497306">
                  <a:extLst>
                    <a:ext uri="{9D8B030D-6E8A-4147-A177-3AD203B41FA5}">
                      <a16:colId xmlns="" xmlns:a16="http://schemas.microsoft.com/office/drawing/2014/main" val="3745703762"/>
                    </a:ext>
                  </a:extLst>
                </a:gridCol>
                <a:gridCol w="545431">
                  <a:extLst>
                    <a:ext uri="{9D8B030D-6E8A-4147-A177-3AD203B41FA5}">
                      <a16:colId xmlns="" xmlns:a16="http://schemas.microsoft.com/office/drawing/2014/main" val="3772164613"/>
                    </a:ext>
                  </a:extLst>
                </a:gridCol>
                <a:gridCol w="505327">
                  <a:extLst>
                    <a:ext uri="{9D8B030D-6E8A-4147-A177-3AD203B41FA5}">
                      <a16:colId xmlns="" xmlns:a16="http://schemas.microsoft.com/office/drawing/2014/main" val="899174001"/>
                    </a:ext>
                  </a:extLst>
                </a:gridCol>
                <a:gridCol w="425115">
                  <a:extLst>
                    <a:ext uri="{9D8B030D-6E8A-4147-A177-3AD203B41FA5}">
                      <a16:colId xmlns="" xmlns:a16="http://schemas.microsoft.com/office/drawing/2014/main"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 xmlns:a16="http://schemas.microsoft.com/office/drawing/2014/main" val="1171862634"/>
                  </a:ext>
                </a:extLst>
              </a:tr>
              <a:tr h="370840">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1551448793"/>
                  </a:ext>
                </a:extLst>
              </a:tr>
              <a:tr h="422346">
                <a:tc>
                  <a:txBody>
                    <a:bodyPr/>
                    <a:lstStyle/>
                    <a:p>
                      <a:pPr algn="ctr"/>
                      <a:r>
                        <a:rPr lang="fr-FR" dirty="0"/>
                        <a:t>B</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solidFill>
                      <a:schemeClr val="accent6">
                        <a:lumMod val="40000"/>
                        <a:lumOff val="60000"/>
                      </a:schemeClr>
                    </a:solidFill>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3763901857"/>
                  </a:ext>
                </a:extLst>
              </a:tr>
            </a:tbl>
          </a:graphicData>
        </a:graphic>
      </p:graphicFrame>
      <p:sp>
        <p:nvSpPr>
          <p:cNvPr id="8" name="TextBox 7"/>
          <p:cNvSpPr txBox="1"/>
          <p:nvPr/>
        </p:nvSpPr>
        <p:spPr>
          <a:xfrm>
            <a:off x="4572000" y="3232665"/>
            <a:ext cx="364202" cy="523220"/>
          </a:xfrm>
          <a:prstGeom prst="rect">
            <a:avLst/>
          </a:prstGeom>
          <a:noFill/>
        </p:spPr>
        <p:txBody>
          <a:bodyPr wrap="none" rtlCol="0">
            <a:spAutoFit/>
          </a:bodyPr>
          <a:lstStyle/>
          <a:p>
            <a:r>
              <a:rPr lang="en-GB" sz="2800" dirty="0" smtClean="0"/>
              <a:t>+</a:t>
            </a:r>
            <a:endParaRPr lang="en-GB" sz="2800" dirty="0"/>
          </a:p>
        </p:txBody>
      </p:sp>
      <p:graphicFrame>
        <p:nvGraphicFramePr>
          <p:cNvPr id="9" name="Content Placeholder 6"/>
          <p:cNvGraphicFramePr>
            <a:graphicFrameLocks noGrp="1"/>
          </p:cNvGraphicFramePr>
          <p:nvPr>
            <p:ph idx="1"/>
            <p:extLst>
              <p:ext uri="{D42A27DB-BD31-4B8C-83A1-F6EECF244321}">
                <p14:modId xmlns:p14="http://schemas.microsoft.com/office/powerpoint/2010/main" val="1431625674"/>
              </p:ext>
            </p:extLst>
          </p:nvPr>
        </p:nvGraphicFramePr>
        <p:xfrm>
          <a:off x="5200651" y="2552988"/>
          <a:ext cx="1077227" cy="190062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r>
                        <a:rPr lang="fr-FR" dirty="0"/>
                        <a:t>A</a:t>
                      </a:r>
                    </a:p>
                  </a:txBody>
                  <a:tcPr/>
                </a:tc>
                <a:tc>
                  <a:txBody>
                    <a:bodyPr/>
                    <a:lstStyle/>
                    <a:p>
                      <a:pPr algn="ctr"/>
                      <a:r>
                        <a:rPr lang="fr-FR" dirty="0" smtClean="0"/>
                        <a:t>0</a:t>
                      </a:r>
                      <a:endParaRPr lang="fr-FR" dirty="0"/>
                    </a:p>
                  </a:txBody>
                  <a:tcPr/>
                </a:tc>
              </a:tr>
              <a:tr h="422346">
                <a:tc>
                  <a:txBody>
                    <a:bodyPr/>
                    <a:lstStyle/>
                    <a:p>
                      <a:pPr algn="ctr"/>
                      <a:r>
                        <a:rPr lang="fr-FR" dirty="0"/>
                        <a:t>B</a:t>
                      </a:r>
                    </a:p>
                  </a:txBody>
                  <a:tcPr/>
                </a:tc>
                <a:tc>
                  <a:txBody>
                    <a:bodyPr/>
                    <a:lstStyle/>
                    <a:p>
                      <a:pPr algn="ctr"/>
                      <a:r>
                        <a:rPr lang="fr-FR" dirty="0" smtClean="0"/>
                        <a:t>0</a:t>
                      </a:r>
                      <a:endParaRPr lang="fr-FR" dirty="0"/>
                    </a:p>
                  </a:txBody>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2">
                        <a:lumMod val="40000"/>
                        <a:lumOff val="6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graphicFrame>
        <p:nvGraphicFramePr>
          <p:cNvPr id="10" name="Content Placeholder 6"/>
          <p:cNvGraphicFramePr>
            <a:graphicFrameLocks noGrp="1"/>
          </p:cNvGraphicFramePr>
          <p:nvPr>
            <p:ph idx="1"/>
            <p:extLst>
              <p:ext uri="{D42A27DB-BD31-4B8C-83A1-F6EECF244321}">
                <p14:modId xmlns:p14="http://schemas.microsoft.com/office/powerpoint/2010/main" val="187650699"/>
              </p:ext>
            </p:extLst>
          </p:nvPr>
        </p:nvGraphicFramePr>
        <p:xfrm>
          <a:off x="7162312" y="2552988"/>
          <a:ext cx="1077227" cy="190062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r>
                        <a:rPr lang="fr-FR" dirty="0"/>
                        <a:t>A</a:t>
                      </a:r>
                    </a:p>
                  </a:txBody>
                  <a:tcPr/>
                </a:tc>
                <a:tc>
                  <a:txBody>
                    <a:bodyPr/>
                    <a:lstStyle/>
                    <a:p>
                      <a:pPr algn="ctr"/>
                      <a:r>
                        <a:rPr lang="fr-FR" dirty="0"/>
                        <a:t>1</a:t>
                      </a:r>
                    </a:p>
                  </a:txBody>
                  <a:tcPr/>
                </a:tc>
              </a:tr>
              <a:tr h="422346">
                <a:tc>
                  <a:txBody>
                    <a:bodyPr/>
                    <a:lstStyle/>
                    <a:p>
                      <a:pPr algn="ctr"/>
                      <a:r>
                        <a:rPr lang="fr-FR" dirty="0"/>
                        <a:t>B</a:t>
                      </a:r>
                    </a:p>
                  </a:txBody>
                  <a:tcPr/>
                </a:tc>
                <a:tc>
                  <a:txBody>
                    <a:bodyPr/>
                    <a:lstStyle/>
                    <a:p>
                      <a:pPr algn="ctr"/>
                      <a:r>
                        <a:rPr lang="fr-FR" dirty="0" smtClean="0"/>
                        <a:t>2</a:t>
                      </a:r>
                      <a:endParaRPr lang="fr-FR" dirty="0"/>
                    </a:p>
                  </a:txBody>
                  <a:tcPr/>
                </a:tc>
              </a:tr>
              <a:tr h="370840">
                <a:tc>
                  <a:txBody>
                    <a:bodyPr/>
                    <a:lstStyle/>
                    <a:p>
                      <a:pPr algn="ctr"/>
                      <a:r>
                        <a:rPr lang="fr-FR" dirty="0"/>
                        <a:t>C</a:t>
                      </a:r>
                    </a:p>
                  </a:txBody>
                  <a:tcPr/>
                </a:tc>
                <a:tc>
                  <a:txBody>
                    <a:bodyPr/>
                    <a:lstStyle/>
                    <a:p>
                      <a:pPr algn="ctr"/>
                      <a:r>
                        <a:rPr lang="fr-FR" dirty="0"/>
                        <a:t>1</a:t>
                      </a:r>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a:t>1</a:t>
                      </a:r>
                    </a:p>
                  </a:txBody>
                  <a:tcPr/>
                </a:tc>
              </a:tr>
            </a:tbl>
          </a:graphicData>
        </a:graphic>
      </p:graphicFrame>
      <p:sp>
        <p:nvSpPr>
          <p:cNvPr id="11" name="TextBox 10"/>
          <p:cNvSpPr txBox="1"/>
          <p:nvPr/>
        </p:nvSpPr>
        <p:spPr>
          <a:xfrm>
            <a:off x="6549292" y="3232665"/>
            <a:ext cx="364202" cy="523220"/>
          </a:xfrm>
          <a:prstGeom prst="rect">
            <a:avLst/>
          </a:prstGeom>
          <a:noFill/>
        </p:spPr>
        <p:txBody>
          <a:bodyPr wrap="none" rtlCol="0">
            <a:spAutoFit/>
          </a:bodyPr>
          <a:lstStyle/>
          <a:p>
            <a:r>
              <a:rPr lang="en-GB" sz="2800" dirty="0" smtClean="0"/>
              <a:t>=</a:t>
            </a:r>
            <a:endParaRPr lang="en-GB" sz="2800" dirty="0"/>
          </a:p>
        </p:txBody>
      </p:sp>
      <p:graphicFrame>
        <p:nvGraphicFramePr>
          <p:cNvPr id="14" name="Espace réservé du contenu 11"/>
          <p:cNvGraphicFramePr>
            <a:graphicFrameLocks/>
          </p:cNvGraphicFramePr>
          <p:nvPr>
            <p:extLst>
              <p:ext uri="{D42A27DB-BD31-4B8C-83A1-F6EECF244321}">
                <p14:modId xmlns:p14="http://schemas.microsoft.com/office/powerpoint/2010/main" val="2601398427"/>
              </p:ext>
            </p:extLst>
          </p:nvPr>
        </p:nvGraphicFramePr>
        <p:xfrm>
          <a:off x="305728" y="4506852"/>
          <a:ext cx="2554705" cy="1158946"/>
        </p:xfrm>
        <a:graphic>
          <a:graphicData uri="http://schemas.openxmlformats.org/drawingml/2006/table">
            <a:tbl>
              <a:tblPr firstRow="1" firstCol="1" bandRow="1">
                <a:tableStyleId>{5C22544A-7EE6-4342-B048-85BDC9FD1C3A}</a:tableStyleId>
              </a:tblPr>
              <a:tblGrid>
                <a:gridCol w="581526">
                  <a:extLst>
                    <a:ext uri="{9D8B030D-6E8A-4147-A177-3AD203B41FA5}">
                      <a16:colId xmlns="" xmlns:a16="http://schemas.microsoft.com/office/drawing/2014/main" val="1063986981"/>
                    </a:ext>
                  </a:extLst>
                </a:gridCol>
                <a:gridCol w="497306">
                  <a:extLst>
                    <a:ext uri="{9D8B030D-6E8A-4147-A177-3AD203B41FA5}">
                      <a16:colId xmlns="" xmlns:a16="http://schemas.microsoft.com/office/drawing/2014/main" val="3745703762"/>
                    </a:ext>
                  </a:extLst>
                </a:gridCol>
                <a:gridCol w="545431">
                  <a:extLst>
                    <a:ext uri="{9D8B030D-6E8A-4147-A177-3AD203B41FA5}">
                      <a16:colId xmlns="" xmlns:a16="http://schemas.microsoft.com/office/drawing/2014/main" val="3772164613"/>
                    </a:ext>
                  </a:extLst>
                </a:gridCol>
                <a:gridCol w="505327">
                  <a:extLst>
                    <a:ext uri="{9D8B030D-6E8A-4147-A177-3AD203B41FA5}">
                      <a16:colId xmlns="" xmlns:a16="http://schemas.microsoft.com/office/drawing/2014/main" val="899174001"/>
                    </a:ext>
                  </a:extLst>
                </a:gridCol>
                <a:gridCol w="425115">
                  <a:extLst>
                    <a:ext uri="{9D8B030D-6E8A-4147-A177-3AD203B41FA5}">
                      <a16:colId xmlns="" xmlns:a16="http://schemas.microsoft.com/office/drawing/2014/main"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 xmlns:a16="http://schemas.microsoft.com/office/drawing/2014/main" val="1171862634"/>
                  </a:ext>
                </a:extLst>
              </a:tr>
              <a:tr h="370840">
                <a:tc>
                  <a:txBody>
                    <a:bodyPr/>
                    <a:lstStyle/>
                    <a:p>
                      <a:pPr algn="ctr"/>
                      <a:r>
                        <a:rPr lang="fr-FR" dirty="0"/>
                        <a:t>C</a:t>
                      </a:r>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tc>
                <a:tc>
                  <a:txBody>
                    <a:bodyPr/>
                    <a:lstStyle/>
                    <a:p>
                      <a:pPr algn="ctr"/>
                      <a:r>
                        <a:rPr lang="fr-FR" dirty="0"/>
                        <a:t>0</a:t>
                      </a:r>
                    </a:p>
                  </a:txBody>
                  <a:tcPr>
                    <a:solidFill>
                      <a:schemeClr val="accent2">
                        <a:lumMod val="40000"/>
                        <a:lumOff val="60000"/>
                      </a:schemeClr>
                    </a:solidFill>
                  </a:tcPr>
                </a:tc>
                <a:tc>
                  <a:txBody>
                    <a:bodyPr/>
                    <a:lstStyle/>
                    <a:p>
                      <a:pPr algn="ctr"/>
                      <a:r>
                        <a:rPr lang="fr-FR" dirty="0"/>
                        <a:t>0</a:t>
                      </a:r>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1551448793"/>
                  </a:ext>
                </a:extLst>
              </a:tr>
              <a:tr h="422346">
                <a:tc>
                  <a:txBody>
                    <a:bodyPr/>
                    <a:lstStyle/>
                    <a:p>
                      <a:pPr algn="ctr"/>
                      <a:r>
                        <a:rPr lang="fr-FR" dirty="0"/>
                        <a:t>D</a:t>
                      </a:r>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tc>
                <a:tc>
                  <a:txBody>
                    <a:bodyPr/>
                    <a:lstStyle/>
                    <a:p>
                      <a:pPr algn="ctr"/>
                      <a:r>
                        <a:rPr lang="fr-FR" dirty="0"/>
                        <a:t>0</a:t>
                      </a:r>
                    </a:p>
                  </a:txBody>
                  <a:tcPr/>
                </a:tc>
                <a:tc>
                  <a:txBody>
                    <a:bodyPr/>
                    <a:lstStyle/>
                    <a:p>
                      <a:pPr algn="ctr"/>
                      <a:r>
                        <a:rPr lang="fr-FR" dirty="0"/>
                        <a:t>0</a:t>
                      </a:r>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3763901857"/>
                  </a:ext>
                </a:extLst>
              </a:tr>
            </a:tbl>
          </a:graphicData>
        </a:graphic>
      </p:graphicFrame>
      <p:graphicFrame>
        <p:nvGraphicFramePr>
          <p:cNvPr id="15" name="Content Placeholder 6"/>
          <p:cNvGraphicFramePr>
            <a:graphicFrameLocks/>
          </p:cNvGraphicFramePr>
          <p:nvPr>
            <p:extLst>
              <p:ext uri="{D42A27DB-BD31-4B8C-83A1-F6EECF244321}">
                <p14:modId xmlns:p14="http://schemas.microsoft.com/office/powerpoint/2010/main" val="422197003"/>
              </p:ext>
            </p:extLst>
          </p:nvPr>
        </p:nvGraphicFramePr>
        <p:xfrm>
          <a:off x="7162312" y="2552988"/>
          <a:ext cx="1077227" cy="190062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r>
                        <a:rPr lang="fr-FR" dirty="0"/>
                        <a:t>A</a:t>
                      </a:r>
                    </a:p>
                  </a:txBody>
                  <a:tcPr/>
                </a:tc>
                <a:tc>
                  <a:txBody>
                    <a:bodyPr/>
                    <a:lstStyle/>
                    <a:p>
                      <a:pPr algn="ctr"/>
                      <a:r>
                        <a:rPr lang="fr-FR" dirty="0"/>
                        <a:t>1</a:t>
                      </a:r>
                    </a:p>
                  </a:txBody>
                  <a:tcPr/>
                </a:tc>
              </a:tr>
              <a:tr h="422346">
                <a:tc>
                  <a:txBody>
                    <a:bodyPr/>
                    <a:lstStyle/>
                    <a:p>
                      <a:pPr algn="ctr"/>
                      <a:r>
                        <a:rPr lang="fr-FR" dirty="0"/>
                        <a:t>B</a:t>
                      </a:r>
                    </a:p>
                  </a:txBody>
                  <a:tcPr/>
                </a:tc>
                <a:tc>
                  <a:txBody>
                    <a:bodyPr/>
                    <a:lstStyle/>
                    <a:p>
                      <a:pPr algn="ctr"/>
                      <a:r>
                        <a:rPr lang="fr-FR" dirty="0" smtClean="0"/>
                        <a:t>2</a:t>
                      </a:r>
                      <a:endParaRPr lang="fr-FR" dirty="0"/>
                    </a:p>
                  </a:txBody>
                  <a:tcPr/>
                </a:tc>
              </a:tr>
              <a:tr h="370840">
                <a:tc>
                  <a:txBody>
                    <a:bodyPr/>
                    <a:lstStyle/>
                    <a:p>
                      <a:pPr algn="ctr"/>
                      <a:r>
                        <a:rPr lang="fr-FR" dirty="0"/>
                        <a:t>C</a:t>
                      </a:r>
                    </a:p>
                  </a:txBody>
                  <a:tcPr/>
                </a:tc>
                <a:tc>
                  <a:txBody>
                    <a:bodyPr/>
                    <a:lstStyle/>
                    <a:p>
                      <a:pPr algn="ctr"/>
                      <a:r>
                        <a:rPr lang="fr-FR" dirty="0" smtClean="0"/>
                        <a:t>2</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2</a:t>
                      </a:r>
                      <a:endParaRPr lang="fr-FR" dirty="0"/>
                    </a:p>
                  </a:txBody>
                  <a:tcPr/>
                </a:tc>
              </a:tr>
            </a:tbl>
          </a:graphicData>
        </a:graphic>
      </p:graphicFrame>
      <p:sp>
        <p:nvSpPr>
          <p:cNvPr id="16" name="TextBox 15"/>
          <p:cNvSpPr txBox="1"/>
          <p:nvPr/>
        </p:nvSpPr>
        <p:spPr>
          <a:xfrm>
            <a:off x="391487" y="2097705"/>
            <a:ext cx="2214517" cy="338554"/>
          </a:xfrm>
          <a:prstGeom prst="rect">
            <a:avLst/>
          </a:prstGeom>
          <a:noFill/>
        </p:spPr>
        <p:txBody>
          <a:bodyPr wrap="none" rtlCol="0">
            <a:spAutoFit/>
          </a:bodyPr>
          <a:lstStyle/>
          <a:p>
            <a:r>
              <a:rPr lang="en-GB" sz="1600" dirty="0" smtClean="0"/>
              <a:t>Space </a:t>
            </a:r>
            <a:r>
              <a:rPr lang="en-GB" sz="1600" dirty="0" smtClean="0"/>
              <a:t>Efficient Forwards</a:t>
            </a:r>
            <a:endParaRPr lang="en-GB" sz="1600" dirty="0"/>
          </a:p>
        </p:txBody>
      </p:sp>
      <p:sp>
        <p:nvSpPr>
          <p:cNvPr id="17" name="TextBox 16"/>
          <p:cNvSpPr txBox="1"/>
          <p:nvPr/>
        </p:nvSpPr>
        <p:spPr>
          <a:xfrm>
            <a:off x="391487" y="4137520"/>
            <a:ext cx="2330061" cy="338554"/>
          </a:xfrm>
          <a:prstGeom prst="rect">
            <a:avLst/>
          </a:prstGeom>
          <a:noFill/>
        </p:spPr>
        <p:txBody>
          <a:bodyPr wrap="none" rtlCol="0">
            <a:spAutoFit/>
          </a:bodyPr>
          <a:lstStyle/>
          <a:p>
            <a:r>
              <a:rPr lang="en-GB" sz="1600" dirty="0" smtClean="0"/>
              <a:t>Space </a:t>
            </a:r>
            <a:r>
              <a:rPr lang="en-GB" sz="1600" dirty="0" smtClean="0"/>
              <a:t>Efficient Backwards</a:t>
            </a:r>
            <a:endParaRPr lang="en-GB" sz="1600" dirty="0"/>
          </a:p>
        </p:txBody>
      </p:sp>
      <p:sp>
        <p:nvSpPr>
          <p:cNvPr id="18" name="TextBox 17"/>
          <p:cNvSpPr txBox="1"/>
          <p:nvPr/>
        </p:nvSpPr>
        <p:spPr>
          <a:xfrm>
            <a:off x="3451087" y="2097705"/>
            <a:ext cx="2479461" cy="338554"/>
          </a:xfrm>
          <a:prstGeom prst="rect">
            <a:avLst/>
          </a:prstGeom>
          <a:noFill/>
        </p:spPr>
        <p:txBody>
          <a:bodyPr wrap="none" rtlCol="0">
            <a:spAutoFit/>
          </a:bodyPr>
          <a:lstStyle/>
          <a:p>
            <a:r>
              <a:rPr lang="en-GB" sz="1600" dirty="0" smtClean="0"/>
              <a:t>Array for result of column B</a:t>
            </a:r>
            <a:endParaRPr lang="en-GB" sz="1600" dirty="0"/>
          </a:p>
        </p:txBody>
      </p:sp>
      <p:sp>
        <p:nvSpPr>
          <p:cNvPr id="19" name="TextBox 18"/>
          <p:cNvSpPr txBox="1"/>
          <p:nvPr/>
        </p:nvSpPr>
        <p:spPr>
          <a:xfrm>
            <a:off x="6216972" y="2124333"/>
            <a:ext cx="2639825" cy="338554"/>
          </a:xfrm>
          <a:prstGeom prst="rect">
            <a:avLst/>
          </a:prstGeom>
          <a:noFill/>
        </p:spPr>
        <p:txBody>
          <a:bodyPr wrap="none" rtlCol="0">
            <a:spAutoFit/>
          </a:bodyPr>
          <a:lstStyle/>
          <a:p>
            <a:r>
              <a:rPr lang="en-GB" sz="1600" dirty="0" smtClean="0"/>
              <a:t>Sum of forwards + Backwards</a:t>
            </a:r>
            <a:endParaRPr lang="en-GB" sz="1600" dirty="0"/>
          </a:p>
        </p:txBody>
      </p:sp>
      <p:sp>
        <p:nvSpPr>
          <p:cNvPr id="20" name="ZoneTexte 15"/>
          <p:cNvSpPr txBox="1"/>
          <p:nvPr/>
        </p:nvSpPr>
        <p:spPr>
          <a:xfrm>
            <a:off x="4418873" y="5614705"/>
            <a:ext cx="4260837" cy="646331"/>
          </a:xfrm>
          <a:prstGeom prst="rect">
            <a:avLst/>
          </a:prstGeom>
          <a:noFill/>
        </p:spPr>
        <p:txBody>
          <a:bodyPr wrap="square" rtlCol="0">
            <a:spAutoFit/>
          </a:bodyPr>
          <a:lstStyle/>
          <a:p>
            <a:r>
              <a:rPr lang="en-GB" dirty="0" smtClean="0"/>
              <a:t>Time Complexity 	:	O(m*n) </a:t>
            </a:r>
          </a:p>
          <a:p>
            <a:r>
              <a:rPr lang="en-GB" dirty="0" smtClean="0"/>
              <a:t>Space Complexity 	: 	O(2n)</a:t>
            </a:r>
            <a:endParaRPr lang="en-GB" dirty="0"/>
          </a:p>
        </p:txBody>
      </p:sp>
    </p:spTree>
    <p:extLst>
      <p:ext uri="{BB962C8B-B14F-4D97-AF65-F5344CB8AC3E}">
        <p14:creationId xmlns:p14="http://schemas.microsoft.com/office/powerpoint/2010/main" val="38697259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Divide and Conquer</a:t>
            </a:r>
            <a:endParaRPr lang="en-GB" sz="40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495613386"/>
              </p:ext>
            </p:extLst>
          </p:nvPr>
        </p:nvGraphicFramePr>
        <p:xfrm>
          <a:off x="3278066" y="2560272"/>
          <a:ext cx="1077227" cy="190062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r>
                        <a:rPr lang="fr-FR" dirty="0"/>
                        <a:t>A</a:t>
                      </a:r>
                    </a:p>
                  </a:txBody>
                  <a:tcPr/>
                </a:tc>
                <a:tc>
                  <a:txBody>
                    <a:bodyPr/>
                    <a:lstStyle/>
                    <a:p>
                      <a:pPr algn="ctr"/>
                      <a:r>
                        <a:rPr lang="fr-FR" dirty="0"/>
                        <a:t>1</a:t>
                      </a:r>
                    </a:p>
                  </a:txBody>
                  <a:tcPr/>
                </a:tc>
              </a:tr>
              <a:tr h="422346">
                <a:tc>
                  <a:txBody>
                    <a:bodyPr/>
                    <a:lstStyle/>
                    <a:p>
                      <a:pPr algn="ctr"/>
                      <a:r>
                        <a:rPr lang="fr-FR" dirty="0"/>
                        <a:t>B</a:t>
                      </a:r>
                    </a:p>
                  </a:txBody>
                  <a:tcPr/>
                </a:tc>
                <a:tc>
                  <a:txBody>
                    <a:bodyPr/>
                    <a:lstStyle/>
                    <a:p>
                      <a:pPr algn="ctr"/>
                      <a:r>
                        <a:rPr lang="fr-FR" dirty="0" smtClean="0"/>
                        <a:t>2</a:t>
                      </a:r>
                      <a:endParaRPr lang="fr-FR" dirty="0"/>
                    </a:p>
                  </a:txBody>
                  <a:tcPr/>
                </a:tc>
              </a:tr>
              <a:tr h="370840">
                <a:tc>
                  <a:txBody>
                    <a:bodyPr/>
                    <a:lstStyle/>
                    <a:p>
                      <a:pPr algn="ctr"/>
                      <a:r>
                        <a:rPr lang="fr-FR" dirty="0"/>
                        <a:t>C</a:t>
                      </a:r>
                    </a:p>
                  </a:txBody>
                  <a:tcPr/>
                </a:tc>
                <a:tc>
                  <a:txBody>
                    <a:bodyPr/>
                    <a:lstStyle/>
                    <a:p>
                      <a:pPr algn="ctr"/>
                      <a:r>
                        <a:rPr lang="fr-FR" dirty="0" smtClean="0"/>
                        <a:t>2</a:t>
                      </a:r>
                      <a:endParaRPr lang="fr-FR" dirty="0"/>
                    </a:p>
                  </a:txBody>
                  <a:tcPr>
                    <a:solidFill>
                      <a:schemeClr val="accent6">
                        <a:lumMod val="40000"/>
                        <a:lumOff val="6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graphicFrame>
        <p:nvGraphicFramePr>
          <p:cNvPr id="6" name="Espace réservé du contenu 11"/>
          <p:cNvGraphicFramePr>
            <a:graphicFrameLocks/>
          </p:cNvGraphicFramePr>
          <p:nvPr>
            <p:extLst>
              <p:ext uri="{D42A27DB-BD31-4B8C-83A1-F6EECF244321}">
                <p14:modId xmlns:p14="http://schemas.microsoft.com/office/powerpoint/2010/main" val="1564280854"/>
              </p:ext>
            </p:extLst>
          </p:nvPr>
        </p:nvGraphicFramePr>
        <p:xfrm>
          <a:off x="307576" y="2566329"/>
          <a:ext cx="2554705" cy="1158946"/>
        </p:xfrm>
        <a:graphic>
          <a:graphicData uri="http://schemas.openxmlformats.org/drawingml/2006/table">
            <a:tbl>
              <a:tblPr firstRow="1" firstCol="1" bandRow="1">
                <a:tableStyleId>{5C22544A-7EE6-4342-B048-85BDC9FD1C3A}</a:tableStyleId>
              </a:tblPr>
              <a:tblGrid>
                <a:gridCol w="581526">
                  <a:extLst>
                    <a:ext uri="{9D8B030D-6E8A-4147-A177-3AD203B41FA5}">
                      <a16:colId xmlns="" xmlns:a16="http://schemas.microsoft.com/office/drawing/2014/main" val="1063986981"/>
                    </a:ext>
                  </a:extLst>
                </a:gridCol>
                <a:gridCol w="497306">
                  <a:extLst>
                    <a:ext uri="{9D8B030D-6E8A-4147-A177-3AD203B41FA5}">
                      <a16:colId xmlns="" xmlns:a16="http://schemas.microsoft.com/office/drawing/2014/main" val="3745703762"/>
                    </a:ext>
                  </a:extLst>
                </a:gridCol>
                <a:gridCol w="545431">
                  <a:extLst>
                    <a:ext uri="{9D8B030D-6E8A-4147-A177-3AD203B41FA5}">
                      <a16:colId xmlns="" xmlns:a16="http://schemas.microsoft.com/office/drawing/2014/main" val="3772164613"/>
                    </a:ext>
                  </a:extLst>
                </a:gridCol>
                <a:gridCol w="505327">
                  <a:extLst>
                    <a:ext uri="{9D8B030D-6E8A-4147-A177-3AD203B41FA5}">
                      <a16:colId xmlns="" xmlns:a16="http://schemas.microsoft.com/office/drawing/2014/main" val="899174001"/>
                    </a:ext>
                  </a:extLst>
                </a:gridCol>
                <a:gridCol w="425115">
                  <a:extLst>
                    <a:ext uri="{9D8B030D-6E8A-4147-A177-3AD203B41FA5}">
                      <a16:colId xmlns="" xmlns:a16="http://schemas.microsoft.com/office/drawing/2014/main"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 xmlns:a16="http://schemas.microsoft.com/office/drawing/2014/main" val="1171862634"/>
                  </a:ext>
                </a:extLst>
              </a:tr>
              <a:tr h="370840">
                <a:tc>
                  <a:txBody>
                    <a:bodyPr/>
                    <a:lstStyle/>
                    <a:p>
                      <a:pPr algn="ctr"/>
                      <a:r>
                        <a:rPr lang="fr-FR" dirty="0"/>
                        <a:t>B</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1551448793"/>
                  </a:ext>
                </a:extLst>
              </a:tr>
              <a:tr h="422346">
                <a:tc>
                  <a:txBody>
                    <a:bodyPr/>
                    <a:lstStyle/>
                    <a:p>
                      <a:pPr algn="ctr"/>
                      <a:r>
                        <a:rPr lang="fr-FR" dirty="0"/>
                        <a:t>C</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solidFill>
                      <a:schemeClr val="accent6">
                        <a:lumMod val="40000"/>
                        <a:lumOff val="60000"/>
                      </a:schemeClr>
                    </a:solidFill>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3763901857"/>
                  </a:ext>
                </a:extLst>
              </a:tr>
            </a:tbl>
          </a:graphicData>
        </a:graphic>
      </p:graphicFrame>
      <p:sp>
        <p:nvSpPr>
          <p:cNvPr id="8" name="TextBox 7"/>
          <p:cNvSpPr txBox="1"/>
          <p:nvPr/>
        </p:nvSpPr>
        <p:spPr>
          <a:xfrm>
            <a:off x="4572000" y="3232665"/>
            <a:ext cx="364202" cy="523220"/>
          </a:xfrm>
          <a:prstGeom prst="rect">
            <a:avLst/>
          </a:prstGeom>
          <a:noFill/>
        </p:spPr>
        <p:txBody>
          <a:bodyPr wrap="none" rtlCol="0">
            <a:spAutoFit/>
          </a:bodyPr>
          <a:lstStyle/>
          <a:p>
            <a:r>
              <a:rPr lang="en-GB" sz="2800" dirty="0" smtClean="0"/>
              <a:t>+</a:t>
            </a:r>
            <a:endParaRPr lang="en-GB" sz="2800" dirty="0"/>
          </a:p>
        </p:txBody>
      </p:sp>
      <p:graphicFrame>
        <p:nvGraphicFramePr>
          <p:cNvPr id="9" name="Content Placeholder 6"/>
          <p:cNvGraphicFramePr>
            <a:graphicFrameLocks noGrp="1"/>
          </p:cNvGraphicFramePr>
          <p:nvPr>
            <p:ph idx="1"/>
            <p:extLst>
              <p:ext uri="{D42A27DB-BD31-4B8C-83A1-F6EECF244321}">
                <p14:modId xmlns:p14="http://schemas.microsoft.com/office/powerpoint/2010/main" val="79545960"/>
              </p:ext>
            </p:extLst>
          </p:nvPr>
        </p:nvGraphicFramePr>
        <p:xfrm>
          <a:off x="5200651" y="2552988"/>
          <a:ext cx="1077227" cy="190062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r>
                        <a:rPr lang="fr-FR" dirty="0"/>
                        <a:t>A</a:t>
                      </a:r>
                    </a:p>
                  </a:txBody>
                  <a:tcPr/>
                </a:tc>
                <a:tc>
                  <a:txBody>
                    <a:bodyPr/>
                    <a:lstStyle/>
                    <a:p>
                      <a:pPr algn="ctr"/>
                      <a:r>
                        <a:rPr lang="fr-FR" dirty="0" smtClean="0"/>
                        <a:t>0</a:t>
                      </a:r>
                      <a:endParaRPr lang="fr-FR" dirty="0"/>
                    </a:p>
                  </a:txBody>
                  <a:tcPr/>
                </a:tc>
              </a:tr>
              <a:tr h="422346">
                <a:tc>
                  <a:txBody>
                    <a:bodyPr/>
                    <a:lstStyle/>
                    <a:p>
                      <a:pPr algn="ctr"/>
                      <a:r>
                        <a:rPr lang="fr-FR" dirty="0"/>
                        <a:t>B</a:t>
                      </a:r>
                    </a:p>
                  </a:txBody>
                  <a:tcPr/>
                </a:tc>
                <a:tc>
                  <a:txBody>
                    <a:bodyPr/>
                    <a:lstStyle/>
                    <a:p>
                      <a:pPr algn="ctr"/>
                      <a:r>
                        <a:rPr lang="fr-FR" dirty="0" smtClean="0"/>
                        <a:t>0</a:t>
                      </a:r>
                      <a:endParaRPr lang="fr-FR" dirty="0"/>
                    </a:p>
                  </a:txBody>
                  <a:tcPr>
                    <a:solidFill>
                      <a:schemeClr val="accent2">
                        <a:lumMod val="40000"/>
                        <a:lumOff val="60000"/>
                      </a:schemeClr>
                    </a:solidFill>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graphicFrame>
        <p:nvGraphicFramePr>
          <p:cNvPr id="10" name="Content Placeholder 6"/>
          <p:cNvGraphicFramePr>
            <a:graphicFrameLocks noGrp="1"/>
          </p:cNvGraphicFramePr>
          <p:nvPr>
            <p:ph idx="1"/>
            <p:extLst>
              <p:ext uri="{D42A27DB-BD31-4B8C-83A1-F6EECF244321}">
                <p14:modId xmlns:p14="http://schemas.microsoft.com/office/powerpoint/2010/main" val="3984857161"/>
              </p:ext>
            </p:extLst>
          </p:nvPr>
        </p:nvGraphicFramePr>
        <p:xfrm>
          <a:off x="7162312" y="2552988"/>
          <a:ext cx="1077227" cy="190062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r>
                        <a:rPr lang="fr-FR" dirty="0"/>
                        <a:t>A</a:t>
                      </a:r>
                    </a:p>
                  </a:txBody>
                  <a:tcPr/>
                </a:tc>
                <a:tc>
                  <a:txBody>
                    <a:bodyPr/>
                    <a:lstStyle/>
                    <a:p>
                      <a:pPr algn="ctr"/>
                      <a:r>
                        <a:rPr lang="fr-FR" dirty="0"/>
                        <a:t>1</a:t>
                      </a:r>
                    </a:p>
                  </a:txBody>
                  <a:tcPr/>
                </a:tc>
              </a:tr>
              <a:tr h="422346">
                <a:tc>
                  <a:txBody>
                    <a:bodyPr/>
                    <a:lstStyle/>
                    <a:p>
                      <a:pPr algn="ctr"/>
                      <a:r>
                        <a:rPr lang="fr-FR" dirty="0"/>
                        <a:t>B</a:t>
                      </a:r>
                    </a:p>
                  </a:txBody>
                  <a:tcPr/>
                </a:tc>
                <a:tc>
                  <a:txBody>
                    <a:bodyPr/>
                    <a:lstStyle/>
                    <a:p>
                      <a:pPr algn="ctr"/>
                      <a:r>
                        <a:rPr lang="fr-FR" dirty="0"/>
                        <a:t>1</a:t>
                      </a:r>
                    </a:p>
                  </a:txBody>
                  <a:tcPr/>
                </a:tc>
              </a:tr>
              <a:tr h="370840">
                <a:tc>
                  <a:txBody>
                    <a:bodyPr/>
                    <a:lstStyle/>
                    <a:p>
                      <a:pPr algn="ctr"/>
                      <a:r>
                        <a:rPr lang="fr-FR" dirty="0"/>
                        <a:t>C</a:t>
                      </a:r>
                    </a:p>
                  </a:txBody>
                  <a:tcPr/>
                </a:tc>
                <a:tc>
                  <a:txBody>
                    <a:bodyPr/>
                    <a:lstStyle/>
                    <a:p>
                      <a:pPr algn="ctr"/>
                      <a:r>
                        <a:rPr lang="fr-FR" dirty="0"/>
                        <a:t>1</a:t>
                      </a:r>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a:t>1</a:t>
                      </a:r>
                    </a:p>
                  </a:txBody>
                  <a:tcPr/>
                </a:tc>
              </a:tr>
            </a:tbl>
          </a:graphicData>
        </a:graphic>
      </p:graphicFrame>
      <p:sp>
        <p:nvSpPr>
          <p:cNvPr id="11" name="TextBox 10"/>
          <p:cNvSpPr txBox="1"/>
          <p:nvPr/>
        </p:nvSpPr>
        <p:spPr>
          <a:xfrm>
            <a:off x="6549292" y="3232665"/>
            <a:ext cx="364202" cy="523220"/>
          </a:xfrm>
          <a:prstGeom prst="rect">
            <a:avLst/>
          </a:prstGeom>
          <a:noFill/>
        </p:spPr>
        <p:txBody>
          <a:bodyPr wrap="none" rtlCol="0">
            <a:spAutoFit/>
          </a:bodyPr>
          <a:lstStyle/>
          <a:p>
            <a:r>
              <a:rPr lang="en-GB" sz="2800" dirty="0" smtClean="0"/>
              <a:t>=</a:t>
            </a:r>
            <a:endParaRPr lang="en-GB" sz="2800" dirty="0"/>
          </a:p>
        </p:txBody>
      </p:sp>
      <p:graphicFrame>
        <p:nvGraphicFramePr>
          <p:cNvPr id="14" name="Espace réservé du contenu 11"/>
          <p:cNvGraphicFramePr>
            <a:graphicFrameLocks/>
          </p:cNvGraphicFramePr>
          <p:nvPr>
            <p:extLst>
              <p:ext uri="{D42A27DB-BD31-4B8C-83A1-F6EECF244321}">
                <p14:modId xmlns:p14="http://schemas.microsoft.com/office/powerpoint/2010/main" val="1443229025"/>
              </p:ext>
            </p:extLst>
          </p:nvPr>
        </p:nvGraphicFramePr>
        <p:xfrm>
          <a:off x="305728" y="4506852"/>
          <a:ext cx="2554705" cy="1158946"/>
        </p:xfrm>
        <a:graphic>
          <a:graphicData uri="http://schemas.openxmlformats.org/drawingml/2006/table">
            <a:tbl>
              <a:tblPr firstRow="1" firstCol="1" bandRow="1">
                <a:tableStyleId>{5C22544A-7EE6-4342-B048-85BDC9FD1C3A}</a:tableStyleId>
              </a:tblPr>
              <a:tblGrid>
                <a:gridCol w="581526">
                  <a:extLst>
                    <a:ext uri="{9D8B030D-6E8A-4147-A177-3AD203B41FA5}">
                      <a16:colId xmlns="" xmlns:a16="http://schemas.microsoft.com/office/drawing/2014/main" val="1063986981"/>
                    </a:ext>
                  </a:extLst>
                </a:gridCol>
                <a:gridCol w="497306">
                  <a:extLst>
                    <a:ext uri="{9D8B030D-6E8A-4147-A177-3AD203B41FA5}">
                      <a16:colId xmlns="" xmlns:a16="http://schemas.microsoft.com/office/drawing/2014/main" val="3745703762"/>
                    </a:ext>
                  </a:extLst>
                </a:gridCol>
                <a:gridCol w="545431">
                  <a:extLst>
                    <a:ext uri="{9D8B030D-6E8A-4147-A177-3AD203B41FA5}">
                      <a16:colId xmlns="" xmlns:a16="http://schemas.microsoft.com/office/drawing/2014/main" val="3772164613"/>
                    </a:ext>
                  </a:extLst>
                </a:gridCol>
                <a:gridCol w="505327">
                  <a:extLst>
                    <a:ext uri="{9D8B030D-6E8A-4147-A177-3AD203B41FA5}">
                      <a16:colId xmlns="" xmlns:a16="http://schemas.microsoft.com/office/drawing/2014/main" val="899174001"/>
                    </a:ext>
                  </a:extLst>
                </a:gridCol>
                <a:gridCol w="425115">
                  <a:extLst>
                    <a:ext uri="{9D8B030D-6E8A-4147-A177-3AD203B41FA5}">
                      <a16:colId xmlns="" xmlns:a16="http://schemas.microsoft.com/office/drawing/2014/main"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 xmlns:a16="http://schemas.microsoft.com/office/drawing/2014/main" val="1171862634"/>
                  </a:ext>
                </a:extLst>
              </a:tr>
              <a:tr h="370840">
                <a:tc>
                  <a:txBody>
                    <a:bodyPr/>
                    <a:lstStyle/>
                    <a:p>
                      <a:pPr algn="ctr"/>
                      <a:r>
                        <a:rPr lang="fr-FR" dirty="0"/>
                        <a:t>B</a:t>
                      </a:r>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tc>
                <a:tc>
                  <a:txBody>
                    <a:bodyPr/>
                    <a:lstStyle/>
                    <a:p>
                      <a:pPr algn="ctr"/>
                      <a:r>
                        <a:rPr lang="fr-FR" dirty="0"/>
                        <a:t>0</a:t>
                      </a:r>
                    </a:p>
                  </a:txBody>
                  <a:tcPr>
                    <a:solidFill>
                      <a:schemeClr val="accent2">
                        <a:lumMod val="40000"/>
                        <a:lumOff val="60000"/>
                      </a:schemeClr>
                    </a:solidFill>
                  </a:tcPr>
                </a:tc>
                <a:tc>
                  <a:txBody>
                    <a:bodyPr/>
                    <a:lstStyle/>
                    <a:p>
                      <a:pPr algn="ctr"/>
                      <a:r>
                        <a:rPr lang="fr-FR" dirty="0"/>
                        <a:t>0</a:t>
                      </a:r>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1551448793"/>
                  </a:ext>
                </a:extLst>
              </a:tr>
              <a:tr h="422346">
                <a:tc>
                  <a:txBody>
                    <a:bodyPr/>
                    <a:lstStyle/>
                    <a:p>
                      <a:pPr algn="ctr"/>
                      <a:r>
                        <a:rPr lang="fr-FR" dirty="0"/>
                        <a:t>C</a:t>
                      </a:r>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tc>
                <a:tc>
                  <a:txBody>
                    <a:bodyPr/>
                    <a:lstStyle/>
                    <a:p>
                      <a:pPr algn="ctr"/>
                      <a:r>
                        <a:rPr lang="fr-FR" dirty="0"/>
                        <a:t>0</a:t>
                      </a:r>
                    </a:p>
                  </a:txBody>
                  <a:tcPr/>
                </a:tc>
                <a:tc>
                  <a:txBody>
                    <a:bodyPr/>
                    <a:lstStyle/>
                    <a:p>
                      <a:pPr algn="ctr"/>
                      <a:r>
                        <a:rPr lang="fr-FR" dirty="0"/>
                        <a:t>0</a:t>
                      </a:r>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3763901857"/>
                  </a:ext>
                </a:extLst>
              </a:tr>
            </a:tbl>
          </a:graphicData>
        </a:graphic>
      </p:graphicFrame>
      <p:graphicFrame>
        <p:nvGraphicFramePr>
          <p:cNvPr id="15" name="Content Placeholder 6"/>
          <p:cNvGraphicFramePr>
            <a:graphicFrameLocks/>
          </p:cNvGraphicFramePr>
          <p:nvPr>
            <p:extLst>
              <p:ext uri="{D42A27DB-BD31-4B8C-83A1-F6EECF244321}">
                <p14:modId xmlns:p14="http://schemas.microsoft.com/office/powerpoint/2010/main" val="422197003"/>
              </p:ext>
            </p:extLst>
          </p:nvPr>
        </p:nvGraphicFramePr>
        <p:xfrm>
          <a:off x="7162312" y="2552988"/>
          <a:ext cx="1077227" cy="190062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r>
                        <a:rPr lang="fr-FR" dirty="0"/>
                        <a:t>A</a:t>
                      </a:r>
                    </a:p>
                  </a:txBody>
                  <a:tcPr/>
                </a:tc>
                <a:tc>
                  <a:txBody>
                    <a:bodyPr/>
                    <a:lstStyle/>
                    <a:p>
                      <a:pPr algn="ctr"/>
                      <a:r>
                        <a:rPr lang="fr-FR" dirty="0"/>
                        <a:t>1</a:t>
                      </a:r>
                    </a:p>
                  </a:txBody>
                  <a:tcPr/>
                </a:tc>
              </a:tr>
              <a:tr h="422346">
                <a:tc>
                  <a:txBody>
                    <a:bodyPr/>
                    <a:lstStyle/>
                    <a:p>
                      <a:pPr algn="ctr"/>
                      <a:r>
                        <a:rPr lang="fr-FR" dirty="0"/>
                        <a:t>B</a:t>
                      </a:r>
                    </a:p>
                  </a:txBody>
                  <a:tcPr/>
                </a:tc>
                <a:tc>
                  <a:txBody>
                    <a:bodyPr/>
                    <a:lstStyle/>
                    <a:p>
                      <a:pPr algn="ctr"/>
                      <a:r>
                        <a:rPr lang="fr-FR" dirty="0" smtClean="0"/>
                        <a:t>2</a:t>
                      </a:r>
                      <a:endParaRPr lang="fr-FR" dirty="0"/>
                    </a:p>
                  </a:txBody>
                  <a:tcPr/>
                </a:tc>
              </a:tr>
              <a:tr h="370840">
                <a:tc>
                  <a:txBody>
                    <a:bodyPr/>
                    <a:lstStyle/>
                    <a:p>
                      <a:pPr algn="ctr"/>
                      <a:r>
                        <a:rPr lang="fr-FR" dirty="0"/>
                        <a:t>C</a:t>
                      </a:r>
                    </a:p>
                  </a:txBody>
                  <a:tcPr/>
                </a:tc>
                <a:tc>
                  <a:txBody>
                    <a:bodyPr/>
                    <a:lstStyle/>
                    <a:p>
                      <a:pPr algn="ctr"/>
                      <a:r>
                        <a:rPr lang="fr-FR" dirty="0" smtClean="0"/>
                        <a:t>2</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2</a:t>
                      </a:r>
                      <a:endParaRPr lang="fr-FR" dirty="0"/>
                    </a:p>
                  </a:txBody>
                  <a:tcPr/>
                </a:tc>
              </a:tr>
            </a:tbl>
          </a:graphicData>
        </a:graphic>
      </p:graphicFrame>
      <p:sp>
        <p:nvSpPr>
          <p:cNvPr id="16" name="TextBox 15"/>
          <p:cNvSpPr txBox="1"/>
          <p:nvPr/>
        </p:nvSpPr>
        <p:spPr>
          <a:xfrm>
            <a:off x="391487" y="2097705"/>
            <a:ext cx="2214517" cy="338554"/>
          </a:xfrm>
          <a:prstGeom prst="rect">
            <a:avLst/>
          </a:prstGeom>
          <a:noFill/>
        </p:spPr>
        <p:txBody>
          <a:bodyPr wrap="none" rtlCol="0">
            <a:spAutoFit/>
          </a:bodyPr>
          <a:lstStyle/>
          <a:p>
            <a:r>
              <a:rPr lang="en-GB" sz="1600" dirty="0" smtClean="0"/>
              <a:t>Space </a:t>
            </a:r>
            <a:r>
              <a:rPr lang="en-GB" sz="1600" dirty="0" smtClean="0"/>
              <a:t>Efficient Forwards</a:t>
            </a:r>
            <a:endParaRPr lang="en-GB" sz="1600" dirty="0"/>
          </a:p>
        </p:txBody>
      </p:sp>
      <p:sp>
        <p:nvSpPr>
          <p:cNvPr id="17" name="TextBox 16"/>
          <p:cNvSpPr txBox="1"/>
          <p:nvPr/>
        </p:nvSpPr>
        <p:spPr>
          <a:xfrm>
            <a:off x="391487" y="4137520"/>
            <a:ext cx="2330061" cy="338554"/>
          </a:xfrm>
          <a:prstGeom prst="rect">
            <a:avLst/>
          </a:prstGeom>
          <a:noFill/>
        </p:spPr>
        <p:txBody>
          <a:bodyPr wrap="none" rtlCol="0">
            <a:spAutoFit/>
          </a:bodyPr>
          <a:lstStyle/>
          <a:p>
            <a:r>
              <a:rPr lang="en-GB" sz="1600" dirty="0" smtClean="0"/>
              <a:t>Space </a:t>
            </a:r>
            <a:r>
              <a:rPr lang="en-GB" sz="1600" dirty="0" smtClean="0"/>
              <a:t>Efficient Backwards</a:t>
            </a:r>
            <a:endParaRPr lang="en-GB" sz="1600" dirty="0"/>
          </a:p>
        </p:txBody>
      </p:sp>
      <p:sp>
        <p:nvSpPr>
          <p:cNvPr id="18" name="TextBox 17"/>
          <p:cNvSpPr txBox="1"/>
          <p:nvPr/>
        </p:nvSpPr>
        <p:spPr>
          <a:xfrm>
            <a:off x="3451087" y="2097705"/>
            <a:ext cx="2479461" cy="338554"/>
          </a:xfrm>
          <a:prstGeom prst="rect">
            <a:avLst/>
          </a:prstGeom>
          <a:noFill/>
        </p:spPr>
        <p:txBody>
          <a:bodyPr wrap="none" rtlCol="0">
            <a:spAutoFit/>
          </a:bodyPr>
          <a:lstStyle/>
          <a:p>
            <a:r>
              <a:rPr lang="en-GB" sz="1600" dirty="0" smtClean="0"/>
              <a:t>Array for result of column B</a:t>
            </a:r>
            <a:endParaRPr lang="en-GB" sz="1600" dirty="0"/>
          </a:p>
        </p:txBody>
      </p:sp>
      <p:sp>
        <p:nvSpPr>
          <p:cNvPr id="19" name="TextBox 18"/>
          <p:cNvSpPr txBox="1"/>
          <p:nvPr/>
        </p:nvSpPr>
        <p:spPr>
          <a:xfrm>
            <a:off x="6216972" y="2124333"/>
            <a:ext cx="2639825" cy="338554"/>
          </a:xfrm>
          <a:prstGeom prst="rect">
            <a:avLst/>
          </a:prstGeom>
          <a:noFill/>
        </p:spPr>
        <p:txBody>
          <a:bodyPr wrap="none" rtlCol="0">
            <a:spAutoFit/>
          </a:bodyPr>
          <a:lstStyle/>
          <a:p>
            <a:r>
              <a:rPr lang="en-GB" sz="1600" dirty="0" smtClean="0"/>
              <a:t>Sum of forwards + Backwards</a:t>
            </a:r>
            <a:endParaRPr lang="en-GB" sz="1600" dirty="0"/>
          </a:p>
        </p:txBody>
      </p:sp>
      <p:sp>
        <p:nvSpPr>
          <p:cNvPr id="20" name="ZoneTexte 15"/>
          <p:cNvSpPr txBox="1"/>
          <p:nvPr/>
        </p:nvSpPr>
        <p:spPr>
          <a:xfrm>
            <a:off x="4418873" y="5614705"/>
            <a:ext cx="4260837" cy="646331"/>
          </a:xfrm>
          <a:prstGeom prst="rect">
            <a:avLst/>
          </a:prstGeom>
          <a:noFill/>
        </p:spPr>
        <p:txBody>
          <a:bodyPr wrap="square" rtlCol="0">
            <a:spAutoFit/>
          </a:bodyPr>
          <a:lstStyle/>
          <a:p>
            <a:r>
              <a:rPr lang="en-GB" dirty="0" smtClean="0"/>
              <a:t>Time Complexity 	:	O(m*n) </a:t>
            </a:r>
          </a:p>
          <a:p>
            <a:r>
              <a:rPr lang="en-GB" dirty="0" smtClean="0"/>
              <a:t>Space Complexity 	: 	O(2n)</a:t>
            </a:r>
            <a:endParaRPr lang="en-GB" dirty="0"/>
          </a:p>
        </p:txBody>
      </p:sp>
    </p:spTree>
    <p:extLst>
      <p:ext uri="{BB962C8B-B14F-4D97-AF65-F5344CB8AC3E}">
        <p14:creationId xmlns:p14="http://schemas.microsoft.com/office/powerpoint/2010/main" val="23086343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Introduction</a:t>
            </a:r>
            <a:endParaRPr lang="en-GB" sz="4000" dirty="0"/>
          </a:p>
        </p:txBody>
      </p:sp>
      <p:sp>
        <p:nvSpPr>
          <p:cNvPr id="3" name="Content Placeholder 2"/>
          <p:cNvSpPr>
            <a:spLocks noGrp="1"/>
          </p:cNvSpPr>
          <p:nvPr>
            <p:ph idx="1"/>
          </p:nvPr>
        </p:nvSpPr>
        <p:spPr>
          <a:xfrm>
            <a:off x="628650" y="1528011"/>
            <a:ext cx="7886700" cy="4648952"/>
          </a:xfrm>
        </p:spPr>
        <p:txBody>
          <a:bodyPr>
            <a:normAutofit fontScale="70000" lnSpcReduction="20000"/>
          </a:bodyPr>
          <a:lstStyle/>
          <a:p>
            <a:r>
              <a:rPr lang="en-GB" dirty="0" smtClean="0"/>
              <a:t>Pre-processing</a:t>
            </a:r>
            <a:endParaRPr lang="en-GB" dirty="0" smtClean="0"/>
          </a:p>
          <a:p>
            <a:r>
              <a:rPr lang="en-GB" dirty="0" smtClean="0"/>
              <a:t>Summary </a:t>
            </a:r>
            <a:r>
              <a:rPr lang="en-GB" dirty="0" smtClean="0"/>
              <a:t>of Algorithms Implemented</a:t>
            </a:r>
          </a:p>
          <a:p>
            <a:pPr lvl="1"/>
            <a:r>
              <a:rPr lang="en-GB" dirty="0" smtClean="0"/>
              <a:t>LCS</a:t>
            </a:r>
          </a:p>
          <a:p>
            <a:pPr lvl="1"/>
            <a:r>
              <a:rPr lang="en-GB" dirty="0" smtClean="0"/>
              <a:t>Printing Neatly</a:t>
            </a:r>
          </a:p>
          <a:p>
            <a:r>
              <a:rPr lang="en-GB" dirty="0" smtClean="0"/>
              <a:t>Algorithms</a:t>
            </a:r>
            <a:endParaRPr lang="en-GB" dirty="0" smtClean="0"/>
          </a:p>
          <a:p>
            <a:pPr lvl="1"/>
            <a:r>
              <a:rPr lang="en-GB" dirty="0" smtClean="0"/>
              <a:t>Branch and Bound</a:t>
            </a:r>
          </a:p>
          <a:p>
            <a:r>
              <a:rPr lang="en-GB" dirty="0" smtClean="0"/>
              <a:t>Complexity</a:t>
            </a:r>
          </a:p>
          <a:p>
            <a:pPr lvl="1"/>
            <a:r>
              <a:rPr lang="en-GB" dirty="0" smtClean="0"/>
              <a:t>Longest common sub-sequence</a:t>
            </a:r>
            <a:endParaRPr lang="en-GB" dirty="0" smtClean="0"/>
          </a:p>
          <a:p>
            <a:pPr lvl="1"/>
            <a:r>
              <a:rPr lang="en-GB" dirty="0" smtClean="0"/>
              <a:t>Printing Neatly</a:t>
            </a:r>
            <a:endParaRPr lang="en-GB" dirty="0" smtClean="0"/>
          </a:p>
          <a:p>
            <a:r>
              <a:rPr lang="en-GB" dirty="0" smtClean="0"/>
              <a:t>Plagiarism Detection </a:t>
            </a:r>
            <a:r>
              <a:rPr lang="en-GB" dirty="0" smtClean="0"/>
              <a:t>techniques</a:t>
            </a:r>
          </a:p>
          <a:p>
            <a:r>
              <a:rPr lang="en-GB" dirty="0" smtClean="0"/>
              <a:t>Outliers</a:t>
            </a:r>
            <a:endParaRPr lang="en-GB" dirty="0" smtClean="0"/>
          </a:p>
          <a:p>
            <a:r>
              <a:rPr lang="en-GB" dirty="0" smtClean="0"/>
              <a:t>Demo of </a:t>
            </a:r>
            <a:r>
              <a:rPr lang="en-GB" dirty="0" smtClean="0"/>
              <a:t>UI</a:t>
            </a:r>
            <a:endParaRPr lang="en-GB" dirty="0" smtClean="0"/>
          </a:p>
          <a:p>
            <a:r>
              <a:rPr lang="en-GB" dirty="0" smtClean="0"/>
              <a:t>Project planning and </a:t>
            </a:r>
            <a:r>
              <a:rPr lang="en-GB" dirty="0" smtClean="0"/>
              <a:t>Execution</a:t>
            </a:r>
            <a:endParaRPr lang="en-GB" dirty="0" smtClean="0"/>
          </a:p>
          <a:p>
            <a:r>
              <a:rPr lang="en-GB" dirty="0" smtClean="0"/>
              <a:t>Lessons Learned and Challenges</a:t>
            </a:r>
          </a:p>
          <a:p>
            <a:r>
              <a:rPr lang="en-GB" dirty="0" smtClean="0"/>
              <a:t>Conclusions</a:t>
            </a:r>
          </a:p>
          <a:p>
            <a:pPr marL="457200" lvl="1" indent="0">
              <a:buNone/>
            </a:pPr>
            <a:endParaRPr lang="en-GB" dirty="0" smtClean="0"/>
          </a:p>
          <a:p>
            <a:endParaRPr lang="en-GB" dirty="0" smtClean="0"/>
          </a:p>
        </p:txBody>
      </p:sp>
    </p:spTree>
    <p:extLst>
      <p:ext uri="{BB962C8B-B14F-4D97-AF65-F5344CB8AC3E}">
        <p14:creationId xmlns:p14="http://schemas.microsoft.com/office/powerpoint/2010/main" val="34373633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Divide and Conquer</a:t>
            </a:r>
            <a:endParaRPr lang="en-GB" sz="40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05690724"/>
              </p:ext>
            </p:extLst>
          </p:nvPr>
        </p:nvGraphicFramePr>
        <p:xfrm>
          <a:off x="3278066" y="2560272"/>
          <a:ext cx="1077227" cy="190062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r>
                        <a:rPr lang="fr-FR" dirty="0"/>
                        <a:t>A</a:t>
                      </a:r>
                    </a:p>
                  </a:txBody>
                  <a:tcPr/>
                </a:tc>
                <a:tc>
                  <a:txBody>
                    <a:bodyPr/>
                    <a:lstStyle/>
                    <a:p>
                      <a:pPr algn="ctr"/>
                      <a:r>
                        <a:rPr lang="fr-FR" dirty="0"/>
                        <a:t>1</a:t>
                      </a:r>
                    </a:p>
                  </a:txBody>
                  <a:tcPr/>
                </a:tc>
              </a:tr>
              <a:tr h="422346">
                <a:tc>
                  <a:txBody>
                    <a:bodyPr/>
                    <a:lstStyle/>
                    <a:p>
                      <a:pPr algn="ctr"/>
                      <a:r>
                        <a:rPr lang="fr-FR" dirty="0"/>
                        <a:t>B</a:t>
                      </a:r>
                    </a:p>
                  </a:txBody>
                  <a:tcPr/>
                </a:tc>
                <a:tc>
                  <a:txBody>
                    <a:bodyPr/>
                    <a:lstStyle/>
                    <a:p>
                      <a:pPr algn="ctr"/>
                      <a:r>
                        <a:rPr lang="fr-FR" dirty="0" smtClean="0"/>
                        <a:t>2</a:t>
                      </a:r>
                      <a:endParaRPr lang="fr-FR" dirty="0"/>
                    </a:p>
                  </a:txBody>
                  <a:tcPr/>
                </a:tc>
              </a:tr>
              <a:tr h="370840">
                <a:tc>
                  <a:txBody>
                    <a:bodyPr/>
                    <a:lstStyle/>
                    <a:p>
                      <a:pPr algn="ctr"/>
                      <a:r>
                        <a:rPr lang="fr-FR" dirty="0"/>
                        <a:t>C</a:t>
                      </a:r>
                    </a:p>
                  </a:txBody>
                  <a:tcPr/>
                </a:tc>
                <a:tc>
                  <a:txBody>
                    <a:bodyPr/>
                    <a:lstStyle/>
                    <a:p>
                      <a:pPr algn="ctr"/>
                      <a:r>
                        <a:rPr lang="fr-FR" dirty="0" smtClean="0"/>
                        <a:t>2</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2</a:t>
                      </a:r>
                      <a:endParaRPr lang="fr-FR" dirty="0"/>
                    </a:p>
                  </a:txBody>
                  <a:tcPr>
                    <a:solidFill>
                      <a:schemeClr val="accent6">
                        <a:lumMod val="40000"/>
                        <a:lumOff val="60000"/>
                      </a:schemeClr>
                    </a:solidFill>
                  </a:tcPr>
                </a:tc>
              </a:tr>
            </a:tbl>
          </a:graphicData>
        </a:graphic>
      </p:graphicFrame>
      <p:graphicFrame>
        <p:nvGraphicFramePr>
          <p:cNvPr id="6" name="Espace réservé du contenu 11"/>
          <p:cNvGraphicFramePr>
            <a:graphicFrameLocks/>
          </p:cNvGraphicFramePr>
          <p:nvPr>
            <p:extLst>
              <p:ext uri="{D42A27DB-BD31-4B8C-83A1-F6EECF244321}">
                <p14:modId xmlns:p14="http://schemas.microsoft.com/office/powerpoint/2010/main" val="1769843231"/>
              </p:ext>
            </p:extLst>
          </p:nvPr>
        </p:nvGraphicFramePr>
        <p:xfrm>
          <a:off x="307576" y="2566329"/>
          <a:ext cx="2554705" cy="1158946"/>
        </p:xfrm>
        <a:graphic>
          <a:graphicData uri="http://schemas.openxmlformats.org/drawingml/2006/table">
            <a:tbl>
              <a:tblPr firstRow="1" firstCol="1" bandRow="1">
                <a:tableStyleId>{5C22544A-7EE6-4342-B048-85BDC9FD1C3A}</a:tableStyleId>
              </a:tblPr>
              <a:tblGrid>
                <a:gridCol w="581526">
                  <a:extLst>
                    <a:ext uri="{9D8B030D-6E8A-4147-A177-3AD203B41FA5}">
                      <a16:colId xmlns="" xmlns:a16="http://schemas.microsoft.com/office/drawing/2014/main" val="1063986981"/>
                    </a:ext>
                  </a:extLst>
                </a:gridCol>
                <a:gridCol w="497306">
                  <a:extLst>
                    <a:ext uri="{9D8B030D-6E8A-4147-A177-3AD203B41FA5}">
                      <a16:colId xmlns="" xmlns:a16="http://schemas.microsoft.com/office/drawing/2014/main" val="3745703762"/>
                    </a:ext>
                  </a:extLst>
                </a:gridCol>
                <a:gridCol w="545431">
                  <a:extLst>
                    <a:ext uri="{9D8B030D-6E8A-4147-A177-3AD203B41FA5}">
                      <a16:colId xmlns="" xmlns:a16="http://schemas.microsoft.com/office/drawing/2014/main" val="3772164613"/>
                    </a:ext>
                  </a:extLst>
                </a:gridCol>
                <a:gridCol w="505327">
                  <a:extLst>
                    <a:ext uri="{9D8B030D-6E8A-4147-A177-3AD203B41FA5}">
                      <a16:colId xmlns="" xmlns:a16="http://schemas.microsoft.com/office/drawing/2014/main" val="899174001"/>
                    </a:ext>
                  </a:extLst>
                </a:gridCol>
                <a:gridCol w="425115">
                  <a:extLst>
                    <a:ext uri="{9D8B030D-6E8A-4147-A177-3AD203B41FA5}">
                      <a16:colId xmlns="" xmlns:a16="http://schemas.microsoft.com/office/drawing/2014/main"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 xmlns:a16="http://schemas.microsoft.com/office/drawing/2014/main" val="1171862634"/>
                  </a:ext>
                </a:extLst>
              </a:tr>
              <a:tr h="370840">
                <a:tc>
                  <a:txBody>
                    <a:bodyPr/>
                    <a:lstStyle/>
                    <a:p>
                      <a:pPr algn="ctr"/>
                      <a:r>
                        <a:rPr lang="fr-FR" dirty="0"/>
                        <a:t>C</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1551448793"/>
                  </a:ext>
                </a:extLst>
              </a:tr>
              <a:tr h="422346">
                <a:tc>
                  <a:txBody>
                    <a:bodyPr/>
                    <a:lstStyle/>
                    <a:p>
                      <a:pPr algn="ctr"/>
                      <a:r>
                        <a:rPr lang="fr-FR" dirty="0"/>
                        <a:t>D</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solidFill>
                      <a:schemeClr val="accent6">
                        <a:lumMod val="40000"/>
                        <a:lumOff val="60000"/>
                      </a:schemeClr>
                    </a:solidFill>
                  </a:tcPr>
                </a:tc>
                <a:tc>
                  <a:txBody>
                    <a:bodyPr/>
                    <a:lstStyle/>
                    <a:p>
                      <a:pPr algn="ctr"/>
                      <a:r>
                        <a:rPr lang="fr-FR" dirty="0" smtClean="0"/>
                        <a:t>-</a:t>
                      </a:r>
                      <a:endParaRPr lang="fr-FR" dirty="0"/>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3763901857"/>
                  </a:ext>
                </a:extLst>
              </a:tr>
            </a:tbl>
          </a:graphicData>
        </a:graphic>
      </p:graphicFrame>
      <p:sp>
        <p:nvSpPr>
          <p:cNvPr id="8" name="TextBox 7"/>
          <p:cNvSpPr txBox="1"/>
          <p:nvPr/>
        </p:nvSpPr>
        <p:spPr>
          <a:xfrm>
            <a:off x="4572000" y="3232665"/>
            <a:ext cx="364202" cy="523220"/>
          </a:xfrm>
          <a:prstGeom prst="rect">
            <a:avLst/>
          </a:prstGeom>
          <a:noFill/>
        </p:spPr>
        <p:txBody>
          <a:bodyPr wrap="none" rtlCol="0">
            <a:spAutoFit/>
          </a:bodyPr>
          <a:lstStyle/>
          <a:p>
            <a:r>
              <a:rPr lang="en-GB" sz="2800" dirty="0" smtClean="0"/>
              <a:t>+</a:t>
            </a:r>
            <a:endParaRPr lang="en-GB" sz="2800" dirty="0"/>
          </a:p>
        </p:txBody>
      </p:sp>
      <p:graphicFrame>
        <p:nvGraphicFramePr>
          <p:cNvPr id="9" name="Content Placeholder 6"/>
          <p:cNvGraphicFramePr>
            <a:graphicFrameLocks noGrp="1"/>
          </p:cNvGraphicFramePr>
          <p:nvPr>
            <p:ph idx="1"/>
            <p:extLst>
              <p:ext uri="{D42A27DB-BD31-4B8C-83A1-F6EECF244321}">
                <p14:modId xmlns:p14="http://schemas.microsoft.com/office/powerpoint/2010/main" val="3675101751"/>
              </p:ext>
            </p:extLst>
          </p:nvPr>
        </p:nvGraphicFramePr>
        <p:xfrm>
          <a:off x="5200651" y="2552988"/>
          <a:ext cx="1077227" cy="190062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r>
                        <a:rPr lang="fr-FR" dirty="0"/>
                        <a:t>A</a:t>
                      </a:r>
                    </a:p>
                  </a:txBody>
                  <a:tcPr/>
                </a:tc>
                <a:tc>
                  <a:txBody>
                    <a:bodyPr/>
                    <a:lstStyle/>
                    <a:p>
                      <a:pPr algn="ctr"/>
                      <a:r>
                        <a:rPr lang="fr-FR" dirty="0" smtClean="0"/>
                        <a:t>0</a:t>
                      </a:r>
                      <a:endParaRPr lang="fr-FR" dirty="0"/>
                    </a:p>
                  </a:txBody>
                  <a:tcPr>
                    <a:solidFill>
                      <a:schemeClr val="accent2">
                        <a:lumMod val="40000"/>
                        <a:lumOff val="60000"/>
                      </a:schemeClr>
                    </a:solidFill>
                  </a:tcPr>
                </a:tc>
              </a:tr>
              <a:tr h="422346">
                <a:tc>
                  <a:txBody>
                    <a:bodyPr/>
                    <a:lstStyle/>
                    <a:p>
                      <a:pPr algn="ctr"/>
                      <a:r>
                        <a:rPr lang="fr-FR" dirty="0"/>
                        <a:t>B</a:t>
                      </a:r>
                    </a:p>
                  </a:txBody>
                  <a:tcPr/>
                </a:tc>
                <a:tc>
                  <a:txBody>
                    <a:bodyPr/>
                    <a:lstStyle/>
                    <a:p>
                      <a:pPr algn="ctr"/>
                      <a:r>
                        <a:rPr lang="fr-FR" dirty="0" smtClean="0"/>
                        <a:t>0</a:t>
                      </a:r>
                      <a:endParaRPr lang="fr-FR" dirty="0"/>
                    </a:p>
                  </a:txBody>
                  <a:tcPr/>
                </a:tc>
              </a:tr>
              <a:tr h="370840">
                <a:tc>
                  <a:txBody>
                    <a:bodyPr/>
                    <a:lstStyle/>
                    <a:p>
                      <a:pPr algn="ctr"/>
                      <a:r>
                        <a:rPr lang="fr-FR" dirty="0"/>
                        <a:t>C</a:t>
                      </a:r>
                    </a:p>
                  </a:txBody>
                  <a:tcPr/>
                </a:tc>
                <a:tc>
                  <a:txBody>
                    <a:bodyPr/>
                    <a:lstStyle/>
                    <a:p>
                      <a:pPr algn="ctr"/>
                      <a:r>
                        <a:rPr lang="fr-FR" dirty="0" smtClean="0"/>
                        <a:t>0</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0</a:t>
                      </a:r>
                      <a:endParaRPr lang="fr-FR" dirty="0"/>
                    </a:p>
                  </a:txBody>
                  <a:tcPr/>
                </a:tc>
              </a:tr>
            </a:tbl>
          </a:graphicData>
        </a:graphic>
      </p:graphicFrame>
      <p:graphicFrame>
        <p:nvGraphicFramePr>
          <p:cNvPr id="10" name="Content Placeholder 6"/>
          <p:cNvGraphicFramePr>
            <a:graphicFrameLocks noGrp="1"/>
          </p:cNvGraphicFramePr>
          <p:nvPr>
            <p:ph idx="1"/>
            <p:extLst>
              <p:ext uri="{D42A27DB-BD31-4B8C-83A1-F6EECF244321}">
                <p14:modId xmlns:p14="http://schemas.microsoft.com/office/powerpoint/2010/main" val="3384862419"/>
              </p:ext>
            </p:extLst>
          </p:nvPr>
        </p:nvGraphicFramePr>
        <p:xfrm>
          <a:off x="7162312" y="2552988"/>
          <a:ext cx="1077227" cy="1900626"/>
        </p:xfrm>
        <a:graphic>
          <a:graphicData uri="http://schemas.openxmlformats.org/drawingml/2006/table">
            <a:tbl>
              <a:tblPr firstRow="1" firstCol="1" bandRow="1">
                <a:tableStyleId>{5C22544A-7EE6-4342-B048-85BDC9FD1C3A}</a:tableStyleId>
              </a:tblPr>
              <a:tblGrid>
                <a:gridCol w="565484"/>
                <a:gridCol w="511743"/>
              </a:tblGrid>
              <a:tr h="365760">
                <a:tc>
                  <a:txBody>
                    <a:bodyPr/>
                    <a:lstStyle/>
                    <a:p>
                      <a:pPr algn="ctr"/>
                      <a:endParaRPr lang="fr-FR" dirty="0"/>
                    </a:p>
                  </a:txBody>
                  <a:tcPr/>
                </a:tc>
                <a:tc>
                  <a:txBody>
                    <a:bodyPr/>
                    <a:lstStyle/>
                    <a:p>
                      <a:pPr algn="ctr"/>
                      <a:r>
                        <a:rPr lang="fr-FR" dirty="0" smtClean="0"/>
                        <a:t>B</a:t>
                      </a:r>
                      <a:endParaRPr lang="fr-FR" dirty="0"/>
                    </a:p>
                  </a:txBody>
                  <a:tcPr/>
                </a:tc>
              </a:tr>
              <a:tr h="370840">
                <a:tc>
                  <a:txBody>
                    <a:bodyPr/>
                    <a:lstStyle/>
                    <a:p>
                      <a:pPr algn="ctr"/>
                      <a:r>
                        <a:rPr lang="fr-FR" dirty="0"/>
                        <a:t>A</a:t>
                      </a:r>
                    </a:p>
                  </a:txBody>
                  <a:tcPr/>
                </a:tc>
                <a:tc>
                  <a:txBody>
                    <a:bodyPr/>
                    <a:lstStyle/>
                    <a:p>
                      <a:pPr algn="ctr"/>
                      <a:r>
                        <a:rPr lang="fr-FR" dirty="0"/>
                        <a:t>1</a:t>
                      </a:r>
                    </a:p>
                  </a:txBody>
                  <a:tcPr/>
                </a:tc>
              </a:tr>
              <a:tr h="422346">
                <a:tc>
                  <a:txBody>
                    <a:bodyPr/>
                    <a:lstStyle/>
                    <a:p>
                      <a:pPr algn="ctr"/>
                      <a:r>
                        <a:rPr lang="fr-FR" dirty="0"/>
                        <a:t>B</a:t>
                      </a:r>
                    </a:p>
                  </a:txBody>
                  <a:tcPr/>
                </a:tc>
                <a:tc>
                  <a:txBody>
                    <a:bodyPr/>
                    <a:lstStyle/>
                    <a:p>
                      <a:pPr algn="ctr"/>
                      <a:r>
                        <a:rPr lang="fr-FR" dirty="0" smtClean="0"/>
                        <a:t>2</a:t>
                      </a:r>
                      <a:endParaRPr lang="fr-FR" dirty="0"/>
                    </a:p>
                  </a:txBody>
                  <a:tcPr/>
                </a:tc>
              </a:tr>
              <a:tr h="370840">
                <a:tc>
                  <a:txBody>
                    <a:bodyPr/>
                    <a:lstStyle/>
                    <a:p>
                      <a:pPr algn="ctr"/>
                      <a:r>
                        <a:rPr lang="fr-FR" dirty="0"/>
                        <a:t>C</a:t>
                      </a:r>
                    </a:p>
                  </a:txBody>
                  <a:tcPr/>
                </a:tc>
                <a:tc>
                  <a:txBody>
                    <a:bodyPr/>
                    <a:lstStyle/>
                    <a:p>
                      <a:pPr algn="ctr"/>
                      <a:r>
                        <a:rPr lang="fr-FR" dirty="0" smtClean="0"/>
                        <a:t>2</a:t>
                      </a:r>
                      <a:endParaRPr lang="fr-FR" dirty="0"/>
                    </a:p>
                  </a:txBody>
                  <a:tcPr>
                    <a:solidFill>
                      <a:schemeClr val="accent1">
                        <a:lumMod val="20000"/>
                        <a:lumOff val="80000"/>
                      </a:schemeClr>
                    </a:solidFill>
                  </a:tcPr>
                </a:tc>
              </a:tr>
              <a:tr h="370840">
                <a:tc>
                  <a:txBody>
                    <a:bodyPr/>
                    <a:lstStyle/>
                    <a:p>
                      <a:pPr algn="ctr"/>
                      <a:r>
                        <a:rPr lang="fr-FR" dirty="0"/>
                        <a:t>D</a:t>
                      </a:r>
                    </a:p>
                  </a:txBody>
                  <a:tcPr/>
                </a:tc>
                <a:tc>
                  <a:txBody>
                    <a:bodyPr/>
                    <a:lstStyle/>
                    <a:p>
                      <a:pPr algn="ctr"/>
                      <a:r>
                        <a:rPr lang="fr-FR" dirty="0" smtClean="0"/>
                        <a:t>2</a:t>
                      </a:r>
                      <a:endParaRPr lang="fr-FR" dirty="0"/>
                    </a:p>
                  </a:txBody>
                  <a:tcPr/>
                </a:tc>
              </a:tr>
            </a:tbl>
          </a:graphicData>
        </a:graphic>
      </p:graphicFrame>
      <p:sp>
        <p:nvSpPr>
          <p:cNvPr id="11" name="TextBox 10"/>
          <p:cNvSpPr txBox="1"/>
          <p:nvPr/>
        </p:nvSpPr>
        <p:spPr>
          <a:xfrm>
            <a:off x="6549292" y="3232665"/>
            <a:ext cx="364202" cy="523220"/>
          </a:xfrm>
          <a:prstGeom prst="rect">
            <a:avLst/>
          </a:prstGeom>
          <a:noFill/>
        </p:spPr>
        <p:txBody>
          <a:bodyPr wrap="none" rtlCol="0">
            <a:spAutoFit/>
          </a:bodyPr>
          <a:lstStyle/>
          <a:p>
            <a:r>
              <a:rPr lang="en-GB" sz="2800" dirty="0" smtClean="0"/>
              <a:t>=</a:t>
            </a:r>
            <a:endParaRPr lang="en-GB" sz="2800" dirty="0"/>
          </a:p>
        </p:txBody>
      </p:sp>
      <p:sp>
        <p:nvSpPr>
          <p:cNvPr id="12" name="TextBox 11"/>
          <p:cNvSpPr txBox="1"/>
          <p:nvPr/>
        </p:nvSpPr>
        <p:spPr>
          <a:xfrm>
            <a:off x="391487" y="2097705"/>
            <a:ext cx="2214517" cy="338554"/>
          </a:xfrm>
          <a:prstGeom prst="rect">
            <a:avLst/>
          </a:prstGeom>
          <a:noFill/>
        </p:spPr>
        <p:txBody>
          <a:bodyPr wrap="none" rtlCol="0">
            <a:spAutoFit/>
          </a:bodyPr>
          <a:lstStyle/>
          <a:p>
            <a:r>
              <a:rPr lang="en-GB" sz="1600" dirty="0" smtClean="0"/>
              <a:t>Space </a:t>
            </a:r>
            <a:r>
              <a:rPr lang="en-GB" sz="1600" dirty="0" smtClean="0"/>
              <a:t>Efficient Forwards</a:t>
            </a:r>
            <a:endParaRPr lang="en-GB" sz="1600" dirty="0"/>
          </a:p>
        </p:txBody>
      </p:sp>
      <p:sp>
        <p:nvSpPr>
          <p:cNvPr id="13" name="TextBox 12"/>
          <p:cNvSpPr txBox="1"/>
          <p:nvPr/>
        </p:nvSpPr>
        <p:spPr>
          <a:xfrm>
            <a:off x="391487" y="4137520"/>
            <a:ext cx="2330061" cy="338554"/>
          </a:xfrm>
          <a:prstGeom prst="rect">
            <a:avLst/>
          </a:prstGeom>
          <a:noFill/>
        </p:spPr>
        <p:txBody>
          <a:bodyPr wrap="none" rtlCol="0">
            <a:spAutoFit/>
          </a:bodyPr>
          <a:lstStyle/>
          <a:p>
            <a:r>
              <a:rPr lang="en-GB" sz="1600" dirty="0" smtClean="0"/>
              <a:t>Space </a:t>
            </a:r>
            <a:r>
              <a:rPr lang="en-GB" sz="1600" dirty="0" smtClean="0"/>
              <a:t>Efficient Backwards</a:t>
            </a:r>
            <a:endParaRPr lang="en-GB" sz="1600" dirty="0"/>
          </a:p>
        </p:txBody>
      </p:sp>
      <p:graphicFrame>
        <p:nvGraphicFramePr>
          <p:cNvPr id="14" name="Espace réservé du contenu 11"/>
          <p:cNvGraphicFramePr>
            <a:graphicFrameLocks/>
          </p:cNvGraphicFramePr>
          <p:nvPr>
            <p:extLst>
              <p:ext uri="{D42A27DB-BD31-4B8C-83A1-F6EECF244321}">
                <p14:modId xmlns:p14="http://schemas.microsoft.com/office/powerpoint/2010/main" val="197393037"/>
              </p:ext>
            </p:extLst>
          </p:nvPr>
        </p:nvGraphicFramePr>
        <p:xfrm>
          <a:off x="305728" y="4506852"/>
          <a:ext cx="2554705" cy="1158946"/>
        </p:xfrm>
        <a:graphic>
          <a:graphicData uri="http://schemas.openxmlformats.org/drawingml/2006/table">
            <a:tbl>
              <a:tblPr firstRow="1" firstCol="1" bandRow="1">
                <a:tableStyleId>{5C22544A-7EE6-4342-B048-85BDC9FD1C3A}</a:tableStyleId>
              </a:tblPr>
              <a:tblGrid>
                <a:gridCol w="581526">
                  <a:extLst>
                    <a:ext uri="{9D8B030D-6E8A-4147-A177-3AD203B41FA5}">
                      <a16:colId xmlns="" xmlns:a16="http://schemas.microsoft.com/office/drawing/2014/main" val="1063986981"/>
                    </a:ext>
                  </a:extLst>
                </a:gridCol>
                <a:gridCol w="497306">
                  <a:extLst>
                    <a:ext uri="{9D8B030D-6E8A-4147-A177-3AD203B41FA5}">
                      <a16:colId xmlns="" xmlns:a16="http://schemas.microsoft.com/office/drawing/2014/main" val="3745703762"/>
                    </a:ext>
                  </a:extLst>
                </a:gridCol>
                <a:gridCol w="545431">
                  <a:extLst>
                    <a:ext uri="{9D8B030D-6E8A-4147-A177-3AD203B41FA5}">
                      <a16:colId xmlns="" xmlns:a16="http://schemas.microsoft.com/office/drawing/2014/main" val="3772164613"/>
                    </a:ext>
                  </a:extLst>
                </a:gridCol>
                <a:gridCol w="505327">
                  <a:extLst>
                    <a:ext uri="{9D8B030D-6E8A-4147-A177-3AD203B41FA5}">
                      <a16:colId xmlns="" xmlns:a16="http://schemas.microsoft.com/office/drawing/2014/main" val="899174001"/>
                    </a:ext>
                  </a:extLst>
                </a:gridCol>
                <a:gridCol w="425115">
                  <a:extLst>
                    <a:ext uri="{9D8B030D-6E8A-4147-A177-3AD203B41FA5}">
                      <a16:colId xmlns="" xmlns:a16="http://schemas.microsoft.com/office/drawing/2014/main"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T w="12700" cap="flat" cmpd="sng" algn="ctr">
                      <a:noFill/>
                      <a:prstDash val="solid"/>
                      <a:round/>
                      <a:headEnd type="none" w="med" len="med"/>
                      <a:tailEnd type="none" w="med" len="med"/>
                    </a:lnT>
                  </a:tcPr>
                </a:tc>
                <a:tc>
                  <a:txBody>
                    <a:bodyPr/>
                    <a:lstStyle/>
                    <a:p>
                      <a:pPr algn="ctr"/>
                      <a:r>
                        <a:rPr lang="fr-FR" dirty="0" smtClean="0"/>
                        <a:t>-</a:t>
                      </a:r>
                      <a:endParaRPr lang="fr-FR" dirty="0"/>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 xmlns:a16="http://schemas.microsoft.com/office/drawing/2014/main" val="1171862634"/>
                  </a:ext>
                </a:extLst>
              </a:tr>
              <a:tr h="370840">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tc>
                <a:tc>
                  <a:txBody>
                    <a:bodyPr/>
                    <a:lstStyle/>
                    <a:p>
                      <a:pPr algn="ctr"/>
                      <a:r>
                        <a:rPr lang="fr-FR" dirty="0"/>
                        <a:t>0</a:t>
                      </a:r>
                    </a:p>
                  </a:txBody>
                  <a:tcPr>
                    <a:solidFill>
                      <a:schemeClr val="accent2">
                        <a:lumMod val="40000"/>
                        <a:lumOff val="60000"/>
                      </a:schemeClr>
                    </a:solidFill>
                  </a:tcPr>
                </a:tc>
                <a:tc>
                  <a:txBody>
                    <a:bodyPr/>
                    <a:lstStyle/>
                    <a:p>
                      <a:pPr algn="ctr"/>
                      <a:r>
                        <a:rPr lang="fr-FR" dirty="0"/>
                        <a:t>0</a:t>
                      </a:r>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1551448793"/>
                  </a:ext>
                </a:extLst>
              </a:tr>
              <a:tr h="422346">
                <a:tc>
                  <a:txBody>
                    <a:bodyPr/>
                    <a:lstStyle/>
                    <a:p>
                      <a:pPr algn="ctr"/>
                      <a:r>
                        <a:rPr lang="fr-FR" dirty="0"/>
                        <a:t>B</a:t>
                      </a:r>
                    </a:p>
                  </a:txBody>
                  <a:tcPr>
                    <a:lnL w="12700" cap="flat" cmpd="sng" algn="ctr">
                      <a:noFill/>
                      <a:prstDash val="solid"/>
                      <a:round/>
                      <a:headEnd type="none" w="med" len="med"/>
                      <a:tailEnd type="none" w="med" len="med"/>
                    </a:lnL>
                  </a:tcPr>
                </a:tc>
                <a:tc>
                  <a:txBody>
                    <a:bodyPr/>
                    <a:lstStyle/>
                    <a:p>
                      <a:pPr algn="ctr"/>
                      <a:r>
                        <a:rPr lang="fr-FR" dirty="0" smtClean="0"/>
                        <a:t>-</a:t>
                      </a:r>
                      <a:endParaRPr lang="fr-FR" dirty="0"/>
                    </a:p>
                  </a:txBody>
                  <a:tcPr/>
                </a:tc>
                <a:tc>
                  <a:txBody>
                    <a:bodyPr/>
                    <a:lstStyle/>
                    <a:p>
                      <a:pPr algn="ctr"/>
                      <a:r>
                        <a:rPr lang="fr-FR" dirty="0" smtClean="0"/>
                        <a:t>-</a:t>
                      </a:r>
                      <a:endParaRPr lang="fr-FR" dirty="0"/>
                    </a:p>
                  </a:txBody>
                  <a:tcPr/>
                </a:tc>
                <a:tc>
                  <a:txBody>
                    <a:bodyPr/>
                    <a:lstStyle/>
                    <a:p>
                      <a:pPr algn="ctr"/>
                      <a:r>
                        <a:rPr lang="fr-FR" dirty="0"/>
                        <a:t>0</a:t>
                      </a:r>
                    </a:p>
                  </a:txBody>
                  <a:tcPr/>
                </a:tc>
                <a:tc>
                  <a:txBody>
                    <a:bodyPr/>
                    <a:lstStyle/>
                    <a:p>
                      <a:pPr algn="ctr"/>
                      <a:r>
                        <a:rPr lang="fr-FR" dirty="0"/>
                        <a:t>0</a:t>
                      </a:r>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3763901857"/>
                  </a:ext>
                </a:extLst>
              </a:tr>
            </a:tbl>
          </a:graphicData>
        </a:graphic>
      </p:graphicFrame>
      <p:sp>
        <p:nvSpPr>
          <p:cNvPr id="15" name="TextBox 14"/>
          <p:cNvSpPr txBox="1"/>
          <p:nvPr/>
        </p:nvSpPr>
        <p:spPr>
          <a:xfrm>
            <a:off x="3451087" y="2097705"/>
            <a:ext cx="2479461" cy="338554"/>
          </a:xfrm>
          <a:prstGeom prst="rect">
            <a:avLst/>
          </a:prstGeom>
          <a:noFill/>
        </p:spPr>
        <p:txBody>
          <a:bodyPr wrap="none" rtlCol="0">
            <a:spAutoFit/>
          </a:bodyPr>
          <a:lstStyle/>
          <a:p>
            <a:r>
              <a:rPr lang="en-GB" sz="1600" dirty="0" smtClean="0"/>
              <a:t>Array for result of column B</a:t>
            </a:r>
            <a:endParaRPr lang="en-GB" sz="1600" dirty="0"/>
          </a:p>
        </p:txBody>
      </p:sp>
      <p:sp>
        <p:nvSpPr>
          <p:cNvPr id="16" name="TextBox 15"/>
          <p:cNvSpPr txBox="1"/>
          <p:nvPr/>
        </p:nvSpPr>
        <p:spPr>
          <a:xfrm>
            <a:off x="6216972" y="2124333"/>
            <a:ext cx="2639825" cy="338554"/>
          </a:xfrm>
          <a:prstGeom prst="rect">
            <a:avLst/>
          </a:prstGeom>
          <a:noFill/>
        </p:spPr>
        <p:txBody>
          <a:bodyPr wrap="none" rtlCol="0">
            <a:spAutoFit/>
          </a:bodyPr>
          <a:lstStyle/>
          <a:p>
            <a:r>
              <a:rPr lang="en-GB" sz="1600" dirty="0" smtClean="0"/>
              <a:t>Sum of forwards + Backwards</a:t>
            </a:r>
            <a:endParaRPr lang="en-GB" sz="1600" dirty="0"/>
          </a:p>
        </p:txBody>
      </p:sp>
      <p:sp>
        <p:nvSpPr>
          <p:cNvPr id="17" name="ZoneTexte 15"/>
          <p:cNvSpPr txBox="1"/>
          <p:nvPr/>
        </p:nvSpPr>
        <p:spPr>
          <a:xfrm>
            <a:off x="4418873" y="5614705"/>
            <a:ext cx="4260837" cy="646331"/>
          </a:xfrm>
          <a:prstGeom prst="rect">
            <a:avLst/>
          </a:prstGeom>
          <a:noFill/>
        </p:spPr>
        <p:txBody>
          <a:bodyPr wrap="square" rtlCol="0">
            <a:spAutoFit/>
          </a:bodyPr>
          <a:lstStyle/>
          <a:p>
            <a:r>
              <a:rPr lang="en-GB" dirty="0" smtClean="0"/>
              <a:t>Time Complexity 	:	O(m*n) </a:t>
            </a:r>
          </a:p>
          <a:p>
            <a:r>
              <a:rPr lang="en-GB" dirty="0" smtClean="0"/>
              <a:t>Space Complexity 	: 	O(2n)</a:t>
            </a:r>
            <a:endParaRPr lang="en-GB" dirty="0"/>
          </a:p>
        </p:txBody>
      </p:sp>
    </p:spTree>
    <p:extLst>
      <p:ext uri="{BB962C8B-B14F-4D97-AF65-F5344CB8AC3E}">
        <p14:creationId xmlns:p14="http://schemas.microsoft.com/office/powerpoint/2010/main" val="31192370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Divide and Conquer</a:t>
            </a:r>
            <a:endParaRPr lang="en-GB" sz="4000" dirty="0"/>
          </a:p>
        </p:txBody>
      </p:sp>
      <p:graphicFrame>
        <p:nvGraphicFramePr>
          <p:cNvPr id="6" name="Espace réservé du contenu 11"/>
          <p:cNvGraphicFramePr>
            <a:graphicFrameLocks/>
          </p:cNvGraphicFramePr>
          <p:nvPr>
            <p:extLst>
              <p:ext uri="{D42A27DB-BD31-4B8C-83A1-F6EECF244321}">
                <p14:modId xmlns:p14="http://schemas.microsoft.com/office/powerpoint/2010/main" val="2018850574"/>
              </p:ext>
            </p:extLst>
          </p:nvPr>
        </p:nvGraphicFramePr>
        <p:xfrm>
          <a:off x="2222341" y="2558514"/>
          <a:ext cx="2554705" cy="1828800"/>
        </p:xfrm>
        <a:graphic>
          <a:graphicData uri="http://schemas.openxmlformats.org/drawingml/2006/table">
            <a:tbl>
              <a:tblPr firstRow="1" firstCol="1" bandRow="1">
                <a:tableStyleId>{5C22544A-7EE6-4342-B048-85BDC9FD1C3A}</a:tableStyleId>
              </a:tblPr>
              <a:tblGrid>
                <a:gridCol w="581526">
                  <a:extLst>
                    <a:ext uri="{9D8B030D-6E8A-4147-A177-3AD203B41FA5}">
                      <a16:colId xmlns="" xmlns:a16="http://schemas.microsoft.com/office/drawing/2014/main" val="1063986981"/>
                    </a:ext>
                  </a:extLst>
                </a:gridCol>
                <a:gridCol w="497306">
                  <a:extLst>
                    <a:ext uri="{9D8B030D-6E8A-4147-A177-3AD203B41FA5}">
                      <a16:colId xmlns="" xmlns:a16="http://schemas.microsoft.com/office/drawing/2014/main" val="3745703762"/>
                    </a:ext>
                  </a:extLst>
                </a:gridCol>
                <a:gridCol w="545431">
                  <a:extLst>
                    <a:ext uri="{9D8B030D-6E8A-4147-A177-3AD203B41FA5}">
                      <a16:colId xmlns="" xmlns:a16="http://schemas.microsoft.com/office/drawing/2014/main" val="3772164613"/>
                    </a:ext>
                  </a:extLst>
                </a:gridCol>
                <a:gridCol w="505327">
                  <a:extLst>
                    <a:ext uri="{9D8B030D-6E8A-4147-A177-3AD203B41FA5}">
                      <a16:colId xmlns="" xmlns:a16="http://schemas.microsoft.com/office/drawing/2014/main" val="899174001"/>
                    </a:ext>
                  </a:extLst>
                </a:gridCol>
                <a:gridCol w="425115">
                  <a:extLst>
                    <a:ext uri="{9D8B030D-6E8A-4147-A177-3AD203B41FA5}">
                      <a16:colId xmlns="" xmlns:a16="http://schemas.microsoft.com/office/drawing/2014/main"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solidFill>
                      <a:schemeClr val="accent6">
                        <a:lumMod val="75000"/>
                      </a:schemeClr>
                    </a:solidFill>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 xmlns:a16="http://schemas.microsoft.com/office/drawing/2014/main" val="1171862634"/>
                  </a:ext>
                </a:extLst>
              </a:tr>
              <a:tr h="185420">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1</a:t>
                      </a:r>
                    </a:p>
                  </a:txBody>
                  <a:tcPr/>
                </a:tc>
                <a:tc>
                  <a:txBody>
                    <a:bodyPr/>
                    <a:lstStyle/>
                    <a:p>
                      <a:pPr algn="ctr"/>
                      <a:r>
                        <a:rPr lang="fr-FR" dirty="0"/>
                        <a:t>1</a:t>
                      </a:r>
                    </a:p>
                  </a:txBody>
                  <a:tcPr>
                    <a:solidFill>
                      <a:schemeClr val="accent6">
                        <a:lumMod val="75000"/>
                      </a:schemeClr>
                    </a:solidFill>
                  </a:tcPr>
                </a:tc>
                <a:tc>
                  <a:txBody>
                    <a:bodyPr/>
                    <a:lstStyle/>
                    <a:p>
                      <a:pPr algn="ctr"/>
                      <a:r>
                        <a:rPr lang="fr-FR" dirty="0"/>
                        <a:t>1</a:t>
                      </a:r>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1551448793"/>
                  </a:ext>
                </a:extLst>
              </a:tr>
              <a:tr h="185420">
                <a:tc>
                  <a:txBody>
                    <a:bodyPr/>
                    <a:lstStyle/>
                    <a:p>
                      <a:pPr algn="ctr"/>
                      <a:r>
                        <a:rPr lang="fr-FR" dirty="0"/>
                        <a:t>B</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solidFill>
                      <a:schemeClr val="accent6">
                        <a:lumMod val="75000"/>
                      </a:schemeClr>
                    </a:solidFill>
                  </a:tcPr>
                </a:tc>
                <a:tc>
                  <a:txBody>
                    <a:bodyPr/>
                    <a:lstStyle/>
                    <a:p>
                      <a:pPr algn="ctr"/>
                      <a:r>
                        <a:rPr lang="fr-FR" dirty="0"/>
                        <a:t>2</a:t>
                      </a:r>
                    </a:p>
                  </a:txBody>
                  <a:tcPr>
                    <a:lnR w="12700" cap="flat" cmpd="sng" algn="ctr">
                      <a:noFill/>
                      <a:prstDash val="solid"/>
                      <a:round/>
                      <a:headEnd type="none" w="med" len="med"/>
                      <a:tailEnd type="none" w="med" len="med"/>
                    </a:lnR>
                  </a:tcPr>
                </a:tc>
              </a:tr>
              <a:tr h="211173">
                <a:tc>
                  <a:txBody>
                    <a:bodyPr/>
                    <a:lstStyle/>
                    <a:p>
                      <a:pPr algn="ctr"/>
                      <a:r>
                        <a:rPr lang="fr-FR" dirty="0"/>
                        <a:t>C</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solidFill>
                      <a:schemeClr val="accent6">
                        <a:lumMod val="75000"/>
                      </a:schemeClr>
                    </a:solidFill>
                  </a:tcPr>
                </a:tc>
                <a:tc>
                  <a:txBody>
                    <a:bodyPr/>
                    <a:lstStyle/>
                    <a:p>
                      <a:pPr algn="ctr"/>
                      <a:r>
                        <a:rPr lang="fr-FR" dirty="0"/>
                        <a:t>2</a:t>
                      </a:r>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3763901857"/>
                  </a:ext>
                </a:extLst>
              </a:tr>
              <a:tr h="211173">
                <a:tc>
                  <a:txBody>
                    <a:bodyPr/>
                    <a:lstStyle/>
                    <a:p>
                      <a:pPr algn="ctr"/>
                      <a:r>
                        <a:rPr lang="fr-FR" dirty="0"/>
                        <a:t>D</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solidFill>
                      <a:schemeClr val="accent6">
                        <a:lumMod val="75000"/>
                      </a:schemeClr>
                    </a:solidFill>
                  </a:tcPr>
                </a:tc>
                <a:tc>
                  <a:txBody>
                    <a:bodyPr/>
                    <a:lstStyle/>
                    <a:p>
                      <a:pPr algn="ctr"/>
                      <a:r>
                        <a:rPr lang="fr-FR" dirty="0"/>
                        <a:t>2</a:t>
                      </a:r>
                    </a:p>
                  </a:txBody>
                  <a:tcPr>
                    <a:lnR w="12700" cap="flat" cmpd="sng" algn="ctr">
                      <a:noFill/>
                      <a:prstDash val="solid"/>
                      <a:round/>
                      <a:headEnd type="none" w="med" len="med"/>
                      <a:tailEnd type="none" w="med" len="med"/>
                    </a:lnR>
                  </a:tcPr>
                </a:tc>
              </a:tr>
            </a:tbl>
          </a:graphicData>
        </a:graphic>
      </p:graphicFrame>
      <p:sp>
        <p:nvSpPr>
          <p:cNvPr id="17" name="ZoneTexte 15"/>
          <p:cNvSpPr txBox="1"/>
          <p:nvPr/>
        </p:nvSpPr>
        <p:spPr>
          <a:xfrm>
            <a:off x="4418873" y="5614705"/>
            <a:ext cx="4260837" cy="646331"/>
          </a:xfrm>
          <a:prstGeom prst="rect">
            <a:avLst/>
          </a:prstGeom>
          <a:noFill/>
        </p:spPr>
        <p:txBody>
          <a:bodyPr wrap="square" rtlCol="0">
            <a:spAutoFit/>
          </a:bodyPr>
          <a:lstStyle/>
          <a:p>
            <a:r>
              <a:rPr lang="en-GB" dirty="0" smtClean="0"/>
              <a:t>Time Complexity 	:	O(m*n) </a:t>
            </a:r>
          </a:p>
          <a:p>
            <a:r>
              <a:rPr lang="en-GB" dirty="0" smtClean="0"/>
              <a:t>Space Complexity 	: 	O(2n)</a:t>
            </a:r>
            <a:endParaRPr lang="en-GB" dirty="0"/>
          </a:p>
        </p:txBody>
      </p:sp>
    </p:spTree>
    <p:extLst>
      <p:ext uri="{BB962C8B-B14F-4D97-AF65-F5344CB8AC3E}">
        <p14:creationId xmlns:p14="http://schemas.microsoft.com/office/powerpoint/2010/main" val="10219647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Divide and Conquer</a:t>
            </a:r>
            <a:endParaRPr lang="en-GB" sz="4000" dirty="0"/>
          </a:p>
        </p:txBody>
      </p:sp>
      <p:graphicFrame>
        <p:nvGraphicFramePr>
          <p:cNvPr id="6" name="Espace réservé du contenu 11"/>
          <p:cNvGraphicFramePr>
            <a:graphicFrameLocks/>
          </p:cNvGraphicFramePr>
          <p:nvPr>
            <p:extLst>
              <p:ext uri="{D42A27DB-BD31-4B8C-83A1-F6EECF244321}">
                <p14:modId xmlns:p14="http://schemas.microsoft.com/office/powerpoint/2010/main" val="3901731869"/>
              </p:ext>
            </p:extLst>
          </p:nvPr>
        </p:nvGraphicFramePr>
        <p:xfrm>
          <a:off x="2222341" y="2558514"/>
          <a:ext cx="2554705" cy="1828800"/>
        </p:xfrm>
        <a:graphic>
          <a:graphicData uri="http://schemas.openxmlformats.org/drawingml/2006/table">
            <a:tbl>
              <a:tblPr firstRow="1" firstCol="1" bandRow="1">
                <a:tableStyleId>{5C22544A-7EE6-4342-B048-85BDC9FD1C3A}</a:tableStyleId>
              </a:tblPr>
              <a:tblGrid>
                <a:gridCol w="581526">
                  <a:extLst>
                    <a:ext uri="{9D8B030D-6E8A-4147-A177-3AD203B41FA5}">
                      <a16:colId xmlns="" xmlns:a16="http://schemas.microsoft.com/office/drawing/2014/main" val="1063986981"/>
                    </a:ext>
                  </a:extLst>
                </a:gridCol>
                <a:gridCol w="497306">
                  <a:extLst>
                    <a:ext uri="{9D8B030D-6E8A-4147-A177-3AD203B41FA5}">
                      <a16:colId xmlns="" xmlns:a16="http://schemas.microsoft.com/office/drawing/2014/main" val="3745703762"/>
                    </a:ext>
                  </a:extLst>
                </a:gridCol>
                <a:gridCol w="545431">
                  <a:extLst>
                    <a:ext uri="{9D8B030D-6E8A-4147-A177-3AD203B41FA5}">
                      <a16:colId xmlns="" xmlns:a16="http://schemas.microsoft.com/office/drawing/2014/main" val="3772164613"/>
                    </a:ext>
                  </a:extLst>
                </a:gridCol>
                <a:gridCol w="505327">
                  <a:extLst>
                    <a:ext uri="{9D8B030D-6E8A-4147-A177-3AD203B41FA5}">
                      <a16:colId xmlns="" xmlns:a16="http://schemas.microsoft.com/office/drawing/2014/main" val="899174001"/>
                    </a:ext>
                  </a:extLst>
                </a:gridCol>
                <a:gridCol w="425115">
                  <a:extLst>
                    <a:ext uri="{9D8B030D-6E8A-4147-A177-3AD203B41FA5}">
                      <a16:colId xmlns="" xmlns:a16="http://schemas.microsoft.com/office/drawing/2014/main" val="2619264473"/>
                    </a:ext>
                  </a:extLst>
                </a:gridCol>
              </a:tblGrid>
              <a:tr h="365760">
                <a:tc>
                  <a:txBody>
                    <a:bodyPr/>
                    <a:lstStyle/>
                    <a:p>
                      <a:pPr algn="ctr"/>
                      <a:endParaRPr lang="fr-FR"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fr-FR" dirty="0"/>
                        <a:t>A</a:t>
                      </a:r>
                    </a:p>
                  </a:txBody>
                  <a:tcPr>
                    <a:lnT w="12700" cap="flat" cmpd="sng" algn="ctr">
                      <a:noFill/>
                      <a:prstDash val="solid"/>
                      <a:round/>
                      <a:headEnd type="none" w="med" len="med"/>
                      <a:tailEnd type="none" w="med" len="med"/>
                    </a:lnT>
                  </a:tcPr>
                </a:tc>
                <a:tc>
                  <a:txBody>
                    <a:bodyPr/>
                    <a:lstStyle/>
                    <a:p>
                      <a:pPr algn="ctr"/>
                      <a:r>
                        <a:rPr lang="fr-FR" dirty="0"/>
                        <a:t>B</a:t>
                      </a:r>
                    </a:p>
                  </a:txBody>
                  <a:tcPr>
                    <a:lnT w="12700" cap="flat" cmpd="sng" algn="ctr">
                      <a:noFill/>
                      <a:prstDash val="solid"/>
                      <a:round/>
                      <a:headEnd type="none" w="med" len="med"/>
                      <a:tailEnd type="none" w="med" len="med"/>
                    </a:lnT>
                  </a:tcPr>
                </a:tc>
                <a:tc>
                  <a:txBody>
                    <a:bodyPr/>
                    <a:lstStyle/>
                    <a:p>
                      <a:pPr marL="0" algn="ctr" defTabSz="914400" rtl="0" eaLnBrk="1" latinLnBrk="0" hangingPunct="1"/>
                      <a:r>
                        <a:rPr lang="fr-FR" sz="1800" b="1" kern="1200" dirty="0">
                          <a:solidFill>
                            <a:schemeClr val="lt1"/>
                          </a:solidFill>
                          <a:latin typeface="+mn-lt"/>
                          <a:ea typeface="+mn-ea"/>
                          <a:cs typeface="+mn-cs"/>
                        </a:rPr>
                        <a:t>B</a:t>
                      </a:r>
                    </a:p>
                  </a:txBody>
                  <a:tcPr>
                    <a:lnT w="12700" cap="flat" cmpd="sng" algn="ctr">
                      <a:noFill/>
                      <a:prstDash val="solid"/>
                      <a:round/>
                      <a:headEnd type="none" w="med" len="med"/>
                      <a:tailEnd type="none" w="med" len="med"/>
                    </a:lnT>
                    <a:solidFill>
                      <a:schemeClr val="accent1"/>
                    </a:solidFill>
                  </a:tcPr>
                </a:tc>
                <a:tc>
                  <a:txBody>
                    <a:bodyPr/>
                    <a:lstStyle/>
                    <a:p>
                      <a:pPr algn="ctr"/>
                      <a:r>
                        <a:rPr lang="fr-FR" dirty="0"/>
                        <a:t>A</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 xmlns:a16="http://schemas.microsoft.com/office/drawing/2014/main" val="1171862634"/>
                  </a:ext>
                </a:extLst>
              </a:tr>
              <a:tr h="185420">
                <a:tc>
                  <a:txBody>
                    <a:bodyPr/>
                    <a:lstStyle/>
                    <a:p>
                      <a:pPr algn="ctr"/>
                      <a:r>
                        <a:rPr lang="fr-FR" dirty="0"/>
                        <a:t>A</a:t>
                      </a:r>
                    </a:p>
                  </a:txBody>
                  <a:tcPr>
                    <a:lnL w="12700" cap="flat" cmpd="sng" algn="ctr">
                      <a:noFill/>
                      <a:prstDash val="solid"/>
                      <a:round/>
                      <a:headEnd type="none" w="med" len="med"/>
                      <a:tailEnd type="none" w="med" len="med"/>
                    </a:lnL>
                  </a:tcPr>
                </a:tc>
                <a:tc>
                  <a:txBody>
                    <a:bodyPr/>
                    <a:lstStyle/>
                    <a:p>
                      <a:pPr algn="ctr"/>
                      <a:r>
                        <a:rPr lang="fr-FR" dirty="0"/>
                        <a:t>1</a:t>
                      </a:r>
                    </a:p>
                  </a:txBody>
                  <a:tcPr>
                    <a:solidFill>
                      <a:srgbClr val="FF0000"/>
                    </a:solidFill>
                  </a:tcPr>
                </a:tc>
                <a:tc>
                  <a:txBody>
                    <a:bodyPr/>
                    <a:lstStyle/>
                    <a:p>
                      <a:pPr algn="ctr"/>
                      <a:r>
                        <a:rPr lang="fr-FR" dirty="0"/>
                        <a:t>1</a:t>
                      </a:r>
                    </a:p>
                  </a:txBody>
                  <a:tcPr>
                    <a:solidFill>
                      <a:srgbClr val="FF0000"/>
                    </a:solidFill>
                  </a:tcPr>
                </a:tc>
                <a:tc>
                  <a:txBody>
                    <a:bodyPr/>
                    <a:lstStyle/>
                    <a:p>
                      <a:pPr algn="ctr"/>
                      <a:r>
                        <a:rPr lang="fr-FR" dirty="0"/>
                        <a:t>1</a:t>
                      </a:r>
                    </a:p>
                  </a:txBody>
                  <a:tcPr>
                    <a:solidFill>
                      <a:srgbClr val="FF0000"/>
                    </a:solidFill>
                  </a:tcPr>
                </a:tc>
                <a:tc>
                  <a:txBody>
                    <a:bodyPr/>
                    <a:lstStyle/>
                    <a:p>
                      <a:pPr algn="ctr"/>
                      <a:r>
                        <a:rPr lang="fr-FR" dirty="0"/>
                        <a:t>1</a:t>
                      </a:r>
                    </a:p>
                  </a:txBody>
                  <a:tcPr>
                    <a:lnR w="12700" cap="flat" cmpd="sng" algn="ctr">
                      <a:noFill/>
                      <a:prstDash val="solid"/>
                      <a:round/>
                      <a:headEnd type="none" w="med" len="med"/>
                      <a:tailEnd type="none" w="med" len="med"/>
                    </a:lnR>
                  </a:tcPr>
                </a:tc>
                <a:extLst>
                  <a:ext uri="{0D108BD9-81ED-4DB2-BD59-A6C34878D82A}">
                    <a16:rowId xmlns="" xmlns:a16="http://schemas.microsoft.com/office/drawing/2014/main" val="1551448793"/>
                  </a:ext>
                </a:extLst>
              </a:tr>
              <a:tr h="185420">
                <a:tc>
                  <a:txBody>
                    <a:bodyPr/>
                    <a:lstStyle/>
                    <a:p>
                      <a:pPr algn="ctr"/>
                      <a:r>
                        <a:rPr lang="fr-FR" dirty="0"/>
                        <a:t>B</a:t>
                      </a:r>
                    </a:p>
                  </a:txBody>
                  <a:tcPr>
                    <a:lnL w="12700" cap="flat" cmpd="sng" algn="ctr">
                      <a:noFill/>
                      <a:prstDash val="solid"/>
                      <a:round/>
                      <a:headEnd type="none" w="med" len="med"/>
                      <a:tailEnd type="none" w="med" len="med"/>
                    </a:lnL>
                  </a:tcPr>
                </a:tc>
                <a:tc>
                  <a:txBody>
                    <a:bodyPr/>
                    <a:lstStyle/>
                    <a:p>
                      <a:pPr algn="ctr"/>
                      <a:r>
                        <a:rPr lang="fr-FR" dirty="0"/>
                        <a:t>1</a:t>
                      </a:r>
                    </a:p>
                  </a:txBody>
                  <a:tcPr>
                    <a:solidFill>
                      <a:srgbClr val="FF0000"/>
                    </a:solidFill>
                  </a:tcPr>
                </a:tc>
                <a:tc>
                  <a:txBody>
                    <a:bodyPr/>
                    <a:lstStyle/>
                    <a:p>
                      <a:pPr algn="ctr"/>
                      <a:r>
                        <a:rPr lang="fr-FR" dirty="0"/>
                        <a:t>2</a:t>
                      </a:r>
                    </a:p>
                  </a:txBody>
                  <a:tcPr>
                    <a:solidFill>
                      <a:srgbClr val="FF0000"/>
                    </a:solidFill>
                  </a:tcPr>
                </a:tc>
                <a:tc>
                  <a:txBody>
                    <a:bodyPr/>
                    <a:lstStyle/>
                    <a:p>
                      <a:pPr algn="ctr"/>
                      <a:r>
                        <a:rPr lang="fr-FR" dirty="0"/>
                        <a:t>2</a:t>
                      </a:r>
                    </a:p>
                  </a:txBody>
                  <a:tcPr>
                    <a:solidFill>
                      <a:srgbClr val="FF0000"/>
                    </a:solidFill>
                  </a:tcPr>
                </a:tc>
                <a:tc>
                  <a:txBody>
                    <a:bodyPr/>
                    <a:lstStyle/>
                    <a:p>
                      <a:pPr algn="ctr"/>
                      <a:r>
                        <a:rPr lang="fr-FR" dirty="0"/>
                        <a:t>2</a:t>
                      </a:r>
                    </a:p>
                  </a:txBody>
                  <a:tcPr>
                    <a:lnR w="12700" cap="flat" cmpd="sng" algn="ctr">
                      <a:noFill/>
                      <a:prstDash val="solid"/>
                      <a:round/>
                      <a:headEnd type="none" w="med" len="med"/>
                      <a:tailEnd type="none" w="med" len="med"/>
                    </a:lnR>
                  </a:tcPr>
                </a:tc>
              </a:tr>
              <a:tr h="211173">
                <a:tc>
                  <a:txBody>
                    <a:bodyPr/>
                    <a:lstStyle/>
                    <a:p>
                      <a:pPr algn="ctr"/>
                      <a:r>
                        <a:rPr lang="fr-FR" dirty="0"/>
                        <a:t>C</a:t>
                      </a:r>
                    </a:p>
                  </a:txBody>
                  <a:tcPr>
                    <a:lnL w="12700" cap="flat" cmpd="sng" algn="ctr">
                      <a:noFill/>
                      <a:prstDash val="solid"/>
                      <a:round/>
                      <a:headEnd type="none" w="med" len="med"/>
                      <a:tailEnd type="none" w="med" len="med"/>
                    </a:lnL>
                  </a:tcPr>
                </a:tc>
                <a:tc>
                  <a:txBody>
                    <a:bodyPr/>
                    <a:lstStyle/>
                    <a:p>
                      <a:pPr algn="ctr"/>
                      <a:r>
                        <a:rPr lang="fr-FR" dirty="0"/>
                        <a:t>1</a:t>
                      </a:r>
                    </a:p>
                  </a:txBody>
                  <a:tcPr>
                    <a:solidFill>
                      <a:srgbClr val="FF0000"/>
                    </a:solidFill>
                  </a:tcPr>
                </a:tc>
                <a:tc>
                  <a:txBody>
                    <a:bodyPr/>
                    <a:lstStyle/>
                    <a:p>
                      <a:pPr algn="ctr"/>
                      <a:r>
                        <a:rPr lang="fr-FR" dirty="0"/>
                        <a:t>2</a:t>
                      </a:r>
                    </a:p>
                  </a:txBody>
                  <a:tcPr>
                    <a:solidFill>
                      <a:srgbClr val="FF0000"/>
                    </a:solidFill>
                  </a:tcPr>
                </a:tc>
                <a:tc>
                  <a:txBody>
                    <a:bodyPr/>
                    <a:lstStyle/>
                    <a:p>
                      <a:pPr algn="ctr"/>
                      <a:r>
                        <a:rPr lang="fr-FR" dirty="0"/>
                        <a:t>2</a:t>
                      </a:r>
                    </a:p>
                  </a:txBody>
                  <a:tcPr>
                    <a:solidFill>
                      <a:srgbClr val="FFC000"/>
                    </a:solidFill>
                  </a:tcPr>
                </a:tc>
                <a:tc>
                  <a:txBody>
                    <a:bodyPr/>
                    <a:lstStyle/>
                    <a:p>
                      <a:pPr algn="ctr"/>
                      <a:r>
                        <a:rPr lang="fr-FR" dirty="0"/>
                        <a:t>2</a:t>
                      </a:r>
                    </a:p>
                  </a:txBody>
                  <a:tcPr>
                    <a:lnR w="12700" cap="flat" cmpd="sng" algn="ctr">
                      <a:noFill/>
                      <a:prstDash val="solid"/>
                      <a:round/>
                      <a:headEnd type="none" w="med" len="med"/>
                      <a:tailEnd type="none" w="med" len="med"/>
                    </a:lnR>
                    <a:solidFill>
                      <a:srgbClr val="FFC000"/>
                    </a:solidFill>
                  </a:tcPr>
                </a:tc>
                <a:extLst>
                  <a:ext uri="{0D108BD9-81ED-4DB2-BD59-A6C34878D82A}">
                    <a16:rowId xmlns="" xmlns:a16="http://schemas.microsoft.com/office/drawing/2014/main" val="3763901857"/>
                  </a:ext>
                </a:extLst>
              </a:tr>
              <a:tr h="211173">
                <a:tc>
                  <a:txBody>
                    <a:bodyPr/>
                    <a:lstStyle/>
                    <a:p>
                      <a:pPr algn="ctr"/>
                      <a:r>
                        <a:rPr lang="fr-FR" dirty="0"/>
                        <a:t>D</a:t>
                      </a:r>
                    </a:p>
                  </a:txBody>
                  <a:tcPr>
                    <a:lnL w="12700" cap="flat" cmpd="sng" algn="ctr">
                      <a:noFill/>
                      <a:prstDash val="solid"/>
                      <a:round/>
                      <a:headEnd type="none" w="med" len="med"/>
                      <a:tailEnd type="none" w="med" len="med"/>
                    </a:lnL>
                  </a:tcPr>
                </a:tc>
                <a:tc>
                  <a:txBody>
                    <a:bodyPr/>
                    <a:lstStyle/>
                    <a:p>
                      <a:pPr algn="ctr"/>
                      <a:r>
                        <a:rPr lang="fr-FR" dirty="0"/>
                        <a:t>1</a:t>
                      </a:r>
                    </a:p>
                  </a:txBody>
                  <a:tcPr/>
                </a:tc>
                <a:tc>
                  <a:txBody>
                    <a:bodyPr/>
                    <a:lstStyle/>
                    <a:p>
                      <a:pPr algn="ctr"/>
                      <a:r>
                        <a:rPr lang="fr-FR" dirty="0"/>
                        <a:t>2</a:t>
                      </a:r>
                    </a:p>
                  </a:txBody>
                  <a:tcPr/>
                </a:tc>
                <a:tc>
                  <a:txBody>
                    <a:bodyPr/>
                    <a:lstStyle/>
                    <a:p>
                      <a:pPr algn="ctr"/>
                      <a:r>
                        <a:rPr lang="fr-FR" dirty="0"/>
                        <a:t>2</a:t>
                      </a:r>
                    </a:p>
                  </a:txBody>
                  <a:tcPr>
                    <a:solidFill>
                      <a:srgbClr val="FFC000"/>
                    </a:solidFill>
                  </a:tcPr>
                </a:tc>
                <a:tc>
                  <a:txBody>
                    <a:bodyPr/>
                    <a:lstStyle/>
                    <a:p>
                      <a:pPr algn="ctr"/>
                      <a:r>
                        <a:rPr lang="fr-FR" dirty="0"/>
                        <a:t>2</a:t>
                      </a:r>
                    </a:p>
                  </a:txBody>
                  <a:tcPr>
                    <a:lnR w="12700" cap="flat" cmpd="sng" algn="ctr">
                      <a:noFill/>
                      <a:prstDash val="solid"/>
                      <a:round/>
                      <a:headEnd type="none" w="med" len="med"/>
                      <a:tailEnd type="none" w="med" len="med"/>
                    </a:lnR>
                    <a:solidFill>
                      <a:srgbClr val="FFC000"/>
                    </a:solidFill>
                  </a:tcPr>
                </a:tc>
              </a:tr>
            </a:tbl>
          </a:graphicData>
        </a:graphic>
      </p:graphicFrame>
      <p:sp>
        <p:nvSpPr>
          <p:cNvPr id="4" name="ZoneTexte 15"/>
          <p:cNvSpPr txBox="1"/>
          <p:nvPr/>
        </p:nvSpPr>
        <p:spPr>
          <a:xfrm>
            <a:off x="4418873" y="5614705"/>
            <a:ext cx="4260837" cy="646331"/>
          </a:xfrm>
          <a:prstGeom prst="rect">
            <a:avLst/>
          </a:prstGeom>
          <a:noFill/>
        </p:spPr>
        <p:txBody>
          <a:bodyPr wrap="square" rtlCol="0">
            <a:spAutoFit/>
          </a:bodyPr>
          <a:lstStyle/>
          <a:p>
            <a:r>
              <a:rPr lang="en-GB" dirty="0" smtClean="0"/>
              <a:t>Time Complexity 	:	O(m*n) </a:t>
            </a:r>
          </a:p>
          <a:p>
            <a:r>
              <a:rPr lang="en-GB" dirty="0" smtClean="0"/>
              <a:t>Space Complexity 	: 	O(2n)</a:t>
            </a:r>
            <a:endParaRPr lang="en-GB" dirty="0"/>
          </a:p>
        </p:txBody>
      </p:sp>
    </p:spTree>
    <p:extLst>
      <p:ext uri="{BB962C8B-B14F-4D97-AF65-F5344CB8AC3E}">
        <p14:creationId xmlns:p14="http://schemas.microsoft.com/office/powerpoint/2010/main" val="21336991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LCS: Recursive</a:t>
            </a:r>
            <a:endParaRPr lang="en-GB" dirty="0"/>
          </a:p>
        </p:txBody>
      </p:sp>
      <p:sp>
        <p:nvSpPr>
          <p:cNvPr id="3" name="Content Placeholder 2"/>
          <p:cNvSpPr>
            <a:spLocks noGrp="1"/>
          </p:cNvSpPr>
          <p:nvPr>
            <p:ph idx="1"/>
          </p:nvPr>
        </p:nvSpPr>
        <p:spPr>
          <a:xfrm>
            <a:off x="628650" y="1825625"/>
            <a:ext cx="3114919" cy="4351338"/>
          </a:xfrm>
        </p:spPr>
        <p:txBody>
          <a:bodyPr>
            <a:normAutofit/>
          </a:bodyPr>
          <a:lstStyle/>
          <a:p>
            <a:r>
              <a:rPr lang="en-GB" sz="2600" dirty="0" smtClean="0"/>
              <a:t>Possible solutions are explored recursively, with the best results being taken.</a:t>
            </a:r>
            <a:endParaRPr lang="en-GB" sz="2600" dirty="0"/>
          </a:p>
        </p:txBody>
      </p:sp>
      <p:sp>
        <p:nvSpPr>
          <p:cNvPr id="15" name="TextBox 14"/>
          <p:cNvSpPr txBox="1"/>
          <p:nvPr/>
        </p:nvSpPr>
        <p:spPr>
          <a:xfrm>
            <a:off x="6075850" y="746580"/>
            <a:ext cx="849271" cy="646331"/>
          </a:xfrm>
          <a:prstGeom prst="rect">
            <a:avLst/>
          </a:prstGeom>
          <a:noFill/>
        </p:spPr>
        <p:txBody>
          <a:bodyPr wrap="none" rtlCol="0">
            <a:spAutoFit/>
          </a:bodyPr>
          <a:lstStyle/>
          <a:p>
            <a:r>
              <a:rPr lang="en-GB" b="1" dirty="0"/>
              <a:t>[A,B,C]</a:t>
            </a:r>
          </a:p>
          <a:p>
            <a:r>
              <a:rPr lang="en-GB" b="1" dirty="0"/>
              <a:t>[A,D,E]</a:t>
            </a:r>
          </a:p>
        </p:txBody>
      </p:sp>
      <p:sp>
        <p:nvSpPr>
          <p:cNvPr id="16" name="TextBox 7"/>
          <p:cNvSpPr txBox="1"/>
          <p:nvPr/>
        </p:nvSpPr>
        <p:spPr>
          <a:xfrm>
            <a:off x="5586486" y="1749660"/>
            <a:ext cx="849271" cy="923330"/>
          </a:xfrm>
          <a:prstGeom prst="rect">
            <a:avLst/>
          </a:prstGeom>
          <a:noFill/>
        </p:spPr>
        <p:txBody>
          <a:bodyPr wrap="none" rtlCol="0">
            <a:spAutoFit/>
          </a:bodyPr>
          <a:lstStyle/>
          <a:p>
            <a:r>
              <a:rPr lang="en-GB" b="1" dirty="0"/>
              <a:t>[A,B]</a:t>
            </a:r>
          </a:p>
          <a:p>
            <a:r>
              <a:rPr lang="en-GB" b="1" dirty="0"/>
              <a:t>[A,D,E]</a:t>
            </a:r>
          </a:p>
          <a:p>
            <a:endParaRPr lang="en-GB" b="1" dirty="0"/>
          </a:p>
        </p:txBody>
      </p:sp>
      <p:sp>
        <p:nvSpPr>
          <p:cNvPr id="17" name="TextBox 8"/>
          <p:cNvSpPr txBox="1"/>
          <p:nvPr/>
        </p:nvSpPr>
        <p:spPr>
          <a:xfrm>
            <a:off x="6502569" y="1749660"/>
            <a:ext cx="845103" cy="923330"/>
          </a:xfrm>
          <a:prstGeom prst="rect">
            <a:avLst/>
          </a:prstGeom>
          <a:noFill/>
        </p:spPr>
        <p:txBody>
          <a:bodyPr wrap="none" rtlCol="0">
            <a:spAutoFit/>
          </a:bodyPr>
          <a:lstStyle/>
          <a:p>
            <a:r>
              <a:rPr lang="en-GB" b="1" dirty="0"/>
              <a:t>[A,B,C]</a:t>
            </a:r>
          </a:p>
          <a:p>
            <a:r>
              <a:rPr lang="en-GB" b="1" dirty="0"/>
              <a:t>[A,D]</a:t>
            </a:r>
          </a:p>
          <a:p>
            <a:endParaRPr lang="en-GB" b="1" dirty="0"/>
          </a:p>
        </p:txBody>
      </p:sp>
      <p:cxnSp>
        <p:nvCxnSpPr>
          <p:cNvPr id="18" name="Straight Connector 18"/>
          <p:cNvCxnSpPr/>
          <p:nvPr/>
        </p:nvCxnSpPr>
        <p:spPr>
          <a:xfrm flipH="1" flipV="1">
            <a:off x="6636193" y="1408994"/>
            <a:ext cx="131930" cy="393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5"/>
          <p:cNvCxnSpPr/>
          <p:nvPr/>
        </p:nvCxnSpPr>
        <p:spPr>
          <a:xfrm flipH="1">
            <a:off x="6141599" y="1408993"/>
            <a:ext cx="118524" cy="365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3082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LCS: Recursive</a:t>
            </a:r>
            <a:endParaRPr lang="en-GB" dirty="0"/>
          </a:p>
        </p:txBody>
      </p:sp>
      <p:sp>
        <p:nvSpPr>
          <p:cNvPr id="3" name="Content Placeholder 2"/>
          <p:cNvSpPr>
            <a:spLocks noGrp="1"/>
          </p:cNvSpPr>
          <p:nvPr>
            <p:ph idx="1"/>
          </p:nvPr>
        </p:nvSpPr>
        <p:spPr>
          <a:xfrm>
            <a:off x="628650" y="1825625"/>
            <a:ext cx="3114919" cy="4351338"/>
          </a:xfrm>
        </p:spPr>
        <p:txBody>
          <a:bodyPr>
            <a:normAutofit/>
          </a:bodyPr>
          <a:lstStyle/>
          <a:p>
            <a:r>
              <a:rPr lang="en-GB" sz="2600" dirty="0" smtClean="0"/>
              <a:t>Possible solutions are explored recursively, with the best results being taken.</a:t>
            </a:r>
            <a:endParaRPr lang="en-GB" sz="2600" dirty="0"/>
          </a:p>
        </p:txBody>
      </p:sp>
      <p:sp>
        <p:nvSpPr>
          <p:cNvPr id="9" name="TextBox 8"/>
          <p:cNvSpPr txBox="1"/>
          <p:nvPr/>
        </p:nvSpPr>
        <p:spPr>
          <a:xfrm>
            <a:off x="6075850" y="746580"/>
            <a:ext cx="849271" cy="646331"/>
          </a:xfrm>
          <a:prstGeom prst="rect">
            <a:avLst/>
          </a:prstGeom>
          <a:noFill/>
        </p:spPr>
        <p:txBody>
          <a:bodyPr wrap="none" rtlCol="0">
            <a:spAutoFit/>
          </a:bodyPr>
          <a:lstStyle/>
          <a:p>
            <a:r>
              <a:rPr lang="en-GB" b="1" dirty="0"/>
              <a:t>[A,B,C]</a:t>
            </a:r>
          </a:p>
          <a:p>
            <a:r>
              <a:rPr lang="en-GB" b="1" dirty="0"/>
              <a:t>[A,D,E]</a:t>
            </a:r>
          </a:p>
        </p:txBody>
      </p:sp>
      <p:sp>
        <p:nvSpPr>
          <p:cNvPr id="10" name="TextBox 7"/>
          <p:cNvSpPr txBox="1"/>
          <p:nvPr/>
        </p:nvSpPr>
        <p:spPr>
          <a:xfrm>
            <a:off x="5586486" y="1749660"/>
            <a:ext cx="849271" cy="923330"/>
          </a:xfrm>
          <a:prstGeom prst="rect">
            <a:avLst/>
          </a:prstGeom>
          <a:noFill/>
        </p:spPr>
        <p:txBody>
          <a:bodyPr wrap="none" rtlCol="0">
            <a:spAutoFit/>
          </a:bodyPr>
          <a:lstStyle/>
          <a:p>
            <a:r>
              <a:rPr lang="en-GB" b="1" dirty="0"/>
              <a:t>[A,B]</a:t>
            </a:r>
          </a:p>
          <a:p>
            <a:r>
              <a:rPr lang="en-GB" b="1" dirty="0"/>
              <a:t>[A,D,E]</a:t>
            </a:r>
          </a:p>
          <a:p>
            <a:endParaRPr lang="en-GB" b="1" dirty="0"/>
          </a:p>
        </p:txBody>
      </p:sp>
      <p:sp>
        <p:nvSpPr>
          <p:cNvPr id="11" name="TextBox 8"/>
          <p:cNvSpPr txBox="1"/>
          <p:nvPr/>
        </p:nvSpPr>
        <p:spPr>
          <a:xfrm>
            <a:off x="6502569" y="1749660"/>
            <a:ext cx="845103" cy="923330"/>
          </a:xfrm>
          <a:prstGeom prst="rect">
            <a:avLst/>
          </a:prstGeom>
          <a:noFill/>
        </p:spPr>
        <p:txBody>
          <a:bodyPr wrap="none" rtlCol="0">
            <a:spAutoFit/>
          </a:bodyPr>
          <a:lstStyle/>
          <a:p>
            <a:r>
              <a:rPr lang="en-GB" b="1" dirty="0"/>
              <a:t>[A,B,C]</a:t>
            </a:r>
          </a:p>
          <a:p>
            <a:r>
              <a:rPr lang="en-GB" b="1" dirty="0"/>
              <a:t>[A,D]</a:t>
            </a:r>
          </a:p>
          <a:p>
            <a:endParaRPr lang="en-GB" b="1" dirty="0"/>
          </a:p>
        </p:txBody>
      </p:sp>
      <p:cxnSp>
        <p:nvCxnSpPr>
          <p:cNvPr id="12" name="Straight Connector 18"/>
          <p:cNvCxnSpPr/>
          <p:nvPr/>
        </p:nvCxnSpPr>
        <p:spPr>
          <a:xfrm flipH="1" flipV="1">
            <a:off x="6636193" y="1408994"/>
            <a:ext cx="131930" cy="393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p:nvCxnSpPr>
        <p:spPr>
          <a:xfrm flipH="1">
            <a:off x="6141599" y="1408993"/>
            <a:ext cx="118524" cy="365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7"/>
          <p:cNvSpPr txBox="1"/>
          <p:nvPr/>
        </p:nvSpPr>
        <p:spPr>
          <a:xfrm>
            <a:off x="4376879" y="2756586"/>
            <a:ext cx="849271" cy="923330"/>
          </a:xfrm>
          <a:prstGeom prst="rect">
            <a:avLst/>
          </a:prstGeom>
          <a:noFill/>
        </p:spPr>
        <p:txBody>
          <a:bodyPr wrap="none" rtlCol="0">
            <a:spAutoFit/>
          </a:bodyPr>
          <a:lstStyle/>
          <a:p>
            <a:r>
              <a:rPr lang="en-GB" b="1" dirty="0"/>
              <a:t>[</a:t>
            </a:r>
            <a:r>
              <a:rPr lang="en-GB" b="1" dirty="0" smtClean="0"/>
              <a:t>A]</a:t>
            </a:r>
            <a:endParaRPr lang="en-GB" b="1" dirty="0"/>
          </a:p>
          <a:p>
            <a:r>
              <a:rPr lang="en-GB" b="1" dirty="0"/>
              <a:t>[A,D,E]</a:t>
            </a:r>
          </a:p>
          <a:p>
            <a:endParaRPr lang="en-GB" b="1" dirty="0"/>
          </a:p>
        </p:txBody>
      </p:sp>
      <p:sp>
        <p:nvSpPr>
          <p:cNvPr id="15" name="TextBox 8"/>
          <p:cNvSpPr txBox="1"/>
          <p:nvPr/>
        </p:nvSpPr>
        <p:spPr>
          <a:xfrm>
            <a:off x="5305783" y="2756586"/>
            <a:ext cx="845103" cy="923330"/>
          </a:xfrm>
          <a:prstGeom prst="rect">
            <a:avLst/>
          </a:prstGeom>
          <a:noFill/>
        </p:spPr>
        <p:txBody>
          <a:bodyPr wrap="square" rtlCol="0">
            <a:spAutoFit/>
          </a:bodyPr>
          <a:lstStyle/>
          <a:p>
            <a:r>
              <a:rPr lang="en-GB" b="1" dirty="0"/>
              <a:t>[</a:t>
            </a:r>
            <a:r>
              <a:rPr lang="en-GB" b="1" dirty="0" smtClean="0"/>
              <a:t>A,B]</a:t>
            </a:r>
            <a:endParaRPr lang="en-GB" b="1" dirty="0"/>
          </a:p>
          <a:p>
            <a:r>
              <a:rPr lang="en-GB" b="1" dirty="0"/>
              <a:t>[A,D]</a:t>
            </a:r>
          </a:p>
          <a:p>
            <a:endParaRPr lang="en-GB" b="1" dirty="0"/>
          </a:p>
        </p:txBody>
      </p:sp>
      <p:cxnSp>
        <p:nvCxnSpPr>
          <p:cNvPr id="16" name="Straight Connector 18"/>
          <p:cNvCxnSpPr/>
          <p:nvPr/>
        </p:nvCxnSpPr>
        <p:spPr>
          <a:xfrm flipV="1">
            <a:off x="5571337" y="2440624"/>
            <a:ext cx="209926" cy="3686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7"/>
          <p:cNvSpPr txBox="1"/>
          <p:nvPr/>
        </p:nvSpPr>
        <p:spPr>
          <a:xfrm>
            <a:off x="6502569" y="2781291"/>
            <a:ext cx="682816" cy="923330"/>
          </a:xfrm>
          <a:prstGeom prst="rect">
            <a:avLst/>
          </a:prstGeom>
          <a:noFill/>
        </p:spPr>
        <p:txBody>
          <a:bodyPr wrap="none" rtlCol="0">
            <a:spAutoFit/>
          </a:bodyPr>
          <a:lstStyle/>
          <a:p>
            <a:r>
              <a:rPr lang="en-GB" b="1" dirty="0"/>
              <a:t>[</a:t>
            </a:r>
            <a:r>
              <a:rPr lang="en-GB" b="1" dirty="0" smtClean="0"/>
              <a:t>A,B]</a:t>
            </a:r>
            <a:endParaRPr lang="en-GB" b="1" dirty="0"/>
          </a:p>
          <a:p>
            <a:r>
              <a:rPr lang="en-GB" b="1" dirty="0"/>
              <a:t>[</a:t>
            </a:r>
            <a:r>
              <a:rPr lang="en-GB" b="1" dirty="0" smtClean="0"/>
              <a:t>A,D]</a:t>
            </a:r>
            <a:endParaRPr lang="en-GB" b="1" dirty="0"/>
          </a:p>
          <a:p>
            <a:endParaRPr lang="en-GB" b="1" dirty="0"/>
          </a:p>
        </p:txBody>
      </p:sp>
      <p:sp>
        <p:nvSpPr>
          <p:cNvPr id="19" name="TextBox 8"/>
          <p:cNvSpPr txBox="1"/>
          <p:nvPr/>
        </p:nvSpPr>
        <p:spPr>
          <a:xfrm>
            <a:off x="7418652" y="2781291"/>
            <a:ext cx="845103" cy="923330"/>
          </a:xfrm>
          <a:prstGeom prst="rect">
            <a:avLst/>
          </a:prstGeom>
          <a:noFill/>
        </p:spPr>
        <p:txBody>
          <a:bodyPr wrap="none" rtlCol="0">
            <a:spAutoFit/>
          </a:bodyPr>
          <a:lstStyle/>
          <a:p>
            <a:r>
              <a:rPr lang="en-GB" b="1" dirty="0"/>
              <a:t>[A,B,C]</a:t>
            </a:r>
          </a:p>
          <a:p>
            <a:r>
              <a:rPr lang="en-GB" b="1" dirty="0"/>
              <a:t>[</a:t>
            </a:r>
            <a:r>
              <a:rPr lang="en-GB" b="1" dirty="0" smtClean="0"/>
              <a:t>A]</a:t>
            </a:r>
            <a:endParaRPr lang="en-GB" b="1" dirty="0"/>
          </a:p>
          <a:p>
            <a:endParaRPr lang="en-GB" b="1" dirty="0"/>
          </a:p>
        </p:txBody>
      </p:sp>
      <p:cxnSp>
        <p:nvCxnSpPr>
          <p:cNvPr id="20" name="Straight Connector 18"/>
          <p:cNvCxnSpPr/>
          <p:nvPr/>
        </p:nvCxnSpPr>
        <p:spPr>
          <a:xfrm flipH="1" flipV="1">
            <a:off x="7137746" y="2440624"/>
            <a:ext cx="408668" cy="3933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5"/>
          <p:cNvCxnSpPr/>
          <p:nvPr/>
        </p:nvCxnSpPr>
        <p:spPr>
          <a:xfrm>
            <a:off x="6768123" y="2440624"/>
            <a:ext cx="151767" cy="365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18"/>
          <p:cNvCxnSpPr/>
          <p:nvPr/>
        </p:nvCxnSpPr>
        <p:spPr>
          <a:xfrm flipV="1">
            <a:off x="4825345" y="2362295"/>
            <a:ext cx="679180" cy="3686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813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LCS: Recursive</a:t>
            </a:r>
            <a:endParaRPr lang="en-GB" dirty="0"/>
          </a:p>
        </p:txBody>
      </p:sp>
      <p:sp>
        <p:nvSpPr>
          <p:cNvPr id="3" name="Content Placeholder 2"/>
          <p:cNvSpPr>
            <a:spLocks noGrp="1"/>
          </p:cNvSpPr>
          <p:nvPr>
            <p:ph idx="1"/>
          </p:nvPr>
        </p:nvSpPr>
        <p:spPr>
          <a:xfrm>
            <a:off x="628650" y="1825625"/>
            <a:ext cx="3114919" cy="4351338"/>
          </a:xfrm>
        </p:spPr>
        <p:txBody>
          <a:bodyPr>
            <a:normAutofit/>
          </a:bodyPr>
          <a:lstStyle/>
          <a:p>
            <a:r>
              <a:rPr lang="en-GB" sz="2600" dirty="0" smtClean="0"/>
              <a:t>Possible solutions are explored recursively, with the best results being taken.</a:t>
            </a:r>
            <a:endParaRPr lang="en-GB" sz="2600" dirty="0"/>
          </a:p>
        </p:txBody>
      </p:sp>
      <p:sp>
        <p:nvSpPr>
          <p:cNvPr id="9" name="TextBox 8"/>
          <p:cNvSpPr txBox="1"/>
          <p:nvPr/>
        </p:nvSpPr>
        <p:spPr>
          <a:xfrm>
            <a:off x="6075850" y="746580"/>
            <a:ext cx="849271" cy="646331"/>
          </a:xfrm>
          <a:prstGeom prst="rect">
            <a:avLst/>
          </a:prstGeom>
          <a:noFill/>
        </p:spPr>
        <p:txBody>
          <a:bodyPr wrap="none" rtlCol="0">
            <a:spAutoFit/>
          </a:bodyPr>
          <a:lstStyle/>
          <a:p>
            <a:r>
              <a:rPr lang="en-GB" b="1" dirty="0"/>
              <a:t>[A,B,C]</a:t>
            </a:r>
          </a:p>
          <a:p>
            <a:r>
              <a:rPr lang="en-GB" b="1" dirty="0"/>
              <a:t>[A,D,E]</a:t>
            </a:r>
          </a:p>
        </p:txBody>
      </p:sp>
      <p:sp>
        <p:nvSpPr>
          <p:cNvPr id="10" name="TextBox 7"/>
          <p:cNvSpPr txBox="1"/>
          <p:nvPr/>
        </p:nvSpPr>
        <p:spPr>
          <a:xfrm>
            <a:off x="5586486" y="1749660"/>
            <a:ext cx="849271" cy="923330"/>
          </a:xfrm>
          <a:prstGeom prst="rect">
            <a:avLst/>
          </a:prstGeom>
          <a:noFill/>
        </p:spPr>
        <p:txBody>
          <a:bodyPr wrap="none" rtlCol="0">
            <a:spAutoFit/>
          </a:bodyPr>
          <a:lstStyle/>
          <a:p>
            <a:r>
              <a:rPr lang="en-GB" b="1" dirty="0"/>
              <a:t>[A,B]</a:t>
            </a:r>
          </a:p>
          <a:p>
            <a:r>
              <a:rPr lang="en-GB" b="1" dirty="0"/>
              <a:t>[A,D,E]</a:t>
            </a:r>
          </a:p>
          <a:p>
            <a:endParaRPr lang="en-GB" b="1" dirty="0"/>
          </a:p>
        </p:txBody>
      </p:sp>
      <p:sp>
        <p:nvSpPr>
          <p:cNvPr id="11" name="TextBox 8"/>
          <p:cNvSpPr txBox="1"/>
          <p:nvPr/>
        </p:nvSpPr>
        <p:spPr>
          <a:xfrm>
            <a:off x="6502569" y="1749660"/>
            <a:ext cx="845103" cy="923330"/>
          </a:xfrm>
          <a:prstGeom prst="rect">
            <a:avLst/>
          </a:prstGeom>
          <a:noFill/>
        </p:spPr>
        <p:txBody>
          <a:bodyPr wrap="none" rtlCol="0">
            <a:spAutoFit/>
          </a:bodyPr>
          <a:lstStyle/>
          <a:p>
            <a:r>
              <a:rPr lang="en-GB" b="1" dirty="0"/>
              <a:t>[A,B,C]</a:t>
            </a:r>
          </a:p>
          <a:p>
            <a:r>
              <a:rPr lang="en-GB" b="1" dirty="0"/>
              <a:t>[A,D]</a:t>
            </a:r>
          </a:p>
          <a:p>
            <a:endParaRPr lang="en-GB" b="1" dirty="0"/>
          </a:p>
        </p:txBody>
      </p:sp>
      <p:cxnSp>
        <p:nvCxnSpPr>
          <p:cNvPr id="12" name="Straight Connector 18"/>
          <p:cNvCxnSpPr/>
          <p:nvPr/>
        </p:nvCxnSpPr>
        <p:spPr>
          <a:xfrm flipH="1" flipV="1">
            <a:off x="6636193" y="1408994"/>
            <a:ext cx="131930" cy="393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p:nvCxnSpPr>
        <p:spPr>
          <a:xfrm flipH="1">
            <a:off x="6141599" y="1408993"/>
            <a:ext cx="118524" cy="365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7"/>
          <p:cNvSpPr txBox="1"/>
          <p:nvPr/>
        </p:nvSpPr>
        <p:spPr>
          <a:xfrm>
            <a:off x="4376879" y="2756586"/>
            <a:ext cx="849271" cy="923330"/>
          </a:xfrm>
          <a:prstGeom prst="rect">
            <a:avLst/>
          </a:prstGeom>
          <a:noFill/>
        </p:spPr>
        <p:txBody>
          <a:bodyPr wrap="none" rtlCol="0">
            <a:spAutoFit/>
          </a:bodyPr>
          <a:lstStyle/>
          <a:p>
            <a:r>
              <a:rPr lang="en-GB" b="1" dirty="0"/>
              <a:t>[</a:t>
            </a:r>
            <a:r>
              <a:rPr lang="en-GB" b="1" dirty="0" smtClean="0"/>
              <a:t>A]</a:t>
            </a:r>
            <a:endParaRPr lang="en-GB" b="1" dirty="0"/>
          </a:p>
          <a:p>
            <a:r>
              <a:rPr lang="en-GB" b="1" dirty="0"/>
              <a:t>[A,D,E]</a:t>
            </a:r>
          </a:p>
          <a:p>
            <a:endParaRPr lang="en-GB" b="1" dirty="0"/>
          </a:p>
        </p:txBody>
      </p:sp>
      <p:sp>
        <p:nvSpPr>
          <p:cNvPr id="15" name="TextBox 8"/>
          <p:cNvSpPr txBox="1"/>
          <p:nvPr/>
        </p:nvSpPr>
        <p:spPr>
          <a:xfrm>
            <a:off x="5305783" y="2756586"/>
            <a:ext cx="845103" cy="923330"/>
          </a:xfrm>
          <a:prstGeom prst="rect">
            <a:avLst/>
          </a:prstGeom>
          <a:noFill/>
        </p:spPr>
        <p:txBody>
          <a:bodyPr wrap="square" rtlCol="0">
            <a:spAutoFit/>
          </a:bodyPr>
          <a:lstStyle/>
          <a:p>
            <a:r>
              <a:rPr lang="en-GB" b="1" dirty="0"/>
              <a:t>[</a:t>
            </a:r>
            <a:r>
              <a:rPr lang="en-GB" b="1" dirty="0" smtClean="0"/>
              <a:t>A,B]</a:t>
            </a:r>
            <a:endParaRPr lang="en-GB" b="1" dirty="0"/>
          </a:p>
          <a:p>
            <a:r>
              <a:rPr lang="en-GB" b="1" dirty="0"/>
              <a:t>[A,D]</a:t>
            </a:r>
          </a:p>
          <a:p>
            <a:endParaRPr lang="en-GB" b="1" dirty="0"/>
          </a:p>
        </p:txBody>
      </p:sp>
      <p:cxnSp>
        <p:nvCxnSpPr>
          <p:cNvPr id="16" name="Straight Connector 18"/>
          <p:cNvCxnSpPr/>
          <p:nvPr/>
        </p:nvCxnSpPr>
        <p:spPr>
          <a:xfrm flipV="1">
            <a:off x="5571337" y="2440624"/>
            <a:ext cx="209926" cy="3686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5"/>
          <p:cNvCxnSpPr/>
          <p:nvPr/>
        </p:nvCxnSpPr>
        <p:spPr>
          <a:xfrm flipH="1">
            <a:off x="4322863" y="3400167"/>
            <a:ext cx="171176" cy="398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7"/>
          <p:cNvSpPr txBox="1"/>
          <p:nvPr/>
        </p:nvSpPr>
        <p:spPr>
          <a:xfrm>
            <a:off x="6502569" y="2781291"/>
            <a:ext cx="682816" cy="923330"/>
          </a:xfrm>
          <a:prstGeom prst="rect">
            <a:avLst/>
          </a:prstGeom>
          <a:noFill/>
        </p:spPr>
        <p:txBody>
          <a:bodyPr wrap="none" rtlCol="0">
            <a:spAutoFit/>
          </a:bodyPr>
          <a:lstStyle/>
          <a:p>
            <a:r>
              <a:rPr lang="en-GB" b="1" dirty="0"/>
              <a:t>[</a:t>
            </a:r>
            <a:r>
              <a:rPr lang="en-GB" b="1" dirty="0" smtClean="0"/>
              <a:t>A,B]</a:t>
            </a:r>
            <a:endParaRPr lang="en-GB" b="1" dirty="0"/>
          </a:p>
          <a:p>
            <a:r>
              <a:rPr lang="en-GB" b="1" dirty="0"/>
              <a:t>[</a:t>
            </a:r>
            <a:r>
              <a:rPr lang="en-GB" b="1" dirty="0" smtClean="0"/>
              <a:t>A,D]</a:t>
            </a:r>
            <a:endParaRPr lang="en-GB" b="1" dirty="0"/>
          </a:p>
          <a:p>
            <a:endParaRPr lang="en-GB" b="1" dirty="0"/>
          </a:p>
        </p:txBody>
      </p:sp>
      <p:sp>
        <p:nvSpPr>
          <p:cNvPr id="19" name="TextBox 8"/>
          <p:cNvSpPr txBox="1"/>
          <p:nvPr/>
        </p:nvSpPr>
        <p:spPr>
          <a:xfrm>
            <a:off x="7418652" y="2781291"/>
            <a:ext cx="845103" cy="923330"/>
          </a:xfrm>
          <a:prstGeom prst="rect">
            <a:avLst/>
          </a:prstGeom>
          <a:noFill/>
        </p:spPr>
        <p:txBody>
          <a:bodyPr wrap="none" rtlCol="0">
            <a:spAutoFit/>
          </a:bodyPr>
          <a:lstStyle/>
          <a:p>
            <a:r>
              <a:rPr lang="en-GB" b="1" dirty="0"/>
              <a:t>[A,B,C]</a:t>
            </a:r>
          </a:p>
          <a:p>
            <a:r>
              <a:rPr lang="en-GB" b="1" dirty="0"/>
              <a:t>[</a:t>
            </a:r>
            <a:r>
              <a:rPr lang="en-GB" b="1" dirty="0" smtClean="0"/>
              <a:t>A]</a:t>
            </a:r>
            <a:endParaRPr lang="en-GB" b="1" dirty="0"/>
          </a:p>
          <a:p>
            <a:endParaRPr lang="en-GB" b="1" dirty="0"/>
          </a:p>
        </p:txBody>
      </p:sp>
      <p:cxnSp>
        <p:nvCxnSpPr>
          <p:cNvPr id="20" name="Straight Connector 18"/>
          <p:cNvCxnSpPr/>
          <p:nvPr/>
        </p:nvCxnSpPr>
        <p:spPr>
          <a:xfrm flipH="1" flipV="1">
            <a:off x="7137746" y="2440624"/>
            <a:ext cx="408668" cy="3933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5"/>
          <p:cNvCxnSpPr/>
          <p:nvPr/>
        </p:nvCxnSpPr>
        <p:spPr>
          <a:xfrm>
            <a:off x="6768123" y="2440624"/>
            <a:ext cx="151767" cy="365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5"/>
          <p:cNvCxnSpPr/>
          <p:nvPr/>
        </p:nvCxnSpPr>
        <p:spPr>
          <a:xfrm>
            <a:off x="4860094" y="3431191"/>
            <a:ext cx="94006" cy="3670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5"/>
          <p:cNvCxnSpPr/>
          <p:nvPr/>
        </p:nvCxnSpPr>
        <p:spPr>
          <a:xfrm flipH="1">
            <a:off x="5383338" y="3400167"/>
            <a:ext cx="151430" cy="3670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5"/>
          <p:cNvCxnSpPr/>
          <p:nvPr/>
        </p:nvCxnSpPr>
        <p:spPr>
          <a:xfrm>
            <a:off x="5744160" y="3400167"/>
            <a:ext cx="115531" cy="37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5"/>
          <p:cNvCxnSpPr/>
          <p:nvPr/>
        </p:nvCxnSpPr>
        <p:spPr>
          <a:xfrm>
            <a:off x="6924741" y="3392352"/>
            <a:ext cx="115531" cy="37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5"/>
          <p:cNvCxnSpPr/>
          <p:nvPr/>
        </p:nvCxnSpPr>
        <p:spPr>
          <a:xfrm>
            <a:off x="7863260" y="3392352"/>
            <a:ext cx="115531" cy="37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5"/>
          <p:cNvCxnSpPr/>
          <p:nvPr/>
        </p:nvCxnSpPr>
        <p:spPr>
          <a:xfrm flipH="1">
            <a:off x="6470646" y="3400167"/>
            <a:ext cx="151430" cy="3670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5"/>
          <p:cNvCxnSpPr/>
          <p:nvPr/>
        </p:nvCxnSpPr>
        <p:spPr>
          <a:xfrm flipH="1">
            <a:off x="7391540" y="3404312"/>
            <a:ext cx="171176" cy="398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8"/>
          <p:cNvSpPr txBox="1"/>
          <p:nvPr/>
        </p:nvSpPr>
        <p:spPr>
          <a:xfrm>
            <a:off x="4091774" y="3729099"/>
            <a:ext cx="845103" cy="369332"/>
          </a:xfrm>
          <a:prstGeom prst="rect">
            <a:avLst/>
          </a:prstGeom>
          <a:noFill/>
        </p:spPr>
        <p:txBody>
          <a:bodyPr wrap="square" rtlCol="0">
            <a:spAutoFit/>
          </a:bodyPr>
          <a:lstStyle/>
          <a:p>
            <a:r>
              <a:rPr lang="en-GB" b="1" dirty="0" smtClean="0"/>
              <a:t>…</a:t>
            </a:r>
            <a:endParaRPr lang="en-GB" b="1" dirty="0"/>
          </a:p>
        </p:txBody>
      </p:sp>
      <p:sp>
        <p:nvSpPr>
          <p:cNvPr id="30" name="TextBox 8"/>
          <p:cNvSpPr txBox="1"/>
          <p:nvPr/>
        </p:nvSpPr>
        <p:spPr>
          <a:xfrm>
            <a:off x="4765635" y="3729099"/>
            <a:ext cx="845103" cy="369332"/>
          </a:xfrm>
          <a:prstGeom prst="rect">
            <a:avLst/>
          </a:prstGeom>
          <a:noFill/>
        </p:spPr>
        <p:txBody>
          <a:bodyPr wrap="square" rtlCol="0">
            <a:spAutoFit/>
          </a:bodyPr>
          <a:lstStyle/>
          <a:p>
            <a:r>
              <a:rPr lang="en-GB" b="1" dirty="0" smtClean="0"/>
              <a:t>…</a:t>
            </a:r>
            <a:endParaRPr lang="en-GB" b="1" dirty="0"/>
          </a:p>
        </p:txBody>
      </p:sp>
      <p:sp>
        <p:nvSpPr>
          <p:cNvPr id="31" name="TextBox 8"/>
          <p:cNvSpPr txBox="1"/>
          <p:nvPr/>
        </p:nvSpPr>
        <p:spPr>
          <a:xfrm>
            <a:off x="5210243" y="3748176"/>
            <a:ext cx="845103" cy="369332"/>
          </a:xfrm>
          <a:prstGeom prst="rect">
            <a:avLst/>
          </a:prstGeom>
          <a:noFill/>
        </p:spPr>
        <p:txBody>
          <a:bodyPr wrap="square" rtlCol="0">
            <a:spAutoFit/>
          </a:bodyPr>
          <a:lstStyle/>
          <a:p>
            <a:r>
              <a:rPr lang="en-GB" b="1" dirty="0" smtClean="0"/>
              <a:t>…</a:t>
            </a:r>
            <a:endParaRPr lang="en-GB" b="1" dirty="0"/>
          </a:p>
        </p:txBody>
      </p:sp>
      <p:sp>
        <p:nvSpPr>
          <p:cNvPr id="32" name="TextBox 8"/>
          <p:cNvSpPr txBox="1"/>
          <p:nvPr/>
        </p:nvSpPr>
        <p:spPr>
          <a:xfrm>
            <a:off x="5654851" y="3748176"/>
            <a:ext cx="845103" cy="369332"/>
          </a:xfrm>
          <a:prstGeom prst="rect">
            <a:avLst/>
          </a:prstGeom>
          <a:noFill/>
        </p:spPr>
        <p:txBody>
          <a:bodyPr wrap="square" rtlCol="0">
            <a:spAutoFit/>
          </a:bodyPr>
          <a:lstStyle/>
          <a:p>
            <a:r>
              <a:rPr lang="en-GB" b="1" dirty="0" smtClean="0"/>
              <a:t>…</a:t>
            </a:r>
            <a:endParaRPr lang="en-GB" b="1" dirty="0"/>
          </a:p>
        </p:txBody>
      </p:sp>
      <p:sp>
        <p:nvSpPr>
          <p:cNvPr id="33" name="TextBox 8"/>
          <p:cNvSpPr txBox="1"/>
          <p:nvPr/>
        </p:nvSpPr>
        <p:spPr>
          <a:xfrm>
            <a:off x="6226737" y="3742141"/>
            <a:ext cx="845103" cy="369332"/>
          </a:xfrm>
          <a:prstGeom prst="rect">
            <a:avLst/>
          </a:prstGeom>
          <a:noFill/>
        </p:spPr>
        <p:txBody>
          <a:bodyPr wrap="square" rtlCol="0">
            <a:spAutoFit/>
          </a:bodyPr>
          <a:lstStyle/>
          <a:p>
            <a:r>
              <a:rPr lang="en-GB" b="1" dirty="0" smtClean="0"/>
              <a:t>…</a:t>
            </a:r>
            <a:endParaRPr lang="en-GB" b="1" dirty="0"/>
          </a:p>
        </p:txBody>
      </p:sp>
      <p:sp>
        <p:nvSpPr>
          <p:cNvPr id="34" name="TextBox 8"/>
          <p:cNvSpPr txBox="1"/>
          <p:nvPr/>
        </p:nvSpPr>
        <p:spPr>
          <a:xfrm>
            <a:off x="6819847" y="3726988"/>
            <a:ext cx="845103" cy="369332"/>
          </a:xfrm>
          <a:prstGeom prst="rect">
            <a:avLst/>
          </a:prstGeom>
          <a:noFill/>
        </p:spPr>
        <p:txBody>
          <a:bodyPr wrap="square" rtlCol="0">
            <a:spAutoFit/>
          </a:bodyPr>
          <a:lstStyle/>
          <a:p>
            <a:r>
              <a:rPr lang="en-GB" b="1" dirty="0" smtClean="0"/>
              <a:t>…</a:t>
            </a:r>
            <a:endParaRPr lang="en-GB" b="1" dirty="0"/>
          </a:p>
        </p:txBody>
      </p:sp>
      <p:sp>
        <p:nvSpPr>
          <p:cNvPr id="35" name="TextBox 8"/>
          <p:cNvSpPr txBox="1"/>
          <p:nvPr/>
        </p:nvSpPr>
        <p:spPr>
          <a:xfrm>
            <a:off x="7220149" y="3726988"/>
            <a:ext cx="845103" cy="369332"/>
          </a:xfrm>
          <a:prstGeom prst="rect">
            <a:avLst/>
          </a:prstGeom>
          <a:noFill/>
        </p:spPr>
        <p:txBody>
          <a:bodyPr wrap="square" rtlCol="0">
            <a:spAutoFit/>
          </a:bodyPr>
          <a:lstStyle/>
          <a:p>
            <a:r>
              <a:rPr lang="en-GB" b="1" dirty="0" smtClean="0"/>
              <a:t>…</a:t>
            </a:r>
            <a:endParaRPr lang="en-GB" b="1" dirty="0"/>
          </a:p>
        </p:txBody>
      </p:sp>
      <p:sp>
        <p:nvSpPr>
          <p:cNvPr id="36" name="TextBox 8"/>
          <p:cNvSpPr txBox="1"/>
          <p:nvPr/>
        </p:nvSpPr>
        <p:spPr>
          <a:xfrm>
            <a:off x="7848855" y="3726988"/>
            <a:ext cx="845103" cy="369332"/>
          </a:xfrm>
          <a:prstGeom prst="rect">
            <a:avLst/>
          </a:prstGeom>
          <a:noFill/>
        </p:spPr>
        <p:txBody>
          <a:bodyPr wrap="square" rtlCol="0">
            <a:spAutoFit/>
          </a:bodyPr>
          <a:lstStyle/>
          <a:p>
            <a:r>
              <a:rPr lang="en-GB" b="1" dirty="0" smtClean="0"/>
              <a:t>…</a:t>
            </a:r>
            <a:endParaRPr lang="en-GB" b="1" dirty="0"/>
          </a:p>
        </p:txBody>
      </p:sp>
      <p:cxnSp>
        <p:nvCxnSpPr>
          <p:cNvPr id="37" name="Straight Connector 18"/>
          <p:cNvCxnSpPr/>
          <p:nvPr/>
        </p:nvCxnSpPr>
        <p:spPr>
          <a:xfrm flipV="1">
            <a:off x="4825345" y="2362295"/>
            <a:ext cx="679180" cy="3686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82535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LCS: Recursive</a:t>
            </a:r>
            <a:endParaRPr lang="en-GB" dirty="0"/>
          </a:p>
        </p:txBody>
      </p:sp>
      <p:sp>
        <p:nvSpPr>
          <p:cNvPr id="3" name="Content Placeholder 2"/>
          <p:cNvSpPr>
            <a:spLocks noGrp="1"/>
          </p:cNvSpPr>
          <p:nvPr>
            <p:ph idx="1"/>
          </p:nvPr>
        </p:nvSpPr>
        <p:spPr>
          <a:xfrm>
            <a:off x="628650" y="1825625"/>
            <a:ext cx="3114919" cy="4351338"/>
          </a:xfrm>
        </p:spPr>
        <p:txBody>
          <a:bodyPr>
            <a:normAutofit fontScale="92500"/>
          </a:bodyPr>
          <a:lstStyle/>
          <a:p>
            <a:r>
              <a:rPr lang="en-GB" dirty="0" smtClean="0"/>
              <a:t>Possible solutions are explored recursively, with the best results being taken.</a:t>
            </a:r>
          </a:p>
          <a:p>
            <a:endParaRPr lang="en-GB" dirty="0"/>
          </a:p>
          <a:p>
            <a:r>
              <a:rPr lang="en-GB" dirty="0" smtClean="0"/>
              <a:t>Duplicate items in tree demonstrate why dynamic approach is suitable for this problem</a:t>
            </a:r>
            <a:endParaRPr lang="en-GB" dirty="0"/>
          </a:p>
        </p:txBody>
      </p:sp>
      <p:sp>
        <p:nvSpPr>
          <p:cNvPr id="9" name="TextBox 8"/>
          <p:cNvSpPr txBox="1"/>
          <p:nvPr/>
        </p:nvSpPr>
        <p:spPr>
          <a:xfrm>
            <a:off x="6075850" y="746580"/>
            <a:ext cx="849271" cy="646331"/>
          </a:xfrm>
          <a:prstGeom prst="rect">
            <a:avLst/>
          </a:prstGeom>
          <a:noFill/>
        </p:spPr>
        <p:txBody>
          <a:bodyPr wrap="none" rtlCol="0">
            <a:spAutoFit/>
          </a:bodyPr>
          <a:lstStyle/>
          <a:p>
            <a:r>
              <a:rPr lang="en-GB" b="1" dirty="0"/>
              <a:t>[A,B,C]</a:t>
            </a:r>
          </a:p>
          <a:p>
            <a:r>
              <a:rPr lang="en-GB" b="1" dirty="0"/>
              <a:t>[A,D,E]</a:t>
            </a:r>
          </a:p>
        </p:txBody>
      </p:sp>
      <p:sp>
        <p:nvSpPr>
          <p:cNvPr id="10" name="TextBox 7"/>
          <p:cNvSpPr txBox="1"/>
          <p:nvPr/>
        </p:nvSpPr>
        <p:spPr>
          <a:xfrm>
            <a:off x="5586486" y="1749660"/>
            <a:ext cx="849271" cy="923330"/>
          </a:xfrm>
          <a:prstGeom prst="rect">
            <a:avLst/>
          </a:prstGeom>
          <a:noFill/>
        </p:spPr>
        <p:txBody>
          <a:bodyPr wrap="none" rtlCol="0">
            <a:spAutoFit/>
          </a:bodyPr>
          <a:lstStyle/>
          <a:p>
            <a:r>
              <a:rPr lang="en-GB" b="1" dirty="0"/>
              <a:t>[A,B]</a:t>
            </a:r>
          </a:p>
          <a:p>
            <a:r>
              <a:rPr lang="en-GB" b="1" dirty="0"/>
              <a:t>[A,D,E]</a:t>
            </a:r>
          </a:p>
          <a:p>
            <a:endParaRPr lang="en-GB" b="1" dirty="0"/>
          </a:p>
        </p:txBody>
      </p:sp>
      <p:sp>
        <p:nvSpPr>
          <p:cNvPr id="11" name="TextBox 8"/>
          <p:cNvSpPr txBox="1"/>
          <p:nvPr/>
        </p:nvSpPr>
        <p:spPr>
          <a:xfrm>
            <a:off x="6502569" y="1749660"/>
            <a:ext cx="845103" cy="923330"/>
          </a:xfrm>
          <a:prstGeom prst="rect">
            <a:avLst/>
          </a:prstGeom>
          <a:noFill/>
        </p:spPr>
        <p:txBody>
          <a:bodyPr wrap="none" rtlCol="0">
            <a:spAutoFit/>
          </a:bodyPr>
          <a:lstStyle/>
          <a:p>
            <a:r>
              <a:rPr lang="en-GB" b="1" dirty="0"/>
              <a:t>[A,B,C]</a:t>
            </a:r>
          </a:p>
          <a:p>
            <a:r>
              <a:rPr lang="en-GB" b="1" dirty="0"/>
              <a:t>[A,D]</a:t>
            </a:r>
          </a:p>
          <a:p>
            <a:endParaRPr lang="en-GB" b="1" dirty="0"/>
          </a:p>
        </p:txBody>
      </p:sp>
      <p:cxnSp>
        <p:nvCxnSpPr>
          <p:cNvPr id="12" name="Straight Connector 18"/>
          <p:cNvCxnSpPr/>
          <p:nvPr/>
        </p:nvCxnSpPr>
        <p:spPr>
          <a:xfrm flipH="1" flipV="1">
            <a:off x="6636193" y="1408994"/>
            <a:ext cx="131930" cy="393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p:nvCxnSpPr>
        <p:spPr>
          <a:xfrm flipH="1">
            <a:off x="6141599" y="1408993"/>
            <a:ext cx="118524" cy="365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7"/>
          <p:cNvSpPr txBox="1"/>
          <p:nvPr/>
        </p:nvSpPr>
        <p:spPr>
          <a:xfrm>
            <a:off x="4376879" y="2756586"/>
            <a:ext cx="849271" cy="923330"/>
          </a:xfrm>
          <a:prstGeom prst="rect">
            <a:avLst/>
          </a:prstGeom>
          <a:noFill/>
        </p:spPr>
        <p:txBody>
          <a:bodyPr wrap="none" rtlCol="0">
            <a:spAutoFit/>
          </a:bodyPr>
          <a:lstStyle/>
          <a:p>
            <a:r>
              <a:rPr lang="en-GB" b="1" dirty="0"/>
              <a:t>[</a:t>
            </a:r>
            <a:r>
              <a:rPr lang="en-GB" b="1" dirty="0" smtClean="0"/>
              <a:t>A]</a:t>
            </a:r>
            <a:endParaRPr lang="en-GB" b="1" dirty="0"/>
          </a:p>
          <a:p>
            <a:r>
              <a:rPr lang="en-GB" b="1" dirty="0"/>
              <a:t>[A,D,E]</a:t>
            </a:r>
          </a:p>
          <a:p>
            <a:endParaRPr lang="en-GB" b="1" dirty="0"/>
          </a:p>
        </p:txBody>
      </p:sp>
      <p:sp>
        <p:nvSpPr>
          <p:cNvPr id="15" name="TextBox 8"/>
          <p:cNvSpPr txBox="1"/>
          <p:nvPr/>
        </p:nvSpPr>
        <p:spPr>
          <a:xfrm>
            <a:off x="5305783" y="2756586"/>
            <a:ext cx="845103" cy="923330"/>
          </a:xfrm>
          <a:prstGeom prst="rect">
            <a:avLst/>
          </a:prstGeom>
          <a:noFill/>
        </p:spPr>
        <p:txBody>
          <a:bodyPr wrap="square" rtlCol="0">
            <a:spAutoFit/>
          </a:bodyPr>
          <a:lstStyle/>
          <a:p>
            <a:r>
              <a:rPr lang="en-GB" b="1" dirty="0"/>
              <a:t>[</a:t>
            </a:r>
            <a:r>
              <a:rPr lang="en-GB" b="1" dirty="0" smtClean="0"/>
              <a:t>A,B]</a:t>
            </a:r>
            <a:endParaRPr lang="en-GB" b="1" dirty="0"/>
          </a:p>
          <a:p>
            <a:r>
              <a:rPr lang="en-GB" b="1" dirty="0"/>
              <a:t>[A,D]</a:t>
            </a:r>
          </a:p>
          <a:p>
            <a:endParaRPr lang="en-GB" b="1" dirty="0"/>
          </a:p>
        </p:txBody>
      </p:sp>
      <p:cxnSp>
        <p:nvCxnSpPr>
          <p:cNvPr id="16" name="Straight Connector 18"/>
          <p:cNvCxnSpPr/>
          <p:nvPr/>
        </p:nvCxnSpPr>
        <p:spPr>
          <a:xfrm flipV="1">
            <a:off x="5571337" y="2440624"/>
            <a:ext cx="209926" cy="3686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5"/>
          <p:cNvCxnSpPr/>
          <p:nvPr/>
        </p:nvCxnSpPr>
        <p:spPr>
          <a:xfrm flipH="1">
            <a:off x="4322863" y="3400167"/>
            <a:ext cx="171176" cy="398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7"/>
          <p:cNvSpPr txBox="1"/>
          <p:nvPr/>
        </p:nvSpPr>
        <p:spPr>
          <a:xfrm>
            <a:off x="6502569" y="2781291"/>
            <a:ext cx="682816" cy="923330"/>
          </a:xfrm>
          <a:prstGeom prst="rect">
            <a:avLst/>
          </a:prstGeom>
          <a:noFill/>
        </p:spPr>
        <p:txBody>
          <a:bodyPr wrap="none" rtlCol="0">
            <a:spAutoFit/>
          </a:bodyPr>
          <a:lstStyle/>
          <a:p>
            <a:r>
              <a:rPr lang="en-GB" b="1" dirty="0"/>
              <a:t>[</a:t>
            </a:r>
            <a:r>
              <a:rPr lang="en-GB" b="1" dirty="0" smtClean="0"/>
              <a:t>A,B]</a:t>
            </a:r>
            <a:endParaRPr lang="en-GB" b="1" dirty="0"/>
          </a:p>
          <a:p>
            <a:r>
              <a:rPr lang="en-GB" b="1" dirty="0"/>
              <a:t>[</a:t>
            </a:r>
            <a:r>
              <a:rPr lang="en-GB" b="1" dirty="0" smtClean="0"/>
              <a:t>A,D]</a:t>
            </a:r>
            <a:endParaRPr lang="en-GB" b="1" dirty="0"/>
          </a:p>
          <a:p>
            <a:endParaRPr lang="en-GB" b="1" dirty="0"/>
          </a:p>
        </p:txBody>
      </p:sp>
      <p:sp>
        <p:nvSpPr>
          <p:cNvPr id="19" name="TextBox 8"/>
          <p:cNvSpPr txBox="1"/>
          <p:nvPr/>
        </p:nvSpPr>
        <p:spPr>
          <a:xfrm>
            <a:off x="7418652" y="2781291"/>
            <a:ext cx="845103" cy="923330"/>
          </a:xfrm>
          <a:prstGeom prst="rect">
            <a:avLst/>
          </a:prstGeom>
          <a:noFill/>
        </p:spPr>
        <p:txBody>
          <a:bodyPr wrap="none" rtlCol="0">
            <a:spAutoFit/>
          </a:bodyPr>
          <a:lstStyle/>
          <a:p>
            <a:r>
              <a:rPr lang="en-GB" b="1" dirty="0"/>
              <a:t>[A,B,C]</a:t>
            </a:r>
          </a:p>
          <a:p>
            <a:r>
              <a:rPr lang="en-GB" b="1" dirty="0"/>
              <a:t>[</a:t>
            </a:r>
            <a:r>
              <a:rPr lang="en-GB" b="1" dirty="0" smtClean="0"/>
              <a:t>A]</a:t>
            </a:r>
            <a:endParaRPr lang="en-GB" b="1" dirty="0"/>
          </a:p>
          <a:p>
            <a:endParaRPr lang="en-GB" b="1" dirty="0"/>
          </a:p>
        </p:txBody>
      </p:sp>
      <p:cxnSp>
        <p:nvCxnSpPr>
          <p:cNvPr id="20" name="Straight Connector 18"/>
          <p:cNvCxnSpPr/>
          <p:nvPr/>
        </p:nvCxnSpPr>
        <p:spPr>
          <a:xfrm flipH="1" flipV="1">
            <a:off x="7137746" y="2440624"/>
            <a:ext cx="408668" cy="3933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5"/>
          <p:cNvCxnSpPr/>
          <p:nvPr/>
        </p:nvCxnSpPr>
        <p:spPr>
          <a:xfrm>
            <a:off x="6768123" y="2440624"/>
            <a:ext cx="151767" cy="365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5"/>
          <p:cNvCxnSpPr/>
          <p:nvPr/>
        </p:nvCxnSpPr>
        <p:spPr>
          <a:xfrm>
            <a:off x="4860094" y="3431191"/>
            <a:ext cx="94006" cy="3670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5"/>
          <p:cNvCxnSpPr/>
          <p:nvPr/>
        </p:nvCxnSpPr>
        <p:spPr>
          <a:xfrm flipH="1">
            <a:off x="5383338" y="3400167"/>
            <a:ext cx="151430" cy="3670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5"/>
          <p:cNvCxnSpPr/>
          <p:nvPr/>
        </p:nvCxnSpPr>
        <p:spPr>
          <a:xfrm>
            <a:off x="5744160" y="3400167"/>
            <a:ext cx="115531" cy="37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5"/>
          <p:cNvCxnSpPr/>
          <p:nvPr/>
        </p:nvCxnSpPr>
        <p:spPr>
          <a:xfrm>
            <a:off x="6924741" y="3392352"/>
            <a:ext cx="115531" cy="37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5"/>
          <p:cNvCxnSpPr/>
          <p:nvPr/>
        </p:nvCxnSpPr>
        <p:spPr>
          <a:xfrm>
            <a:off x="7863260" y="3392352"/>
            <a:ext cx="115531" cy="37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5"/>
          <p:cNvCxnSpPr/>
          <p:nvPr/>
        </p:nvCxnSpPr>
        <p:spPr>
          <a:xfrm flipH="1">
            <a:off x="6470646" y="3400167"/>
            <a:ext cx="151430" cy="3670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5"/>
          <p:cNvCxnSpPr/>
          <p:nvPr/>
        </p:nvCxnSpPr>
        <p:spPr>
          <a:xfrm flipH="1">
            <a:off x="7391540" y="3404312"/>
            <a:ext cx="171176" cy="398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8"/>
          <p:cNvSpPr txBox="1"/>
          <p:nvPr/>
        </p:nvSpPr>
        <p:spPr>
          <a:xfrm>
            <a:off x="4091774" y="3729099"/>
            <a:ext cx="845103" cy="369332"/>
          </a:xfrm>
          <a:prstGeom prst="rect">
            <a:avLst/>
          </a:prstGeom>
          <a:noFill/>
        </p:spPr>
        <p:txBody>
          <a:bodyPr wrap="square" rtlCol="0">
            <a:spAutoFit/>
          </a:bodyPr>
          <a:lstStyle/>
          <a:p>
            <a:r>
              <a:rPr lang="en-GB" b="1" dirty="0" smtClean="0"/>
              <a:t>…</a:t>
            </a:r>
            <a:endParaRPr lang="en-GB" b="1" dirty="0"/>
          </a:p>
        </p:txBody>
      </p:sp>
      <p:sp>
        <p:nvSpPr>
          <p:cNvPr id="30" name="TextBox 8"/>
          <p:cNvSpPr txBox="1"/>
          <p:nvPr/>
        </p:nvSpPr>
        <p:spPr>
          <a:xfrm>
            <a:off x="4765635" y="3729099"/>
            <a:ext cx="845103" cy="369332"/>
          </a:xfrm>
          <a:prstGeom prst="rect">
            <a:avLst/>
          </a:prstGeom>
          <a:noFill/>
        </p:spPr>
        <p:txBody>
          <a:bodyPr wrap="square" rtlCol="0">
            <a:spAutoFit/>
          </a:bodyPr>
          <a:lstStyle/>
          <a:p>
            <a:r>
              <a:rPr lang="en-GB" b="1" dirty="0" smtClean="0"/>
              <a:t>…</a:t>
            </a:r>
            <a:endParaRPr lang="en-GB" b="1" dirty="0"/>
          </a:p>
        </p:txBody>
      </p:sp>
      <p:sp>
        <p:nvSpPr>
          <p:cNvPr id="31" name="TextBox 8"/>
          <p:cNvSpPr txBox="1"/>
          <p:nvPr/>
        </p:nvSpPr>
        <p:spPr>
          <a:xfrm>
            <a:off x="5210243" y="3748176"/>
            <a:ext cx="845103" cy="369332"/>
          </a:xfrm>
          <a:prstGeom prst="rect">
            <a:avLst/>
          </a:prstGeom>
          <a:noFill/>
        </p:spPr>
        <p:txBody>
          <a:bodyPr wrap="square" rtlCol="0">
            <a:spAutoFit/>
          </a:bodyPr>
          <a:lstStyle/>
          <a:p>
            <a:r>
              <a:rPr lang="en-GB" b="1" dirty="0" smtClean="0"/>
              <a:t>…</a:t>
            </a:r>
            <a:endParaRPr lang="en-GB" b="1" dirty="0"/>
          </a:p>
        </p:txBody>
      </p:sp>
      <p:sp>
        <p:nvSpPr>
          <p:cNvPr id="32" name="TextBox 8"/>
          <p:cNvSpPr txBox="1"/>
          <p:nvPr/>
        </p:nvSpPr>
        <p:spPr>
          <a:xfrm>
            <a:off x="5654851" y="3748176"/>
            <a:ext cx="845103" cy="369332"/>
          </a:xfrm>
          <a:prstGeom prst="rect">
            <a:avLst/>
          </a:prstGeom>
          <a:noFill/>
        </p:spPr>
        <p:txBody>
          <a:bodyPr wrap="square" rtlCol="0">
            <a:spAutoFit/>
          </a:bodyPr>
          <a:lstStyle/>
          <a:p>
            <a:r>
              <a:rPr lang="en-GB" b="1" dirty="0" smtClean="0"/>
              <a:t>…</a:t>
            </a:r>
            <a:endParaRPr lang="en-GB" b="1" dirty="0"/>
          </a:p>
        </p:txBody>
      </p:sp>
      <p:sp>
        <p:nvSpPr>
          <p:cNvPr id="33" name="TextBox 8"/>
          <p:cNvSpPr txBox="1"/>
          <p:nvPr/>
        </p:nvSpPr>
        <p:spPr>
          <a:xfrm>
            <a:off x="6226737" y="3742141"/>
            <a:ext cx="845103" cy="369332"/>
          </a:xfrm>
          <a:prstGeom prst="rect">
            <a:avLst/>
          </a:prstGeom>
          <a:noFill/>
        </p:spPr>
        <p:txBody>
          <a:bodyPr wrap="square" rtlCol="0">
            <a:spAutoFit/>
          </a:bodyPr>
          <a:lstStyle/>
          <a:p>
            <a:r>
              <a:rPr lang="en-GB" b="1" dirty="0" smtClean="0"/>
              <a:t>…</a:t>
            </a:r>
            <a:endParaRPr lang="en-GB" b="1" dirty="0"/>
          </a:p>
        </p:txBody>
      </p:sp>
      <p:sp>
        <p:nvSpPr>
          <p:cNvPr id="34" name="TextBox 8"/>
          <p:cNvSpPr txBox="1"/>
          <p:nvPr/>
        </p:nvSpPr>
        <p:spPr>
          <a:xfrm>
            <a:off x="6819847" y="3726988"/>
            <a:ext cx="845103" cy="369332"/>
          </a:xfrm>
          <a:prstGeom prst="rect">
            <a:avLst/>
          </a:prstGeom>
          <a:noFill/>
        </p:spPr>
        <p:txBody>
          <a:bodyPr wrap="square" rtlCol="0">
            <a:spAutoFit/>
          </a:bodyPr>
          <a:lstStyle/>
          <a:p>
            <a:r>
              <a:rPr lang="en-GB" b="1" dirty="0" smtClean="0"/>
              <a:t>…</a:t>
            </a:r>
            <a:endParaRPr lang="en-GB" b="1" dirty="0"/>
          </a:p>
        </p:txBody>
      </p:sp>
      <p:sp>
        <p:nvSpPr>
          <p:cNvPr id="35" name="TextBox 8"/>
          <p:cNvSpPr txBox="1"/>
          <p:nvPr/>
        </p:nvSpPr>
        <p:spPr>
          <a:xfrm>
            <a:off x="7220149" y="3726988"/>
            <a:ext cx="845103" cy="369332"/>
          </a:xfrm>
          <a:prstGeom prst="rect">
            <a:avLst/>
          </a:prstGeom>
          <a:noFill/>
        </p:spPr>
        <p:txBody>
          <a:bodyPr wrap="square" rtlCol="0">
            <a:spAutoFit/>
          </a:bodyPr>
          <a:lstStyle/>
          <a:p>
            <a:r>
              <a:rPr lang="en-GB" b="1" dirty="0" smtClean="0"/>
              <a:t>…</a:t>
            </a:r>
            <a:endParaRPr lang="en-GB" b="1" dirty="0"/>
          </a:p>
        </p:txBody>
      </p:sp>
      <p:sp>
        <p:nvSpPr>
          <p:cNvPr id="36" name="TextBox 8"/>
          <p:cNvSpPr txBox="1"/>
          <p:nvPr/>
        </p:nvSpPr>
        <p:spPr>
          <a:xfrm>
            <a:off x="7848855" y="3726988"/>
            <a:ext cx="845103" cy="369332"/>
          </a:xfrm>
          <a:prstGeom prst="rect">
            <a:avLst/>
          </a:prstGeom>
          <a:noFill/>
        </p:spPr>
        <p:txBody>
          <a:bodyPr wrap="square" rtlCol="0">
            <a:spAutoFit/>
          </a:bodyPr>
          <a:lstStyle/>
          <a:p>
            <a:r>
              <a:rPr lang="en-GB" b="1" dirty="0" smtClean="0"/>
              <a:t>…</a:t>
            </a:r>
            <a:endParaRPr lang="en-GB" b="1" dirty="0"/>
          </a:p>
        </p:txBody>
      </p:sp>
      <p:cxnSp>
        <p:nvCxnSpPr>
          <p:cNvPr id="37" name="Straight Connector 18"/>
          <p:cNvCxnSpPr/>
          <p:nvPr/>
        </p:nvCxnSpPr>
        <p:spPr>
          <a:xfrm flipV="1">
            <a:off x="4825345" y="2362295"/>
            <a:ext cx="679180" cy="3686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5305783" y="2805996"/>
            <a:ext cx="672986" cy="59417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ounded Rectangle 37"/>
          <p:cNvSpPr/>
          <p:nvPr/>
        </p:nvSpPr>
        <p:spPr>
          <a:xfrm>
            <a:off x="6476586" y="2805996"/>
            <a:ext cx="672986" cy="59417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622097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b="1" dirty="0" smtClean="0"/>
              <a:t>Introduction</a:t>
            </a:r>
            <a:endParaRPr lang="en-GB" b="1" dirty="0"/>
          </a:p>
        </p:txBody>
      </p:sp>
      <p:sp>
        <p:nvSpPr>
          <p:cNvPr id="3" name="Content Placeholder 2"/>
          <p:cNvSpPr>
            <a:spLocks noGrp="1"/>
          </p:cNvSpPr>
          <p:nvPr>
            <p:ph idx="1"/>
          </p:nvPr>
        </p:nvSpPr>
        <p:spPr>
          <a:xfrm>
            <a:off x="628650" y="1528011"/>
            <a:ext cx="7886700" cy="4648952"/>
          </a:xfrm>
        </p:spPr>
        <p:txBody>
          <a:bodyPr>
            <a:normAutofit fontScale="70000" lnSpcReduction="20000"/>
          </a:bodyPr>
          <a:lstStyle/>
          <a:p>
            <a:r>
              <a:rPr lang="en-GB" dirty="0" smtClean="0">
                <a:solidFill>
                  <a:schemeClr val="bg1">
                    <a:lumMod val="85000"/>
                  </a:schemeClr>
                </a:solidFill>
              </a:rPr>
              <a:t>Pre-processing</a:t>
            </a:r>
            <a:endParaRPr lang="en-GB" dirty="0" smtClean="0">
              <a:solidFill>
                <a:schemeClr val="bg1">
                  <a:lumMod val="85000"/>
                </a:schemeClr>
              </a:solidFill>
            </a:endParaRPr>
          </a:p>
          <a:p>
            <a:r>
              <a:rPr lang="en-GB" dirty="0" smtClean="0">
                <a:solidFill>
                  <a:schemeClr val="bg1">
                    <a:lumMod val="85000"/>
                  </a:schemeClr>
                </a:solidFill>
              </a:rPr>
              <a:t>Summary </a:t>
            </a:r>
            <a:r>
              <a:rPr lang="en-GB" dirty="0" smtClean="0">
                <a:solidFill>
                  <a:schemeClr val="bg1">
                    <a:lumMod val="85000"/>
                  </a:schemeClr>
                </a:solidFill>
              </a:rPr>
              <a:t>of Algorithms Implemented</a:t>
            </a:r>
          </a:p>
          <a:p>
            <a:pPr lvl="1"/>
            <a:r>
              <a:rPr lang="en-GB" dirty="0" smtClean="0">
                <a:solidFill>
                  <a:schemeClr val="bg1">
                    <a:lumMod val="85000"/>
                  </a:schemeClr>
                </a:solidFill>
              </a:rPr>
              <a:t>LCS</a:t>
            </a:r>
          </a:p>
          <a:p>
            <a:pPr lvl="1"/>
            <a:r>
              <a:rPr lang="en-GB" dirty="0" smtClean="0">
                <a:solidFill>
                  <a:schemeClr val="bg1">
                    <a:lumMod val="85000"/>
                  </a:schemeClr>
                </a:solidFill>
              </a:rPr>
              <a:t>Printing Neatly</a:t>
            </a:r>
          </a:p>
          <a:p>
            <a:r>
              <a:rPr lang="en-GB" dirty="0" smtClean="0"/>
              <a:t>Algorithms</a:t>
            </a:r>
            <a:endParaRPr lang="en-GB" dirty="0" smtClean="0"/>
          </a:p>
          <a:p>
            <a:pPr lvl="1"/>
            <a:r>
              <a:rPr lang="en-GB" dirty="0" smtClean="0"/>
              <a:t>Branch and Bound</a:t>
            </a:r>
          </a:p>
          <a:p>
            <a:r>
              <a:rPr lang="en-GB" dirty="0" smtClean="0">
                <a:solidFill>
                  <a:schemeClr val="bg1">
                    <a:lumMod val="85000"/>
                  </a:schemeClr>
                </a:solidFill>
              </a:rPr>
              <a:t>Complexity</a:t>
            </a:r>
          </a:p>
          <a:p>
            <a:pPr lvl="1"/>
            <a:r>
              <a:rPr lang="en-GB" dirty="0" smtClean="0">
                <a:solidFill>
                  <a:schemeClr val="bg1">
                    <a:lumMod val="85000"/>
                  </a:schemeClr>
                </a:solidFill>
              </a:rPr>
              <a:t>Longest common sub-sequence</a:t>
            </a:r>
            <a:endParaRPr lang="en-GB" dirty="0" smtClean="0">
              <a:solidFill>
                <a:schemeClr val="bg1">
                  <a:lumMod val="85000"/>
                </a:schemeClr>
              </a:solidFill>
            </a:endParaRPr>
          </a:p>
          <a:p>
            <a:pPr lvl="1"/>
            <a:r>
              <a:rPr lang="en-GB" dirty="0" smtClean="0">
                <a:solidFill>
                  <a:schemeClr val="bg1">
                    <a:lumMod val="85000"/>
                  </a:schemeClr>
                </a:solidFill>
              </a:rPr>
              <a:t>Printing Neatly</a:t>
            </a:r>
            <a:endParaRPr lang="en-GB" dirty="0" smtClean="0">
              <a:solidFill>
                <a:schemeClr val="bg1">
                  <a:lumMod val="85000"/>
                </a:schemeClr>
              </a:solidFill>
            </a:endParaRPr>
          </a:p>
          <a:p>
            <a:r>
              <a:rPr lang="en-GB" dirty="0" smtClean="0">
                <a:solidFill>
                  <a:schemeClr val="bg1">
                    <a:lumMod val="85000"/>
                  </a:schemeClr>
                </a:solidFill>
              </a:rPr>
              <a:t>Plagiarism Detection </a:t>
            </a:r>
            <a:r>
              <a:rPr lang="en-GB" dirty="0" smtClean="0">
                <a:solidFill>
                  <a:schemeClr val="bg1">
                    <a:lumMod val="85000"/>
                  </a:schemeClr>
                </a:solidFill>
              </a:rPr>
              <a:t>techniques</a:t>
            </a:r>
          </a:p>
          <a:p>
            <a:r>
              <a:rPr lang="en-GB" dirty="0" smtClean="0">
                <a:solidFill>
                  <a:schemeClr val="bg1">
                    <a:lumMod val="85000"/>
                  </a:schemeClr>
                </a:solidFill>
              </a:rPr>
              <a:t>Outliers</a:t>
            </a:r>
            <a:endParaRPr lang="en-GB" dirty="0" smtClean="0">
              <a:solidFill>
                <a:schemeClr val="bg1">
                  <a:lumMod val="85000"/>
                </a:schemeClr>
              </a:solidFill>
            </a:endParaRPr>
          </a:p>
          <a:p>
            <a:r>
              <a:rPr lang="en-GB" dirty="0" smtClean="0">
                <a:solidFill>
                  <a:schemeClr val="bg1">
                    <a:lumMod val="85000"/>
                  </a:schemeClr>
                </a:solidFill>
              </a:rPr>
              <a:t>Demo of </a:t>
            </a:r>
            <a:r>
              <a:rPr lang="en-GB" dirty="0" smtClean="0">
                <a:solidFill>
                  <a:schemeClr val="bg1">
                    <a:lumMod val="85000"/>
                  </a:schemeClr>
                </a:solidFill>
              </a:rPr>
              <a:t>UI</a:t>
            </a:r>
            <a:endParaRPr lang="en-GB" dirty="0" smtClean="0">
              <a:solidFill>
                <a:schemeClr val="bg1">
                  <a:lumMod val="85000"/>
                </a:schemeClr>
              </a:solidFill>
            </a:endParaRPr>
          </a:p>
          <a:p>
            <a:r>
              <a:rPr lang="en-GB" dirty="0" smtClean="0">
                <a:solidFill>
                  <a:schemeClr val="bg1">
                    <a:lumMod val="85000"/>
                  </a:schemeClr>
                </a:solidFill>
              </a:rPr>
              <a:t>Project planning and </a:t>
            </a:r>
            <a:r>
              <a:rPr lang="en-GB" dirty="0" smtClean="0">
                <a:solidFill>
                  <a:schemeClr val="bg1">
                    <a:lumMod val="85000"/>
                  </a:schemeClr>
                </a:solidFill>
              </a:rPr>
              <a:t>Execution</a:t>
            </a:r>
            <a:endParaRPr lang="en-GB" dirty="0" smtClean="0">
              <a:solidFill>
                <a:schemeClr val="bg1">
                  <a:lumMod val="85000"/>
                </a:schemeClr>
              </a:solidFill>
            </a:endParaRPr>
          </a:p>
          <a:p>
            <a:r>
              <a:rPr lang="en-GB" dirty="0" smtClean="0">
                <a:solidFill>
                  <a:schemeClr val="bg1">
                    <a:lumMod val="85000"/>
                  </a:schemeClr>
                </a:solidFill>
              </a:rPr>
              <a:t>Lessons Learned and Challenges</a:t>
            </a:r>
          </a:p>
          <a:p>
            <a:r>
              <a:rPr lang="en-GB" dirty="0" smtClean="0">
                <a:solidFill>
                  <a:schemeClr val="bg1">
                    <a:lumMod val="85000"/>
                  </a:schemeClr>
                </a:solidFill>
              </a:rPr>
              <a:t>Conclusions</a:t>
            </a:r>
          </a:p>
          <a:p>
            <a:pPr marL="457200" lvl="1" indent="0">
              <a:buNone/>
            </a:pPr>
            <a:endParaRPr lang="en-GB" dirty="0" smtClean="0"/>
          </a:p>
          <a:p>
            <a:endParaRPr lang="en-GB" dirty="0" smtClean="0"/>
          </a:p>
        </p:txBody>
      </p:sp>
    </p:spTree>
    <p:extLst>
      <p:ext uri="{BB962C8B-B14F-4D97-AF65-F5344CB8AC3E}">
        <p14:creationId xmlns:p14="http://schemas.microsoft.com/office/powerpoint/2010/main" val="14235937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Branch and Bound: Bounds</a:t>
            </a:r>
            <a:endParaRPr lang="en-GB" sz="4000" dirty="0"/>
          </a:p>
        </p:txBody>
      </p:sp>
      <p:sp>
        <p:nvSpPr>
          <p:cNvPr id="3" name="Content Placeholder 2"/>
          <p:cNvSpPr>
            <a:spLocks noGrp="1"/>
          </p:cNvSpPr>
          <p:nvPr>
            <p:ph idx="1"/>
          </p:nvPr>
        </p:nvSpPr>
        <p:spPr/>
        <p:txBody>
          <a:bodyPr>
            <a:normAutofit/>
          </a:bodyPr>
          <a:lstStyle/>
          <a:p>
            <a:r>
              <a:rPr lang="en-GB" sz="2400" dirty="0" smtClean="0"/>
              <a:t>Upper Bound</a:t>
            </a:r>
          </a:p>
          <a:p>
            <a:pPr lvl="1"/>
            <a:r>
              <a:rPr lang="en-GB" sz="2000" dirty="0" smtClean="0"/>
              <a:t>Computed as the sum of the common letters between two sequences.</a:t>
            </a:r>
          </a:p>
          <a:p>
            <a:r>
              <a:rPr lang="en-GB" sz="2400" dirty="0" smtClean="0"/>
              <a:t>Lower Bound</a:t>
            </a:r>
          </a:p>
          <a:p>
            <a:pPr lvl="1"/>
            <a:r>
              <a:rPr lang="en-GB" sz="2000" dirty="0" smtClean="0"/>
              <a:t>Computed as the maximum number of common letters between the two sequences.</a:t>
            </a:r>
          </a:p>
          <a:p>
            <a:r>
              <a:rPr lang="en-GB" sz="2400" dirty="0" smtClean="0"/>
              <a:t>E.g. For Letters [A,B,C,A] &amp;  [B,C,A,A]</a:t>
            </a:r>
          </a:p>
          <a:p>
            <a:pPr lvl="1"/>
            <a:r>
              <a:rPr lang="en-GB" sz="2000" dirty="0" smtClean="0"/>
              <a:t>Common letters are A:2, B:1 &amp; C:1</a:t>
            </a:r>
          </a:p>
          <a:p>
            <a:pPr lvl="1"/>
            <a:r>
              <a:rPr lang="en-GB" sz="2000" dirty="0" smtClean="0"/>
              <a:t>The Upper bound </a:t>
            </a:r>
            <a:r>
              <a:rPr lang="en-GB" sz="2000" dirty="0"/>
              <a:t>=</a:t>
            </a:r>
            <a:r>
              <a:rPr lang="en-GB" sz="2000" dirty="0" smtClean="0"/>
              <a:t> 2+1+1 = 4</a:t>
            </a:r>
          </a:p>
          <a:p>
            <a:pPr lvl="1"/>
            <a:r>
              <a:rPr lang="en-GB" sz="2000" dirty="0" smtClean="0"/>
              <a:t>The Lower bound = 2</a:t>
            </a:r>
            <a:endParaRPr lang="en-GB" sz="2000" dirty="0"/>
          </a:p>
        </p:txBody>
      </p:sp>
    </p:spTree>
    <p:extLst>
      <p:ext uri="{BB962C8B-B14F-4D97-AF65-F5344CB8AC3E}">
        <p14:creationId xmlns:p14="http://schemas.microsoft.com/office/powerpoint/2010/main" val="26888209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Branch and Bound: Implementation</a:t>
            </a:r>
            <a:endParaRPr lang="en-GB" sz="4000" dirty="0"/>
          </a:p>
        </p:txBody>
      </p:sp>
      <p:sp>
        <p:nvSpPr>
          <p:cNvPr id="3" name="Content Placeholder 2"/>
          <p:cNvSpPr>
            <a:spLocks noGrp="1"/>
          </p:cNvSpPr>
          <p:nvPr>
            <p:ph idx="1"/>
          </p:nvPr>
        </p:nvSpPr>
        <p:spPr/>
        <p:txBody>
          <a:bodyPr>
            <a:normAutofit/>
          </a:bodyPr>
          <a:lstStyle/>
          <a:p>
            <a:r>
              <a:rPr lang="en-GB" sz="2400" dirty="0" smtClean="0"/>
              <a:t>Implemented with a LIFO queue</a:t>
            </a:r>
          </a:p>
          <a:p>
            <a:r>
              <a:rPr lang="en-GB" sz="2400" dirty="0" smtClean="0"/>
              <a:t>The last element added to the queue is the branch with the largest bound (the most potential)</a:t>
            </a:r>
          </a:p>
          <a:p>
            <a:r>
              <a:rPr lang="en-GB" sz="2400" dirty="0" smtClean="0"/>
              <a:t>Items are only added to the queue if their upper bound is evaluated to be higher than the current best</a:t>
            </a:r>
          </a:p>
          <a:p>
            <a:r>
              <a:rPr lang="en-GB" sz="2400" dirty="0" smtClean="0"/>
              <a:t>Elements are popped off the queue, if their upper bound is greater than the current best, they are explored further.</a:t>
            </a:r>
            <a:endParaRPr lang="en-GB" sz="2400" dirty="0"/>
          </a:p>
        </p:txBody>
      </p:sp>
    </p:spTree>
    <p:extLst>
      <p:ext uri="{BB962C8B-B14F-4D97-AF65-F5344CB8AC3E}">
        <p14:creationId xmlns:p14="http://schemas.microsoft.com/office/powerpoint/2010/main" val="2158179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528011"/>
            <a:ext cx="7886700" cy="4648952"/>
          </a:xfrm>
        </p:spPr>
        <p:txBody>
          <a:bodyPr>
            <a:normAutofit fontScale="70000" lnSpcReduction="20000"/>
          </a:bodyPr>
          <a:lstStyle/>
          <a:p>
            <a:r>
              <a:rPr lang="en-GB" dirty="0" smtClean="0"/>
              <a:t>Pre-processing</a:t>
            </a:r>
            <a:endParaRPr lang="en-GB" dirty="0" smtClean="0"/>
          </a:p>
          <a:p>
            <a:r>
              <a:rPr lang="en-GB" dirty="0" smtClean="0">
                <a:solidFill>
                  <a:schemeClr val="bg1">
                    <a:lumMod val="85000"/>
                  </a:schemeClr>
                </a:solidFill>
              </a:rPr>
              <a:t>Summary </a:t>
            </a:r>
            <a:r>
              <a:rPr lang="en-GB" dirty="0" smtClean="0">
                <a:solidFill>
                  <a:schemeClr val="bg1">
                    <a:lumMod val="85000"/>
                  </a:schemeClr>
                </a:solidFill>
              </a:rPr>
              <a:t>of Algorithms Implemented</a:t>
            </a:r>
          </a:p>
          <a:p>
            <a:pPr lvl="1"/>
            <a:r>
              <a:rPr lang="en-GB" dirty="0" smtClean="0">
                <a:solidFill>
                  <a:schemeClr val="bg1">
                    <a:lumMod val="85000"/>
                  </a:schemeClr>
                </a:solidFill>
              </a:rPr>
              <a:t>LCS</a:t>
            </a:r>
          </a:p>
          <a:p>
            <a:pPr lvl="1"/>
            <a:r>
              <a:rPr lang="en-GB" dirty="0" smtClean="0">
                <a:solidFill>
                  <a:schemeClr val="bg1">
                    <a:lumMod val="85000"/>
                  </a:schemeClr>
                </a:solidFill>
              </a:rPr>
              <a:t>Printing Neatly</a:t>
            </a:r>
          </a:p>
          <a:p>
            <a:r>
              <a:rPr lang="en-GB" dirty="0" smtClean="0">
                <a:solidFill>
                  <a:schemeClr val="bg1">
                    <a:lumMod val="85000"/>
                  </a:schemeClr>
                </a:solidFill>
              </a:rPr>
              <a:t>Algorithms</a:t>
            </a:r>
            <a:endParaRPr lang="en-GB" dirty="0" smtClean="0">
              <a:solidFill>
                <a:schemeClr val="bg1">
                  <a:lumMod val="85000"/>
                </a:schemeClr>
              </a:solidFill>
            </a:endParaRPr>
          </a:p>
          <a:p>
            <a:pPr lvl="1"/>
            <a:r>
              <a:rPr lang="en-GB" dirty="0" smtClean="0">
                <a:solidFill>
                  <a:schemeClr val="bg1">
                    <a:lumMod val="85000"/>
                  </a:schemeClr>
                </a:solidFill>
              </a:rPr>
              <a:t>Branch and Bound</a:t>
            </a:r>
          </a:p>
          <a:p>
            <a:r>
              <a:rPr lang="en-GB" dirty="0" smtClean="0">
                <a:solidFill>
                  <a:schemeClr val="bg1">
                    <a:lumMod val="85000"/>
                  </a:schemeClr>
                </a:solidFill>
              </a:rPr>
              <a:t>Complexity</a:t>
            </a:r>
          </a:p>
          <a:p>
            <a:pPr lvl="1"/>
            <a:r>
              <a:rPr lang="en-GB" dirty="0" smtClean="0">
                <a:solidFill>
                  <a:schemeClr val="bg1">
                    <a:lumMod val="85000"/>
                  </a:schemeClr>
                </a:solidFill>
              </a:rPr>
              <a:t>Longest common sub-sequence</a:t>
            </a:r>
            <a:endParaRPr lang="en-GB" dirty="0" smtClean="0">
              <a:solidFill>
                <a:schemeClr val="bg1">
                  <a:lumMod val="85000"/>
                </a:schemeClr>
              </a:solidFill>
            </a:endParaRPr>
          </a:p>
          <a:p>
            <a:pPr lvl="1"/>
            <a:r>
              <a:rPr lang="en-GB" dirty="0" smtClean="0">
                <a:solidFill>
                  <a:schemeClr val="bg1">
                    <a:lumMod val="85000"/>
                  </a:schemeClr>
                </a:solidFill>
              </a:rPr>
              <a:t>Printing Neatly</a:t>
            </a:r>
            <a:endParaRPr lang="en-GB" dirty="0" smtClean="0">
              <a:solidFill>
                <a:schemeClr val="bg1">
                  <a:lumMod val="85000"/>
                </a:schemeClr>
              </a:solidFill>
            </a:endParaRPr>
          </a:p>
          <a:p>
            <a:r>
              <a:rPr lang="en-GB" dirty="0" smtClean="0">
                <a:solidFill>
                  <a:schemeClr val="bg1">
                    <a:lumMod val="85000"/>
                  </a:schemeClr>
                </a:solidFill>
              </a:rPr>
              <a:t>Plagiarism Detection </a:t>
            </a:r>
            <a:r>
              <a:rPr lang="en-GB" dirty="0" smtClean="0">
                <a:solidFill>
                  <a:schemeClr val="bg1">
                    <a:lumMod val="85000"/>
                  </a:schemeClr>
                </a:solidFill>
              </a:rPr>
              <a:t>techniques</a:t>
            </a:r>
          </a:p>
          <a:p>
            <a:r>
              <a:rPr lang="en-GB" dirty="0" smtClean="0">
                <a:solidFill>
                  <a:schemeClr val="bg1">
                    <a:lumMod val="85000"/>
                  </a:schemeClr>
                </a:solidFill>
              </a:rPr>
              <a:t>Outliers</a:t>
            </a:r>
            <a:endParaRPr lang="en-GB" dirty="0" smtClean="0">
              <a:solidFill>
                <a:schemeClr val="bg1">
                  <a:lumMod val="85000"/>
                </a:schemeClr>
              </a:solidFill>
            </a:endParaRPr>
          </a:p>
          <a:p>
            <a:r>
              <a:rPr lang="en-GB" dirty="0" smtClean="0">
                <a:solidFill>
                  <a:schemeClr val="bg1">
                    <a:lumMod val="85000"/>
                  </a:schemeClr>
                </a:solidFill>
              </a:rPr>
              <a:t>Demo of </a:t>
            </a:r>
            <a:r>
              <a:rPr lang="en-GB" dirty="0" smtClean="0">
                <a:solidFill>
                  <a:schemeClr val="bg1">
                    <a:lumMod val="85000"/>
                  </a:schemeClr>
                </a:solidFill>
              </a:rPr>
              <a:t>UI</a:t>
            </a:r>
            <a:endParaRPr lang="en-GB" dirty="0" smtClean="0">
              <a:solidFill>
                <a:schemeClr val="bg1">
                  <a:lumMod val="85000"/>
                </a:schemeClr>
              </a:solidFill>
            </a:endParaRPr>
          </a:p>
          <a:p>
            <a:r>
              <a:rPr lang="en-GB" dirty="0" smtClean="0">
                <a:solidFill>
                  <a:schemeClr val="bg1">
                    <a:lumMod val="85000"/>
                  </a:schemeClr>
                </a:solidFill>
              </a:rPr>
              <a:t>Project planning and </a:t>
            </a:r>
            <a:r>
              <a:rPr lang="en-GB" dirty="0" smtClean="0">
                <a:solidFill>
                  <a:schemeClr val="bg1">
                    <a:lumMod val="85000"/>
                  </a:schemeClr>
                </a:solidFill>
              </a:rPr>
              <a:t>Execution</a:t>
            </a:r>
            <a:endParaRPr lang="en-GB" dirty="0" smtClean="0">
              <a:solidFill>
                <a:schemeClr val="bg1">
                  <a:lumMod val="85000"/>
                </a:schemeClr>
              </a:solidFill>
            </a:endParaRPr>
          </a:p>
          <a:p>
            <a:r>
              <a:rPr lang="en-GB" dirty="0" smtClean="0">
                <a:solidFill>
                  <a:schemeClr val="bg1">
                    <a:lumMod val="85000"/>
                  </a:schemeClr>
                </a:solidFill>
              </a:rPr>
              <a:t>Lessons Learned and Challenges</a:t>
            </a:r>
          </a:p>
          <a:p>
            <a:r>
              <a:rPr lang="en-GB" dirty="0" smtClean="0">
                <a:solidFill>
                  <a:schemeClr val="bg1">
                    <a:lumMod val="85000"/>
                  </a:schemeClr>
                </a:solidFill>
              </a:rPr>
              <a:t>Conclusions</a:t>
            </a:r>
          </a:p>
          <a:p>
            <a:pPr marL="457200" lvl="1" indent="0">
              <a:buNone/>
            </a:pPr>
            <a:endParaRPr lang="en-GB" dirty="0" smtClean="0"/>
          </a:p>
          <a:p>
            <a:endParaRPr lang="en-GB" dirty="0" smtClean="0"/>
          </a:p>
        </p:txBody>
      </p:sp>
    </p:spTree>
    <p:extLst>
      <p:ext uri="{BB962C8B-B14F-4D97-AF65-F5344CB8AC3E}">
        <p14:creationId xmlns:p14="http://schemas.microsoft.com/office/powerpoint/2010/main" val="7507566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Branch and Bound: </a:t>
            </a:r>
            <a:r>
              <a:rPr lang="en-GB" sz="4000" dirty="0" smtClean="0"/>
              <a:t>Index and Tracker</a:t>
            </a:r>
            <a:endParaRPr lang="en-GB" sz="4000" dirty="0"/>
          </a:p>
        </p:txBody>
      </p:sp>
      <p:sp>
        <p:nvSpPr>
          <p:cNvPr id="3" name="Content Placeholder 2"/>
          <p:cNvSpPr>
            <a:spLocks noGrp="1"/>
          </p:cNvSpPr>
          <p:nvPr>
            <p:ph idx="1"/>
          </p:nvPr>
        </p:nvSpPr>
        <p:spPr>
          <a:xfrm>
            <a:off x="457200" y="1910134"/>
            <a:ext cx="1543050" cy="4351338"/>
          </a:xfrm>
        </p:spPr>
        <p:txBody>
          <a:bodyPr/>
          <a:lstStyle/>
          <a:p>
            <a:pPr marL="0" indent="0">
              <a:buNone/>
            </a:pPr>
            <a:endParaRPr lang="en-GB" dirty="0" smtClean="0"/>
          </a:p>
          <a:p>
            <a:pPr marL="0" indent="0">
              <a:buNone/>
            </a:pPr>
            <a:r>
              <a:rPr lang="en-GB" dirty="0"/>
              <a:t> </a:t>
            </a:r>
            <a:r>
              <a:rPr lang="en-GB" dirty="0" smtClean="0"/>
              <a:t>   Index</a:t>
            </a:r>
          </a:p>
          <a:p>
            <a:pPr marL="0" indent="0">
              <a:buNone/>
            </a:pPr>
            <a:r>
              <a:rPr lang="en-GB" dirty="0" smtClean="0"/>
              <a:t> A B C A</a:t>
            </a:r>
          </a:p>
          <a:p>
            <a:pPr marL="0" indent="0">
              <a:buNone/>
            </a:pPr>
            <a:r>
              <a:rPr lang="en-GB" dirty="0" smtClean="0"/>
              <a:t> B C A </a:t>
            </a:r>
            <a:r>
              <a:rPr lang="en-GB" dirty="0" err="1" smtClean="0"/>
              <a:t>A</a:t>
            </a:r>
            <a:endParaRPr lang="en-GB" dirty="0" smtClean="0"/>
          </a:p>
          <a:p>
            <a:pPr marL="0" indent="0">
              <a:buNone/>
            </a:pPr>
            <a:r>
              <a:rPr lang="en-GB" dirty="0" smtClean="0"/>
              <a:t>   Tracker</a:t>
            </a:r>
            <a:endParaRPr lang="en-GB" dirty="0"/>
          </a:p>
        </p:txBody>
      </p:sp>
      <p:cxnSp>
        <p:nvCxnSpPr>
          <p:cNvPr id="5" name="Straight Arrow Connector 4"/>
          <p:cNvCxnSpPr/>
          <p:nvPr/>
        </p:nvCxnSpPr>
        <p:spPr>
          <a:xfrm flipH="1">
            <a:off x="727315" y="2812079"/>
            <a:ext cx="0" cy="1484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1266588" y="3867155"/>
            <a:ext cx="0" cy="2186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571992" y="2991832"/>
            <a:ext cx="304800" cy="351692"/>
          </a:xfrm>
          <a:prstGeom prst="ellipse">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1121998" y="3503010"/>
            <a:ext cx="304800" cy="351692"/>
          </a:xfrm>
          <a:prstGeom prst="ellipse">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Content Placeholder 2"/>
          <p:cNvSpPr txBox="1">
            <a:spLocks/>
          </p:cNvSpPr>
          <p:nvPr/>
        </p:nvSpPr>
        <p:spPr>
          <a:xfrm>
            <a:off x="628650" y="1910134"/>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dirty="0" smtClean="0"/>
          </a:p>
          <a:p>
            <a:pPr marL="0" indent="0">
              <a:buFont typeface="Arial" panose="020B0604020202020204" pitchFamily="34" charset="0"/>
              <a:buNone/>
            </a:pPr>
            <a:r>
              <a:rPr lang="en-GB" dirty="0" smtClean="0"/>
              <a:t>     </a:t>
            </a:r>
            <a:endParaRPr lang="en-GB" dirty="0"/>
          </a:p>
        </p:txBody>
      </p:sp>
    </p:spTree>
    <p:extLst>
      <p:ext uri="{BB962C8B-B14F-4D97-AF65-F5344CB8AC3E}">
        <p14:creationId xmlns:p14="http://schemas.microsoft.com/office/powerpoint/2010/main" val="40157055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Branch and Bound: </a:t>
            </a:r>
            <a:r>
              <a:rPr lang="en-GB" sz="4000" dirty="0" smtClean="0"/>
              <a:t>Index and Tracker</a:t>
            </a:r>
            <a:endParaRPr lang="en-GB" sz="4000" dirty="0"/>
          </a:p>
        </p:txBody>
      </p:sp>
      <p:sp>
        <p:nvSpPr>
          <p:cNvPr id="3" name="Content Placeholder 2"/>
          <p:cNvSpPr>
            <a:spLocks noGrp="1"/>
          </p:cNvSpPr>
          <p:nvPr>
            <p:ph idx="1"/>
          </p:nvPr>
        </p:nvSpPr>
        <p:spPr>
          <a:xfrm>
            <a:off x="457200" y="1910134"/>
            <a:ext cx="1543050" cy="4351338"/>
          </a:xfrm>
        </p:spPr>
        <p:txBody>
          <a:bodyPr/>
          <a:lstStyle/>
          <a:p>
            <a:pPr marL="0" indent="0">
              <a:buNone/>
            </a:pPr>
            <a:endParaRPr lang="en-GB" dirty="0" smtClean="0"/>
          </a:p>
          <a:p>
            <a:pPr marL="0" indent="0">
              <a:buNone/>
            </a:pPr>
            <a:r>
              <a:rPr lang="en-GB" dirty="0"/>
              <a:t> </a:t>
            </a:r>
            <a:r>
              <a:rPr lang="en-GB" dirty="0" smtClean="0"/>
              <a:t>   Index</a:t>
            </a:r>
          </a:p>
          <a:p>
            <a:pPr marL="0" indent="0">
              <a:buNone/>
            </a:pPr>
            <a:r>
              <a:rPr lang="en-GB" dirty="0" smtClean="0"/>
              <a:t> A B C A</a:t>
            </a:r>
          </a:p>
          <a:p>
            <a:pPr marL="0" indent="0">
              <a:buNone/>
            </a:pPr>
            <a:r>
              <a:rPr lang="en-GB" dirty="0" smtClean="0"/>
              <a:t> B C A </a:t>
            </a:r>
            <a:r>
              <a:rPr lang="en-GB" dirty="0" err="1" smtClean="0"/>
              <a:t>A</a:t>
            </a:r>
            <a:endParaRPr lang="en-GB" dirty="0" smtClean="0"/>
          </a:p>
          <a:p>
            <a:pPr marL="0" indent="0">
              <a:buNone/>
            </a:pPr>
            <a:r>
              <a:rPr lang="en-GB" dirty="0" smtClean="0"/>
              <a:t>   Tracker</a:t>
            </a:r>
            <a:endParaRPr lang="en-GB" dirty="0"/>
          </a:p>
        </p:txBody>
      </p:sp>
      <p:cxnSp>
        <p:nvCxnSpPr>
          <p:cNvPr id="5" name="Straight Arrow Connector 4"/>
          <p:cNvCxnSpPr/>
          <p:nvPr/>
        </p:nvCxnSpPr>
        <p:spPr>
          <a:xfrm flipH="1">
            <a:off x="1016487" y="2812079"/>
            <a:ext cx="0" cy="1484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711689" y="3867155"/>
            <a:ext cx="0" cy="2186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860185" y="2984017"/>
            <a:ext cx="304800" cy="351692"/>
          </a:xfrm>
          <a:prstGeom prst="ellipse">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559288" y="3484202"/>
            <a:ext cx="304800" cy="351692"/>
          </a:xfrm>
          <a:prstGeom prst="ellipse">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Content Placeholder 2"/>
          <p:cNvSpPr txBox="1">
            <a:spLocks/>
          </p:cNvSpPr>
          <p:nvPr/>
        </p:nvSpPr>
        <p:spPr>
          <a:xfrm>
            <a:off x="628650" y="1910134"/>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dirty="0" smtClean="0"/>
          </a:p>
          <a:p>
            <a:pPr marL="0" indent="0">
              <a:buFont typeface="Arial" panose="020B0604020202020204" pitchFamily="34" charset="0"/>
              <a:buNone/>
            </a:pPr>
            <a:r>
              <a:rPr lang="en-GB" dirty="0" smtClean="0"/>
              <a:t>     </a:t>
            </a:r>
            <a:endParaRPr lang="en-GB" dirty="0"/>
          </a:p>
        </p:txBody>
      </p:sp>
    </p:spTree>
    <p:extLst>
      <p:ext uri="{BB962C8B-B14F-4D97-AF65-F5344CB8AC3E}">
        <p14:creationId xmlns:p14="http://schemas.microsoft.com/office/powerpoint/2010/main" val="40087649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Branch and Bound: </a:t>
            </a:r>
            <a:r>
              <a:rPr lang="en-GB" sz="4000" dirty="0" smtClean="0"/>
              <a:t>Index and Tracker</a:t>
            </a:r>
            <a:endParaRPr lang="en-GB" sz="4000" dirty="0"/>
          </a:p>
        </p:txBody>
      </p:sp>
      <p:sp>
        <p:nvSpPr>
          <p:cNvPr id="3" name="Content Placeholder 2"/>
          <p:cNvSpPr>
            <a:spLocks noGrp="1"/>
          </p:cNvSpPr>
          <p:nvPr>
            <p:ph idx="1"/>
          </p:nvPr>
        </p:nvSpPr>
        <p:spPr>
          <a:xfrm>
            <a:off x="457200" y="1910134"/>
            <a:ext cx="1543050" cy="4351338"/>
          </a:xfrm>
        </p:spPr>
        <p:txBody>
          <a:bodyPr/>
          <a:lstStyle/>
          <a:p>
            <a:pPr marL="0" indent="0">
              <a:buNone/>
            </a:pPr>
            <a:endParaRPr lang="en-GB" dirty="0" smtClean="0"/>
          </a:p>
          <a:p>
            <a:pPr marL="0" indent="0">
              <a:buNone/>
            </a:pPr>
            <a:r>
              <a:rPr lang="en-GB" dirty="0"/>
              <a:t> </a:t>
            </a:r>
            <a:r>
              <a:rPr lang="en-GB" dirty="0" smtClean="0"/>
              <a:t>   Index</a:t>
            </a:r>
          </a:p>
          <a:p>
            <a:pPr marL="0" indent="0">
              <a:buNone/>
            </a:pPr>
            <a:r>
              <a:rPr lang="en-GB" dirty="0" smtClean="0"/>
              <a:t> A B C A</a:t>
            </a:r>
          </a:p>
          <a:p>
            <a:pPr marL="0" indent="0">
              <a:buNone/>
            </a:pPr>
            <a:r>
              <a:rPr lang="en-GB" dirty="0" smtClean="0"/>
              <a:t> B C A </a:t>
            </a:r>
            <a:r>
              <a:rPr lang="en-GB" dirty="0" err="1" smtClean="0"/>
              <a:t>A</a:t>
            </a:r>
            <a:endParaRPr lang="en-GB" dirty="0" smtClean="0"/>
          </a:p>
          <a:p>
            <a:pPr marL="0" indent="0">
              <a:buNone/>
            </a:pPr>
            <a:r>
              <a:rPr lang="en-GB" dirty="0" smtClean="0"/>
              <a:t>   Tracker</a:t>
            </a:r>
            <a:endParaRPr lang="en-GB" dirty="0"/>
          </a:p>
        </p:txBody>
      </p:sp>
      <p:cxnSp>
        <p:nvCxnSpPr>
          <p:cNvPr id="5" name="Straight Arrow Connector 4"/>
          <p:cNvCxnSpPr/>
          <p:nvPr/>
        </p:nvCxnSpPr>
        <p:spPr>
          <a:xfrm flipH="1">
            <a:off x="1290028" y="2812079"/>
            <a:ext cx="0" cy="1484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1000860" y="3867155"/>
            <a:ext cx="0" cy="2186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149350" y="2984017"/>
            <a:ext cx="304800" cy="351692"/>
          </a:xfrm>
          <a:prstGeom prst="ellipse">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856275" y="3484202"/>
            <a:ext cx="304800" cy="351692"/>
          </a:xfrm>
          <a:prstGeom prst="ellipse">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Content Placeholder 2"/>
          <p:cNvSpPr txBox="1">
            <a:spLocks/>
          </p:cNvSpPr>
          <p:nvPr/>
        </p:nvSpPr>
        <p:spPr>
          <a:xfrm>
            <a:off x="628650" y="1910134"/>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dirty="0" smtClean="0"/>
          </a:p>
          <a:p>
            <a:pPr marL="0" indent="0">
              <a:buFont typeface="Arial" panose="020B0604020202020204" pitchFamily="34" charset="0"/>
              <a:buNone/>
            </a:pPr>
            <a:r>
              <a:rPr lang="en-GB" dirty="0" smtClean="0"/>
              <a:t>     </a:t>
            </a:r>
            <a:endParaRPr lang="en-GB" dirty="0"/>
          </a:p>
        </p:txBody>
      </p:sp>
    </p:spTree>
    <p:extLst>
      <p:ext uri="{BB962C8B-B14F-4D97-AF65-F5344CB8AC3E}">
        <p14:creationId xmlns:p14="http://schemas.microsoft.com/office/powerpoint/2010/main" val="16664749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742462"/>
            <a:ext cx="1046505" cy="646331"/>
          </a:xfrm>
          <a:prstGeom prst="rect">
            <a:avLst/>
          </a:prstGeom>
          <a:noFill/>
        </p:spPr>
        <p:txBody>
          <a:bodyPr wrap="none" rtlCol="0">
            <a:spAutoFit/>
          </a:bodyPr>
          <a:lstStyle/>
          <a:p>
            <a:r>
              <a:rPr lang="en-GB" b="1" dirty="0" smtClean="0"/>
              <a:t>[A,B,C,A]</a:t>
            </a:r>
          </a:p>
          <a:p>
            <a:r>
              <a:rPr lang="en-GB" b="1" dirty="0" smtClean="0"/>
              <a:t>[B,C,A,A]</a:t>
            </a:r>
            <a:endParaRPr lang="en-GB" b="1" dirty="0"/>
          </a:p>
        </p:txBody>
      </p:sp>
      <p:cxnSp>
        <p:nvCxnSpPr>
          <p:cNvPr id="35" name="Straight Connector 34"/>
          <p:cNvCxnSpPr/>
          <p:nvPr/>
        </p:nvCxnSpPr>
        <p:spPr>
          <a:xfrm>
            <a:off x="6213231" y="1388793"/>
            <a:ext cx="7815" cy="419139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550031" y="1431778"/>
            <a:ext cx="0" cy="416013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21046" y="5580185"/>
            <a:ext cx="232898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9118" y="5591908"/>
            <a:ext cx="2412840" cy="646331"/>
          </a:xfrm>
          <a:prstGeom prst="rect">
            <a:avLst/>
          </a:prstGeom>
          <a:noFill/>
        </p:spPr>
        <p:txBody>
          <a:bodyPr wrap="none" rtlCol="0">
            <a:spAutoFit/>
          </a:bodyPr>
          <a:lstStyle/>
          <a:p>
            <a:pPr algn="ctr"/>
            <a:r>
              <a:rPr lang="en-GB" dirty="0" smtClean="0"/>
              <a:t>LIFO QUEUE </a:t>
            </a:r>
          </a:p>
          <a:p>
            <a:pPr algn="ctr"/>
            <a:r>
              <a:rPr lang="en-GB" dirty="0" smtClean="0"/>
              <a:t>(represented as a stack)</a:t>
            </a:r>
            <a:endParaRPr lang="en-GB" dirty="0"/>
          </a:p>
        </p:txBody>
      </p:sp>
      <p:sp>
        <p:nvSpPr>
          <p:cNvPr id="42" name="TextBox 41"/>
          <p:cNvSpPr txBox="1"/>
          <p:nvPr/>
        </p:nvSpPr>
        <p:spPr>
          <a:xfrm>
            <a:off x="6244340" y="5257019"/>
            <a:ext cx="2301784" cy="646331"/>
          </a:xfrm>
          <a:prstGeom prst="rect">
            <a:avLst/>
          </a:prstGeom>
          <a:noFill/>
        </p:spPr>
        <p:txBody>
          <a:bodyPr wrap="none" rtlCol="0">
            <a:spAutoFit/>
          </a:bodyPr>
          <a:lstStyle/>
          <a:p>
            <a:r>
              <a:rPr lang="en-GB" b="1" dirty="0" smtClean="0"/>
              <a:t>(</a:t>
            </a:r>
            <a:r>
              <a:rPr lang="en-GB" sz="1200" b="1" dirty="0" smtClean="0"/>
              <a:t>Solution, bound, index, tracker</a:t>
            </a:r>
            <a:r>
              <a:rPr lang="en-GB" b="1" dirty="0" smtClean="0"/>
              <a:t>)</a:t>
            </a:r>
            <a:endParaRPr lang="en-GB" b="1" baseline="30000" dirty="0" smtClean="0"/>
          </a:p>
          <a:p>
            <a:endParaRPr lang="en-GB" b="1" dirty="0"/>
          </a:p>
        </p:txBody>
      </p:sp>
    </p:spTree>
    <p:extLst>
      <p:ext uri="{BB962C8B-B14F-4D97-AF65-F5344CB8AC3E}">
        <p14:creationId xmlns:p14="http://schemas.microsoft.com/office/powerpoint/2010/main" val="1549673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742462"/>
            <a:ext cx="1046505" cy="646331"/>
          </a:xfrm>
          <a:prstGeom prst="rect">
            <a:avLst/>
          </a:prstGeom>
          <a:noFill/>
        </p:spPr>
        <p:txBody>
          <a:bodyPr wrap="none" rtlCol="0">
            <a:spAutoFit/>
          </a:bodyPr>
          <a:lstStyle/>
          <a:p>
            <a:r>
              <a:rPr lang="en-GB" b="1" dirty="0" smtClean="0"/>
              <a:t>[A,B,C,A]</a:t>
            </a:r>
          </a:p>
          <a:p>
            <a:r>
              <a:rPr lang="en-GB" b="1" dirty="0" smtClean="0"/>
              <a:t>[B,C,A,A]</a:t>
            </a:r>
            <a:endParaRPr lang="en-GB" b="1" dirty="0"/>
          </a:p>
        </p:txBody>
      </p:sp>
      <p:cxnSp>
        <p:nvCxnSpPr>
          <p:cNvPr id="6" name="Straight Connector 5"/>
          <p:cNvCxnSpPr/>
          <p:nvPr/>
        </p:nvCxnSpPr>
        <p:spPr>
          <a:xfrm flipH="1">
            <a:off x="2527193"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30999" y="2256301"/>
            <a:ext cx="1335237" cy="646331"/>
          </a:xfrm>
          <a:prstGeom prst="rect">
            <a:avLst/>
          </a:prstGeom>
          <a:noFill/>
        </p:spPr>
        <p:txBody>
          <a:bodyPr wrap="none" rtlCol="0">
            <a:spAutoFit/>
          </a:bodyPr>
          <a:lstStyle/>
          <a:p>
            <a:r>
              <a:rPr lang="en-GB" b="1" dirty="0"/>
              <a:t>[A</a:t>
            </a:r>
            <a:r>
              <a:rPr lang="en-GB" b="1" dirty="0" smtClean="0"/>
              <a:t>,?,?,?] </a:t>
            </a:r>
            <a:r>
              <a:rPr lang="en-GB" b="1" baseline="30000" dirty="0" smtClean="0"/>
              <a:t>1 + 1</a:t>
            </a:r>
            <a:endParaRPr lang="en-GB" b="1" dirty="0"/>
          </a:p>
          <a:p>
            <a:endParaRPr lang="en-GB" b="1" dirty="0"/>
          </a:p>
        </p:txBody>
      </p:sp>
      <p:sp>
        <p:nvSpPr>
          <p:cNvPr id="9" name="TextBox 8"/>
          <p:cNvSpPr txBox="1"/>
          <p:nvPr/>
        </p:nvSpPr>
        <p:spPr>
          <a:xfrm>
            <a:off x="3484468" y="2256301"/>
            <a:ext cx="1370503" cy="646331"/>
          </a:xfrm>
          <a:prstGeom prst="rect">
            <a:avLst/>
          </a:prstGeom>
          <a:noFill/>
        </p:spPr>
        <p:txBody>
          <a:bodyPr wrap="none" rtlCol="0">
            <a:spAutoFit/>
          </a:bodyPr>
          <a:lstStyle/>
          <a:p>
            <a:r>
              <a:rPr lang="en-GB" b="1" dirty="0"/>
              <a:t>[</a:t>
            </a:r>
            <a:r>
              <a:rPr lang="en-GB" b="1" dirty="0">
                <a:solidFill>
                  <a:schemeClr val="bg1">
                    <a:lumMod val="85000"/>
                  </a:schemeClr>
                </a:solidFill>
              </a:rPr>
              <a:t>A</a:t>
            </a:r>
            <a:r>
              <a:rPr lang="en-GB" b="1" dirty="0" smtClean="0"/>
              <a:t>,?,?,?] </a:t>
            </a:r>
            <a:r>
              <a:rPr lang="en-GB" b="1" baseline="30000" dirty="0" smtClean="0"/>
              <a:t>0</a:t>
            </a:r>
            <a:r>
              <a:rPr lang="en-GB" b="1" dirty="0" smtClean="0"/>
              <a:t> </a:t>
            </a:r>
            <a:r>
              <a:rPr lang="en-GB" b="1" baseline="30000" dirty="0" smtClean="0"/>
              <a:t>+</a:t>
            </a:r>
            <a:r>
              <a:rPr lang="en-GB" b="1" dirty="0" smtClean="0"/>
              <a:t> </a:t>
            </a:r>
            <a:r>
              <a:rPr lang="en-GB" b="1" baseline="30000" dirty="0" smtClean="0"/>
              <a:t>3</a:t>
            </a:r>
            <a:endParaRPr lang="en-GB" b="1" dirty="0"/>
          </a:p>
          <a:p>
            <a:endParaRPr lang="en-GB" b="1" dirty="0"/>
          </a:p>
        </p:txBody>
      </p:sp>
      <p:cxnSp>
        <p:nvCxnSpPr>
          <p:cNvPr id="19" name="Straight Connector 18"/>
          <p:cNvCxnSpPr/>
          <p:nvPr/>
        </p:nvCxnSpPr>
        <p:spPr>
          <a:xfrm flipH="1" flipV="1">
            <a:off x="3484468"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13231" y="1388793"/>
            <a:ext cx="7815" cy="419139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550031" y="1431778"/>
            <a:ext cx="0" cy="416013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21046" y="5580185"/>
            <a:ext cx="232898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9118" y="5591908"/>
            <a:ext cx="2412840" cy="646331"/>
          </a:xfrm>
          <a:prstGeom prst="rect">
            <a:avLst/>
          </a:prstGeom>
          <a:noFill/>
        </p:spPr>
        <p:txBody>
          <a:bodyPr wrap="none" rtlCol="0">
            <a:spAutoFit/>
          </a:bodyPr>
          <a:lstStyle/>
          <a:p>
            <a:pPr algn="ctr"/>
            <a:r>
              <a:rPr lang="en-GB" dirty="0" smtClean="0"/>
              <a:t>LIFO QUEUE </a:t>
            </a:r>
          </a:p>
          <a:p>
            <a:pPr algn="ctr"/>
            <a:r>
              <a:rPr lang="en-GB" dirty="0" smtClean="0"/>
              <a:t>(represented as a stack)</a:t>
            </a:r>
            <a:endParaRPr lang="en-GB" dirty="0"/>
          </a:p>
        </p:txBody>
      </p:sp>
      <p:sp>
        <p:nvSpPr>
          <p:cNvPr id="42" name="TextBox 41"/>
          <p:cNvSpPr txBox="1"/>
          <p:nvPr/>
        </p:nvSpPr>
        <p:spPr>
          <a:xfrm>
            <a:off x="6244340" y="5257019"/>
            <a:ext cx="2301784" cy="646331"/>
          </a:xfrm>
          <a:prstGeom prst="rect">
            <a:avLst/>
          </a:prstGeom>
          <a:noFill/>
        </p:spPr>
        <p:txBody>
          <a:bodyPr wrap="none" rtlCol="0">
            <a:spAutoFit/>
          </a:bodyPr>
          <a:lstStyle/>
          <a:p>
            <a:r>
              <a:rPr lang="en-GB" b="1" dirty="0" smtClean="0"/>
              <a:t>(</a:t>
            </a:r>
            <a:r>
              <a:rPr lang="en-GB" sz="1200" b="1" dirty="0" smtClean="0"/>
              <a:t>Solution, bound, index, tracker</a:t>
            </a:r>
            <a:r>
              <a:rPr lang="en-GB" b="1" dirty="0" smtClean="0"/>
              <a:t>)</a:t>
            </a:r>
            <a:endParaRPr lang="en-GB" b="1" baseline="30000" dirty="0" smtClean="0"/>
          </a:p>
          <a:p>
            <a:endParaRPr lang="en-GB" b="1" dirty="0"/>
          </a:p>
        </p:txBody>
      </p:sp>
      <p:sp>
        <p:nvSpPr>
          <p:cNvPr id="47" name="TextBox 46"/>
          <p:cNvSpPr txBox="1"/>
          <p:nvPr/>
        </p:nvSpPr>
        <p:spPr>
          <a:xfrm>
            <a:off x="6444746" y="1405495"/>
            <a:ext cx="1862626" cy="3970318"/>
          </a:xfrm>
          <a:prstGeom prst="rect">
            <a:avLst/>
          </a:prstGeom>
          <a:noFill/>
        </p:spPr>
        <p:txBody>
          <a:bodyPr wrap="none" rtlCol="0">
            <a:spAutoFit/>
          </a:bodyPr>
          <a:lstStyle/>
          <a:p>
            <a:endParaRPr lang="en-GB" b="1" dirty="0" smtClean="0"/>
          </a:p>
          <a:p>
            <a:endParaRPr lang="en-GB" b="1" dirty="0"/>
          </a:p>
          <a:p>
            <a:endParaRPr lang="en-GB" b="1" dirty="0" smtClean="0"/>
          </a:p>
          <a:p>
            <a:endParaRPr lang="en-GB" b="1" dirty="0"/>
          </a:p>
          <a:p>
            <a:endParaRPr lang="en-GB" b="1" dirty="0" smtClean="0"/>
          </a:p>
          <a:p>
            <a:endParaRPr lang="en-GB" b="1" dirty="0" smtClean="0"/>
          </a:p>
          <a:p>
            <a:endParaRPr lang="en-GB" b="1" dirty="0" smtClean="0">
              <a:solidFill>
                <a:srgbClr val="00B050"/>
              </a:solidFill>
            </a:endParaRPr>
          </a:p>
          <a:p>
            <a:endParaRPr lang="en-GB" b="1" dirty="0">
              <a:solidFill>
                <a:srgbClr val="00B050"/>
              </a:solidFill>
            </a:endParaRPr>
          </a:p>
          <a:p>
            <a:endParaRPr lang="en-GB" b="1" dirty="0" smtClean="0">
              <a:solidFill>
                <a:srgbClr val="00B050"/>
              </a:solidFill>
            </a:endParaRPr>
          </a:p>
          <a:p>
            <a:endParaRPr lang="en-GB" b="1" dirty="0">
              <a:solidFill>
                <a:srgbClr val="00B050"/>
              </a:solidFill>
            </a:endParaRPr>
          </a:p>
          <a:p>
            <a:endParaRPr lang="en-GB" b="1" dirty="0" smtClean="0">
              <a:solidFill>
                <a:srgbClr val="00B050"/>
              </a:solidFill>
            </a:endParaRPr>
          </a:p>
          <a:p>
            <a:endParaRPr lang="en-GB" b="1" dirty="0">
              <a:solidFill>
                <a:srgbClr val="00B050"/>
              </a:solidFill>
            </a:endParaRPr>
          </a:p>
          <a:p>
            <a:r>
              <a:rPr lang="en-GB" b="1" dirty="0" smtClean="0"/>
              <a:t>([</a:t>
            </a:r>
            <a:r>
              <a:rPr lang="en-GB" b="1" dirty="0">
                <a:solidFill>
                  <a:schemeClr val="bg1">
                    <a:lumMod val="85000"/>
                  </a:schemeClr>
                </a:solidFill>
              </a:rPr>
              <a:t>A</a:t>
            </a:r>
            <a:r>
              <a:rPr lang="en-GB" b="1" dirty="0"/>
              <a:t>,?,?,?] , 3, 1, 0</a:t>
            </a:r>
            <a:r>
              <a:rPr lang="en-GB" b="1" dirty="0" smtClean="0"/>
              <a:t>)</a:t>
            </a:r>
          </a:p>
          <a:p>
            <a:r>
              <a:rPr lang="en-GB" b="1" dirty="0" smtClean="0"/>
              <a:t>([</a:t>
            </a:r>
            <a:r>
              <a:rPr lang="en-GB" b="1" dirty="0"/>
              <a:t>A,?,?,?] , 2, 1, 3</a:t>
            </a:r>
            <a:r>
              <a:rPr lang="en-GB" b="1" dirty="0" smtClean="0"/>
              <a:t>)</a:t>
            </a:r>
            <a:endParaRPr lang="en-GB" b="1" dirty="0"/>
          </a:p>
        </p:txBody>
      </p:sp>
    </p:spTree>
    <p:extLst>
      <p:ext uri="{BB962C8B-B14F-4D97-AF65-F5344CB8AC3E}">
        <p14:creationId xmlns:p14="http://schemas.microsoft.com/office/powerpoint/2010/main" val="36278611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742462"/>
            <a:ext cx="1046505" cy="646331"/>
          </a:xfrm>
          <a:prstGeom prst="rect">
            <a:avLst/>
          </a:prstGeom>
          <a:noFill/>
        </p:spPr>
        <p:txBody>
          <a:bodyPr wrap="none" rtlCol="0">
            <a:spAutoFit/>
          </a:bodyPr>
          <a:lstStyle/>
          <a:p>
            <a:r>
              <a:rPr lang="en-GB" b="1" dirty="0" smtClean="0"/>
              <a:t>[A,B,C,A]</a:t>
            </a:r>
          </a:p>
          <a:p>
            <a:r>
              <a:rPr lang="en-GB" b="1" dirty="0" smtClean="0"/>
              <a:t>[B,C,A,A]</a:t>
            </a:r>
            <a:endParaRPr lang="en-GB" b="1" dirty="0"/>
          </a:p>
        </p:txBody>
      </p:sp>
      <p:cxnSp>
        <p:nvCxnSpPr>
          <p:cNvPr id="6" name="Straight Connector 5"/>
          <p:cNvCxnSpPr/>
          <p:nvPr/>
        </p:nvCxnSpPr>
        <p:spPr>
          <a:xfrm flipH="1">
            <a:off x="2527193"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30999" y="2256301"/>
            <a:ext cx="1335237" cy="646331"/>
          </a:xfrm>
          <a:prstGeom prst="rect">
            <a:avLst/>
          </a:prstGeom>
          <a:noFill/>
        </p:spPr>
        <p:txBody>
          <a:bodyPr wrap="none" rtlCol="0">
            <a:spAutoFit/>
          </a:bodyPr>
          <a:lstStyle/>
          <a:p>
            <a:r>
              <a:rPr lang="en-GB" b="1" dirty="0"/>
              <a:t>[A</a:t>
            </a:r>
            <a:r>
              <a:rPr lang="en-GB" b="1" dirty="0" smtClean="0"/>
              <a:t>,?,?,?] </a:t>
            </a:r>
            <a:r>
              <a:rPr lang="en-GB" b="1" baseline="30000" dirty="0" smtClean="0"/>
              <a:t>1 + 1</a:t>
            </a:r>
            <a:endParaRPr lang="en-GB" b="1" dirty="0"/>
          </a:p>
          <a:p>
            <a:endParaRPr lang="en-GB" b="1" dirty="0"/>
          </a:p>
        </p:txBody>
      </p:sp>
      <p:sp>
        <p:nvSpPr>
          <p:cNvPr id="9" name="TextBox 8"/>
          <p:cNvSpPr txBox="1"/>
          <p:nvPr/>
        </p:nvSpPr>
        <p:spPr>
          <a:xfrm>
            <a:off x="3484468" y="2256301"/>
            <a:ext cx="1370503" cy="646331"/>
          </a:xfrm>
          <a:prstGeom prst="rect">
            <a:avLst/>
          </a:prstGeom>
          <a:noFill/>
        </p:spPr>
        <p:txBody>
          <a:bodyPr wrap="none" rtlCol="0">
            <a:spAutoFit/>
          </a:bodyPr>
          <a:lstStyle/>
          <a:p>
            <a:r>
              <a:rPr lang="en-GB" b="1" dirty="0">
                <a:solidFill>
                  <a:srgbClr val="00B050"/>
                </a:solidFill>
              </a:rPr>
              <a:t>[</a:t>
            </a:r>
            <a:r>
              <a:rPr lang="en-GB" b="1" dirty="0">
                <a:solidFill>
                  <a:schemeClr val="accent6">
                    <a:lumMod val="40000"/>
                    <a:lumOff val="60000"/>
                  </a:schemeClr>
                </a:solidFill>
              </a:rPr>
              <a:t>A</a:t>
            </a:r>
            <a:r>
              <a:rPr lang="en-GB" b="1" dirty="0" smtClean="0">
                <a:solidFill>
                  <a:srgbClr val="00B050"/>
                </a:solidFill>
              </a:rPr>
              <a:t>,?,?,?] </a:t>
            </a:r>
            <a:r>
              <a:rPr lang="en-GB" b="1" baseline="30000" dirty="0" smtClean="0">
                <a:solidFill>
                  <a:srgbClr val="00B050"/>
                </a:solidFill>
              </a:rPr>
              <a:t>0</a:t>
            </a:r>
            <a:r>
              <a:rPr lang="en-GB" b="1" dirty="0" smtClean="0">
                <a:solidFill>
                  <a:srgbClr val="00B050"/>
                </a:solidFill>
              </a:rPr>
              <a:t> </a:t>
            </a:r>
            <a:r>
              <a:rPr lang="en-GB" b="1" baseline="30000" dirty="0" smtClean="0">
                <a:solidFill>
                  <a:srgbClr val="00B050"/>
                </a:solidFill>
              </a:rPr>
              <a:t>+</a:t>
            </a:r>
            <a:r>
              <a:rPr lang="en-GB" b="1" dirty="0" smtClean="0">
                <a:solidFill>
                  <a:srgbClr val="00B050"/>
                </a:solidFill>
              </a:rPr>
              <a:t> </a:t>
            </a:r>
            <a:r>
              <a:rPr lang="en-GB" b="1" baseline="30000" dirty="0" smtClean="0">
                <a:solidFill>
                  <a:srgbClr val="00B050"/>
                </a:solidFill>
              </a:rPr>
              <a:t>3</a:t>
            </a:r>
            <a:endParaRPr lang="en-GB" b="1" dirty="0">
              <a:solidFill>
                <a:srgbClr val="00B050"/>
              </a:solidFill>
            </a:endParaRPr>
          </a:p>
          <a:p>
            <a:endParaRPr lang="en-GB" b="1" dirty="0"/>
          </a:p>
        </p:txBody>
      </p:sp>
      <p:cxnSp>
        <p:nvCxnSpPr>
          <p:cNvPr id="19" name="Straight Connector 18"/>
          <p:cNvCxnSpPr/>
          <p:nvPr/>
        </p:nvCxnSpPr>
        <p:spPr>
          <a:xfrm flipH="1" flipV="1">
            <a:off x="3484468"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358653"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562459" y="3473157"/>
            <a:ext cx="139012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 </a:t>
            </a:r>
            <a:r>
              <a:rPr lang="en-GB" b="1" baseline="30000" dirty="0" smtClean="0"/>
              <a:t>1 + 2 </a:t>
            </a:r>
            <a:endParaRPr lang="en-GB" b="1" dirty="0"/>
          </a:p>
          <a:p>
            <a:endParaRPr lang="en-GB" b="1" dirty="0"/>
          </a:p>
        </p:txBody>
      </p:sp>
      <p:sp>
        <p:nvSpPr>
          <p:cNvPr id="22" name="TextBox 21"/>
          <p:cNvSpPr txBox="1"/>
          <p:nvPr/>
        </p:nvSpPr>
        <p:spPr>
          <a:xfrm>
            <a:off x="4315928" y="3473157"/>
            <a:ext cx="139012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a:t>
            </a:r>
            <a:r>
              <a:rPr lang="en-GB" b="1" dirty="0" smtClean="0">
                <a:solidFill>
                  <a:schemeClr val="bg1">
                    <a:lumMod val="85000"/>
                  </a:schemeClr>
                </a:solidFill>
              </a:rPr>
              <a:t>B</a:t>
            </a:r>
            <a:r>
              <a:rPr lang="en-GB" b="1" dirty="0" smtClean="0"/>
              <a:t>,?,?] </a:t>
            </a:r>
            <a:r>
              <a:rPr lang="en-GB" b="1" baseline="30000" dirty="0" smtClean="0"/>
              <a:t>0 + 2 </a:t>
            </a:r>
            <a:endParaRPr lang="en-GB" b="1" dirty="0"/>
          </a:p>
          <a:p>
            <a:endParaRPr lang="en-GB" b="1" dirty="0"/>
          </a:p>
        </p:txBody>
      </p:sp>
      <p:cxnSp>
        <p:nvCxnSpPr>
          <p:cNvPr id="23" name="Straight Connector 22"/>
          <p:cNvCxnSpPr/>
          <p:nvPr/>
        </p:nvCxnSpPr>
        <p:spPr>
          <a:xfrm flipH="1" flipV="1">
            <a:off x="4315928"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13231" y="1388793"/>
            <a:ext cx="7815" cy="419139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550031" y="1431778"/>
            <a:ext cx="0" cy="416013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21046" y="5580185"/>
            <a:ext cx="232898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9118" y="5591908"/>
            <a:ext cx="2412840" cy="646331"/>
          </a:xfrm>
          <a:prstGeom prst="rect">
            <a:avLst/>
          </a:prstGeom>
          <a:noFill/>
        </p:spPr>
        <p:txBody>
          <a:bodyPr wrap="none" rtlCol="0">
            <a:spAutoFit/>
          </a:bodyPr>
          <a:lstStyle/>
          <a:p>
            <a:pPr algn="ctr"/>
            <a:r>
              <a:rPr lang="en-GB" dirty="0" smtClean="0"/>
              <a:t>LIFO QUEUE </a:t>
            </a:r>
          </a:p>
          <a:p>
            <a:pPr algn="ctr"/>
            <a:r>
              <a:rPr lang="en-GB" dirty="0" smtClean="0"/>
              <a:t>(represented as a stack)</a:t>
            </a:r>
            <a:endParaRPr lang="en-GB" dirty="0"/>
          </a:p>
        </p:txBody>
      </p:sp>
      <p:sp>
        <p:nvSpPr>
          <p:cNvPr id="42" name="TextBox 41"/>
          <p:cNvSpPr txBox="1"/>
          <p:nvPr/>
        </p:nvSpPr>
        <p:spPr>
          <a:xfrm>
            <a:off x="6244340" y="5257019"/>
            <a:ext cx="2301784" cy="646331"/>
          </a:xfrm>
          <a:prstGeom prst="rect">
            <a:avLst/>
          </a:prstGeom>
          <a:noFill/>
        </p:spPr>
        <p:txBody>
          <a:bodyPr wrap="none" rtlCol="0">
            <a:spAutoFit/>
          </a:bodyPr>
          <a:lstStyle/>
          <a:p>
            <a:r>
              <a:rPr lang="en-GB" b="1" dirty="0" smtClean="0"/>
              <a:t>(</a:t>
            </a:r>
            <a:r>
              <a:rPr lang="en-GB" sz="1200" b="1" dirty="0" smtClean="0"/>
              <a:t>Solution, bound, index, tracker</a:t>
            </a:r>
            <a:r>
              <a:rPr lang="en-GB" b="1" dirty="0" smtClean="0"/>
              <a:t>)</a:t>
            </a:r>
            <a:endParaRPr lang="en-GB" b="1" baseline="30000" dirty="0" smtClean="0"/>
          </a:p>
          <a:p>
            <a:endParaRPr lang="en-GB" b="1" dirty="0"/>
          </a:p>
        </p:txBody>
      </p:sp>
      <p:sp>
        <p:nvSpPr>
          <p:cNvPr id="47" name="TextBox 46"/>
          <p:cNvSpPr txBox="1"/>
          <p:nvPr/>
        </p:nvSpPr>
        <p:spPr>
          <a:xfrm>
            <a:off x="6444746" y="1405495"/>
            <a:ext cx="1882247" cy="3970318"/>
          </a:xfrm>
          <a:prstGeom prst="rect">
            <a:avLst/>
          </a:prstGeom>
          <a:noFill/>
        </p:spPr>
        <p:txBody>
          <a:bodyPr wrap="none" rtlCol="0">
            <a:spAutoFit/>
          </a:bodyPr>
          <a:lstStyle/>
          <a:p>
            <a:endParaRPr lang="en-GB" b="1" dirty="0" smtClean="0"/>
          </a:p>
          <a:p>
            <a:endParaRPr lang="en-GB" b="1" dirty="0"/>
          </a:p>
          <a:p>
            <a:endParaRPr lang="en-GB" b="1" dirty="0" smtClean="0"/>
          </a:p>
          <a:p>
            <a:endParaRPr lang="en-GB" b="1" dirty="0"/>
          </a:p>
          <a:p>
            <a:endParaRPr lang="en-GB" b="1" dirty="0" smtClean="0"/>
          </a:p>
          <a:p>
            <a:endParaRPr lang="en-GB" b="1" dirty="0" smtClean="0"/>
          </a:p>
          <a:p>
            <a:endParaRPr lang="en-GB" b="1" dirty="0" smtClean="0">
              <a:solidFill>
                <a:srgbClr val="FFC000"/>
              </a:solidFill>
            </a:endParaRPr>
          </a:p>
          <a:p>
            <a:endParaRPr lang="en-GB" b="1" dirty="0">
              <a:solidFill>
                <a:srgbClr val="FFC000"/>
              </a:solidFill>
            </a:endParaRPr>
          </a:p>
          <a:p>
            <a:endParaRPr lang="en-GB" b="1" dirty="0" smtClean="0">
              <a:solidFill>
                <a:srgbClr val="FFC000"/>
              </a:solidFill>
            </a:endParaRPr>
          </a:p>
          <a:p>
            <a:endParaRPr lang="en-GB" b="1" dirty="0">
              <a:solidFill>
                <a:srgbClr val="FFC000"/>
              </a:solidFill>
            </a:endParaRPr>
          </a:p>
          <a:p>
            <a:r>
              <a:rPr lang="en-GB" b="1" dirty="0" smtClean="0"/>
              <a:t>([</a:t>
            </a:r>
            <a:r>
              <a:rPr lang="en-GB" b="1" dirty="0">
                <a:solidFill>
                  <a:schemeClr val="bg1">
                    <a:lumMod val="85000"/>
                  </a:schemeClr>
                </a:solidFill>
              </a:rPr>
              <a:t>A</a:t>
            </a:r>
            <a:r>
              <a:rPr lang="en-GB" b="1" dirty="0"/>
              <a:t>,B,?,?] , 3, 2, 1)</a:t>
            </a:r>
            <a:endParaRPr lang="en-GB" b="1" dirty="0" smtClean="0"/>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 , 2, 2, 0)</a:t>
            </a:r>
            <a:endParaRPr lang="en-GB" b="1" baseline="30000" dirty="0"/>
          </a:p>
          <a:p>
            <a:r>
              <a:rPr lang="en-GB" b="1" strike="sngStrike" dirty="0" smtClean="0">
                <a:solidFill>
                  <a:srgbClr val="00B050"/>
                </a:solidFill>
              </a:rPr>
              <a:t>([</a:t>
            </a:r>
            <a:r>
              <a:rPr lang="en-GB" b="1" strike="sngStrike" dirty="0">
                <a:solidFill>
                  <a:schemeClr val="accent6">
                    <a:lumMod val="40000"/>
                    <a:lumOff val="60000"/>
                  </a:schemeClr>
                </a:solidFill>
              </a:rPr>
              <a:t>A</a:t>
            </a:r>
            <a:r>
              <a:rPr lang="en-GB" b="1" strike="sngStrike" dirty="0">
                <a:solidFill>
                  <a:srgbClr val="00B050"/>
                </a:solidFill>
              </a:rPr>
              <a:t>,?,?,?] , 3, 1, 0</a:t>
            </a:r>
            <a:r>
              <a:rPr lang="en-GB" b="1" strike="sngStrike" dirty="0" smtClean="0">
                <a:solidFill>
                  <a:srgbClr val="00B050"/>
                </a:solidFill>
              </a:rPr>
              <a:t>)</a:t>
            </a:r>
          </a:p>
          <a:p>
            <a:r>
              <a:rPr lang="en-GB" b="1" dirty="0" smtClean="0"/>
              <a:t>([</a:t>
            </a:r>
            <a:r>
              <a:rPr lang="en-GB" b="1" dirty="0"/>
              <a:t>A,?,?,?] , 2, 1, 3</a:t>
            </a:r>
            <a:r>
              <a:rPr lang="en-GB" b="1" dirty="0" smtClean="0"/>
              <a:t>)</a:t>
            </a:r>
            <a:endParaRPr lang="en-GB" b="1" dirty="0"/>
          </a:p>
        </p:txBody>
      </p:sp>
    </p:spTree>
    <p:extLst>
      <p:ext uri="{BB962C8B-B14F-4D97-AF65-F5344CB8AC3E}">
        <p14:creationId xmlns:p14="http://schemas.microsoft.com/office/powerpoint/2010/main" val="24312699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742462"/>
            <a:ext cx="1046505" cy="646331"/>
          </a:xfrm>
          <a:prstGeom prst="rect">
            <a:avLst/>
          </a:prstGeom>
          <a:noFill/>
        </p:spPr>
        <p:txBody>
          <a:bodyPr wrap="none" rtlCol="0">
            <a:spAutoFit/>
          </a:bodyPr>
          <a:lstStyle/>
          <a:p>
            <a:r>
              <a:rPr lang="en-GB" b="1" dirty="0" smtClean="0"/>
              <a:t>[A,B,C,A]</a:t>
            </a:r>
          </a:p>
          <a:p>
            <a:r>
              <a:rPr lang="en-GB" b="1" dirty="0" smtClean="0"/>
              <a:t>[B,C,A,A]</a:t>
            </a:r>
            <a:endParaRPr lang="en-GB" b="1" dirty="0"/>
          </a:p>
        </p:txBody>
      </p:sp>
      <p:cxnSp>
        <p:nvCxnSpPr>
          <p:cNvPr id="6" name="Straight Connector 5"/>
          <p:cNvCxnSpPr/>
          <p:nvPr/>
        </p:nvCxnSpPr>
        <p:spPr>
          <a:xfrm flipH="1">
            <a:off x="2527193"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30999" y="2256301"/>
            <a:ext cx="1335237" cy="646331"/>
          </a:xfrm>
          <a:prstGeom prst="rect">
            <a:avLst/>
          </a:prstGeom>
          <a:noFill/>
        </p:spPr>
        <p:txBody>
          <a:bodyPr wrap="none" rtlCol="0">
            <a:spAutoFit/>
          </a:bodyPr>
          <a:lstStyle/>
          <a:p>
            <a:r>
              <a:rPr lang="en-GB" b="1" dirty="0"/>
              <a:t>[A</a:t>
            </a:r>
            <a:r>
              <a:rPr lang="en-GB" b="1" dirty="0" smtClean="0"/>
              <a:t>,?,?,?] </a:t>
            </a:r>
            <a:r>
              <a:rPr lang="en-GB" b="1" baseline="30000" dirty="0" smtClean="0"/>
              <a:t>1 + 1</a:t>
            </a:r>
            <a:endParaRPr lang="en-GB" b="1" dirty="0"/>
          </a:p>
          <a:p>
            <a:endParaRPr lang="en-GB" b="1" dirty="0"/>
          </a:p>
        </p:txBody>
      </p:sp>
      <p:sp>
        <p:nvSpPr>
          <p:cNvPr id="9" name="TextBox 8"/>
          <p:cNvSpPr txBox="1"/>
          <p:nvPr/>
        </p:nvSpPr>
        <p:spPr>
          <a:xfrm>
            <a:off x="3484468" y="2256301"/>
            <a:ext cx="1370503" cy="646331"/>
          </a:xfrm>
          <a:prstGeom prst="rect">
            <a:avLst/>
          </a:prstGeom>
          <a:noFill/>
        </p:spPr>
        <p:txBody>
          <a:bodyPr wrap="none" rtlCol="0">
            <a:spAutoFit/>
          </a:bodyPr>
          <a:lstStyle/>
          <a:p>
            <a:r>
              <a:rPr lang="en-GB" b="1" dirty="0">
                <a:solidFill>
                  <a:srgbClr val="00B050"/>
                </a:solidFill>
              </a:rPr>
              <a:t>[</a:t>
            </a:r>
            <a:r>
              <a:rPr lang="en-GB" b="1" dirty="0">
                <a:solidFill>
                  <a:schemeClr val="accent6">
                    <a:lumMod val="40000"/>
                    <a:lumOff val="60000"/>
                  </a:schemeClr>
                </a:solidFill>
              </a:rPr>
              <a:t>A</a:t>
            </a:r>
            <a:r>
              <a:rPr lang="en-GB" b="1" dirty="0" smtClean="0">
                <a:solidFill>
                  <a:srgbClr val="00B050"/>
                </a:solidFill>
              </a:rPr>
              <a:t>,?,?,?] </a:t>
            </a:r>
            <a:r>
              <a:rPr lang="en-GB" b="1" baseline="30000" dirty="0" smtClean="0">
                <a:solidFill>
                  <a:srgbClr val="00B050"/>
                </a:solidFill>
              </a:rPr>
              <a:t>0</a:t>
            </a:r>
            <a:r>
              <a:rPr lang="en-GB" b="1" dirty="0" smtClean="0">
                <a:solidFill>
                  <a:srgbClr val="00B050"/>
                </a:solidFill>
              </a:rPr>
              <a:t> </a:t>
            </a:r>
            <a:r>
              <a:rPr lang="en-GB" b="1" baseline="30000" dirty="0" smtClean="0">
                <a:solidFill>
                  <a:srgbClr val="00B050"/>
                </a:solidFill>
              </a:rPr>
              <a:t>+</a:t>
            </a:r>
            <a:r>
              <a:rPr lang="en-GB" b="1" dirty="0" smtClean="0">
                <a:solidFill>
                  <a:srgbClr val="00B050"/>
                </a:solidFill>
              </a:rPr>
              <a:t> </a:t>
            </a:r>
            <a:r>
              <a:rPr lang="en-GB" b="1" baseline="30000" dirty="0" smtClean="0">
                <a:solidFill>
                  <a:srgbClr val="00B050"/>
                </a:solidFill>
              </a:rPr>
              <a:t>3</a:t>
            </a:r>
            <a:endParaRPr lang="en-GB" b="1" dirty="0">
              <a:solidFill>
                <a:srgbClr val="00B050"/>
              </a:solidFill>
            </a:endParaRPr>
          </a:p>
          <a:p>
            <a:endParaRPr lang="en-GB" b="1" dirty="0"/>
          </a:p>
        </p:txBody>
      </p:sp>
      <p:cxnSp>
        <p:nvCxnSpPr>
          <p:cNvPr id="19" name="Straight Connector 18"/>
          <p:cNvCxnSpPr/>
          <p:nvPr/>
        </p:nvCxnSpPr>
        <p:spPr>
          <a:xfrm flipH="1" flipV="1">
            <a:off x="3484468"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358653"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562459" y="3473157"/>
            <a:ext cx="1390124" cy="646331"/>
          </a:xfrm>
          <a:prstGeom prst="rect">
            <a:avLst/>
          </a:prstGeom>
          <a:noFill/>
        </p:spPr>
        <p:txBody>
          <a:bodyPr wrap="none" rtlCol="0">
            <a:spAutoFit/>
          </a:bodyPr>
          <a:lstStyle/>
          <a:p>
            <a:r>
              <a:rPr lang="en-GB" b="1" dirty="0">
                <a:solidFill>
                  <a:srgbClr val="FFC000"/>
                </a:solidFill>
              </a:rPr>
              <a:t>[</a:t>
            </a:r>
            <a:r>
              <a:rPr lang="en-GB" b="1" dirty="0" smtClean="0">
                <a:solidFill>
                  <a:schemeClr val="accent4">
                    <a:lumMod val="40000"/>
                    <a:lumOff val="60000"/>
                  </a:schemeClr>
                </a:solidFill>
              </a:rPr>
              <a:t>A</a:t>
            </a:r>
            <a:r>
              <a:rPr lang="en-GB" b="1" dirty="0" smtClean="0">
                <a:solidFill>
                  <a:srgbClr val="FFC000"/>
                </a:solidFill>
              </a:rPr>
              <a:t>,B,?,?] </a:t>
            </a:r>
            <a:r>
              <a:rPr lang="en-GB" b="1" baseline="30000" dirty="0" smtClean="0">
                <a:solidFill>
                  <a:srgbClr val="FFC000"/>
                </a:solidFill>
              </a:rPr>
              <a:t>1 + 2 </a:t>
            </a:r>
            <a:endParaRPr lang="en-GB" b="1" dirty="0">
              <a:solidFill>
                <a:srgbClr val="FFC000"/>
              </a:solidFill>
            </a:endParaRPr>
          </a:p>
          <a:p>
            <a:endParaRPr lang="en-GB" b="1" dirty="0"/>
          </a:p>
        </p:txBody>
      </p:sp>
      <p:sp>
        <p:nvSpPr>
          <p:cNvPr id="22" name="TextBox 21"/>
          <p:cNvSpPr txBox="1"/>
          <p:nvPr/>
        </p:nvSpPr>
        <p:spPr>
          <a:xfrm>
            <a:off x="4315928" y="3473157"/>
            <a:ext cx="139012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a:t>
            </a:r>
            <a:r>
              <a:rPr lang="en-GB" b="1" dirty="0" smtClean="0">
                <a:solidFill>
                  <a:schemeClr val="bg1">
                    <a:lumMod val="85000"/>
                  </a:schemeClr>
                </a:solidFill>
              </a:rPr>
              <a:t>B</a:t>
            </a:r>
            <a:r>
              <a:rPr lang="en-GB" b="1" dirty="0" smtClean="0"/>
              <a:t>,?,?] </a:t>
            </a:r>
            <a:r>
              <a:rPr lang="en-GB" b="1" baseline="30000" dirty="0" smtClean="0"/>
              <a:t>0 + 2 </a:t>
            </a:r>
            <a:endParaRPr lang="en-GB" b="1" dirty="0"/>
          </a:p>
          <a:p>
            <a:endParaRPr lang="en-GB" b="1" dirty="0"/>
          </a:p>
        </p:txBody>
      </p:sp>
      <p:cxnSp>
        <p:nvCxnSpPr>
          <p:cNvPr id="23" name="Straight Connector 22"/>
          <p:cNvCxnSpPr/>
          <p:nvPr/>
        </p:nvCxnSpPr>
        <p:spPr>
          <a:xfrm flipH="1" flipV="1">
            <a:off x="4315928"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13231" y="1388793"/>
            <a:ext cx="7815" cy="419139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550031" y="1431778"/>
            <a:ext cx="0" cy="416013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21046" y="5580185"/>
            <a:ext cx="232898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9118" y="5591908"/>
            <a:ext cx="2412840" cy="646331"/>
          </a:xfrm>
          <a:prstGeom prst="rect">
            <a:avLst/>
          </a:prstGeom>
          <a:noFill/>
        </p:spPr>
        <p:txBody>
          <a:bodyPr wrap="none" rtlCol="0">
            <a:spAutoFit/>
          </a:bodyPr>
          <a:lstStyle/>
          <a:p>
            <a:pPr algn="ctr"/>
            <a:r>
              <a:rPr lang="en-GB" dirty="0" smtClean="0"/>
              <a:t>LIFO QUEUE </a:t>
            </a:r>
          </a:p>
          <a:p>
            <a:pPr algn="ctr"/>
            <a:r>
              <a:rPr lang="en-GB" dirty="0" smtClean="0"/>
              <a:t>(represented as a stack)</a:t>
            </a:r>
            <a:endParaRPr lang="en-GB" dirty="0"/>
          </a:p>
        </p:txBody>
      </p:sp>
      <p:sp>
        <p:nvSpPr>
          <p:cNvPr id="42" name="TextBox 41"/>
          <p:cNvSpPr txBox="1"/>
          <p:nvPr/>
        </p:nvSpPr>
        <p:spPr>
          <a:xfrm>
            <a:off x="6244340" y="5257019"/>
            <a:ext cx="2301784" cy="646331"/>
          </a:xfrm>
          <a:prstGeom prst="rect">
            <a:avLst/>
          </a:prstGeom>
          <a:noFill/>
        </p:spPr>
        <p:txBody>
          <a:bodyPr wrap="none" rtlCol="0">
            <a:spAutoFit/>
          </a:bodyPr>
          <a:lstStyle/>
          <a:p>
            <a:r>
              <a:rPr lang="en-GB" b="1" dirty="0" smtClean="0"/>
              <a:t>(</a:t>
            </a:r>
            <a:r>
              <a:rPr lang="en-GB" sz="1200" b="1" dirty="0" smtClean="0"/>
              <a:t>Solution, bound, index, tracker</a:t>
            </a:r>
            <a:r>
              <a:rPr lang="en-GB" b="1" dirty="0" smtClean="0"/>
              <a:t>)</a:t>
            </a:r>
            <a:endParaRPr lang="en-GB" b="1" baseline="30000" dirty="0" smtClean="0"/>
          </a:p>
          <a:p>
            <a:endParaRPr lang="en-GB" b="1" dirty="0"/>
          </a:p>
        </p:txBody>
      </p:sp>
      <p:sp>
        <p:nvSpPr>
          <p:cNvPr id="47" name="TextBox 46"/>
          <p:cNvSpPr txBox="1"/>
          <p:nvPr/>
        </p:nvSpPr>
        <p:spPr>
          <a:xfrm>
            <a:off x="6444746" y="1405495"/>
            <a:ext cx="1895904" cy="3970318"/>
          </a:xfrm>
          <a:prstGeom prst="rect">
            <a:avLst/>
          </a:prstGeom>
          <a:noFill/>
        </p:spPr>
        <p:txBody>
          <a:bodyPr wrap="none" rtlCol="0">
            <a:spAutoFit/>
          </a:bodyPr>
          <a:lstStyle/>
          <a:p>
            <a:endParaRPr lang="en-GB" b="1" dirty="0" smtClean="0"/>
          </a:p>
          <a:p>
            <a:endParaRPr lang="en-GB" b="1" dirty="0"/>
          </a:p>
          <a:p>
            <a:endParaRPr lang="en-GB" b="1" dirty="0" smtClean="0"/>
          </a:p>
          <a:p>
            <a:endParaRPr lang="en-GB" b="1" dirty="0"/>
          </a:p>
          <a:p>
            <a:endParaRPr lang="en-GB" b="1" dirty="0" smtClean="0"/>
          </a:p>
          <a:p>
            <a:endParaRPr lang="en-GB" b="1" dirty="0" smtClean="0"/>
          </a:p>
          <a:p>
            <a:endParaRPr lang="en-GB" b="1" dirty="0" smtClean="0">
              <a:solidFill>
                <a:srgbClr val="0070C0"/>
              </a:solidFill>
            </a:endParaRPr>
          </a:p>
          <a:p>
            <a:endParaRPr lang="en-GB" b="1" dirty="0" smtClean="0">
              <a:solidFill>
                <a:srgbClr val="0070C0"/>
              </a:solidFill>
            </a:endParaRPr>
          </a:p>
          <a:p>
            <a:r>
              <a:rPr lang="en-GB" b="1" dirty="0"/>
              <a:t>([</a:t>
            </a:r>
            <a:r>
              <a:rPr lang="en-GB" b="1" dirty="0">
                <a:solidFill>
                  <a:schemeClr val="bg1">
                    <a:lumMod val="85000"/>
                  </a:schemeClr>
                </a:solidFill>
              </a:rPr>
              <a:t>A</a:t>
            </a:r>
            <a:r>
              <a:rPr lang="en-GB" b="1" dirty="0"/>
              <a:t>,B,C,?] , 3, 3, 2)</a:t>
            </a:r>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,C,?] , 2, 3, 2</a:t>
            </a:r>
            <a:r>
              <a:rPr lang="en-GB" b="1" dirty="0" smtClean="0"/>
              <a:t>)</a:t>
            </a:r>
            <a:endParaRPr lang="en-GB" b="1" dirty="0">
              <a:solidFill>
                <a:srgbClr val="0070C0"/>
              </a:solidFill>
            </a:endParaRPr>
          </a:p>
          <a:p>
            <a:r>
              <a:rPr lang="en-GB" b="1" strike="sngStrike" dirty="0" smtClean="0">
                <a:solidFill>
                  <a:srgbClr val="FFC000"/>
                </a:solidFill>
              </a:rPr>
              <a:t>([</a:t>
            </a:r>
            <a:r>
              <a:rPr lang="en-GB" b="1" strike="sngStrike" dirty="0">
                <a:solidFill>
                  <a:schemeClr val="accent4">
                    <a:lumMod val="40000"/>
                    <a:lumOff val="60000"/>
                  </a:schemeClr>
                </a:solidFill>
              </a:rPr>
              <a:t>A</a:t>
            </a:r>
            <a:r>
              <a:rPr lang="en-GB" b="1" strike="sngStrike" dirty="0">
                <a:solidFill>
                  <a:srgbClr val="FFC000"/>
                </a:solidFill>
              </a:rPr>
              <a:t>,B,?,?] , 3, 2, 1)</a:t>
            </a:r>
            <a:endParaRPr lang="en-GB" b="1" strike="sngStrike" dirty="0" smtClean="0">
              <a:solidFill>
                <a:srgbClr val="FFC000"/>
              </a:solidFill>
            </a:endParaRPr>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 , 2, 2, 0)</a:t>
            </a:r>
            <a:endParaRPr lang="en-GB" b="1" baseline="30000" dirty="0"/>
          </a:p>
          <a:p>
            <a:r>
              <a:rPr lang="en-GB" b="1" strike="sngStrike" dirty="0" smtClean="0">
                <a:solidFill>
                  <a:srgbClr val="00B050"/>
                </a:solidFill>
              </a:rPr>
              <a:t>([</a:t>
            </a:r>
            <a:r>
              <a:rPr lang="en-GB" b="1" strike="sngStrike" dirty="0">
                <a:solidFill>
                  <a:schemeClr val="accent6">
                    <a:lumMod val="40000"/>
                    <a:lumOff val="60000"/>
                  </a:schemeClr>
                </a:solidFill>
              </a:rPr>
              <a:t>A</a:t>
            </a:r>
            <a:r>
              <a:rPr lang="en-GB" b="1" strike="sngStrike" dirty="0">
                <a:solidFill>
                  <a:srgbClr val="00B050"/>
                </a:solidFill>
              </a:rPr>
              <a:t>,?,?,?] , 3, 1, 0</a:t>
            </a:r>
            <a:r>
              <a:rPr lang="en-GB" b="1" strike="sngStrike" dirty="0" smtClean="0">
                <a:solidFill>
                  <a:srgbClr val="00B050"/>
                </a:solidFill>
              </a:rPr>
              <a:t>)</a:t>
            </a:r>
          </a:p>
          <a:p>
            <a:r>
              <a:rPr lang="en-GB" b="1" dirty="0" smtClean="0"/>
              <a:t>([</a:t>
            </a:r>
            <a:r>
              <a:rPr lang="en-GB" b="1" dirty="0"/>
              <a:t>A,?,?,?] , 2, 1, 3</a:t>
            </a:r>
            <a:r>
              <a:rPr lang="en-GB" b="1" dirty="0" smtClean="0"/>
              <a:t>)</a:t>
            </a:r>
            <a:endParaRPr lang="en-GB" b="1" dirty="0"/>
          </a:p>
        </p:txBody>
      </p:sp>
      <p:cxnSp>
        <p:nvCxnSpPr>
          <p:cNvPr id="32" name="Straight Connector 31"/>
          <p:cNvCxnSpPr/>
          <p:nvPr/>
        </p:nvCxnSpPr>
        <p:spPr>
          <a:xfrm flipH="1">
            <a:off x="2179186"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382992" y="4679852"/>
            <a:ext cx="1403782"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 </a:t>
            </a:r>
            <a:r>
              <a:rPr lang="en-GB" b="1" baseline="30000" dirty="0" smtClean="0"/>
              <a:t>2 + 1 </a:t>
            </a:r>
            <a:endParaRPr lang="en-GB" b="1" dirty="0"/>
          </a:p>
          <a:p>
            <a:endParaRPr lang="en-GB" b="1" dirty="0"/>
          </a:p>
        </p:txBody>
      </p:sp>
      <p:sp>
        <p:nvSpPr>
          <p:cNvPr id="34" name="TextBox 33"/>
          <p:cNvSpPr txBox="1"/>
          <p:nvPr/>
        </p:nvSpPr>
        <p:spPr>
          <a:xfrm>
            <a:off x="3136461" y="4679852"/>
            <a:ext cx="1403782"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a:t>
            </a:r>
            <a:r>
              <a:rPr lang="en-GB" b="1" dirty="0" smtClean="0">
                <a:solidFill>
                  <a:schemeClr val="bg1">
                    <a:lumMod val="85000"/>
                  </a:schemeClr>
                </a:solidFill>
              </a:rPr>
              <a:t>C</a:t>
            </a:r>
            <a:r>
              <a:rPr lang="en-GB" b="1" dirty="0" smtClean="0"/>
              <a:t>,?] </a:t>
            </a:r>
            <a:r>
              <a:rPr lang="en-GB" b="1" baseline="30000" dirty="0" smtClean="0"/>
              <a:t>1 +</a:t>
            </a:r>
            <a:r>
              <a:rPr lang="en-GB" b="1" dirty="0" smtClean="0"/>
              <a:t> </a:t>
            </a:r>
            <a:r>
              <a:rPr lang="en-GB" b="1" baseline="30000" dirty="0" smtClean="0"/>
              <a:t>1</a:t>
            </a:r>
            <a:endParaRPr lang="en-GB" b="1" dirty="0"/>
          </a:p>
          <a:p>
            <a:endParaRPr lang="en-GB" b="1" dirty="0"/>
          </a:p>
        </p:txBody>
      </p:sp>
      <p:cxnSp>
        <p:nvCxnSpPr>
          <p:cNvPr id="36" name="Straight Connector 35"/>
          <p:cNvCxnSpPr/>
          <p:nvPr/>
        </p:nvCxnSpPr>
        <p:spPr>
          <a:xfrm flipH="1" flipV="1">
            <a:off x="3136461"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6754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742462"/>
            <a:ext cx="1046505" cy="646331"/>
          </a:xfrm>
          <a:prstGeom prst="rect">
            <a:avLst/>
          </a:prstGeom>
          <a:noFill/>
        </p:spPr>
        <p:txBody>
          <a:bodyPr wrap="none" rtlCol="0">
            <a:spAutoFit/>
          </a:bodyPr>
          <a:lstStyle/>
          <a:p>
            <a:r>
              <a:rPr lang="en-GB" b="1" dirty="0" smtClean="0"/>
              <a:t>[A,B,C,A]</a:t>
            </a:r>
          </a:p>
          <a:p>
            <a:r>
              <a:rPr lang="en-GB" b="1" dirty="0" smtClean="0"/>
              <a:t>[B,C,A,A]</a:t>
            </a:r>
            <a:endParaRPr lang="en-GB" b="1" dirty="0"/>
          </a:p>
        </p:txBody>
      </p:sp>
      <p:cxnSp>
        <p:nvCxnSpPr>
          <p:cNvPr id="6" name="Straight Connector 5"/>
          <p:cNvCxnSpPr/>
          <p:nvPr/>
        </p:nvCxnSpPr>
        <p:spPr>
          <a:xfrm flipH="1">
            <a:off x="2527193"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30999" y="2256301"/>
            <a:ext cx="1335237" cy="646331"/>
          </a:xfrm>
          <a:prstGeom prst="rect">
            <a:avLst/>
          </a:prstGeom>
          <a:noFill/>
        </p:spPr>
        <p:txBody>
          <a:bodyPr wrap="none" rtlCol="0">
            <a:spAutoFit/>
          </a:bodyPr>
          <a:lstStyle/>
          <a:p>
            <a:r>
              <a:rPr lang="en-GB" b="1" dirty="0"/>
              <a:t>[A</a:t>
            </a:r>
            <a:r>
              <a:rPr lang="en-GB" b="1" dirty="0" smtClean="0"/>
              <a:t>,?,?,?] </a:t>
            </a:r>
            <a:r>
              <a:rPr lang="en-GB" b="1" baseline="30000" dirty="0" smtClean="0"/>
              <a:t>1 + 1</a:t>
            </a:r>
            <a:endParaRPr lang="en-GB" b="1" dirty="0"/>
          </a:p>
          <a:p>
            <a:endParaRPr lang="en-GB" b="1" dirty="0"/>
          </a:p>
        </p:txBody>
      </p:sp>
      <p:sp>
        <p:nvSpPr>
          <p:cNvPr id="9" name="TextBox 8"/>
          <p:cNvSpPr txBox="1"/>
          <p:nvPr/>
        </p:nvSpPr>
        <p:spPr>
          <a:xfrm>
            <a:off x="3484468" y="2256301"/>
            <a:ext cx="1370503" cy="646331"/>
          </a:xfrm>
          <a:prstGeom prst="rect">
            <a:avLst/>
          </a:prstGeom>
          <a:noFill/>
        </p:spPr>
        <p:txBody>
          <a:bodyPr wrap="none" rtlCol="0">
            <a:spAutoFit/>
          </a:bodyPr>
          <a:lstStyle/>
          <a:p>
            <a:r>
              <a:rPr lang="en-GB" b="1" dirty="0">
                <a:solidFill>
                  <a:srgbClr val="00B050"/>
                </a:solidFill>
              </a:rPr>
              <a:t>[</a:t>
            </a:r>
            <a:r>
              <a:rPr lang="en-GB" b="1" dirty="0">
                <a:solidFill>
                  <a:schemeClr val="accent6">
                    <a:lumMod val="40000"/>
                    <a:lumOff val="60000"/>
                  </a:schemeClr>
                </a:solidFill>
              </a:rPr>
              <a:t>A</a:t>
            </a:r>
            <a:r>
              <a:rPr lang="en-GB" b="1" dirty="0" smtClean="0">
                <a:solidFill>
                  <a:srgbClr val="00B050"/>
                </a:solidFill>
              </a:rPr>
              <a:t>,?,?,?] </a:t>
            </a:r>
            <a:r>
              <a:rPr lang="en-GB" b="1" baseline="30000" dirty="0" smtClean="0">
                <a:solidFill>
                  <a:srgbClr val="00B050"/>
                </a:solidFill>
              </a:rPr>
              <a:t>0</a:t>
            </a:r>
            <a:r>
              <a:rPr lang="en-GB" b="1" dirty="0" smtClean="0">
                <a:solidFill>
                  <a:srgbClr val="00B050"/>
                </a:solidFill>
              </a:rPr>
              <a:t> </a:t>
            </a:r>
            <a:r>
              <a:rPr lang="en-GB" b="1" baseline="30000" dirty="0" smtClean="0">
                <a:solidFill>
                  <a:srgbClr val="00B050"/>
                </a:solidFill>
              </a:rPr>
              <a:t>+</a:t>
            </a:r>
            <a:r>
              <a:rPr lang="en-GB" b="1" dirty="0" smtClean="0">
                <a:solidFill>
                  <a:srgbClr val="00B050"/>
                </a:solidFill>
              </a:rPr>
              <a:t> </a:t>
            </a:r>
            <a:r>
              <a:rPr lang="en-GB" b="1" baseline="30000" dirty="0" smtClean="0">
                <a:solidFill>
                  <a:srgbClr val="00B050"/>
                </a:solidFill>
              </a:rPr>
              <a:t>3</a:t>
            </a:r>
            <a:endParaRPr lang="en-GB" b="1" dirty="0">
              <a:solidFill>
                <a:srgbClr val="00B050"/>
              </a:solidFill>
            </a:endParaRPr>
          </a:p>
          <a:p>
            <a:endParaRPr lang="en-GB" b="1" dirty="0"/>
          </a:p>
        </p:txBody>
      </p:sp>
      <p:cxnSp>
        <p:nvCxnSpPr>
          <p:cNvPr id="19" name="Straight Connector 18"/>
          <p:cNvCxnSpPr/>
          <p:nvPr/>
        </p:nvCxnSpPr>
        <p:spPr>
          <a:xfrm flipH="1" flipV="1">
            <a:off x="3484468"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358653"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562459" y="3473157"/>
            <a:ext cx="1390124" cy="646331"/>
          </a:xfrm>
          <a:prstGeom prst="rect">
            <a:avLst/>
          </a:prstGeom>
          <a:noFill/>
        </p:spPr>
        <p:txBody>
          <a:bodyPr wrap="none" rtlCol="0">
            <a:spAutoFit/>
          </a:bodyPr>
          <a:lstStyle/>
          <a:p>
            <a:r>
              <a:rPr lang="en-GB" b="1" dirty="0">
                <a:solidFill>
                  <a:srgbClr val="FFC000"/>
                </a:solidFill>
              </a:rPr>
              <a:t>[</a:t>
            </a:r>
            <a:r>
              <a:rPr lang="en-GB" b="1" dirty="0" smtClean="0">
                <a:solidFill>
                  <a:schemeClr val="accent4">
                    <a:lumMod val="40000"/>
                    <a:lumOff val="60000"/>
                  </a:schemeClr>
                </a:solidFill>
              </a:rPr>
              <a:t>A</a:t>
            </a:r>
            <a:r>
              <a:rPr lang="en-GB" b="1" dirty="0" smtClean="0">
                <a:solidFill>
                  <a:srgbClr val="FFC000"/>
                </a:solidFill>
              </a:rPr>
              <a:t>,B,?,?] </a:t>
            </a:r>
            <a:r>
              <a:rPr lang="en-GB" b="1" baseline="30000" dirty="0" smtClean="0">
                <a:solidFill>
                  <a:srgbClr val="FFC000"/>
                </a:solidFill>
              </a:rPr>
              <a:t>1 + 2 </a:t>
            </a:r>
            <a:endParaRPr lang="en-GB" b="1" dirty="0">
              <a:solidFill>
                <a:srgbClr val="FFC000"/>
              </a:solidFill>
            </a:endParaRPr>
          </a:p>
          <a:p>
            <a:endParaRPr lang="en-GB" b="1" dirty="0"/>
          </a:p>
        </p:txBody>
      </p:sp>
      <p:sp>
        <p:nvSpPr>
          <p:cNvPr id="22" name="TextBox 21"/>
          <p:cNvSpPr txBox="1"/>
          <p:nvPr/>
        </p:nvSpPr>
        <p:spPr>
          <a:xfrm>
            <a:off x="4315928" y="3473157"/>
            <a:ext cx="139012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a:t>
            </a:r>
            <a:r>
              <a:rPr lang="en-GB" b="1" dirty="0" smtClean="0">
                <a:solidFill>
                  <a:schemeClr val="bg1">
                    <a:lumMod val="85000"/>
                  </a:schemeClr>
                </a:solidFill>
              </a:rPr>
              <a:t>B</a:t>
            </a:r>
            <a:r>
              <a:rPr lang="en-GB" b="1" dirty="0" smtClean="0"/>
              <a:t>,?,?] </a:t>
            </a:r>
            <a:r>
              <a:rPr lang="en-GB" b="1" baseline="30000" dirty="0" smtClean="0"/>
              <a:t>0 + 2 </a:t>
            </a:r>
            <a:endParaRPr lang="en-GB" b="1" dirty="0"/>
          </a:p>
          <a:p>
            <a:endParaRPr lang="en-GB" b="1" dirty="0"/>
          </a:p>
        </p:txBody>
      </p:sp>
      <p:cxnSp>
        <p:nvCxnSpPr>
          <p:cNvPr id="23" name="Straight Connector 22"/>
          <p:cNvCxnSpPr/>
          <p:nvPr/>
        </p:nvCxnSpPr>
        <p:spPr>
          <a:xfrm flipH="1" flipV="1">
            <a:off x="4315928"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179186"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382992" y="4679852"/>
            <a:ext cx="1403782" cy="646331"/>
          </a:xfrm>
          <a:prstGeom prst="rect">
            <a:avLst/>
          </a:prstGeom>
          <a:noFill/>
        </p:spPr>
        <p:txBody>
          <a:bodyPr wrap="none" rtlCol="0">
            <a:spAutoFit/>
          </a:bodyPr>
          <a:lstStyle/>
          <a:p>
            <a:r>
              <a:rPr lang="en-GB" b="1" dirty="0">
                <a:solidFill>
                  <a:srgbClr val="FF0000"/>
                </a:solidFill>
              </a:rPr>
              <a:t>[</a:t>
            </a:r>
            <a:r>
              <a:rPr lang="en-GB" b="1" dirty="0" smtClean="0">
                <a:solidFill>
                  <a:schemeClr val="accent2">
                    <a:lumMod val="40000"/>
                    <a:lumOff val="60000"/>
                  </a:schemeClr>
                </a:solidFill>
              </a:rPr>
              <a:t>A</a:t>
            </a:r>
            <a:r>
              <a:rPr lang="en-GB" b="1" dirty="0" smtClean="0">
                <a:solidFill>
                  <a:srgbClr val="FF0000"/>
                </a:solidFill>
              </a:rPr>
              <a:t>,B,C,?] </a:t>
            </a:r>
            <a:r>
              <a:rPr lang="en-GB" b="1" baseline="30000" dirty="0" smtClean="0">
                <a:solidFill>
                  <a:srgbClr val="FF0000"/>
                </a:solidFill>
              </a:rPr>
              <a:t>2 + 1 </a:t>
            </a:r>
            <a:endParaRPr lang="en-GB" b="1" dirty="0">
              <a:solidFill>
                <a:srgbClr val="FF0000"/>
              </a:solidFill>
            </a:endParaRPr>
          </a:p>
          <a:p>
            <a:endParaRPr lang="en-GB" b="1" dirty="0"/>
          </a:p>
        </p:txBody>
      </p:sp>
      <p:sp>
        <p:nvSpPr>
          <p:cNvPr id="26" name="TextBox 25"/>
          <p:cNvSpPr txBox="1"/>
          <p:nvPr/>
        </p:nvSpPr>
        <p:spPr>
          <a:xfrm>
            <a:off x="3136461" y="4679852"/>
            <a:ext cx="1403782"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a:t>
            </a:r>
            <a:r>
              <a:rPr lang="en-GB" b="1" dirty="0" smtClean="0">
                <a:solidFill>
                  <a:schemeClr val="bg1">
                    <a:lumMod val="85000"/>
                  </a:schemeClr>
                </a:solidFill>
              </a:rPr>
              <a:t>C</a:t>
            </a:r>
            <a:r>
              <a:rPr lang="en-GB" b="1" dirty="0" smtClean="0"/>
              <a:t>,?] </a:t>
            </a:r>
            <a:r>
              <a:rPr lang="en-GB" b="1" baseline="30000" dirty="0" smtClean="0"/>
              <a:t>1 +</a:t>
            </a:r>
            <a:r>
              <a:rPr lang="en-GB" b="1" dirty="0" smtClean="0"/>
              <a:t> </a:t>
            </a:r>
            <a:r>
              <a:rPr lang="en-GB" b="1" baseline="30000" dirty="0" smtClean="0"/>
              <a:t>1</a:t>
            </a:r>
            <a:endParaRPr lang="en-GB" b="1" dirty="0"/>
          </a:p>
          <a:p>
            <a:endParaRPr lang="en-GB" b="1" dirty="0"/>
          </a:p>
        </p:txBody>
      </p:sp>
      <p:cxnSp>
        <p:nvCxnSpPr>
          <p:cNvPr id="27" name="Straight Connector 26"/>
          <p:cNvCxnSpPr/>
          <p:nvPr/>
        </p:nvCxnSpPr>
        <p:spPr>
          <a:xfrm flipH="1" flipV="1">
            <a:off x="3136461"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13231" y="1388793"/>
            <a:ext cx="7815" cy="419139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550031" y="1431778"/>
            <a:ext cx="0" cy="416013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21046" y="5580185"/>
            <a:ext cx="232898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9118" y="5591908"/>
            <a:ext cx="2412840" cy="646331"/>
          </a:xfrm>
          <a:prstGeom prst="rect">
            <a:avLst/>
          </a:prstGeom>
          <a:noFill/>
        </p:spPr>
        <p:txBody>
          <a:bodyPr wrap="none" rtlCol="0">
            <a:spAutoFit/>
          </a:bodyPr>
          <a:lstStyle/>
          <a:p>
            <a:pPr algn="ctr"/>
            <a:r>
              <a:rPr lang="en-GB" dirty="0" smtClean="0"/>
              <a:t>LIFO QUEUE </a:t>
            </a:r>
          </a:p>
          <a:p>
            <a:pPr algn="ctr"/>
            <a:r>
              <a:rPr lang="en-GB" dirty="0" smtClean="0"/>
              <a:t>(represented as a stack)</a:t>
            </a:r>
            <a:endParaRPr lang="en-GB" dirty="0"/>
          </a:p>
        </p:txBody>
      </p:sp>
      <p:sp>
        <p:nvSpPr>
          <p:cNvPr id="42" name="TextBox 41"/>
          <p:cNvSpPr txBox="1"/>
          <p:nvPr/>
        </p:nvSpPr>
        <p:spPr>
          <a:xfrm>
            <a:off x="6244340" y="5257019"/>
            <a:ext cx="2301784" cy="646331"/>
          </a:xfrm>
          <a:prstGeom prst="rect">
            <a:avLst/>
          </a:prstGeom>
          <a:noFill/>
        </p:spPr>
        <p:txBody>
          <a:bodyPr wrap="none" rtlCol="0">
            <a:spAutoFit/>
          </a:bodyPr>
          <a:lstStyle/>
          <a:p>
            <a:r>
              <a:rPr lang="en-GB" b="1" dirty="0" smtClean="0"/>
              <a:t>(</a:t>
            </a:r>
            <a:r>
              <a:rPr lang="en-GB" sz="1200" b="1" dirty="0" smtClean="0"/>
              <a:t>Solution, bound, index, tracker</a:t>
            </a:r>
            <a:r>
              <a:rPr lang="en-GB" b="1" dirty="0" smtClean="0"/>
              <a:t>)</a:t>
            </a:r>
            <a:endParaRPr lang="en-GB" b="1" baseline="30000" dirty="0" smtClean="0"/>
          </a:p>
          <a:p>
            <a:endParaRPr lang="en-GB" b="1" dirty="0"/>
          </a:p>
        </p:txBody>
      </p:sp>
      <p:sp>
        <p:nvSpPr>
          <p:cNvPr id="47" name="TextBox 46"/>
          <p:cNvSpPr txBox="1"/>
          <p:nvPr/>
        </p:nvSpPr>
        <p:spPr>
          <a:xfrm>
            <a:off x="6444746" y="1405495"/>
            <a:ext cx="1931363" cy="3970318"/>
          </a:xfrm>
          <a:prstGeom prst="rect">
            <a:avLst/>
          </a:prstGeom>
          <a:noFill/>
        </p:spPr>
        <p:txBody>
          <a:bodyPr wrap="none" rtlCol="0">
            <a:spAutoFit/>
          </a:bodyPr>
          <a:lstStyle/>
          <a:p>
            <a:endParaRPr lang="en-GB" b="1" dirty="0" smtClean="0"/>
          </a:p>
          <a:p>
            <a:endParaRPr lang="en-GB" b="1" dirty="0"/>
          </a:p>
          <a:p>
            <a:endParaRPr lang="en-GB" b="1" dirty="0" smtClean="0"/>
          </a:p>
          <a:p>
            <a:endParaRPr lang="en-GB" b="1" dirty="0"/>
          </a:p>
          <a:p>
            <a:endParaRPr lang="en-GB" b="1" dirty="0" smtClean="0"/>
          </a:p>
          <a:p>
            <a:endParaRPr lang="en-GB" b="1" dirty="0" smtClean="0">
              <a:solidFill>
                <a:srgbClr val="0070C0"/>
              </a:solidFill>
            </a:endParaRPr>
          </a:p>
          <a:p>
            <a:r>
              <a:rPr lang="en-GB" b="1" dirty="0"/>
              <a:t>([</a:t>
            </a:r>
            <a:r>
              <a:rPr lang="en-GB" b="1" dirty="0">
                <a:solidFill>
                  <a:schemeClr val="bg1">
                    <a:lumMod val="85000"/>
                  </a:schemeClr>
                </a:solidFill>
              </a:rPr>
              <a:t>A</a:t>
            </a:r>
            <a:r>
              <a:rPr lang="en-GB" b="1" dirty="0"/>
              <a:t>,B,C,A] , 3, 4, 3)</a:t>
            </a:r>
          </a:p>
          <a:p>
            <a:r>
              <a:rPr lang="en-GB" b="1" dirty="0"/>
              <a:t>([</a:t>
            </a:r>
            <a:r>
              <a:rPr lang="en-GB" b="1" dirty="0">
                <a:solidFill>
                  <a:schemeClr val="bg1">
                    <a:lumMod val="85000"/>
                  </a:schemeClr>
                </a:solidFill>
              </a:rPr>
              <a:t>A</a:t>
            </a:r>
            <a:r>
              <a:rPr lang="en-GB" b="1" dirty="0"/>
              <a:t>,B,C,</a:t>
            </a:r>
            <a:r>
              <a:rPr lang="en-GB" b="1" dirty="0">
                <a:solidFill>
                  <a:schemeClr val="bg1">
                    <a:lumMod val="85000"/>
                  </a:schemeClr>
                </a:solidFill>
              </a:rPr>
              <a:t>A</a:t>
            </a:r>
            <a:r>
              <a:rPr lang="en-GB" b="1" dirty="0"/>
              <a:t>] , 2, 4, 3</a:t>
            </a:r>
            <a:r>
              <a:rPr lang="en-GB" b="1" dirty="0" smtClean="0"/>
              <a:t>)</a:t>
            </a:r>
            <a:endParaRPr lang="en-GB" b="1" dirty="0">
              <a:solidFill>
                <a:srgbClr val="0070C0"/>
              </a:solidFill>
            </a:endParaRPr>
          </a:p>
          <a:p>
            <a:r>
              <a:rPr lang="en-GB" b="1" strike="sngStrike" dirty="0" smtClean="0">
                <a:solidFill>
                  <a:srgbClr val="FF0000"/>
                </a:solidFill>
              </a:rPr>
              <a:t>([</a:t>
            </a:r>
            <a:r>
              <a:rPr lang="en-GB" b="1" strike="sngStrike" dirty="0" smtClean="0">
                <a:solidFill>
                  <a:schemeClr val="accent2">
                    <a:lumMod val="40000"/>
                    <a:lumOff val="60000"/>
                  </a:schemeClr>
                </a:solidFill>
              </a:rPr>
              <a:t>A</a:t>
            </a:r>
            <a:r>
              <a:rPr lang="en-GB" b="1" strike="sngStrike" dirty="0" smtClean="0">
                <a:solidFill>
                  <a:srgbClr val="FF0000"/>
                </a:solidFill>
              </a:rPr>
              <a:t>,B,C,?] , 3, 3, 2)</a:t>
            </a:r>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,C,?] , </a:t>
            </a:r>
            <a:r>
              <a:rPr lang="en-GB" b="1" dirty="0" smtClean="0"/>
              <a:t>2, 3, 2)</a:t>
            </a:r>
          </a:p>
          <a:p>
            <a:r>
              <a:rPr lang="en-GB" b="1" strike="sngStrike" dirty="0">
                <a:solidFill>
                  <a:srgbClr val="FFC000"/>
                </a:solidFill>
              </a:rPr>
              <a:t>([</a:t>
            </a:r>
            <a:r>
              <a:rPr lang="en-GB" b="1" strike="sngStrike" dirty="0">
                <a:solidFill>
                  <a:schemeClr val="accent4">
                    <a:lumMod val="40000"/>
                    <a:lumOff val="60000"/>
                  </a:schemeClr>
                </a:solidFill>
              </a:rPr>
              <a:t>A</a:t>
            </a:r>
            <a:r>
              <a:rPr lang="en-GB" b="1" strike="sngStrike" dirty="0">
                <a:solidFill>
                  <a:srgbClr val="FFC000"/>
                </a:solidFill>
              </a:rPr>
              <a:t>,B,?,?] , 3, 2, 1)</a:t>
            </a:r>
            <a:endParaRPr lang="en-GB" b="1" strike="sngStrike" dirty="0" smtClean="0">
              <a:solidFill>
                <a:srgbClr val="FFC000"/>
              </a:solidFill>
            </a:endParaRPr>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 , 2, 2, 0)</a:t>
            </a:r>
            <a:endParaRPr lang="en-GB" b="1" baseline="30000" dirty="0"/>
          </a:p>
          <a:p>
            <a:r>
              <a:rPr lang="en-GB" b="1" strike="sngStrike" dirty="0" smtClean="0">
                <a:solidFill>
                  <a:srgbClr val="00B050"/>
                </a:solidFill>
              </a:rPr>
              <a:t>([</a:t>
            </a:r>
            <a:r>
              <a:rPr lang="en-GB" b="1" strike="sngStrike" dirty="0">
                <a:solidFill>
                  <a:schemeClr val="accent6">
                    <a:lumMod val="40000"/>
                    <a:lumOff val="60000"/>
                  </a:schemeClr>
                </a:solidFill>
              </a:rPr>
              <a:t>A</a:t>
            </a:r>
            <a:r>
              <a:rPr lang="en-GB" b="1" strike="sngStrike" dirty="0">
                <a:solidFill>
                  <a:srgbClr val="00B050"/>
                </a:solidFill>
              </a:rPr>
              <a:t>,?,?,?] , 3, 1, 0</a:t>
            </a:r>
            <a:r>
              <a:rPr lang="en-GB" b="1" strike="sngStrike" dirty="0" smtClean="0">
                <a:solidFill>
                  <a:srgbClr val="00B050"/>
                </a:solidFill>
              </a:rPr>
              <a:t>)</a:t>
            </a:r>
          </a:p>
          <a:p>
            <a:r>
              <a:rPr lang="en-GB" b="1" dirty="0" smtClean="0"/>
              <a:t>([</a:t>
            </a:r>
            <a:r>
              <a:rPr lang="en-GB" b="1" dirty="0"/>
              <a:t>A,?,?,?] , 2, 1, 3</a:t>
            </a:r>
            <a:r>
              <a:rPr lang="en-GB" b="1" dirty="0" smtClean="0"/>
              <a:t>)</a:t>
            </a:r>
            <a:endParaRPr lang="en-GB" b="1" dirty="0"/>
          </a:p>
        </p:txBody>
      </p:sp>
      <p:cxnSp>
        <p:nvCxnSpPr>
          <p:cNvPr id="32" name="Straight Connector 31"/>
          <p:cNvCxnSpPr/>
          <p:nvPr/>
        </p:nvCxnSpPr>
        <p:spPr>
          <a:xfrm flipH="1">
            <a:off x="1314447" y="5037797"/>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18253" y="5905305"/>
            <a:ext cx="140397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,B,C,A] </a:t>
            </a:r>
            <a:r>
              <a:rPr lang="en-GB" b="1" baseline="30000" dirty="0" smtClean="0"/>
              <a:t>3 + 0</a:t>
            </a:r>
            <a:endParaRPr lang="en-GB" b="1" dirty="0"/>
          </a:p>
          <a:p>
            <a:endParaRPr lang="en-GB" b="1" dirty="0"/>
          </a:p>
        </p:txBody>
      </p:sp>
      <p:sp>
        <p:nvSpPr>
          <p:cNvPr id="34" name="TextBox 33"/>
          <p:cNvSpPr txBox="1"/>
          <p:nvPr/>
        </p:nvSpPr>
        <p:spPr>
          <a:xfrm>
            <a:off x="2271722" y="5905305"/>
            <a:ext cx="140397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a:t>
            </a:r>
            <a:r>
              <a:rPr lang="en-GB" b="1" dirty="0" smtClean="0">
                <a:solidFill>
                  <a:schemeClr val="bg1">
                    <a:lumMod val="85000"/>
                  </a:schemeClr>
                </a:solidFill>
              </a:rPr>
              <a:t>A</a:t>
            </a:r>
            <a:r>
              <a:rPr lang="en-GB" b="1" dirty="0" smtClean="0"/>
              <a:t>] </a:t>
            </a:r>
            <a:r>
              <a:rPr lang="en-GB" b="1" baseline="30000" dirty="0" smtClean="0"/>
              <a:t>2 + 0</a:t>
            </a:r>
            <a:endParaRPr lang="en-GB" b="1" dirty="0"/>
          </a:p>
          <a:p>
            <a:endParaRPr lang="en-GB" b="1" dirty="0"/>
          </a:p>
        </p:txBody>
      </p:sp>
      <p:cxnSp>
        <p:nvCxnSpPr>
          <p:cNvPr id="36" name="Straight Connector 35"/>
          <p:cNvCxnSpPr/>
          <p:nvPr/>
        </p:nvCxnSpPr>
        <p:spPr>
          <a:xfrm flipH="1" flipV="1">
            <a:off x="2271722" y="5037797"/>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23054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742462"/>
            <a:ext cx="1046505" cy="646331"/>
          </a:xfrm>
          <a:prstGeom prst="rect">
            <a:avLst/>
          </a:prstGeom>
          <a:noFill/>
        </p:spPr>
        <p:txBody>
          <a:bodyPr wrap="none" rtlCol="0">
            <a:spAutoFit/>
          </a:bodyPr>
          <a:lstStyle/>
          <a:p>
            <a:r>
              <a:rPr lang="en-GB" b="1" dirty="0" smtClean="0"/>
              <a:t>[A,B,C,A]</a:t>
            </a:r>
          </a:p>
          <a:p>
            <a:r>
              <a:rPr lang="en-GB" b="1" dirty="0" smtClean="0"/>
              <a:t>[B,C,A,A]</a:t>
            </a:r>
            <a:endParaRPr lang="en-GB" b="1" dirty="0"/>
          </a:p>
        </p:txBody>
      </p:sp>
      <p:cxnSp>
        <p:nvCxnSpPr>
          <p:cNvPr id="6" name="Straight Connector 5"/>
          <p:cNvCxnSpPr/>
          <p:nvPr/>
        </p:nvCxnSpPr>
        <p:spPr>
          <a:xfrm flipH="1">
            <a:off x="2527193"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30999" y="2256301"/>
            <a:ext cx="1335237" cy="646331"/>
          </a:xfrm>
          <a:prstGeom prst="rect">
            <a:avLst/>
          </a:prstGeom>
          <a:noFill/>
        </p:spPr>
        <p:txBody>
          <a:bodyPr wrap="none" rtlCol="0">
            <a:spAutoFit/>
          </a:bodyPr>
          <a:lstStyle/>
          <a:p>
            <a:r>
              <a:rPr lang="en-GB" b="1" dirty="0"/>
              <a:t>[A</a:t>
            </a:r>
            <a:r>
              <a:rPr lang="en-GB" b="1" dirty="0" smtClean="0"/>
              <a:t>,?,?,?] </a:t>
            </a:r>
            <a:r>
              <a:rPr lang="en-GB" b="1" baseline="30000" dirty="0" smtClean="0"/>
              <a:t>1 + 1</a:t>
            </a:r>
            <a:endParaRPr lang="en-GB" b="1" dirty="0"/>
          </a:p>
          <a:p>
            <a:endParaRPr lang="en-GB" b="1" dirty="0"/>
          </a:p>
        </p:txBody>
      </p:sp>
      <p:sp>
        <p:nvSpPr>
          <p:cNvPr id="9" name="TextBox 8"/>
          <p:cNvSpPr txBox="1"/>
          <p:nvPr/>
        </p:nvSpPr>
        <p:spPr>
          <a:xfrm>
            <a:off x="3484468" y="2256301"/>
            <a:ext cx="1370503" cy="646331"/>
          </a:xfrm>
          <a:prstGeom prst="rect">
            <a:avLst/>
          </a:prstGeom>
          <a:noFill/>
        </p:spPr>
        <p:txBody>
          <a:bodyPr wrap="none" rtlCol="0">
            <a:spAutoFit/>
          </a:bodyPr>
          <a:lstStyle/>
          <a:p>
            <a:r>
              <a:rPr lang="en-GB" b="1" dirty="0">
                <a:solidFill>
                  <a:srgbClr val="00B050"/>
                </a:solidFill>
              </a:rPr>
              <a:t>[</a:t>
            </a:r>
            <a:r>
              <a:rPr lang="en-GB" b="1" dirty="0">
                <a:solidFill>
                  <a:schemeClr val="accent6">
                    <a:lumMod val="40000"/>
                    <a:lumOff val="60000"/>
                  </a:schemeClr>
                </a:solidFill>
              </a:rPr>
              <a:t>A</a:t>
            </a:r>
            <a:r>
              <a:rPr lang="en-GB" b="1" dirty="0" smtClean="0">
                <a:solidFill>
                  <a:srgbClr val="00B050"/>
                </a:solidFill>
              </a:rPr>
              <a:t>,?,?,?] </a:t>
            </a:r>
            <a:r>
              <a:rPr lang="en-GB" b="1" baseline="30000" dirty="0" smtClean="0">
                <a:solidFill>
                  <a:srgbClr val="00B050"/>
                </a:solidFill>
              </a:rPr>
              <a:t>0</a:t>
            </a:r>
            <a:r>
              <a:rPr lang="en-GB" b="1" dirty="0" smtClean="0">
                <a:solidFill>
                  <a:srgbClr val="00B050"/>
                </a:solidFill>
              </a:rPr>
              <a:t> </a:t>
            </a:r>
            <a:r>
              <a:rPr lang="en-GB" b="1" baseline="30000" dirty="0" smtClean="0">
                <a:solidFill>
                  <a:srgbClr val="00B050"/>
                </a:solidFill>
              </a:rPr>
              <a:t>+</a:t>
            </a:r>
            <a:r>
              <a:rPr lang="en-GB" b="1" dirty="0" smtClean="0">
                <a:solidFill>
                  <a:srgbClr val="00B050"/>
                </a:solidFill>
              </a:rPr>
              <a:t> </a:t>
            </a:r>
            <a:r>
              <a:rPr lang="en-GB" b="1" baseline="30000" dirty="0" smtClean="0">
                <a:solidFill>
                  <a:srgbClr val="00B050"/>
                </a:solidFill>
              </a:rPr>
              <a:t>3</a:t>
            </a:r>
            <a:endParaRPr lang="en-GB" b="1" dirty="0">
              <a:solidFill>
                <a:srgbClr val="00B050"/>
              </a:solidFill>
            </a:endParaRPr>
          </a:p>
          <a:p>
            <a:endParaRPr lang="en-GB" b="1" dirty="0"/>
          </a:p>
        </p:txBody>
      </p:sp>
      <p:cxnSp>
        <p:nvCxnSpPr>
          <p:cNvPr id="19" name="Straight Connector 18"/>
          <p:cNvCxnSpPr/>
          <p:nvPr/>
        </p:nvCxnSpPr>
        <p:spPr>
          <a:xfrm flipH="1" flipV="1">
            <a:off x="3484468"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358653"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562459" y="3473157"/>
            <a:ext cx="1390124" cy="646331"/>
          </a:xfrm>
          <a:prstGeom prst="rect">
            <a:avLst/>
          </a:prstGeom>
          <a:noFill/>
        </p:spPr>
        <p:txBody>
          <a:bodyPr wrap="none" rtlCol="0">
            <a:spAutoFit/>
          </a:bodyPr>
          <a:lstStyle/>
          <a:p>
            <a:r>
              <a:rPr lang="en-GB" b="1" dirty="0">
                <a:solidFill>
                  <a:srgbClr val="FFC000"/>
                </a:solidFill>
              </a:rPr>
              <a:t>[</a:t>
            </a:r>
            <a:r>
              <a:rPr lang="en-GB" b="1" dirty="0" smtClean="0">
                <a:solidFill>
                  <a:schemeClr val="accent4">
                    <a:lumMod val="40000"/>
                    <a:lumOff val="60000"/>
                  </a:schemeClr>
                </a:solidFill>
              </a:rPr>
              <a:t>A</a:t>
            </a:r>
            <a:r>
              <a:rPr lang="en-GB" b="1" dirty="0" smtClean="0">
                <a:solidFill>
                  <a:srgbClr val="FFC000"/>
                </a:solidFill>
              </a:rPr>
              <a:t>,B,?,?] </a:t>
            </a:r>
            <a:r>
              <a:rPr lang="en-GB" b="1" baseline="30000" dirty="0" smtClean="0">
                <a:solidFill>
                  <a:srgbClr val="FFC000"/>
                </a:solidFill>
              </a:rPr>
              <a:t>1 + 2 </a:t>
            </a:r>
            <a:endParaRPr lang="en-GB" b="1" dirty="0">
              <a:solidFill>
                <a:srgbClr val="FFC000"/>
              </a:solidFill>
            </a:endParaRPr>
          </a:p>
          <a:p>
            <a:endParaRPr lang="en-GB" b="1" dirty="0"/>
          </a:p>
        </p:txBody>
      </p:sp>
      <p:sp>
        <p:nvSpPr>
          <p:cNvPr id="22" name="TextBox 21"/>
          <p:cNvSpPr txBox="1"/>
          <p:nvPr/>
        </p:nvSpPr>
        <p:spPr>
          <a:xfrm>
            <a:off x="4315928" y="3473157"/>
            <a:ext cx="139012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a:t>
            </a:r>
            <a:r>
              <a:rPr lang="en-GB" b="1" dirty="0" smtClean="0">
                <a:solidFill>
                  <a:schemeClr val="bg1">
                    <a:lumMod val="85000"/>
                  </a:schemeClr>
                </a:solidFill>
              </a:rPr>
              <a:t>B</a:t>
            </a:r>
            <a:r>
              <a:rPr lang="en-GB" b="1" dirty="0" smtClean="0"/>
              <a:t>,?,?] </a:t>
            </a:r>
            <a:r>
              <a:rPr lang="en-GB" b="1" baseline="30000" dirty="0" smtClean="0"/>
              <a:t>0 + 2 </a:t>
            </a:r>
            <a:endParaRPr lang="en-GB" b="1" dirty="0"/>
          </a:p>
          <a:p>
            <a:endParaRPr lang="en-GB" b="1" dirty="0"/>
          </a:p>
        </p:txBody>
      </p:sp>
      <p:cxnSp>
        <p:nvCxnSpPr>
          <p:cNvPr id="23" name="Straight Connector 22"/>
          <p:cNvCxnSpPr/>
          <p:nvPr/>
        </p:nvCxnSpPr>
        <p:spPr>
          <a:xfrm flipH="1" flipV="1">
            <a:off x="4315928"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179186"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382992" y="4679852"/>
            <a:ext cx="1403782" cy="646331"/>
          </a:xfrm>
          <a:prstGeom prst="rect">
            <a:avLst/>
          </a:prstGeom>
          <a:noFill/>
        </p:spPr>
        <p:txBody>
          <a:bodyPr wrap="none" rtlCol="0">
            <a:spAutoFit/>
          </a:bodyPr>
          <a:lstStyle/>
          <a:p>
            <a:r>
              <a:rPr lang="en-GB" b="1" dirty="0">
                <a:solidFill>
                  <a:srgbClr val="FF0000"/>
                </a:solidFill>
              </a:rPr>
              <a:t>[</a:t>
            </a:r>
            <a:r>
              <a:rPr lang="en-GB" b="1" dirty="0" smtClean="0">
                <a:solidFill>
                  <a:schemeClr val="accent2">
                    <a:lumMod val="40000"/>
                    <a:lumOff val="60000"/>
                  </a:schemeClr>
                </a:solidFill>
              </a:rPr>
              <a:t>A</a:t>
            </a:r>
            <a:r>
              <a:rPr lang="en-GB" b="1" dirty="0" smtClean="0">
                <a:solidFill>
                  <a:srgbClr val="FF0000"/>
                </a:solidFill>
              </a:rPr>
              <a:t>,B,C,?] </a:t>
            </a:r>
            <a:r>
              <a:rPr lang="en-GB" b="1" baseline="30000" dirty="0" smtClean="0">
                <a:solidFill>
                  <a:srgbClr val="FF0000"/>
                </a:solidFill>
              </a:rPr>
              <a:t>2 + 1 </a:t>
            </a:r>
            <a:endParaRPr lang="en-GB" b="1" dirty="0">
              <a:solidFill>
                <a:srgbClr val="FF0000"/>
              </a:solidFill>
            </a:endParaRPr>
          </a:p>
          <a:p>
            <a:endParaRPr lang="en-GB" b="1" dirty="0"/>
          </a:p>
        </p:txBody>
      </p:sp>
      <p:sp>
        <p:nvSpPr>
          <p:cNvPr id="26" name="TextBox 25"/>
          <p:cNvSpPr txBox="1"/>
          <p:nvPr/>
        </p:nvSpPr>
        <p:spPr>
          <a:xfrm>
            <a:off x="3136461" y="4679852"/>
            <a:ext cx="1403782"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a:t>
            </a:r>
            <a:r>
              <a:rPr lang="en-GB" b="1" dirty="0" smtClean="0">
                <a:solidFill>
                  <a:schemeClr val="bg1">
                    <a:lumMod val="85000"/>
                  </a:schemeClr>
                </a:solidFill>
              </a:rPr>
              <a:t>C</a:t>
            </a:r>
            <a:r>
              <a:rPr lang="en-GB" b="1" dirty="0" smtClean="0"/>
              <a:t>,?] </a:t>
            </a:r>
            <a:r>
              <a:rPr lang="en-GB" b="1" baseline="30000" dirty="0" smtClean="0"/>
              <a:t>1 +</a:t>
            </a:r>
            <a:r>
              <a:rPr lang="en-GB" b="1" dirty="0" smtClean="0"/>
              <a:t> </a:t>
            </a:r>
            <a:r>
              <a:rPr lang="en-GB" b="1" baseline="30000" dirty="0" smtClean="0"/>
              <a:t>1</a:t>
            </a:r>
            <a:endParaRPr lang="en-GB" b="1" dirty="0"/>
          </a:p>
          <a:p>
            <a:endParaRPr lang="en-GB" b="1" dirty="0"/>
          </a:p>
        </p:txBody>
      </p:sp>
      <p:cxnSp>
        <p:nvCxnSpPr>
          <p:cNvPr id="27" name="Straight Connector 26"/>
          <p:cNvCxnSpPr/>
          <p:nvPr/>
        </p:nvCxnSpPr>
        <p:spPr>
          <a:xfrm flipH="1" flipV="1">
            <a:off x="3136461"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13231" y="1388793"/>
            <a:ext cx="7815" cy="419139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550031" y="1431778"/>
            <a:ext cx="0" cy="416013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21046" y="5580185"/>
            <a:ext cx="232898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9118" y="5591908"/>
            <a:ext cx="2412840" cy="646331"/>
          </a:xfrm>
          <a:prstGeom prst="rect">
            <a:avLst/>
          </a:prstGeom>
          <a:noFill/>
        </p:spPr>
        <p:txBody>
          <a:bodyPr wrap="none" rtlCol="0">
            <a:spAutoFit/>
          </a:bodyPr>
          <a:lstStyle/>
          <a:p>
            <a:pPr algn="ctr"/>
            <a:r>
              <a:rPr lang="en-GB" dirty="0" smtClean="0"/>
              <a:t>LIFO QUEUE </a:t>
            </a:r>
          </a:p>
          <a:p>
            <a:pPr algn="ctr"/>
            <a:r>
              <a:rPr lang="en-GB" dirty="0" smtClean="0"/>
              <a:t>(represented as a stack)</a:t>
            </a:r>
            <a:endParaRPr lang="en-GB" dirty="0"/>
          </a:p>
        </p:txBody>
      </p:sp>
      <p:sp>
        <p:nvSpPr>
          <p:cNvPr id="42" name="TextBox 41"/>
          <p:cNvSpPr txBox="1"/>
          <p:nvPr/>
        </p:nvSpPr>
        <p:spPr>
          <a:xfrm>
            <a:off x="6244340" y="5257019"/>
            <a:ext cx="2301784" cy="646331"/>
          </a:xfrm>
          <a:prstGeom prst="rect">
            <a:avLst/>
          </a:prstGeom>
          <a:noFill/>
        </p:spPr>
        <p:txBody>
          <a:bodyPr wrap="none" rtlCol="0">
            <a:spAutoFit/>
          </a:bodyPr>
          <a:lstStyle/>
          <a:p>
            <a:r>
              <a:rPr lang="en-GB" b="1" dirty="0" smtClean="0"/>
              <a:t>(</a:t>
            </a:r>
            <a:r>
              <a:rPr lang="en-GB" sz="1200" b="1" dirty="0" smtClean="0"/>
              <a:t>Solution, bound, index, tracker</a:t>
            </a:r>
            <a:r>
              <a:rPr lang="en-GB" b="1" dirty="0" smtClean="0"/>
              <a:t>)</a:t>
            </a:r>
            <a:endParaRPr lang="en-GB" b="1" baseline="30000" dirty="0" smtClean="0"/>
          </a:p>
          <a:p>
            <a:endParaRPr lang="en-GB" b="1" dirty="0"/>
          </a:p>
        </p:txBody>
      </p:sp>
      <p:sp>
        <p:nvSpPr>
          <p:cNvPr id="47" name="TextBox 46"/>
          <p:cNvSpPr txBox="1"/>
          <p:nvPr/>
        </p:nvSpPr>
        <p:spPr>
          <a:xfrm>
            <a:off x="6444746" y="1405495"/>
            <a:ext cx="1931363" cy="3970318"/>
          </a:xfrm>
          <a:prstGeom prst="rect">
            <a:avLst/>
          </a:prstGeom>
          <a:noFill/>
        </p:spPr>
        <p:txBody>
          <a:bodyPr wrap="none" rtlCol="0">
            <a:spAutoFit/>
          </a:bodyPr>
          <a:lstStyle/>
          <a:p>
            <a:endParaRPr lang="en-GB" b="1" dirty="0" smtClean="0"/>
          </a:p>
          <a:p>
            <a:endParaRPr lang="en-GB" b="1" dirty="0"/>
          </a:p>
          <a:p>
            <a:endParaRPr lang="en-GB" b="1" dirty="0" smtClean="0"/>
          </a:p>
          <a:p>
            <a:endParaRPr lang="en-GB" b="1" dirty="0"/>
          </a:p>
          <a:p>
            <a:endParaRPr lang="en-GB" b="1" dirty="0" smtClean="0"/>
          </a:p>
          <a:p>
            <a:endParaRPr lang="en-GB" b="1" dirty="0" smtClean="0"/>
          </a:p>
          <a:p>
            <a:r>
              <a:rPr lang="en-GB" b="1" strike="sngStrike" dirty="0">
                <a:solidFill>
                  <a:srgbClr val="0070C0"/>
                </a:solidFill>
              </a:rPr>
              <a:t>([</a:t>
            </a:r>
            <a:r>
              <a:rPr lang="en-GB" b="1" strike="sngStrike" dirty="0" smtClean="0">
                <a:solidFill>
                  <a:schemeClr val="accent1">
                    <a:lumMod val="40000"/>
                    <a:lumOff val="60000"/>
                  </a:schemeClr>
                </a:solidFill>
              </a:rPr>
              <a:t>A</a:t>
            </a:r>
            <a:r>
              <a:rPr lang="en-GB" b="1" strike="sngStrike" dirty="0" smtClean="0">
                <a:solidFill>
                  <a:srgbClr val="0070C0"/>
                </a:solidFill>
              </a:rPr>
              <a:t>,B,C,A] </a:t>
            </a:r>
            <a:r>
              <a:rPr lang="en-GB" b="1" strike="sngStrike" dirty="0">
                <a:solidFill>
                  <a:srgbClr val="0070C0"/>
                </a:solidFill>
              </a:rPr>
              <a:t>, 3, </a:t>
            </a:r>
            <a:r>
              <a:rPr lang="en-GB" b="1" strike="sngStrike" dirty="0" smtClean="0">
                <a:solidFill>
                  <a:srgbClr val="0070C0"/>
                </a:solidFill>
              </a:rPr>
              <a:t>4, 3)</a:t>
            </a:r>
          </a:p>
          <a:p>
            <a:r>
              <a:rPr lang="en-GB" b="1" dirty="0"/>
              <a:t>([</a:t>
            </a:r>
            <a:r>
              <a:rPr lang="en-GB" b="1" dirty="0">
                <a:solidFill>
                  <a:schemeClr val="bg1">
                    <a:lumMod val="85000"/>
                  </a:schemeClr>
                </a:solidFill>
              </a:rPr>
              <a:t>A</a:t>
            </a:r>
            <a:r>
              <a:rPr lang="en-GB" b="1" dirty="0"/>
              <a:t>,B,C,</a:t>
            </a:r>
            <a:r>
              <a:rPr lang="en-GB" b="1" dirty="0">
                <a:solidFill>
                  <a:schemeClr val="bg1">
                    <a:lumMod val="85000"/>
                  </a:schemeClr>
                </a:solidFill>
              </a:rPr>
              <a:t>A</a:t>
            </a:r>
            <a:r>
              <a:rPr lang="en-GB" b="1" dirty="0"/>
              <a:t>] , </a:t>
            </a:r>
            <a:r>
              <a:rPr lang="en-GB" b="1" dirty="0" smtClean="0"/>
              <a:t>2, </a:t>
            </a:r>
            <a:r>
              <a:rPr lang="en-GB" b="1" dirty="0"/>
              <a:t>4, 3</a:t>
            </a:r>
            <a:r>
              <a:rPr lang="en-GB" b="1" dirty="0" smtClean="0"/>
              <a:t>)</a:t>
            </a:r>
          </a:p>
          <a:p>
            <a:r>
              <a:rPr lang="en-GB" b="1" strike="sngStrike" dirty="0" smtClean="0">
                <a:solidFill>
                  <a:srgbClr val="FF0000"/>
                </a:solidFill>
              </a:rPr>
              <a:t>([</a:t>
            </a:r>
            <a:r>
              <a:rPr lang="en-GB" b="1" strike="sngStrike" dirty="0" smtClean="0">
                <a:solidFill>
                  <a:schemeClr val="accent2">
                    <a:lumMod val="40000"/>
                    <a:lumOff val="60000"/>
                  </a:schemeClr>
                </a:solidFill>
              </a:rPr>
              <a:t>A</a:t>
            </a:r>
            <a:r>
              <a:rPr lang="en-GB" b="1" strike="sngStrike" dirty="0" smtClean="0">
                <a:solidFill>
                  <a:srgbClr val="FF0000"/>
                </a:solidFill>
              </a:rPr>
              <a:t>,B,C,?] , 3, 3, 2)</a:t>
            </a:r>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,C,?] , </a:t>
            </a:r>
            <a:r>
              <a:rPr lang="en-GB" b="1" dirty="0" smtClean="0"/>
              <a:t>2, 3, 2)</a:t>
            </a:r>
          </a:p>
          <a:p>
            <a:r>
              <a:rPr lang="en-GB" b="1" strike="sngStrike" dirty="0">
                <a:solidFill>
                  <a:srgbClr val="FFC000"/>
                </a:solidFill>
              </a:rPr>
              <a:t>([</a:t>
            </a:r>
            <a:r>
              <a:rPr lang="en-GB" b="1" strike="sngStrike" dirty="0">
                <a:solidFill>
                  <a:schemeClr val="accent4">
                    <a:lumMod val="40000"/>
                    <a:lumOff val="60000"/>
                  </a:schemeClr>
                </a:solidFill>
              </a:rPr>
              <a:t>A</a:t>
            </a:r>
            <a:r>
              <a:rPr lang="en-GB" b="1" strike="sngStrike" dirty="0">
                <a:solidFill>
                  <a:srgbClr val="FFC000"/>
                </a:solidFill>
              </a:rPr>
              <a:t>,B,?,?] , 3, 2, 1)</a:t>
            </a:r>
            <a:endParaRPr lang="en-GB" b="1" strike="sngStrike" dirty="0" smtClean="0">
              <a:solidFill>
                <a:srgbClr val="FFC000"/>
              </a:solidFill>
            </a:endParaRPr>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 , 2, 2, 0)</a:t>
            </a:r>
            <a:endParaRPr lang="en-GB" b="1" baseline="30000" dirty="0"/>
          </a:p>
          <a:p>
            <a:r>
              <a:rPr lang="en-GB" b="1" strike="sngStrike" dirty="0" smtClean="0">
                <a:solidFill>
                  <a:srgbClr val="00B050"/>
                </a:solidFill>
              </a:rPr>
              <a:t>([</a:t>
            </a:r>
            <a:r>
              <a:rPr lang="en-GB" b="1" strike="sngStrike" dirty="0">
                <a:solidFill>
                  <a:schemeClr val="accent6">
                    <a:lumMod val="40000"/>
                    <a:lumOff val="60000"/>
                  </a:schemeClr>
                </a:solidFill>
              </a:rPr>
              <a:t>A</a:t>
            </a:r>
            <a:r>
              <a:rPr lang="en-GB" b="1" strike="sngStrike" dirty="0">
                <a:solidFill>
                  <a:srgbClr val="00B050"/>
                </a:solidFill>
              </a:rPr>
              <a:t>,?,?,?] , 3, 1, 0</a:t>
            </a:r>
            <a:r>
              <a:rPr lang="en-GB" b="1" strike="sngStrike" dirty="0" smtClean="0">
                <a:solidFill>
                  <a:srgbClr val="00B050"/>
                </a:solidFill>
              </a:rPr>
              <a:t>)</a:t>
            </a:r>
          </a:p>
          <a:p>
            <a:r>
              <a:rPr lang="en-GB" b="1" dirty="0" smtClean="0"/>
              <a:t>([</a:t>
            </a:r>
            <a:r>
              <a:rPr lang="en-GB" b="1" dirty="0"/>
              <a:t>A,?,?,?] , 2, 1, 3</a:t>
            </a:r>
            <a:r>
              <a:rPr lang="en-GB" b="1" dirty="0" smtClean="0"/>
              <a:t>)</a:t>
            </a:r>
            <a:endParaRPr lang="en-GB" b="1" dirty="0"/>
          </a:p>
        </p:txBody>
      </p:sp>
      <p:cxnSp>
        <p:nvCxnSpPr>
          <p:cNvPr id="28" name="Straight Connector 27"/>
          <p:cNvCxnSpPr/>
          <p:nvPr/>
        </p:nvCxnSpPr>
        <p:spPr>
          <a:xfrm flipH="1">
            <a:off x="1314447" y="5037797"/>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2271722" y="5037797"/>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18253" y="5905305"/>
            <a:ext cx="1403974" cy="646331"/>
          </a:xfrm>
          <a:prstGeom prst="rect">
            <a:avLst/>
          </a:prstGeom>
          <a:noFill/>
        </p:spPr>
        <p:txBody>
          <a:bodyPr wrap="none" rtlCol="0">
            <a:spAutoFit/>
          </a:bodyPr>
          <a:lstStyle/>
          <a:p>
            <a:r>
              <a:rPr lang="en-GB" b="1" dirty="0">
                <a:solidFill>
                  <a:srgbClr val="0070C0"/>
                </a:solidFill>
              </a:rPr>
              <a:t>[</a:t>
            </a:r>
            <a:r>
              <a:rPr lang="en-GB" b="1" dirty="0" smtClean="0">
                <a:solidFill>
                  <a:schemeClr val="accent1">
                    <a:lumMod val="40000"/>
                    <a:lumOff val="60000"/>
                  </a:schemeClr>
                </a:solidFill>
              </a:rPr>
              <a:t>A</a:t>
            </a:r>
            <a:r>
              <a:rPr lang="en-GB" b="1" dirty="0" smtClean="0">
                <a:solidFill>
                  <a:srgbClr val="0070C0"/>
                </a:solidFill>
              </a:rPr>
              <a:t>,B,C,A] </a:t>
            </a:r>
            <a:r>
              <a:rPr lang="en-GB" b="1" baseline="30000" dirty="0" smtClean="0">
                <a:solidFill>
                  <a:srgbClr val="0070C0"/>
                </a:solidFill>
              </a:rPr>
              <a:t>3 + 0</a:t>
            </a:r>
            <a:endParaRPr lang="en-GB" b="1" dirty="0">
              <a:solidFill>
                <a:srgbClr val="0070C0"/>
              </a:solidFill>
            </a:endParaRPr>
          </a:p>
          <a:p>
            <a:endParaRPr lang="en-GB" b="1" dirty="0"/>
          </a:p>
        </p:txBody>
      </p:sp>
      <p:sp>
        <p:nvSpPr>
          <p:cNvPr id="31" name="TextBox 30"/>
          <p:cNvSpPr txBox="1"/>
          <p:nvPr/>
        </p:nvSpPr>
        <p:spPr>
          <a:xfrm>
            <a:off x="2271722" y="5905305"/>
            <a:ext cx="140397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a:t>
            </a:r>
            <a:r>
              <a:rPr lang="en-GB" b="1" dirty="0" smtClean="0">
                <a:solidFill>
                  <a:schemeClr val="bg1">
                    <a:lumMod val="85000"/>
                  </a:schemeClr>
                </a:solidFill>
              </a:rPr>
              <a:t>A</a:t>
            </a:r>
            <a:r>
              <a:rPr lang="en-GB" b="1" dirty="0" smtClean="0"/>
              <a:t>] </a:t>
            </a:r>
            <a:r>
              <a:rPr lang="en-GB" b="1" baseline="30000" dirty="0" smtClean="0"/>
              <a:t>2 + 0</a:t>
            </a:r>
            <a:endParaRPr lang="en-GB" b="1" dirty="0"/>
          </a:p>
          <a:p>
            <a:endParaRPr lang="en-GB" b="1" dirty="0"/>
          </a:p>
        </p:txBody>
      </p:sp>
    </p:spTree>
    <p:extLst>
      <p:ext uri="{BB962C8B-B14F-4D97-AF65-F5344CB8AC3E}">
        <p14:creationId xmlns:p14="http://schemas.microsoft.com/office/powerpoint/2010/main" val="27922904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742462"/>
            <a:ext cx="1046505" cy="646331"/>
          </a:xfrm>
          <a:prstGeom prst="rect">
            <a:avLst/>
          </a:prstGeom>
          <a:noFill/>
        </p:spPr>
        <p:txBody>
          <a:bodyPr wrap="none" rtlCol="0">
            <a:spAutoFit/>
          </a:bodyPr>
          <a:lstStyle/>
          <a:p>
            <a:r>
              <a:rPr lang="en-GB" b="1" dirty="0" smtClean="0"/>
              <a:t>[A,B,C,A]</a:t>
            </a:r>
          </a:p>
          <a:p>
            <a:r>
              <a:rPr lang="en-GB" b="1" dirty="0" smtClean="0"/>
              <a:t>[B,C,A,A]</a:t>
            </a:r>
            <a:endParaRPr lang="en-GB" b="1" dirty="0"/>
          </a:p>
        </p:txBody>
      </p:sp>
      <p:cxnSp>
        <p:nvCxnSpPr>
          <p:cNvPr id="6" name="Straight Connector 5"/>
          <p:cNvCxnSpPr/>
          <p:nvPr/>
        </p:nvCxnSpPr>
        <p:spPr>
          <a:xfrm flipH="1">
            <a:off x="2527193"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30999" y="2256301"/>
            <a:ext cx="1335237" cy="646331"/>
          </a:xfrm>
          <a:prstGeom prst="rect">
            <a:avLst/>
          </a:prstGeom>
          <a:noFill/>
        </p:spPr>
        <p:txBody>
          <a:bodyPr wrap="none" rtlCol="0">
            <a:spAutoFit/>
          </a:bodyPr>
          <a:lstStyle/>
          <a:p>
            <a:r>
              <a:rPr lang="en-GB" b="1" dirty="0"/>
              <a:t>[A</a:t>
            </a:r>
            <a:r>
              <a:rPr lang="en-GB" b="1" dirty="0" smtClean="0"/>
              <a:t>,?,?,?] </a:t>
            </a:r>
            <a:r>
              <a:rPr lang="en-GB" b="1" baseline="30000" dirty="0" smtClean="0"/>
              <a:t>1 + 1</a:t>
            </a:r>
            <a:endParaRPr lang="en-GB" b="1" dirty="0"/>
          </a:p>
          <a:p>
            <a:endParaRPr lang="en-GB" b="1" dirty="0"/>
          </a:p>
        </p:txBody>
      </p:sp>
      <p:sp>
        <p:nvSpPr>
          <p:cNvPr id="9" name="TextBox 8"/>
          <p:cNvSpPr txBox="1"/>
          <p:nvPr/>
        </p:nvSpPr>
        <p:spPr>
          <a:xfrm>
            <a:off x="3484468" y="2256301"/>
            <a:ext cx="1370503" cy="646331"/>
          </a:xfrm>
          <a:prstGeom prst="rect">
            <a:avLst/>
          </a:prstGeom>
          <a:noFill/>
        </p:spPr>
        <p:txBody>
          <a:bodyPr wrap="none" rtlCol="0">
            <a:spAutoFit/>
          </a:bodyPr>
          <a:lstStyle/>
          <a:p>
            <a:r>
              <a:rPr lang="en-GB" b="1" dirty="0"/>
              <a:t>[</a:t>
            </a:r>
            <a:r>
              <a:rPr lang="en-GB" b="1" dirty="0">
                <a:solidFill>
                  <a:schemeClr val="bg1">
                    <a:lumMod val="85000"/>
                  </a:schemeClr>
                </a:solidFill>
              </a:rPr>
              <a:t>A</a:t>
            </a:r>
            <a:r>
              <a:rPr lang="en-GB" b="1" dirty="0" smtClean="0"/>
              <a:t>,?,?,?] </a:t>
            </a:r>
            <a:r>
              <a:rPr lang="en-GB" b="1" baseline="30000" dirty="0" smtClean="0"/>
              <a:t>0</a:t>
            </a:r>
            <a:r>
              <a:rPr lang="en-GB" b="1" dirty="0" smtClean="0"/>
              <a:t> </a:t>
            </a:r>
            <a:r>
              <a:rPr lang="en-GB" b="1" baseline="30000" dirty="0" smtClean="0"/>
              <a:t>+</a:t>
            </a:r>
            <a:r>
              <a:rPr lang="en-GB" b="1" dirty="0" smtClean="0"/>
              <a:t> </a:t>
            </a:r>
            <a:r>
              <a:rPr lang="en-GB" b="1" baseline="30000" dirty="0" smtClean="0"/>
              <a:t>3</a:t>
            </a:r>
            <a:endParaRPr lang="en-GB" b="1" dirty="0"/>
          </a:p>
          <a:p>
            <a:endParaRPr lang="en-GB" b="1" dirty="0"/>
          </a:p>
        </p:txBody>
      </p:sp>
      <p:cxnSp>
        <p:nvCxnSpPr>
          <p:cNvPr id="19" name="Straight Connector 18"/>
          <p:cNvCxnSpPr/>
          <p:nvPr/>
        </p:nvCxnSpPr>
        <p:spPr>
          <a:xfrm flipH="1" flipV="1">
            <a:off x="3484468"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358653"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562459" y="3473157"/>
            <a:ext cx="139012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 </a:t>
            </a:r>
            <a:r>
              <a:rPr lang="en-GB" b="1" baseline="30000" dirty="0" smtClean="0"/>
              <a:t>1 + 2 </a:t>
            </a:r>
            <a:endParaRPr lang="en-GB" b="1" dirty="0"/>
          </a:p>
          <a:p>
            <a:endParaRPr lang="en-GB" b="1" dirty="0"/>
          </a:p>
        </p:txBody>
      </p:sp>
      <p:sp>
        <p:nvSpPr>
          <p:cNvPr id="22" name="TextBox 21"/>
          <p:cNvSpPr txBox="1"/>
          <p:nvPr/>
        </p:nvSpPr>
        <p:spPr>
          <a:xfrm>
            <a:off x="4315928" y="3473157"/>
            <a:ext cx="139012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a:t>
            </a:r>
            <a:r>
              <a:rPr lang="en-GB" b="1" dirty="0" smtClean="0">
                <a:solidFill>
                  <a:schemeClr val="bg1">
                    <a:lumMod val="85000"/>
                  </a:schemeClr>
                </a:solidFill>
              </a:rPr>
              <a:t>B</a:t>
            </a:r>
            <a:r>
              <a:rPr lang="en-GB" b="1" dirty="0" smtClean="0"/>
              <a:t>,?,?] </a:t>
            </a:r>
            <a:r>
              <a:rPr lang="en-GB" b="1" baseline="30000" dirty="0" smtClean="0"/>
              <a:t>0 + 2 </a:t>
            </a:r>
            <a:endParaRPr lang="en-GB" b="1" dirty="0"/>
          </a:p>
          <a:p>
            <a:endParaRPr lang="en-GB" b="1" dirty="0"/>
          </a:p>
        </p:txBody>
      </p:sp>
      <p:cxnSp>
        <p:nvCxnSpPr>
          <p:cNvPr id="23" name="Straight Connector 22"/>
          <p:cNvCxnSpPr/>
          <p:nvPr/>
        </p:nvCxnSpPr>
        <p:spPr>
          <a:xfrm flipH="1" flipV="1">
            <a:off x="4315928"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179186"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382992" y="4679852"/>
            <a:ext cx="1403782"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 </a:t>
            </a:r>
            <a:r>
              <a:rPr lang="en-GB" b="1" baseline="30000" dirty="0" smtClean="0"/>
              <a:t>2 + 1 </a:t>
            </a:r>
            <a:endParaRPr lang="en-GB" b="1" dirty="0"/>
          </a:p>
          <a:p>
            <a:endParaRPr lang="en-GB" b="1" dirty="0"/>
          </a:p>
        </p:txBody>
      </p:sp>
      <p:sp>
        <p:nvSpPr>
          <p:cNvPr id="26" name="TextBox 25"/>
          <p:cNvSpPr txBox="1"/>
          <p:nvPr/>
        </p:nvSpPr>
        <p:spPr>
          <a:xfrm>
            <a:off x="3136461" y="4679852"/>
            <a:ext cx="1403782"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a:t>
            </a:r>
            <a:r>
              <a:rPr lang="en-GB" b="1" dirty="0" smtClean="0">
                <a:solidFill>
                  <a:schemeClr val="bg1">
                    <a:lumMod val="85000"/>
                  </a:schemeClr>
                </a:solidFill>
              </a:rPr>
              <a:t>C</a:t>
            </a:r>
            <a:r>
              <a:rPr lang="en-GB" b="1" dirty="0" smtClean="0"/>
              <a:t>,?] </a:t>
            </a:r>
            <a:r>
              <a:rPr lang="en-GB" b="1" baseline="30000" dirty="0" smtClean="0"/>
              <a:t>1 +</a:t>
            </a:r>
            <a:r>
              <a:rPr lang="en-GB" b="1" dirty="0" smtClean="0"/>
              <a:t> </a:t>
            </a:r>
            <a:r>
              <a:rPr lang="en-GB" b="1" baseline="30000" dirty="0" smtClean="0"/>
              <a:t>1</a:t>
            </a:r>
            <a:endParaRPr lang="en-GB" b="1" dirty="0"/>
          </a:p>
          <a:p>
            <a:endParaRPr lang="en-GB" b="1" dirty="0"/>
          </a:p>
        </p:txBody>
      </p:sp>
      <p:cxnSp>
        <p:nvCxnSpPr>
          <p:cNvPr id="27" name="Straight Connector 26"/>
          <p:cNvCxnSpPr/>
          <p:nvPr/>
        </p:nvCxnSpPr>
        <p:spPr>
          <a:xfrm flipH="1" flipV="1">
            <a:off x="3136461"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1314447" y="5037797"/>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18253" y="5905305"/>
            <a:ext cx="140397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,B,C,A] </a:t>
            </a:r>
            <a:r>
              <a:rPr lang="en-GB" b="1" baseline="30000" dirty="0" smtClean="0"/>
              <a:t>3 + 0</a:t>
            </a:r>
            <a:endParaRPr lang="en-GB" b="1" dirty="0"/>
          </a:p>
          <a:p>
            <a:endParaRPr lang="en-GB" b="1" dirty="0"/>
          </a:p>
        </p:txBody>
      </p:sp>
      <p:sp>
        <p:nvSpPr>
          <p:cNvPr id="30" name="TextBox 29"/>
          <p:cNvSpPr txBox="1"/>
          <p:nvPr/>
        </p:nvSpPr>
        <p:spPr>
          <a:xfrm>
            <a:off x="2271722" y="5905305"/>
            <a:ext cx="140397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a:t>
            </a:r>
            <a:r>
              <a:rPr lang="en-GB" b="1" dirty="0" smtClean="0">
                <a:solidFill>
                  <a:schemeClr val="bg1">
                    <a:lumMod val="85000"/>
                  </a:schemeClr>
                </a:solidFill>
              </a:rPr>
              <a:t>A</a:t>
            </a:r>
            <a:r>
              <a:rPr lang="en-GB" b="1" dirty="0" smtClean="0"/>
              <a:t>] </a:t>
            </a:r>
            <a:r>
              <a:rPr lang="en-GB" b="1" baseline="30000" dirty="0" smtClean="0"/>
              <a:t>2 + 0</a:t>
            </a:r>
            <a:endParaRPr lang="en-GB" b="1" dirty="0"/>
          </a:p>
          <a:p>
            <a:endParaRPr lang="en-GB" b="1" dirty="0"/>
          </a:p>
        </p:txBody>
      </p:sp>
      <p:cxnSp>
        <p:nvCxnSpPr>
          <p:cNvPr id="31" name="Straight Connector 30"/>
          <p:cNvCxnSpPr/>
          <p:nvPr/>
        </p:nvCxnSpPr>
        <p:spPr>
          <a:xfrm flipH="1" flipV="1">
            <a:off x="2271722" y="5037797"/>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13231" y="1388793"/>
            <a:ext cx="7815" cy="419139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550031" y="1431778"/>
            <a:ext cx="0" cy="416013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21046" y="5580185"/>
            <a:ext cx="232898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9118" y="5591908"/>
            <a:ext cx="2412840" cy="646331"/>
          </a:xfrm>
          <a:prstGeom prst="rect">
            <a:avLst/>
          </a:prstGeom>
          <a:noFill/>
        </p:spPr>
        <p:txBody>
          <a:bodyPr wrap="none" rtlCol="0">
            <a:spAutoFit/>
          </a:bodyPr>
          <a:lstStyle/>
          <a:p>
            <a:pPr algn="ctr"/>
            <a:r>
              <a:rPr lang="en-GB" dirty="0" smtClean="0"/>
              <a:t>LIFO QUEUE </a:t>
            </a:r>
          </a:p>
          <a:p>
            <a:pPr algn="ctr"/>
            <a:r>
              <a:rPr lang="en-GB" dirty="0" smtClean="0"/>
              <a:t>(represented as a stack)</a:t>
            </a:r>
            <a:endParaRPr lang="en-GB" dirty="0"/>
          </a:p>
        </p:txBody>
      </p:sp>
      <p:sp>
        <p:nvSpPr>
          <p:cNvPr id="42" name="TextBox 41"/>
          <p:cNvSpPr txBox="1"/>
          <p:nvPr/>
        </p:nvSpPr>
        <p:spPr>
          <a:xfrm>
            <a:off x="6244340" y="5257019"/>
            <a:ext cx="2301784" cy="646331"/>
          </a:xfrm>
          <a:prstGeom prst="rect">
            <a:avLst/>
          </a:prstGeom>
          <a:noFill/>
        </p:spPr>
        <p:txBody>
          <a:bodyPr wrap="none" rtlCol="0">
            <a:spAutoFit/>
          </a:bodyPr>
          <a:lstStyle/>
          <a:p>
            <a:r>
              <a:rPr lang="en-GB" b="1" dirty="0" smtClean="0"/>
              <a:t>(</a:t>
            </a:r>
            <a:r>
              <a:rPr lang="en-GB" sz="1200" b="1" dirty="0" smtClean="0"/>
              <a:t>Solution, bound, index, tracker</a:t>
            </a:r>
            <a:r>
              <a:rPr lang="en-GB" b="1" dirty="0" smtClean="0"/>
              <a:t>)</a:t>
            </a:r>
            <a:endParaRPr lang="en-GB" b="1" baseline="30000" dirty="0" smtClean="0"/>
          </a:p>
          <a:p>
            <a:endParaRPr lang="en-GB" b="1" dirty="0"/>
          </a:p>
        </p:txBody>
      </p:sp>
      <p:sp>
        <p:nvSpPr>
          <p:cNvPr id="47" name="TextBox 46"/>
          <p:cNvSpPr txBox="1"/>
          <p:nvPr/>
        </p:nvSpPr>
        <p:spPr>
          <a:xfrm>
            <a:off x="6444746" y="1405495"/>
            <a:ext cx="1931363" cy="3970318"/>
          </a:xfrm>
          <a:prstGeom prst="rect">
            <a:avLst/>
          </a:prstGeom>
          <a:noFill/>
        </p:spPr>
        <p:txBody>
          <a:bodyPr wrap="none" rtlCol="0">
            <a:spAutoFit/>
          </a:bodyPr>
          <a:lstStyle/>
          <a:p>
            <a:endParaRPr lang="en-GB" b="1" dirty="0" smtClean="0"/>
          </a:p>
          <a:p>
            <a:endParaRPr lang="en-GB" b="1" dirty="0"/>
          </a:p>
          <a:p>
            <a:endParaRPr lang="en-GB" b="1" dirty="0" smtClean="0"/>
          </a:p>
          <a:p>
            <a:endParaRPr lang="en-GB" b="1" dirty="0"/>
          </a:p>
          <a:p>
            <a:endParaRPr lang="en-GB" b="1" dirty="0" smtClean="0"/>
          </a:p>
          <a:p>
            <a:endParaRPr lang="en-GB" b="1" dirty="0" smtClean="0"/>
          </a:p>
          <a:p>
            <a:r>
              <a:rPr lang="en-GB" b="1" strike="sngStrike" dirty="0"/>
              <a:t>([</a:t>
            </a:r>
            <a:r>
              <a:rPr lang="en-GB" b="1" strike="sngStrike" dirty="0" smtClean="0">
                <a:solidFill>
                  <a:schemeClr val="bg1">
                    <a:lumMod val="85000"/>
                  </a:schemeClr>
                </a:solidFill>
              </a:rPr>
              <a:t>A</a:t>
            </a:r>
            <a:r>
              <a:rPr lang="en-GB" b="1" strike="sngStrike" dirty="0" smtClean="0"/>
              <a:t>,B,C,A] </a:t>
            </a:r>
            <a:r>
              <a:rPr lang="en-GB" b="1" strike="sngStrike" dirty="0"/>
              <a:t>, 3, </a:t>
            </a:r>
            <a:r>
              <a:rPr lang="en-GB" b="1" strike="sngStrike" dirty="0" smtClean="0"/>
              <a:t>4, 3)</a:t>
            </a:r>
          </a:p>
          <a:p>
            <a:r>
              <a:rPr lang="en-GB" b="1" dirty="0"/>
              <a:t>([</a:t>
            </a:r>
            <a:r>
              <a:rPr lang="en-GB" b="1" dirty="0">
                <a:solidFill>
                  <a:schemeClr val="bg1">
                    <a:lumMod val="85000"/>
                  </a:schemeClr>
                </a:solidFill>
              </a:rPr>
              <a:t>A</a:t>
            </a:r>
            <a:r>
              <a:rPr lang="en-GB" b="1" dirty="0"/>
              <a:t>,B,C,</a:t>
            </a:r>
            <a:r>
              <a:rPr lang="en-GB" b="1" dirty="0">
                <a:solidFill>
                  <a:schemeClr val="bg1">
                    <a:lumMod val="85000"/>
                  </a:schemeClr>
                </a:solidFill>
              </a:rPr>
              <a:t>A</a:t>
            </a:r>
            <a:r>
              <a:rPr lang="en-GB" b="1" dirty="0"/>
              <a:t>] , </a:t>
            </a:r>
            <a:r>
              <a:rPr lang="en-GB" b="1" dirty="0" smtClean="0"/>
              <a:t>2, </a:t>
            </a:r>
            <a:r>
              <a:rPr lang="en-GB" b="1" dirty="0"/>
              <a:t>4, 3</a:t>
            </a:r>
            <a:r>
              <a:rPr lang="en-GB" b="1" dirty="0" smtClean="0"/>
              <a:t>)</a:t>
            </a:r>
          </a:p>
          <a:p>
            <a:r>
              <a:rPr lang="en-GB" b="1" strike="sngStrike" dirty="0" smtClean="0"/>
              <a:t>([</a:t>
            </a:r>
            <a:r>
              <a:rPr lang="en-GB" b="1" strike="sngStrike" dirty="0" smtClean="0">
                <a:solidFill>
                  <a:schemeClr val="bg1">
                    <a:lumMod val="85000"/>
                  </a:schemeClr>
                </a:solidFill>
              </a:rPr>
              <a:t>A</a:t>
            </a:r>
            <a:r>
              <a:rPr lang="en-GB" b="1" strike="sngStrike" dirty="0" smtClean="0"/>
              <a:t>,B,C,?] , 3, 3, 2)</a:t>
            </a:r>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,C,?] , </a:t>
            </a:r>
            <a:r>
              <a:rPr lang="en-GB" b="1" dirty="0" smtClean="0"/>
              <a:t>2, 3, 2)</a:t>
            </a:r>
          </a:p>
          <a:p>
            <a:r>
              <a:rPr lang="en-GB" b="1" strike="sngStrike" dirty="0"/>
              <a:t>([</a:t>
            </a:r>
            <a:r>
              <a:rPr lang="en-GB" b="1" strike="sngStrike" dirty="0">
                <a:solidFill>
                  <a:schemeClr val="bg1">
                    <a:lumMod val="85000"/>
                  </a:schemeClr>
                </a:solidFill>
              </a:rPr>
              <a:t>A</a:t>
            </a:r>
            <a:r>
              <a:rPr lang="en-GB" b="1" strike="sngStrike" dirty="0"/>
              <a:t>,B,?,?] , 3, 2, 1)</a:t>
            </a:r>
            <a:endParaRPr lang="en-GB" b="1" strike="sngStrike" dirty="0" smtClean="0"/>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 , 2, 2, 0)</a:t>
            </a:r>
            <a:endParaRPr lang="en-GB" b="1" baseline="30000" dirty="0"/>
          </a:p>
          <a:p>
            <a:r>
              <a:rPr lang="en-GB" b="1" strike="sngStrike" dirty="0" smtClean="0"/>
              <a:t>([</a:t>
            </a:r>
            <a:r>
              <a:rPr lang="en-GB" b="1" strike="sngStrike" dirty="0">
                <a:solidFill>
                  <a:schemeClr val="bg1">
                    <a:lumMod val="85000"/>
                  </a:schemeClr>
                </a:solidFill>
              </a:rPr>
              <a:t>A</a:t>
            </a:r>
            <a:r>
              <a:rPr lang="en-GB" b="1" strike="sngStrike" dirty="0"/>
              <a:t>,?,?,?] , 3, 1, 0</a:t>
            </a:r>
            <a:r>
              <a:rPr lang="en-GB" b="1" strike="sngStrike" dirty="0" smtClean="0"/>
              <a:t>)</a:t>
            </a:r>
          </a:p>
          <a:p>
            <a:r>
              <a:rPr lang="en-GB" b="1" dirty="0" smtClean="0"/>
              <a:t>([</a:t>
            </a:r>
            <a:r>
              <a:rPr lang="en-GB" b="1" dirty="0"/>
              <a:t>A,?,?,?] , 2, 1, 3</a:t>
            </a:r>
            <a:r>
              <a:rPr lang="en-GB" b="1" dirty="0" smtClean="0"/>
              <a:t>)</a:t>
            </a:r>
            <a:endParaRPr lang="en-GB" b="1" dirty="0"/>
          </a:p>
        </p:txBody>
      </p:sp>
    </p:spTree>
    <p:extLst>
      <p:ext uri="{BB962C8B-B14F-4D97-AF65-F5344CB8AC3E}">
        <p14:creationId xmlns:p14="http://schemas.microsoft.com/office/powerpoint/2010/main" val="2152094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Pre-processing</a:t>
            </a:r>
            <a:endParaRPr lang="en-GB" sz="4000" dirty="0"/>
          </a:p>
        </p:txBody>
      </p:sp>
      <p:sp>
        <p:nvSpPr>
          <p:cNvPr id="3" name="Content Placeholder 2"/>
          <p:cNvSpPr>
            <a:spLocks noGrp="1"/>
          </p:cNvSpPr>
          <p:nvPr>
            <p:ph idx="1"/>
          </p:nvPr>
        </p:nvSpPr>
        <p:spPr/>
        <p:txBody>
          <a:bodyPr/>
          <a:lstStyle/>
          <a:p>
            <a:r>
              <a:rPr lang="en-GB" dirty="0"/>
              <a:t>Four </a:t>
            </a:r>
            <a:r>
              <a:rPr lang="en-GB" dirty="0" smtClean="0"/>
              <a:t>different </a:t>
            </a:r>
            <a:r>
              <a:rPr lang="en-GB" dirty="0"/>
              <a:t>techniques </a:t>
            </a:r>
            <a:r>
              <a:rPr lang="en-GB" dirty="0" smtClean="0"/>
              <a:t>:</a:t>
            </a:r>
            <a:endParaRPr lang="en-GB" dirty="0"/>
          </a:p>
          <a:p>
            <a:pPr lvl="1"/>
            <a:r>
              <a:rPr lang="en-GB" dirty="0"/>
              <a:t>Light </a:t>
            </a:r>
            <a:r>
              <a:rPr lang="en-GB" dirty="0" smtClean="0"/>
              <a:t>Pre-processing</a:t>
            </a:r>
            <a:endParaRPr lang="en-GB" dirty="0"/>
          </a:p>
          <a:p>
            <a:pPr lvl="1"/>
            <a:r>
              <a:rPr lang="en-GB" dirty="0"/>
              <a:t>Advanced </a:t>
            </a:r>
            <a:r>
              <a:rPr lang="en-GB" dirty="0" smtClean="0"/>
              <a:t>Pre-processing</a:t>
            </a:r>
            <a:endParaRPr lang="en-GB" dirty="0"/>
          </a:p>
          <a:p>
            <a:pPr lvl="1"/>
            <a:r>
              <a:rPr lang="en-GB" dirty="0"/>
              <a:t>Stop Word Removal</a:t>
            </a:r>
          </a:p>
          <a:p>
            <a:pPr lvl="1"/>
            <a:r>
              <a:rPr lang="en-GB" dirty="0"/>
              <a:t>Word Ordering</a:t>
            </a:r>
          </a:p>
          <a:p>
            <a:endParaRPr lang="en-GB" dirty="0"/>
          </a:p>
        </p:txBody>
      </p:sp>
    </p:spTree>
    <p:extLst>
      <p:ext uri="{BB962C8B-B14F-4D97-AF65-F5344CB8AC3E}">
        <p14:creationId xmlns:p14="http://schemas.microsoft.com/office/powerpoint/2010/main" val="42022389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742462"/>
            <a:ext cx="1046505" cy="646331"/>
          </a:xfrm>
          <a:prstGeom prst="rect">
            <a:avLst/>
          </a:prstGeom>
          <a:noFill/>
        </p:spPr>
        <p:txBody>
          <a:bodyPr wrap="none" rtlCol="0">
            <a:spAutoFit/>
          </a:bodyPr>
          <a:lstStyle/>
          <a:p>
            <a:r>
              <a:rPr lang="en-GB" b="1" dirty="0" smtClean="0"/>
              <a:t>[A,B,C,A]</a:t>
            </a:r>
          </a:p>
          <a:p>
            <a:r>
              <a:rPr lang="en-GB" b="1" dirty="0" smtClean="0"/>
              <a:t>[B,C,A,A]</a:t>
            </a:r>
            <a:endParaRPr lang="en-GB" b="1" dirty="0"/>
          </a:p>
        </p:txBody>
      </p:sp>
      <p:cxnSp>
        <p:nvCxnSpPr>
          <p:cNvPr id="6" name="Straight Connector 5"/>
          <p:cNvCxnSpPr/>
          <p:nvPr/>
        </p:nvCxnSpPr>
        <p:spPr>
          <a:xfrm flipH="1">
            <a:off x="2527193"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30999" y="2256301"/>
            <a:ext cx="1335237" cy="646331"/>
          </a:xfrm>
          <a:prstGeom prst="rect">
            <a:avLst/>
          </a:prstGeom>
          <a:noFill/>
        </p:spPr>
        <p:txBody>
          <a:bodyPr wrap="none" rtlCol="0">
            <a:spAutoFit/>
          </a:bodyPr>
          <a:lstStyle/>
          <a:p>
            <a:r>
              <a:rPr lang="en-GB" b="1" dirty="0">
                <a:solidFill>
                  <a:schemeClr val="bg1">
                    <a:lumMod val="85000"/>
                  </a:schemeClr>
                </a:solidFill>
              </a:rPr>
              <a:t>[A</a:t>
            </a:r>
            <a:r>
              <a:rPr lang="en-GB" b="1" dirty="0" smtClean="0">
                <a:solidFill>
                  <a:schemeClr val="bg1">
                    <a:lumMod val="85000"/>
                  </a:schemeClr>
                </a:solidFill>
              </a:rPr>
              <a:t>,?,?,?] </a:t>
            </a:r>
            <a:r>
              <a:rPr lang="en-GB" b="1" baseline="30000" dirty="0" smtClean="0">
                <a:solidFill>
                  <a:schemeClr val="bg1">
                    <a:lumMod val="85000"/>
                  </a:schemeClr>
                </a:solidFill>
              </a:rPr>
              <a:t>1 + 1</a:t>
            </a:r>
            <a:endParaRPr lang="en-GB" b="1" dirty="0">
              <a:solidFill>
                <a:schemeClr val="bg1">
                  <a:lumMod val="85000"/>
                </a:schemeClr>
              </a:solidFill>
            </a:endParaRPr>
          </a:p>
          <a:p>
            <a:endParaRPr lang="en-GB" b="1" dirty="0">
              <a:solidFill>
                <a:schemeClr val="bg1">
                  <a:lumMod val="85000"/>
                </a:schemeClr>
              </a:solidFill>
            </a:endParaRPr>
          </a:p>
        </p:txBody>
      </p:sp>
      <p:sp>
        <p:nvSpPr>
          <p:cNvPr id="9" name="TextBox 8"/>
          <p:cNvSpPr txBox="1"/>
          <p:nvPr/>
        </p:nvSpPr>
        <p:spPr>
          <a:xfrm>
            <a:off x="3484468" y="2256301"/>
            <a:ext cx="1370503" cy="646331"/>
          </a:xfrm>
          <a:prstGeom prst="rect">
            <a:avLst/>
          </a:prstGeom>
          <a:noFill/>
        </p:spPr>
        <p:txBody>
          <a:bodyPr wrap="none" rtlCol="0">
            <a:spAutoFit/>
          </a:bodyPr>
          <a:lstStyle/>
          <a:p>
            <a:r>
              <a:rPr lang="en-GB" b="1" dirty="0"/>
              <a:t>[</a:t>
            </a:r>
            <a:r>
              <a:rPr lang="en-GB" b="1" dirty="0">
                <a:solidFill>
                  <a:schemeClr val="bg1">
                    <a:lumMod val="85000"/>
                  </a:schemeClr>
                </a:solidFill>
              </a:rPr>
              <a:t>A</a:t>
            </a:r>
            <a:r>
              <a:rPr lang="en-GB" b="1" dirty="0" smtClean="0"/>
              <a:t>,?,?,?] </a:t>
            </a:r>
            <a:r>
              <a:rPr lang="en-GB" b="1" baseline="30000" dirty="0" smtClean="0"/>
              <a:t>0</a:t>
            </a:r>
            <a:r>
              <a:rPr lang="en-GB" b="1" dirty="0" smtClean="0"/>
              <a:t> </a:t>
            </a:r>
            <a:r>
              <a:rPr lang="en-GB" b="1" baseline="30000" dirty="0" smtClean="0"/>
              <a:t>+</a:t>
            </a:r>
            <a:r>
              <a:rPr lang="en-GB" b="1" dirty="0" smtClean="0"/>
              <a:t> </a:t>
            </a:r>
            <a:r>
              <a:rPr lang="en-GB" b="1" baseline="30000" dirty="0" smtClean="0"/>
              <a:t>3</a:t>
            </a:r>
            <a:endParaRPr lang="en-GB" b="1" dirty="0"/>
          </a:p>
          <a:p>
            <a:endParaRPr lang="en-GB" b="1" dirty="0"/>
          </a:p>
        </p:txBody>
      </p:sp>
      <p:cxnSp>
        <p:nvCxnSpPr>
          <p:cNvPr id="19" name="Straight Connector 18"/>
          <p:cNvCxnSpPr/>
          <p:nvPr/>
        </p:nvCxnSpPr>
        <p:spPr>
          <a:xfrm flipH="1" flipV="1">
            <a:off x="3484468"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358653"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562459" y="3473157"/>
            <a:ext cx="139012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 </a:t>
            </a:r>
            <a:r>
              <a:rPr lang="en-GB" b="1" baseline="30000" dirty="0" smtClean="0"/>
              <a:t>1 + 2 </a:t>
            </a:r>
            <a:endParaRPr lang="en-GB" b="1" dirty="0"/>
          </a:p>
          <a:p>
            <a:endParaRPr lang="en-GB" b="1" dirty="0"/>
          </a:p>
        </p:txBody>
      </p:sp>
      <p:sp>
        <p:nvSpPr>
          <p:cNvPr id="22" name="TextBox 21"/>
          <p:cNvSpPr txBox="1"/>
          <p:nvPr/>
        </p:nvSpPr>
        <p:spPr>
          <a:xfrm>
            <a:off x="4315928" y="3473157"/>
            <a:ext cx="1390124" cy="646331"/>
          </a:xfrm>
          <a:prstGeom prst="rect">
            <a:avLst/>
          </a:prstGeom>
          <a:noFill/>
        </p:spPr>
        <p:txBody>
          <a:bodyPr wrap="none" rtlCol="0">
            <a:spAutoFit/>
          </a:bodyPr>
          <a:lstStyle/>
          <a:p>
            <a:r>
              <a:rPr lang="en-GB" b="1" dirty="0">
                <a:solidFill>
                  <a:schemeClr val="bg1">
                    <a:lumMod val="85000"/>
                  </a:schemeClr>
                </a:solidFill>
              </a:rPr>
              <a:t>[</a:t>
            </a:r>
            <a:r>
              <a:rPr lang="en-GB" b="1" dirty="0" smtClean="0">
                <a:solidFill>
                  <a:schemeClr val="bg1">
                    <a:lumMod val="85000"/>
                  </a:schemeClr>
                </a:solidFill>
              </a:rPr>
              <a:t>A,B,?,?] </a:t>
            </a:r>
            <a:r>
              <a:rPr lang="en-GB" b="1" baseline="30000" dirty="0" smtClean="0">
                <a:solidFill>
                  <a:schemeClr val="bg1">
                    <a:lumMod val="85000"/>
                  </a:schemeClr>
                </a:solidFill>
              </a:rPr>
              <a:t>0 + 2 </a:t>
            </a:r>
            <a:endParaRPr lang="en-GB" b="1" dirty="0">
              <a:solidFill>
                <a:schemeClr val="bg1">
                  <a:lumMod val="85000"/>
                </a:schemeClr>
              </a:solidFill>
            </a:endParaRPr>
          </a:p>
          <a:p>
            <a:endParaRPr lang="en-GB" b="1" dirty="0">
              <a:solidFill>
                <a:schemeClr val="bg1">
                  <a:lumMod val="85000"/>
                </a:schemeClr>
              </a:solidFill>
            </a:endParaRPr>
          </a:p>
        </p:txBody>
      </p:sp>
      <p:cxnSp>
        <p:nvCxnSpPr>
          <p:cNvPr id="23" name="Straight Connector 22"/>
          <p:cNvCxnSpPr/>
          <p:nvPr/>
        </p:nvCxnSpPr>
        <p:spPr>
          <a:xfrm flipH="1" flipV="1">
            <a:off x="4315928"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179186"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382992" y="4679852"/>
            <a:ext cx="1403782"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 </a:t>
            </a:r>
            <a:r>
              <a:rPr lang="en-GB" b="1" baseline="30000" dirty="0" smtClean="0"/>
              <a:t>2 + 1 </a:t>
            </a:r>
            <a:endParaRPr lang="en-GB" b="1" dirty="0"/>
          </a:p>
          <a:p>
            <a:endParaRPr lang="en-GB" b="1" dirty="0"/>
          </a:p>
        </p:txBody>
      </p:sp>
      <p:sp>
        <p:nvSpPr>
          <p:cNvPr id="26" name="TextBox 25"/>
          <p:cNvSpPr txBox="1"/>
          <p:nvPr/>
        </p:nvSpPr>
        <p:spPr>
          <a:xfrm>
            <a:off x="3136461" y="4679852"/>
            <a:ext cx="1403782" cy="646331"/>
          </a:xfrm>
          <a:prstGeom prst="rect">
            <a:avLst/>
          </a:prstGeom>
          <a:noFill/>
        </p:spPr>
        <p:txBody>
          <a:bodyPr wrap="none" rtlCol="0">
            <a:spAutoFit/>
          </a:bodyPr>
          <a:lstStyle/>
          <a:p>
            <a:r>
              <a:rPr lang="en-GB" b="1" dirty="0">
                <a:solidFill>
                  <a:schemeClr val="bg1">
                    <a:lumMod val="85000"/>
                  </a:schemeClr>
                </a:solidFill>
              </a:rPr>
              <a:t>[</a:t>
            </a:r>
            <a:r>
              <a:rPr lang="en-GB" b="1" dirty="0" smtClean="0">
                <a:solidFill>
                  <a:schemeClr val="bg1">
                    <a:lumMod val="85000"/>
                  </a:schemeClr>
                </a:solidFill>
              </a:rPr>
              <a:t>A,B,C,?] </a:t>
            </a:r>
            <a:r>
              <a:rPr lang="en-GB" b="1" baseline="30000" dirty="0" smtClean="0">
                <a:solidFill>
                  <a:schemeClr val="bg1">
                    <a:lumMod val="85000"/>
                  </a:schemeClr>
                </a:solidFill>
              </a:rPr>
              <a:t>1 +</a:t>
            </a:r>
            <a:r>
              <a:rPr lang="en-GB" b="1" dirty="0" smtClean="0">
                <a:solidFill>
                  <a:schemeClr val="bg1">
                    <a:lumMod val="85000"/>
                  </a:schemeClr>
                </a:solidFill>
              </a:rPr>
              <a:t> </a:t>
            </a:r>
            <a:r>
              <a:rPr lang="en-GB" b="1" baseline="30000" dirty="0" smtClean="0">
                <a:solidFill>
                  <a:schemeClr val="bg1">
                    <a:lumMod val="85000"/>
                  </a:schemeClr>
                </a:solidFill>
              </a:rPr>
              <a:t>1</a:t>
            </a:r>
            <a:endParaRPr lang="en-GB" b="1" dirty="0">
              <a:solidFill>
                <a:schemeClr val="bg1">
                  <a:lumMod val="85000"/>
                </a:schemeClr>
              </a:solidFill>
            </a:endParaRPr>
          </a:p>
          <a:p>
            <a:endParaRPr lang="en-GB" b="1" dirty="0">
              <a:solidFill>
                <a:schemeClr val="bg1">
                  <a:lumMod val="85000"/>
                </a:schemeClr>
              </a:solidFill>
            </a:endParaRPr>
          </a:p>
        </p:txBody>
      </p:sp>
      <p:cxnSp>
        <p:nvCxnSpPr>
          <p:cNvPr id="27" name="Straight Connector 26"/>
          <p:cNvCxnSpPr/>
          <p:nvPr/>
        </p:nvCxnSpPr>
        <p:spPr>
          <a:xfrm flipH="1" flipV="1">
            <a:off x="3136461"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1314447" y="5037797"/>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18253" y="5905305"/>
            <a:ext cx="140397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,B,C,A] </a:t>
            </a:r>
            <a:r>
              <a:rPr lang="en-GB" b="1" baseline="30000" dirty="0" smtClean="0"/>
              <a:t>3 + 0</a:t>
            </a:r>
            <a:endParaRPr lang="en-GB" b="1" dirty="0"/>
          </a:p>
          <a:p>
            <a:endParaRPr lang="en-GB" b="1" dirty="0"/>
          </a:p>
        </p:txBody>
      </p:sp>
      <p:sp>
        <p:nvSpPr>
          <p:cNvPr id="30" name="TextBox 29"/>
          <p:cNvSpPr txBox="1"/>
          <p:nvPr/>
        </p:nvSpPr>
        <p:spPr>
          <a:xfrm>
            <a:off x="2271722" y="5905305"/>
            <a:ext cx="1403974" cy="646331"/>
          </a:xfrm>
          <a:prstGeom prst="rect">
            <a:avLst/>
          </a:prstGeom>
          <a:noFill/>
        </p:spPr>
        <p:txBody>
          <a:bodyPr wrap="none" rtlCol="0">
            <a:spAutoFit/>
          </a:bodyPr>
          <a:lstStyle/>
          <a:p>
            <a:r>
              <a:rPr lang="en-GB" b="1" dirty="0">
                <a:solidFill>
                  <a:schemeClr val="bg1">
                    <a:lumMod val="85000"/>
                  </a:schemeClr>
                </a:solidFill>
              </a:rPr>
              <a:t>[</a:t>
            </a:r>
            <a:r>
              <a:rPr lang="en-GB" b="1" dirty="0" smtClean="0">
                <a:solidFill>
                  <a:schemeClr val="bg1">
                    <a:lumMod val="85000"/>
                  </a:schemeClr>
                </a:solidFill>
              </a:rPr>
              <a:t>A,B,C,A] </a:t>
            </a:r>
            <a:r>
              <a:rPr lang="en-GB" b="1" baseline="30000" dirty="0" smtClean="0">
                <a:solidFill>
                  <a:schemeClr val="bg1">
                    <a:lumMod val="85000"/>
                  </a:schemeClr>
                </a:solidFill>
              </a:rPr>
              <a:t>2 + 0</a:t>
            </a:r>
            <a:endParaRPr lang="en-GB" b="1" dirty="0">
              <a:solidFill>
                <a:schemeClr val="bg1">
                  <a:lumMod val="85000"/>
                </a:schemeClr>
              </a:solidFill>
            </a:endParaRPr>
          </a:p>
          <a:p>
            <a:endParaRPr lang="en-GB" b="1" dirty="0">
              <a:solidFill>
                <a:schemeClr val="bg1">
                  <a:lumMod val="85000"/>
                </a:schemeClr>
              </a:solidFill>
            </a:endParaRPr>
          </a:p>
        </p:txBody>
      </p:sp>
      <p:cxnSp>
        <p:nvCxnSpPr>
          <p:cNvPr id="31" name="Straight Connector 30"/>
          <p:cNvCxnSpPr/>
          <p:nvPr/>
        </p:nvCxnSpPr>
        <p:spPr>
          <a:xfrm flipH="1" flipV="1">
            <a:off x="2271722" y="5037797"/>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13231" y="1388793"/>
            <a:ext cx="7815" cy="419139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550031" y="1431778"/>
            <a:ext cx="0" cy="416013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21046" y="5580185"/>
            <a:ext cx="232898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9118" y="5591908"/>
            <a:ext cx="2412840" cy="646331"/>
          </a:xfrm>
          <a:prstGeom prst="rect">
            <a:avLst/>
          </a:prstGeom>
          <a:noFill/>
        </p:spPr>
        <p:txBody>
          <a:bodyPr wrap="none" rtlCol="0">
            <a:spAutoFit/>
          </a:bodyPr>
          <a:lstStyle/>
          <a:p>
            <a:pPr algn="ctr"/>
            <a:r>
              <a:rPr lang="en-GB" dirty="0" smtClean="0"/>
              <a:t>LIFO QUEUE </a:t>
            </a:r>
          </a:p>
          <a:p>
            <a:pPr algn="ctr"/>
            <a:r>
              <a:rPr lang="en-GB" dirty="0" smtClean="0"/>
              <a:t>(represented as a stack)</a:t>
            </a:r>
            <a:endParaRPr lang="en-GB" dirty="0"/>
          </a:p>
        </p:txBody>
      </p:sp>
      <p:sp>
        <p:nvSpPr>
          <p:cNvPr id="42" name="TextBox 41"/>
          <p:cNvSpPr txBox="1"/>
          <p:nvPr/>
        </p:nvSpPr>
        <p:spPr>
          <a:xfrm>
            <a:off x="6244340" y="5257019"/>
            <a:ext cx="2301784" cy="646331"/>
          </a:xfrm>
          <a:prstGeom prst="rect">
            <a:avLst/>
          </a:prstGeom>
          <a:noFill/>
        </p:spPr>
        <p:txBody>
          <a:bodyPr wrap="none" rtlCol="0">
            <a:spAutoFit/>
          </a:bodyPr>
          <a:lstStyle/>
          <a:p>
            <a:r>
              <a:rPr lang="en-GB" b="1" dirty="0" smtClean="0"/>
              <a:t>(</a:t>
            </a:r>
            <a:r>
              <a:rPr lang="en-GB" sz="1200" b="1" dirty="0" smtClean="0"/>
              <a:t>Solution, bound, index, tracker</a:t>
            </a:r>
            <a:r>
              <a:rPr lang="en-GB" b="1" dirty="0" smtClean="0"/>
              <a:t>)</a:t>
            </a:r>
            <a:endParaRPr lang="en-GB" b="1" baseline="30000" dirty="0" smtClean="0"/>
          </a:p>
          <a:p>
            <a:endParaRPr lang="en-GB" b="1" dirty="0"/>
          </a:p>
        </p:txBody>
      </p:sp>
      <p:sp>
        <p:nvSpPr>
          <p:cNvPr id="47" name="TextBox 46"/>
          <p:cNvSpPr txBox="1"/>
          <p:nvPr/>
        </p:nvSpPr>
        <p:spPr>
          <a:xfrm>
            <a:off x="6444746" y="1405495"/>
            <a:ext cx="1931363" cy="3970318"/>
          </a:xfrm>
          <a:prstGeom prst="rect">
            <a:avLst/>
          </a:prstGeom>
          <a:noFill/>
        </p:spPr>
        <p:txBody>
          <a:bodyPr wrap="none" rtlCol="0">
            <a:spAutoFit/>
          </a:bodyPr>
          <a:lstStyle/>
          <a:p>
            <a:endParaRPr lang="en-GB" b="1" dirty="0" smtClean="0"/>
          </a:p>
          <a:p>
            <a:endParaRPr lang="en-GB" b="1" dirty="0"/>
          </a:p>
          <a:p>
            <a:endParaRPr lang="en-GB" b="1" dirty="0" smtClean="0"/>
          </a:p>
          <a:p>
            <a:endParaRPr lang="en-GB" b="1" dirty="0"/>
          </a:p>
          <a:p>
            <a:endParaRPr lang="en-GB" b="1" dirty="0" smtClean="0"/>
          </a:p>
          <a:p>
            <a:endParaRPr lang="en-GB" b="1" dirty="0" smtClean="0"/>
          </a:p>
          <a:p>
            <a:r>
              <a:rPr lang="en-GB" b="1" strike="sngStrike" dirty="0"/>
              <a:t>([</a:t>
            </a:r>
            <a:r>
              <a:rPr lang="en-GB" b="1" strike="sngStrike" dirty="0" smtClean="0">
                <a:solidFill>
                  <a:schemeClr val="bg1">
                    <a:lumMod val="85000"/>
                  </a:schemeClr>
                </a:solidFill>
              </a:rPr>
              <a:t>A</a:t>
            </a:r>
            <a:r>
              <a:rPr lang="en-GB" b="1" strike="sngStrike" dirty="0" smtClean="0"/>
              <a:t>,B,C,A] </a:t>
            </a:r>
            <a:r>
              <a:rPr lang="en-GB" b="1" strike="sngStrike" dirty="0"/>
              <a:t>, 3, </a:t>
            </a:r>
            <a:r>
              <a:rPr lang="en-GB" b="1" strike="sngStrike" dirty="0" smtClean="0"/>
              <a:t>4, 3)</a:t>
            </a:r>
          </a:p>
          <a:p>
            <a:r>
              <a:rPr lang="en-GB" b="1" strike="sngStrike" dirty="0"/>
              <a:t>([</a:t>
            </a:r>
            <a:r>
              <a:rPr lang="en-GB" b="1" strike="sngStrike" dirty="0">
                <a:solidFill>
                  <a:schemeClr val="bg1">
                    <a:lumMod val="85000"/>
                  </a:schemeClr>
                </a:solidFill>
              </a:rPr>
              <a:t>A</a:t>
            </a:r>
            <a:r>
              <a:rPr lang="en-GB" b="1" strike="sngStrike" dirty="0"/>
              <a:t>,B,C,</a:t>
            </a:r>
            <a:r>
              <a:rPr lang="en-GB" b="1" strike="sngStrike" dirty="0">
                <a:solidFill>
                  <a:schemeClr val="bg1">
                    <a:lumMod val="85000"/>
                  </a:schemeClr>
                </a:solidFill>
              </a:rPr>
              <a:t>A</a:t>
            </a:r>
            <a:r>
              <a:rPr lang="en-GB" b="1" strike="sngStrike" dirty="0"/>
              <a:t>] , </a:t>
            </a:r>
            <a:r>
              <a:rPr lang="en-GB" b="1" strike="sngStrike" dirty="0" smtClean="0"/>
              <a:t>2, </a:t>
            </a:r>
            <a:r>
              <a:rPr lang="en-GB" b="1" strike="sngStrike" dirty="0"/>
              <a:t>4, 3</a:t>
            </a:r>
            <a:r>
              <a:rPr lang="en-GB" b="1" strike="sngStrike" dirty="0" smtClean="0"/>
              <a:t>)</a:t>
            </a:r>
          </a:p>
          <a:p>
            <a:r>
              <a:rPr lang="en-GB" b="1" strike="sngStrike" dirty="0" smtClean="0"/>
              <a:t>([</a:t>
            </a:r>
            <a:r>
              <a:rPr lang="en-GB" b="1" strike="sngStrike" dirty="0" smtClean="0">
                <a:solidFill>
                  <a:schemeClr val="bg1">
                    <a:lumMod val="85000"/>
                  </a:schemeClr>
                </a:solidFill>
              </a:rPr>
              <a:t>A</a:t>
            </a:r>
            <a:r>
              <a:rPr lang="en-GB" b="1" strike="sngStrike" dirty="0" smtClean="0"/>
              <a:t>,B,C,?] , 3, 3, 2)</a:t>
            </a:r>
          </a:p>
          <a:p>
            <a:r>
              <a:rPr lang="en-GB" b="1" strike="sngStrike" dirty="0"/>
              <a:t>([</a:t>
            </a:r>
            <a:r>
              <a:rPr lang="en-GB" b="1" strike="sngStrike" dirty="0">
                <a:solidFill>
                  <a:schemeClr val="bg1">
                    <a:lumMod val="85000"/>
                  </a:schemeClr>
                </a:solidFill>
              </a:rPr>
              <a:t>A</a:t>
            </a:r>
            <a:r>
              <a:rPr lang="en-GB" b="1" strike="sngStrike" dirty="0"/>
              <a:t>,</a:t>
            </a:r>
            <a:r>
              <a:rPr lang="en-GB" b="1" strike="sngStrike" dirty="0">
                <a:solidFill>
                  <a:schemeClr val="bg1">
                    <a:lumMod val="85000"/>
                  </a:schemeClr>
                </a:solidFill>
              </a:rPr>
              <a:t>B</a:t>
            </a:r>
            <a:r>
              <a:rPr lang="en-GB" b="1" strike="sngStrike" dirty="0"/>
              <a:t>,C,?] , </a:t>
            </a:r>
            <a:r>
              <a:rPr lang="en-GB" b="1" strike="sngStrike" dirty="0" smtClean="0"/>
              <a:t>2, 3, 2)</a:t>
            </a:r>
          </a:p>
          <a:p>
            <a:r>
              <a:rPr lang="en-GB" b="1" strike="sngStrike" dirty="0"/>
              <a:t>([</a:t>
            </a:r>
            <a:r>
              <a:rPr lang="en-GB" b="1" strike="sngStrike" dirty="0">
                <a:solidFill>
                  <a:schemeClr val="bg1">
                    <a:lumMod val="85000"/>
                  </a:schemeClr>
                </a:solidFill>
              </a:rPr>
              <a:t>A</a:t>
            </a:r>
            <a:r>
              <a:rPr lang="en-GB" b="1" strike="sngStrike" dirty="0"/>
              <a:t>,B,?,?] , 3, 2, 1)</a:t>
            </a:r>
            <a:endParaRPr lang="en-GB" b="1" strike="sngStrike" dirty="0" smtClean="0"/>
          </a:p>
          <a:p>
            <a:r>
              <a:rPr lang="en-GB" b="1" strike="sngStrike" dirty="0"/>
              <a:t>([</a:t>
            </a:r>
            <a:r>
              <a:rPr lang="en-GB" b="1" strike="sngStrike" dirty="0">
                <a:solidFill>
                  <a:schemeClr val="bg1">
                    <a:lumMod val="85000"/>
                  </a:schemeClr>
                </a:solidFill>
              </a:rPr>
              <a:t>A</a:t>
            </a:r>
            <a:r>
              <a:rPr lang="en-GB" b="1" strike="sngStrike" dirty="0"/>
              <a:t>,</a:t>
            </a:r>
            <a:r>
              <a:rPr lang="en-GB" b="1" strike="sngStrike" dirty="0">
                <a:solidFill>
                  <a:schemeClr val="bg1">
                    <a:lumMod val="85000"/>
                  </a:schemeClr>
                </a:solidFill>
              </a:rPr>
              <a:t>B</a:t>
            </a:r>
            <a:r>
              <a:rPr lang="en-GB" b="1" strike="sngStrike" dirty="0"/>
              <a:t>,?,?] , 2, 2, 0)</a:t>
            </a:r>
            <a:endParaRPr lang="en-GB" b="1" strike="sngStrike" baseline="30000" dirty="0"/>
          </a:p>
          <a:p>
            <a:r>
              <a:rPr lang="en-GB" b="1" strike="sngStrike" dirty="0" smtClean="0"/>
              <a:t>([</a:t>
            </a:r>
            <a:r>
              <a:rPr lang="en-GB" b="1" strike="sngStrike" dirty="0">
                <a:solidFill>
                  <a:schemeClr val="bg1">
                    <a:lumMod val="85000"/>
                  </a:schemeClr>
                </a:solidFill>
              </a:rPr>
              <a:t>A</a:t>
            </a:r>
            <a:r>
              <a:rPr lang="en-GB" b="1" strike="sngStrike" dirty="0"/>
              <a:t>,?,?,?] , 3, 1, 0</a:t>
            </a:r>
            <a:r>
              <a:rPr lang="en-GB" b="1" strike="sngStrike" dirty="0" smtClean="0"/>
              <a:t>)</a:t>
            </a:r>
          </a:p>
          <a:p>
            <a:r>
              <a:rPr lang="en-GB" b="1" strike="sngStrike" dirty="0" smtClean="0"/>
              <a:t>([</a:t>
            </a:r>
            <a:r>
              <a:rPr lang="en-GB" b="1" strike="sngStrike" dirty="0"/>
              <a:t>A,?,?,?] , 2, 1, 3</a:t>
            </a:r>
            <a:r>
              <a:rPr lang="en-GB" b="1" strike="sngStrike" dirty="0" smtClean="0"/>
              <a:t>)</a:t>
            </a:r>
            <a:endParaRPr lang="en-GB" b="1" strike="sngStrike" dirty="0"/>
          </a:p>
        </p:txBody>
      </p:sp>
    </p:spTree>
    <p:extLst>
      <p:ext uri="{BB962C8B-B14F-4D97-AF65-F5344CB8AC3E}">
        <p14:creationId xmlns:p14="http://schemas.microsoft.com/office/powerpoint/2010/main" val="2171620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2743200" y="742462"/>
            <a:ext cx="1046505" cy="646331"/>
          </a:xfrm>
          <a:prstGeom prst="rect">
            <a:avLst/>
          </a:prstGeom>
          <a:noFill/>
        </p:spPr>
        <p:txBody>
          <a:bodyPr wrap="none" rtlCol="0">
            <a:spAutoFit/>
          </a:bodyPr>
          <a:lstStyle/>
          <a:p>
            <a:r>
              <a:rPr lang="en-GB" b="1" dirty="0" smtClean="0"/>
              <a:t>[A,B,C,A]</a:t>
            </a:r>
          </a:p>
          <a:p>
            <a:r>
              <a:rPr lang="en-GB" b="1" dirty="0" smtClean="0"/>
              <a:t>[B,C,A,A]</a:t>
            </a:r>
            <a:endParaRPr lang="en-GB" b="1" dirty="0"/>
          </a:p>
        </p:txBody>
      </p:sp>
      <p:cxnSp>
        <p:nvCxnSpPr>
          <p:cNvPr id="6" name="Straight Connector 5"/>
          <p:cNvCxnSpPr/>
          <p:nvPr/>
        </p:nvCxnSpPr>
        <p:spPr>
          <a:xfrm flipH="1">
            <a:off x="2527193"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30999" y="2256301"/>
            <a:ext cx="1335237" cy="646331"/>
          </a:xfrm>
          <a:prstGeom prst="rect">
            <a:avLst/>
          </a:prstGeom>
          <a:noFill/>
        </p:spPr>
        <p:txBody>
          <a:bodyPr wrap="none" rtlCol="0">
            <a:spAutoFit/>
          </a:bodyPr>
          <a:lstStyle/>
          <a:p>
            <a:r>
              <a:rPr lang="en-GB" b="1" dirty="0"/>
              <a:t>[A</a:t>
            </a:r>
            <a:r>
              <a:rPr lang="en-GB" b="1" dirty="0" smtClean="0"/>
              <a:t>,?,?,?] </a:t>
            </a:r>
            <a:r>
              <a:rPr lang="en-GB" b="1" baseline="30000" dirty="0" smtClean="0"/>
              <a:t>1 + 1</a:t>
            </a:r>
            <a:endParaRPr lang="en-GB" b="1" dirty="0"/>
          </a:p>
          <a:p>
            <a:endParaRPr lang="en-GB" b="1" dirty="0"/>
          </a:p>
        </p:txBody>
      </p:sp>
      <p:sp>
        <p:nvSpPr>
          <p:cNvPr id="9" name="TextBox 8"/>
          <p:cNvSpPr txBox="1"/>
          <p:nvPr/>
        </p:nvSpPr>
        <p:spPr>
          <a:xfrm>
            <a:off x="3484468" y="2256301"/>
            <a:ext cx="1370503" cy="646331"/>
          </a:xfrm>
          <a:prstGeom prst="rect">
            <a:avLst/>
          </a:prstGeom>
          <a:noFill/>
        </p:spPr>
        <p:txBody>
          <a:bodyPr wrap="none" rtlCol="0">
            <a:spAutoFit/>
          </a:bodyPr>
          <a:lstStyle/>
          <a:p>
            <a:r>
              <a:rPr lang="en-GB" b="1" dirty="0"/>
              <a:t>[</a:t>
            </a:r>
            <a:r>
              <a:rPr lang="en-GB" b="1" dirty="0">
                <a:solidFill>
                  <a:schemeClr val="bg1">
                    <a:lumMod val="85000"/>
                  </a:schemeClr>
                </a:solidFill>
              </a:rPr>
              <a:t>A</a:t>
            </a:r>
            <a:r>
              <a:rPr lang="en-GB" b="1" dirty="0" smtClean="0"/>
              <a:t>,?,?,?] </a:t>
            </a:r>
            <a:r>
              <a:rPr lang="en-GB" b="1" baseline="30000" dirty="0" smtClean="0"/>
              <a:t>0</a:t>
            </a:r>
            <a:r>
              <a:rPr lang="en-GB" b="1" dirty="0" smtClean="0"/>
              <a:t> </a:t>
            </a:r>
            <a:r>
              <a:rPr lang="en-GB" b="1" baseline="30000" dirty="0" smtClean="0"/>
              <a:t>+</a:t>
            </a:r>
            <a:r>
              <a:rPr lang="en-GB" b="1" dirty="0" smtClean="0"/>
              <a:t> </a:t>
            </a:r>
            <a:r>
              <a:rPr lang="en-GB" b="1" baseline="30000" dirty="0" smtClean="0"/>
              <a:t>3</a:t>
            </a:r>
            <a:endParaRPr lang="en-GB" b="1" dirty="0"/>
          </a:p>
          <a:p>
            <a:endParaRPr lang="en-GB" b="1" dirty="0"/>
          </a:p>
        </p:txBody>
      </p:sp>
      <p:cxnSp>
        <p:nvCxnSpPr>
          <p:cNvPr id="19" name="Straight Connector 18"/>
          <p:cNvCxnSpPr/>
          <p:nvPr/>
        </p:nvCxnSpPr>
        <p:spPr>
          <a:xfrm flipH="1" flipV="1">
            <a:off x="3484468" y="1388793"/>
            <a:ext cx="539043" cy="8675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358653" y="2605649"/>
            <a:ext cx="539043" cy="8675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562459" y="3473157"/>
            <a:ext cx="139012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 </a:t>
            </a:r>
            <a:r>
              <a:rPr lang="en-GB" b="1" baseline="30000" dirty="0" smtClean="0"/>
              <a:t>1 + 2 </a:t>
            </a:r>
            <a:endParaRPr lang="en-GB" b="1" dirty="0"/>
          </a:p>
          <a:p>
            <a:endParaRPr lang="en-GB" b="1" dirty="0"/>
          </a:p>
        </p:txBody>
      </p:sp>
      <p:sp>
        <p:nvSpPr>
          <p:cNvPr id="22" name="TextBox 21"/>
          <p:cNvSpPr txBox="1"/>
          <p:nvPr/>
        </p:nvSpPr>
        <p:spPr>
          <a:xfrm>
            <a:off x="4315928" y="3473157"/>
            <a:ext cx="139012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a:t>
            </a:r>
            <a:r>
              <a:rPr lang="en-GB" b="1" dirty="0" smtClean="0">
                <a:solidFill>
                  <a:schemeClr val="bg1">
                    <a:lumMod val="85000"/>
                  </a:schemeClr>
                </a:solidFill>
              </a:rPr>
              <a:t>B</a:t>
            </a:r>
            <a:r>
              <a:rPr lang="en-GB" b="1" dirty="0" smtClean="0"/>
              <a:t>,?,?] </a:t>
            </a:r>
            <a:r>
              <a:rPr lang="en-GB" b="1" baseline="30000" dirty="0" smtClean="0"/>
              <a:t>0 + 2 </a:t>
            </a:r>
            <a:endParaRPr lang="en-GB" b="1" dirty="0"/>
          </a:p>
          <a:p>
            <a:endParaRPr lang="en-GB" b="1" dirty="0"/>
          </a:p>
        </p:txBody>
      </p:sp>
      <p:cxnSp>
        <p:nvCxnSpPr>
          <p:cNvPr id="23" name="Straight Connector 22"/>
          <p:cNvCxnSpPr/>
          <p:nvPr/>
        </p:nvCxnSpPr>
        <p:spPr>
          <a:xfrm flipH="1" flipV="1">
            <a:off x="4315928"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179186" y="3812344"/>
            <a:ext cx="539043" cy="8675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382992" y="4679852"/>
            <a:ext cx="1403782"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 </a:t>
            </a:r>
            <a:r>
              <a:rPr lang="en-GB" b="1" baseline="30000" dirty="0" smtClean="0"/>
              <a:t>2 + 1 </a:t>
            </a:r>
            <a:endParaRPr lang="en-GB" b="1" dirty="0"/>
          </a:p>
          <a:p>
            <a:endParaRPr lang="en-GB" b="1" dirty="0"/>
          </a:p>
        </p:txBody>
      </p:sp>
      <p:sp>
        <p:nvSpPr>
          <p:cNvPr id="26" name="TextBox 25"/>
          <p:cNvSpPr txBox="1"/>
          <p:nvPr/>
        </p:nvSpPr>
        <p:spPr>
          <a:xfrm>
            <a:off x="3136461" y="4679852"/>
            <a:ext cx="1403782"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a:t>
            </a:r>
            <a:r>
              <a:rPr lang="en-GB" b="1" dirty="0" smtClean="0">
                <a:solidFill>
                  <a:schemeClr val="bg1">
                    <a:lumMod val="85000"/>
                  </a:schemeClr>
                </a:solidFill>
              </a:rPr>
              <a:t>C</a:t>
            </a:r>
            <a:r>
              <a:rPr lang="en-GB" b="1" dirty="0" smtClean="0"/>
              <a:t>,?] </a:t>
            </a:r>
            <a:r>
              <a:rPr lang="en-GB" b="1" baseline="30000" dirty="0" smtClean="0"/>
              <a:t>1 +</a:t>
            </a:r>
            <a:r>
              <a:rPr lang="en-GB" b="1" dirty="0" smtClean="0"/>
              <a:t> </a:t>
            </a:r>
            <a:r>
              <a:rPr lang="en-GB" b="1" baseline="30000" dirty="0" smtClean="0"/>
              <a:t>1</a:t>
            </a:r>
            <a:endParaRPr lang="en-GB" b="1" dirty="0"/>
          </a:p>
          <a:p>
            <a:endParaRPr lang="en-GB" b="1" dirty="0"/>
          </a:p>
        </p:txBody>
      </p:sp>
      <p:cxnSp>
        <p:nvCxnSpPr>
          <p:cNvPr id="27" name="Straight Connector 26"/>
          <p:cNvCxnSpPr/>
          <p:nvPr/>
        </p:nvCxnSpPr>
        <p:spPr>
          <a:xfrm flipH="1" flipV="1">
            <a:off x="3136461"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1314447" y="5037797"/>
            <a:ext cx="539043" cy="8675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18253" y="5905305"/>
            <a:ext cx="140397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,B,C,A] </a:t>
            </a:r>
            <a:r>
              <a:rPr lang="en-GB" b="1" baseline="30000" dirty="0" smtClean="0"/>
              <a:t>3 + 0</a:t>
            </a:r>
            <a:endParaRPr lang="en-GB" b="1" dirty="0"/>
          </a:p>
          <a:p>
            <a:endParaRPr lang="en-GB" b="1" dirty="0"/>
          </a:p>
        </p:txBody>
      </p:sp>
      <p:sp>
        <p:nvSpPr>
          <p:cNvPr id="30" name="TextBox 29"/>
          <p:cNvSpPr txBox="1"/>
          <p:nvPr/>
        </p:nvSpPr>
        <p:spPr>
          <a:xfrm>
            <a:off x="2271722" y="5905305"/>
            <a:ext cx="140397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a:t>
            </a:r>
            <a:r>
              <a:rPr lang="en-GB" b="1" dirty="0" smtClean="0">
                <a:solidFill>
                  <a:schemeClr val="bg1">
                    <a:lumMod val="85000"/>
                  </a:schemeClr>
                </a:solidFill>
              </a:rPr>
              <a:t>A</a:t>
            </a:r>
            <a:r>
              <a:rPr lang="en-GB" b="1" dirty="0" smtClean="0"/>
              <a:t>] </a:t>
            </a:r>
            <a:r>
              <a:rPr lang="en-GB" b="1" baseline="30000" dirty="0" smtClean="0"/>
              <a:t>2 + 0</a:t>
            </a:r>
            <a:endParaRPr lang="en-GB" b="1" dirty="0"/>
          </a:p>
          <a:p>
            <a:endParaRPr lang="en-GB" b="1" dirty="0"/>
          </a:p>
        </p:txBody>
      </p:sp>
      <p:cxnSp>
        <p:nvCxnSpPr>
          <p:cNvPr id="31" name="Straight Connector 30"/>
          <p:cNvCxnSpPr/>
          <p:nvPr/>
        </p:nvCxnSpPr>
        <p:spPr>
          <a:xfrm flipH="1" flipV="1">
            <a:off x="2271722" y="5037797"/>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13231" y="1388793"/>
            <a:ext cx="7815" cy="419139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550031" y="1431778"/>
            <a:ext cx="0" cy="416013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21046" y="5580185"/>
            <a:ext cx="232898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9118" y="5591908"/>
            <a:ext cx="2412840" cy="646331"/>
          </a:xfrm>
          <a:prstGeom prst="rect">
            <a:avLst/>
          </a:prstGeom>
          <a:noFill/>
        </p:spPr>
        <p:txBody>
          <a:bodyPr wrap="none" rtlCol="0">
            <a:spAutoFit/>
          </a:bodyPr>
          <a:lstStyle/>
          <a:p>
            <a:pPr algn="ctr"/>
            <a:r>
              <a:rPr lang="en-GB" dirty="0" smtClean="0"/>
              <a:t>LIFO QUEUE </a:t>
            </a:r>
          </a:p>
          <a:p>
            <a:pPr algn="ctr"/>
            <a:r>
              <a:rPr lang="en-GB" dirty="0" smtClean="0"/>
              <a:t>(represented as a stack)</a:t>
            </a:r>
            <a:endParaRPr lang="en-GB" dirty="0"/>
          </a:p>
        </p:txBody>
      </p:sp>
      <p:sp>
        <p:nvSpPr>
          <p:cNvPr id="42" name="TextBox 41"/>
          <p:cNvSpPr txBox="1"/>
          <p:nvPr/>
        </p:nvSpPr>
        <p:spPr>
          <a:xfrm>
            <a:off x="6244340" y="5257019"/>
            <a:ext cx="2301784" cy="646331"/>
          </a:xfrm>
          <a:prstGeom prst="rect">
            <a:avLst/>
          </a:prstGeom>
          <a:noFill/>
        </p:spPr>
        <p:txBody>
          <a:bodyPr wrap="none" rtlCol="0">
            <a:spAutoFit/>
          </a:bodyPr>
          <a:lstStyle/>
          <a:p>
            <a:r>
              <a:rPr lang="en-GB" b="1" dirty="0" smtClean="0"/>
              <a:t>(</a:t>
            </a:r>
            <a:r>
              <a:rPr lang="en-GB" sz="1200" b="1" dirty="0" smtClean="0"/>
              <a:t>Solution, bound, index, tracker</a:t>
            </a:r>
            <a:r>
              <a:rPr lang="en-GB" b="1" dirty="0" smtClean="0"/>
              <a:t>)</a:t>
            </a:r>
            <a:endParaRPr lang="en-GB" b="1" baseline="30000" dirty="0" smtClean="0"/>
          </a:p>
          <a:p>
            <a:endParaRPr lang="en-GB" b="1" dirty="0"/>
          </a:p>
        </p:txBody>
      </p:sp>
      <p:sp>
        <p:nvSpPr>
          <p:cNvPr id="47" name="TextBox 46"/>
          <p:cNvSpPr txBox="1"/>
          <p:nvPr/>
        </p:nvSpPr>
        <p:spPr>
          <a:xfrm>
            <a:off x="6444746" y="1405495"/>
            <a:ext cx="1931363" cy="3970318"/>
          </a:xfrm>
          <a:prstGeom prst="rect">
            <a:avLst/>
          </a:prstGeom>
          <a:noFill/>
        </p:spPr>
        <p:txBody>
          <a:bodyPr wrap="none" rtlCol="0">
            <a:spAutoFit/>
          </a:bodyPr>
          <a:lstStyle/>
          <a:p>
            <a:endParaRPr lang="en-GB" b="1" dirty="0" smtClean="0"/>
          </a:p>
          <a:p>
            <a:endParaRPr lang="en-GB" b="1" dirty="0"/>
          </a:p>
          <a:p>
            <a:endParaRPr lang="en-GB" b="1" dirty="0" smtClean="0"/>
          </a:p>
          <a:p>
            <a:endParaRPr lang="en-GB" b="1" dirty="0"/>
          </a:p>
          <a:p>
            <a:endParaRPr lang="en-GB" b="1" dirty="0" smtClean="0"/>
          </a:p>
          <a:p>
            <a:endParaRPr lang="en-GB" b="1" dirty="0" smtClean="0"/>
          </a:p>
          <a:p>
            <a:r>
              <a:rPr lang="en-GB" b="1" dirty="0"/>
              <a:t>([</a:t>
            </a:r>
            <a:r>
              <a:rPr lang="en-GB" b="1" dirty="0" smtClean="0">
                <a:solidFill>
                  <a:schemeClr val="bg1">
                    <a:lumMod val="85000"/>
                  </a:schemeClr>
                </a:solidFill>
              </a:rPr>
              <a:t>A</a:t>
            </a:r>
            <a:r>
              <a:rPr lang="en-GB" b="1" dirty="0" smtClean="0"/>
              <a:t>,B,C,A] </a:t>
            </a:r>
            <a:r>
              <a:rPr lang="en-GB" b="1" dirty="0"/>
              <a:t>, 3, </a:t>
            </a:r>
            <a:r>
              <a:rPr lang="en-GB" b="1" dirty="0" smtClean="0"/>
              <a:t>4, 3)</a:t>
            </a:r>
          </a:p>
          <a:p>
            <a:r>
              <a:rPr lang="en-GB" b="1" dirty="0"/>
              <a:t>([</a:t>
            </a:r>
            <a:r>
              <a:rPr lang="en-GB" b="1" dirty="0">
                <a:solidFill>
                  <a:schemeClr val="bg1">
                    <a:lumMod val="85000"/>
                  </a:schemeClr>
                </a:solidFill>
              </a:rPr>
              <a:t>A</a:t>
            </a:r>
            <a:r>
              <a:rPr lang="en-GB" b="1" dirty="0"/>
              <a:t>,B,C,</a:t>
            </a:r>
            <a:r>
              <a:rPr lang="en-GB" b="1" dirty="0">
                <a:solidFill>
                  <a:schemeClr val="bg1">
                    <a:lumMod val="85000"/>
                  </a:schemeClr>
                </a:solidFill>
              </a:rPr>
              <a:t>A</a:t>
            </a:r>
            <a:r>
              <a:rPr lang="en-GB" b="1" dirty="0"/>
              <a:t>] , </a:t>
            </a:r>
            <a:r>
              <a:rPr lang="en-GB" b="1" dirty="0" smtClean="0"/>
              <a:t>2, </a:t>
            </a:r>
            <a:r>
              <a:rPr lang="en-GB" b="1" dirty="0"/>
              <a:t>4, 3</a:t>
            </a:r>
            <a:r>
              <a:rPr lang="en-GB" b="1" dirty="0" smtClean="0"/>
              <a:t>)</a:t>
            </a:r>
          </a:p>
          <a:p>
            <a:r>
              <a:rPr lang="en-GB" b="1" dirty="0" smtClean="0"/>
              <a:t>([</a:t>
            </a:r>
            <a:r>
              <a:rPr lang="en-GB" b="1" dirty="0" smtClean="0">
                <a:solidFill>
                  <a:schemeClr val="bg1">
                    <a:lumMod val="85000"/>
                  </a:schemeClr>
                </a:solidFill>
              </a:rPr>
              <a:t>A</a:t>
            </a:r>
            <a:r>
              <a:rPr lang="en-GB" b="1" dirty="0" smtClean="0"/>
              <a:t>,B,C,?] , 3, 3, 2)</a:t>
            </a:r>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,C,?] , </a:t>
            </a:r>
            <a:r>
              <a:rPr lang="en-GB" b="1" dirty="0" smtClean="0"/>
              <a:t>2, 3, 2)</a:t>
            </a:r>
          </a:p>
          <a:p>
            <a:r>
              <a:rPr lang="en-GB" b="1" dirty="0"/>
              <a:t>([</a:t>
            </a:r>
            <a:r>
              <a:rPr lang="en-GB" b="1" dirty="0">
                <a:solidFill>
                  <a:schemeClr val="bg1">
                    <a:lumMod val="85000"/>
                  </a:schemeClr>
                </a:solidFill>
              </a:rPr>
              <a:t>A</a:t>
            </a:r>
            <a:r>
              <a:rPr lang="en-GB" b="1" dirty="0"/>
              <a:t>,B,?,?] , 3, 2, 1)</a:t>
            </a:r>
            <a:endParaRPr lang="en-GB" b="1" dirty="0" smtClean="0"/>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 , 2, 2, 0)</a:t>
            </a:r>
            <a:endParaRPr lang="en-GB" b="1" baseline="30000" dirty="0"/>
          </a:p>
          <a:p>
            <a:r>
              <a:rPr lang="en-GB" b="1" dirty="0" smtClean="0"/>
              <a:t>([</a:t>
            </a:r>
            <a:r>
              <a:rPr lang="en-GB" b="1" dirty="0">
                <a:solidFill>
                  <a:schemeClr val="bg1">
                    <a:lumMod val="85000"/>
                  </a:schemeClr>
                </a:solidFill>
              </a:rPr>
              <a:t>A</a:t>
            </a:r>
            <a:r>
              <a:rPr lang="en-GB" b="1" dirty="0"/>
              <a:t>,?,?,?] , 3, 1, 0</a:t>
            </a:r>
            <a:r>
              <a:rPr lang="en-GB" b="1" dirty="0" smtClean="0"/>
              <a:t>)</a:t>
            </a:r>
          </a:p>
          <a:p>
            <a:r>
              <a:rPr lang="en-GB" b="1" dirty="0" smtClean="0"/>
              <a:t>([</a:t>
            </a:r>
            <a:r>
              <a:rPr lang="en-GB" b="1" dirty="0"/>
              <a:t>A,?,?,?] , 2, 1, 3</a:t>
            </a:r>
            <a:r>
              <a:rPr lang="en-GB" b="1" dirty="0" smtClean="0"/>
              <a:t>)</a:t>
            </a:r>
            <a:endParaRPr lang="en-GB" b="1" dirty="0"/>
          </a:p>
        </p:txBody>
      </p:sp>
    </p:spTree>
    <p:extLst>
      <p:ext uri="{BB962C8B-B14F-4D97-AF65-F5344CB8AC3E}">
        <p14:creationId xmlns:p14="http://schemas.microsoft.com/office/powerpoint/2010/main" val="463853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2743200" y="742462"/>
            <a:ext cx="1046505" cy="646331"/>
          </a:xfrm>
          <a:prstGeom prst="rect">
            <a:avLst/>
          </a:prstGeom>
          <a:noFill/>
        </p:spPr>
        <p:txBody>
          <a:bodyPr wrap="none" rtlCol="0">
            <a:spAutoFit/>
          </a:bodyPr>
          <a:lstStyle/>
          <a:p>
            <a:r>
              <a:rPr lang="en-GB" b="1" dirty="0" smtClean="0"/>
              <a:t>[A,B,C,A]</a:t>
            </a:r>
          </a:p>
          <a:p>
            <a:r>
              <a:rPr lang="en-GB" b="1" dirty="0" smtClean="0"/>
              <a:t>[B,C,A,A]</a:t>
            </a:r>
            <a:endParaRPr lang="en-GB" b="1" dirty="0"/>
          </a:p>
        </p:txBody>
      </p:sp>
      <p:cxnSp>
        <p:nvCxnSpPr>
          <p:cNvPr id="6" name="Straight Connector 5"/>
          <p:cNvCxnSpPr/>
          <p:nvPr/>
        </p:nvCxnSpPr>
        <p:spPr>
          <a:xfrm flipH="1">
            <a:off x="2527193" y="1388793"/>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30999" y="2256301"/>
            <a:ext cx="1335237" cy="646331"/>
          </a:xfrm>
          <a:prstGeom prst="rect">
            <a:avLst/>
          </a:prstGeom>
          <a:noFill/>
        </p:spPr>
        <p:txBody>
          <a:bodyPr wrap="none" rtlCol="0">
            <a:spAutoFit/>
          </a:bodyPr>
          <a:lstStyle/>
          <a:p>
            <a:r>
              <a:rPr lang="en-GB" b="1" dirty="0"/>
              <a:t>[A</a:t>
            </a:r>
            <a:r>
              <a:rPr lang="en-GB" b="1" dirty="0" smtClean="0"/>
              <a:t>,?,?,?] </a:t>
            </a:r>
            <a:r>
              <a:rPr lang="en-GB" b="1" baseline="30000" dirty="0" smtClean="0"/>
              <a:t>1 + 1</a:t>
            </a:r>
            <a:endParaRPr lang="en-GB" b="1" dirty="0"/>
          </a:p>
          <a:p>
            <a:endParaRPr lang="en-GB" b="1" dirty="0"/>
          </a:p>
        </p:txBody>
      </p:sp>
      <p:sp>
        <p:nvSpPr>
          <p:cNvPr id="9" name="TextBox 8"/>
          <p:cNvSpPr txBox="1"/>
          <p:nvPr/>
        </p:nvSpPr>
        <p:spPr>
          <a:xfrm>
            <a:off x="3484468" y="2256301"/>
            <a:ext cx="1370503" cy="646331"/>
          </a:xfrm>
          <a:prstGeom prst="rect">
            <a:avLst/>
          </a:prstGeom>
          <a:noFill/>
        </p:spPr>
        <p:txBody>
          <a:bodyPr wrap="none" rtlCol="0">
            <a:spAutoFit/>
          </a:bodyPr>
          <a:lstStyle/>
          <a:p>
            <a:r>
              <a:rPr lang="en-GB" b="1" dirty="0"/>
              <a:t>[</a:t>
            </a:r>
            <a:r>
              <a:rPr lang="en-GB" b="1" dirty="0">
                <a:solidFill>
                  <a:schemeClr val="bg1">
                    <a:lumMod val="85000"/>
                  </a:schemeClr>
                </a:solidFill>
              </a:rPr>
              <a:t>A</a:t>
            </a:r>
            <a:r>
              <a:rPr lang="en-GB" b="1" dirty="0" smtClean="0"/>
              <a:t>,?,?,?] </a:t>
            </a:r>
            <a:r>
              <a:rPr lang="en-GB" b="1" baseline="30000" dirty="0" smtClean="0"/>
              <a:t>0</a:t>
            </a:r>
            <a:r>
              <a:rPr lang="en-GB" b="1" dirty="0" smtClean="0"/>
              <a:t> </a:t>
            </a:r>
            <a:r>
              <a:rPr lang="en-GB" b="1" baseline="30000" dirty="0" smtClean="0"/>
              <a:t>+</a:t>
            </a:r>
            <a:r>
              <a:rPr lang="en-GB" b="1" dirty="0" smtClean="0"/>
              <a:t> </a:t>
            </a:r>
            <a:r>
              <a:rPr lang="en-GB" b="1" baseline="30000" dirty="0" smtClean="0"/>
              <a:t>3</a:t>
            </a:r>
            <a:endParaRPr lang="en-GB" b="1" dirty="0"/>
          </a:p>
          <a:p>
            <a:endParaRPr lang="en-GB" b="1" dirty="0"/>
          </a:p>
        </p:txBody>
      </p:sp>
      <p:cxnSp>
        <p:nvCxnSpPr>
          <p:cNvPr id="19" name="Straight Connector 18"/>
          <p:cNvCxnSpPr/>
          <p:nvPr/>
        </p:nvCxnSpPr>
        <p:spPr>
          <a:xfrm flipH="1" flipV="1">
            <a:off x="3484468" y="1388793"/>
            <a:ext cx="539043" cy="8675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358653"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562459" y="3473157"/>
            <a:ext cx="139012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 </a:t>
            </a:r>
            <a:r>
              <a:rPr lang="en-GB" b="1" baseline="30000" dirty="0" smtClean="0"/>
              <a:t>1 + 2 </a:t>
            </a:r>
            <a:endParaRPr lang="en-GB" b="1" dirty="0"/>
          </a:p>
          <a:p>
            <a:endParaRPr lang="en-GB" b="1" dirty="0"/>
          </a:p>
        </p:txBody>
      </p:sp>
      <p:sp>
        <p:nvSpPr>
          <p:cNvPr id="22" name="TextBox 21"/>
          <p:cNvSpPr txBox="1"/>
          <p:nvPr/>
        </p:nvSpPr>
        <p:spPr>
          <a:xfrm>
            <a:off x="4315928" y="3473157"/>
            <a:ext cx="139012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a:t>
            </a:r>
            <a:r>
              <a:rPr lang="en-GB" b="1" dirty="0" smtClean="0">
                <a:solidFill>
                  <a:schemeClr val="bg1">
                    <a:lumMod val="85000"/>
                  </a:schemeClr>
                </a:solidFill>
              </a:rPr>
              <a:t>B</a:t>
            </a:r>
            <a:r>
              <a:rPr lang="en-GB" b="1" dirty="0" smtClean="0"/>
              <a:t>,?,?] </a:t>
            </a:r>
            <a:r>
              <a:rPr lang="en-GB" b="1" baseline="30000" dirty="0" smtClean="0"/>
              <a:t>0 + 2 </a:t>
            </a:r>
            <a:endParaRPr lang="en-GB" b="1" dirty="0"/>
          </a:p>
          <a:p>
            <a:endParaRPr lang="en-GB" b="1" dirty="0"/>
          </a:p>
        </p:txBody>
      </p:sp>
      <p:cxnSp>
        <p:nvCxnSpPr>
          <p:cNvPr id="23" name="Straight Connector 22"/>
          <p:cNvCxnSpPr/>
          <p:nvPr/>
        </p:nvCxnSpPr>
        <p:spPr>
          <a:xfrm flipH="1" flipV="1">
            <a:off x="4315928" y="2605649"/>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179186"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382992" y="4679852"/>
            <a:ext cx="1403782"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 </a:t>
            </a:r>
            <a:r>
              <a:rPr lang="en-GB" b="1" baseline="30000" dirty="0" smtClean="0"/>
              <a:t>2 + 1 </a:t>
            </a:r>
            <a:endParaRPr lang="en-GB" b="1" dirty="0"/>
          </a:p>
          <a:p>
            <a:endParaRPr lang="en-GB" b="1" dirty="0"/>
          </a:p>
        </p:txBody>
      </p:sp>
      <p:sp>
        <p:nvSpPr>
          <p:cNvPr id="26" name="TextBox 25"/>
          <p:cNvSpPr txBox="1"/>
          <p:nvPr/>
        </p:nvSpPr>
        <p:spPr>
          <a:xfrm>
            <a:off x="3136461" y="4679852"/>
            <a:ext cx="1403782"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a:t>
            </a:r>
            <a:r>
              <a:rPr lang="en-GB" b="1" dirty="0" smtClean="0">
                <a:solidFill>
                  <a:schemeClr val="bg1">
                    <a:lumMod val="85000"/>
                  </a:schemeClr>
                </a:solidFill>
              </a:rPr>
              <a:t>C</a:t>
            </a:r>
            <a:r>
              <a:rPr lang="en-GB" b="1" dirty="0" smtClean="0"/>
              <a:t>,?] </a:t>
            </a:r>
            <a:r>
              <a:rPr lang="en-GB" b="1" baseline="30000" dirty="0" smtClean="0"/>
              <a:t>1 +</a:t>
            </a:r>
            <a:r>
              <a:rPr lang="en-GB" b="1" dirty="0" smtClean="0"/>
              <a:t> </a:t>
            </a:r>
            <a:r>
              <a:rPr lang="en-GB" b="1" baseline="30000" dirty="0" smtClean="0"/>
              <a:t>1</a:t>
            </a:r>
            <a:endParaRPr lang="en-GB" b="1" dirty="0"/>
          </a:p>
          <a:p>
            <a:endParaRPr lang="en-GB" b="1" dirty="0"/>
          </a:p>
        </p:txBody>
      </p:sp>
      <p:cxnSp>
        <p:nvCxnSpPr>
          <p:cNvPr id="27" name="Straight Connector 26"/>
          <p:cNvCxnSpPr/>
          <p:nvPr/>
        </p:nvCxnSpPr>
        <p:spPr>
          <a:xfrm flipH="1" flipV="1">
            <a:off x="3136461" y="3812344"/>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1314447" y="5037797"/>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18253" y="5905305"/>
            <a:ext cx="140397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,B,C,A] </a:t>
            </a:r>
            <a:r>
              <a:rPr lang="en-GB" b="1" baseline="30000" dirty="0" smtClean="0"/>
              <a:t>3 + 0</a:t>
            </a:r>
            <a:endParaRPr lang="en-GB" b="1" dirty="0"/>
          </a:p>
          <a:p>
            <a:endParaRPr lang="en-GB" b="1" dirty="0"/>
          </a:p>
        </p:txBody>
      </p:sp>
      <p:sp>
        <p:nvSpPr>
          <p:cNvPr id="30" name="TextBox 29"/>
          <p:cNvSpPr txBox="1"/>
          <p:nvPr/>
        </p:nvSpPr>
        <p:spPr>
          <a:xfrm>
            <a:off x="2271722" y="5905305"/>
            <a:ext cx="1403974" cy="646331"/>
          </a:xfrm>
          <a:prstGeom prst="rect">
            <a:avLst/>
          </a:prstGeom>
          <a:noFill/>
        </p:spPr>
        <p:txBody>
          <a:bodyPr wrap="none" rtlCol="0">
            <a:spAutoFit/>
          </a:bodyPr>
          <a:lstStyle/>
          <a:p>
            <a:r>
              <a:rPr lang="en-GB" b="1" dirty="0"/>
              <a:t>[</a:t>
            </a:r>
            <a:r>
              <a:rPr lang="en-GB" b="1" dirty="0" smtClean="0">
                <a:solidFill>
                  <a:schemeClr val="bg1">
                    <a:lumMod val="85000"/>
                  </a:schemeClr>
                </a:solidFill>
              </a:rPr>
              <a:t>A</a:t>
            </a:r>
            <a:r>
              <a:rPr lang="en-GB" b="1" dirty="0" smtClean="0"/>
              <a:t>,B,C,</a:t>
            </a:r>
            <a:r>
              <a:rPr lang="en-GB" b="1" dirty="0" smtClean="0">
                <a:solidFill>
                  <a:schemeClr val="bg1">
                    <a:lumMod val="85000"/>
                  </a:schemeClr>
                </a:solidFill>
              </a:rPr>
              <a:t>A</a:t>
            </a:r>
            <a:r>
              <a:rPr lang="en-GB" b="1" dirty="0" smtClean="0"/>
              <a:t>] </a:t>
            </a:r>
            <a:r>
              <a:rPr lang="en-GB" b="1" baseline="30000" dirty="0" smtClean="0"/>
              <a:t>2 + 0</a:t>
            </a:r>
            <a:endParaRPr lang="en-GB" b="1" dirty="0"/>
          </a:p>
          <a:p>
            <a:endParaRPr lang="en-GB" b="1" dirty="0"/>
          </a:p>
        </p:txBody>
      </p:sp>
      <p:cxnSp>
        <p:nvCxnSpPr>
          <p:cNvPr id="31" name="Straight Connector 30"/>
          <p:cNvCxnSpPr/>
          <p:nvPr/>
        </p:nvCxnSpPr>
        <p:spPr>
          <a:xfrm flipH="1" flipV="1">
            <a:off x="2271722" y="5037797"/>
            <a:ext cx="539043" cy="867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13231" y="1388793"/>
            <a:ext cx="7815" cy="419139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550031" y="1431778"/>
            <a:ext cx="0" cy="416013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21046" y="5580185"/>
            <a:ext cx="232898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9118" y="5591908"/>
            <a:ext cx="2412840" cy="646331"/>
          </a:xfrm>
          <a:prstGeom prst="rect">
            <a:avLst/>
          </a:prstGeom>
          <a:noFill/>
        </p:spPr>
        <p:txBody>
          <a:bodyPr wrap="none" rtlCol="0">
            <a:spAutoFit/>
          </a:bodyPr>
          <a:lstStyle/>
          <a:p>
            <a:pPr algn="ctr"/>
            <a:r>
              <a:rPr lang="en-GB" dirty="0" smtClean="0"/>
              <a:t>LIFO QUEUE </a:t>
            </a:r>
          </a:p>
          <a:p>
            <a:pPr algn="ctr"/>
            <a:r>
              <a:rPr lang="en-GB" dirty="0" smtClean="0"/>
              <a:t>(represented as a stack)</a:t>
            </a:r>
            <a:endParaRPr lang="en-GB" dirty="0"/>
          </a:p>
        </p:txBody>
      </p:sp>
      <p:sp>
        <p:nvSpPr>
          <p:cNvPr id="42" name="TextBox 41"/>
          <p:cNvSpPr txBox="1"/>
          <p:nvPr/>
        </p:nvSpPr>
        <p:spPr>
          <a:xfrm>
            <a:off x="6244340" y="5257019"/>
            <a:ext cx="2301784" cy="646331"/>
          </a:xfrm>
          <a:prstGeom prst="rect">
            <a:avLst/>
          </a:prstGeom>
          <a:noFill/>
        </p:spPr>
        <p:txBody>
          <a:bodyPr wrap="none" rtlCol="0">
            <a:spAutoFit/>
          </a:bodyPr>
          <a:lstStyle/>
          <a:p>
            <a:r>
              <a:rPr lang="en-GB" b="1" dirty="0" smtClean="0"/>
              <a:t>(</a:t>
            </a:r>
            <a:r>
              <a:rPr lang="en-GB" sz="1200" b="1" dirty="0" smtClean="0"/>
              <a:t>Solution, bound, index, tracker</a:t>
            </a:r>
            <a:r>
              <a:rPr lang="en-GB" b="1" dirty="0" smtClean="0"/>
              <a:t>)</a:t>
            </a:r>
            <a:endParaRPr lang="en-GB" b="1" baseline="30000" dirty="0" smtClean="0"/>
          </a:p>
          <a:p>
            <a:endParaRPr lang="en-GB" b="1" dirty="0"/>
          </a:p>
        </p:txBody>
      </p:sp>
      <p:sp>
        <p:nvSpPr>
          <p:cNvPr id="47" name="TextBox 46"/>
          <p:cNvSpPr txBox="1"/>
          <p:nvPr/>
        </p:nvSpPr>
        <p:spPr>
          <a:xfrm>
            <a:off x="6444746" y="1405495"/>
            <a:ext cx="1931363" cy="3970318"/>
          </a:xfrm>
          <a:prstGeom prst="rect">
            <a:avLst/>
          </a:prstGeom>
          <a:noFill/>
        </p:spPr>
        <p:txBody>
          <a:bodyPr wrap="none" rtlCol="0">
            <a:spAutoFit/>
          </a:bodyPr>
          <a:lstStyle/>
          <a:p>
            <a:endParaRPr lang="en-GB" b="1" dirty="0" smtClean="0"/>
          </a:p>
          <a:p>
            <a:endParaRPr lang="en-GB" b="1" dirty="0"/>
          </a:p>
          <a:p>
            <a:endParaRPr lang="en-GB" b="1" dirty="0" smtClean="0"/>
          </a:p>
          <a:p>
            <a:endParaRPr lang="en-GB" b="1" dirty="0"/>
          </a:p>
          <a:p>
            <a:endParaRPr lang="en-GB" b="1" dirty="0" smtClean="0"/>
          </a:p>
          <a:p>
            <a:endParaRPr lang="en-GB" b="1" dirty="0" smtClean="0"/>
          </a:p>
          <a:p>
            <a:r>
              <a:rPr lang="en-GB" b="1" dirty="0"/>
              <a:t>([</a:t>
            </a:r>
            <a:r>
              <a:rPr lang="en-GB" b="1" dirty="0" smtClean="0">
                <a:solidFill>
                  <a:schemeClr val="bg1">
                    <a:lumMod val="85000"/>
                  </a:schemeClr>
                </a:solidFill>
              </a:rPr>
              <a:t>A</a:t>
            </a:r>
            <a:r>
              <a:rPr lang="en-GB" b="1" dirty="0" smtClean="0"/>
              <a:t>,B,C,A] </a:t>
            </a:r>
            <a:r>
              <a:rPr lang="en-GB" b="1" dirty="0"/>
              <a:t>, 3, </a:t>
            </a:r>
            <a:r>
              <a:rPr lang="en-GB" b="1" dirty="0" smtClean="0"/>
              <a:t>4, 3)</a:t>
            </a:r>
          </a:p>
          <a:p>
            <a:r>
              <a:rPr lang="en-GB" b="1" dirty="0"/>
              <a:t>([</a:t>
            </a:r>
            <a:r>
              <a:rPr lang="en-GB" b="1" dirty="0">
                <a:solidFill>
                  <a:schemeClr val="bg1">
                    <a:lumMod val="85000"/>
                  </a:schemeClr>
                </a:solidFill>
              </a:rPr>
              <a:t>A</a:t>
            </a:r>
            <a:r>
              <a:rPr lang="en-GB" b="1" dirty="0"/>
              <a:t>,B,C,</a:t>
            </a:r>
            <a:r>
              <a:rPr lang="en-GB" b="1" dirty="0">
                <a:solidFill>
                  <a:schemeClr val="bg1">
                    <a:lumMod val="85000"/>
                  </a:schemeClr>
                </a:solidFill>
              </a:rPr>
              <a:t>A</a:t>
            </a:r>
            <a:r>
              <a:rPr lang="en-GB" b="1" dirty="0"/>
              <a:t>] , </a:t>
            </a:r>
            <a:r>
              <a:rPr lang="en-GB" b="1" dirty="0" smtClean="0"/>
              <a:t>2, </a:t>
            </a:r>
            <a:r>
              <a:rPr lang="en-GB" b="1" dirty="0"/>
              <a:t>4, 3</a:t>
            </a:r>
            <a:r>
              <a:rPr lang="en-GB" b="1" dirty="0" smtClean="0"/>
              <a:t>)</a:t>
            </a:r>
          </a:p>
          <a:p>
            <a:r>
              <a:rPr lang="en-GB" b="1" dirty="0" smtClean="0"/>
              <a:t>([</a:t>
            </a:r>
            <a:r>
              <a:rPr lang="en-GB" b="1" dirty="0" smtClean="0">
                <a:solidFill>
                  <a:schemeClr val="bg1">
                    <a:lumMod val="85000"/>
                  </a:schemeClr>
                </a:solidFill>
              </a:rPr>
              <a:t>A</a:t>
            </a:r>
            <a:r>
              <a:rPr lang="en-GB" b="1" dirty="0" smtClean="0"/>
              <a:t>,B,C,?] , 3, 3, 2)</a:t>
            </a:r>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,C,?] , </a:t>
            </a:r>
            <a:r>
              <a:rPr lang="en-GB" b="1" dirty="0" smtClean="0"/>
              <a:t>2, 3, 2)</a:t>
            </a:r>
          </a:p>
          <a:p>
            <a:r>
              <a:rPr lang="en-GB" b="1" dirty="0"/>
              <a:t>([</a:t>
            </a:r>
            <a:r>
              <a:rPr lang="en-GB" b="1" dirty="0">
                <a:solidFill>
                  <a:schemeClr val="bg1">
                    <a:lumMod val="85000"/>
                  </a:schemeClr>
                </a:solidFill>
              </a:rPr>
              <a:t>A</a:t>
            </a:r>
            <a:r>
              <a:rPr lang="en-GB" b="1" dirty="0"/>
              <a:t>,B,?,?] , 3, 2, 1)</a:t>
            </a:r>
            <a:endParaRPr lang="en-GB" b="1" dirty="0" smtClean="0"/>
          </a:p>
          <a:p>
            <a:r>
              <a:rPr lang="en-GB" b="1" dirty="0"/>
              <a:t>([</a:t>
            </a:r>
            <a:r>
              <a:rPr lang="en-GB" b="1" dirty="0">
                <a:solidFill>
                  <a:schemeClr val="bg1">
                    <a:lumMod val="85000"/>
                  </a:schemeClr>
                </a:solidFill>
              </a:rPr>
              <a:t>A</a:t>
            </a:r>
            <a:r>
              <a:rPr lang="en-GB" b="1" dirty="0"/>
              <a:t>,</a:t>
            </a:r>
            <a:r>
              <a:rPr lang="en-GB" b="1" dirty="0">
                <a:solidFill>
                  <a:schemeClr val="bg1">
                    <a:lumMod val="85000"/>
                  </a:schemeClr>
                </a:solidFill>
              </a:rPr>
              <a:t>B</a:t>
            </a:r>
            <a:r>
              <a:rPr lang="en-GB" b="1" dirty="0"/>
              <a:t>,?,?] , 2, 2, 0)</a:t>
            </a:r>
            <a:endParaRPr lang="en-GB" b="1" baseline="30000" dirty="0"/>
          </a:p>
          <a:p>
            <a:r>
              <a:rPr lang="en-GB" b="1" dirty="0" smtClean="0"/>
              <a:t>([</a:t>
            </a:r>
            <a:r>
              <a:rPr lang="en-GB" b="1" dirty="0">
                <a:solidFill>
                  <a:schemeClr val="bg1">
                    <a:lumMod val="85000"/>
                  </a:schemeClr>
                </a:solidFill>
              </a:rPr>
              <a:t>A</a:t>
            </a:r>
            <a:r>
              <a:rPr lang="en-GB" b="1" dirty="0"/>
              <a:t>,?,?,?] , 3, 1, 0</a:t>
            </a:r>
            <a:r>
              <a:rPr lang="en-GB" b="1" dirty="0" smtClean="0"/>
              <a:t>)</a:t>
            </a:r>
          </a:p>
          <a:p>
            <a:r>
              <a:rPr lang="en-GB" b="1" dirty="0" smtClean="0"/>
              <a:t>([</a:t>
            </a:r>
            <a:r>
              <a:rPr lang="en-GB" b="1" dirty="0"/>
              <a:t>A,?,?,?] , 2, 1, 3</a:t>
            </a:r>
            <a:r>
              <a:rPr lang="en-GB" b="1" dirty="0" smtClean="0"/>
              <a:t>)</a:t>
            </a:r>
            <a:endParaRPr lang="en-GB" b="1" dirty="0"/>
          </a:p>
        </p:txBody>
      </p:sp>
    </p:spTree>
    <p:extLst>
      <p:ext uri="{BB962C8B-B14F-4D97-AF65-F5344CB8AC3E}">
        <p14:creationId xmlns:p14="http://schemas.microsoft.com/office/powerpoint/2010/main" val="8677359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b="1" dirty="0" smtClean="0"/>
              <a:t>Introduction</a:t>
            </a:r>
            <a:endParaRPr lang="en-GB" b="1" dirty="0"/>
          </a:p>
        </p:txBody>
      </p:sp>
      <p:sp>
        <p:nvSpPr>
          <p:cNvPr id="3" name="Content Placeholder 2"/>
          <p:cNvSpPr>
            <a:spLocks noGrp="1"/>
          </p:cNvSpPr>
          <p:nvPr>
            <p:ph idx="1"/>
          </p:nvPr>
        </p:nvSpPr>
        <p:spPr>
          <a:xfrm>
            <a:off x="628650" y="1528011"/>
            <a:ext cx="7886700" cy="4648952"/>
          </a:xfrm>
        </p:spPr>
        <p:txBody>
          <a:bodyPr>
            <a:normAutofit fontScale="70000" lnSpcReduction="20000"/>
          </a:bodyPr>
          <a:lstStyle/>
          <a:p>
            <a:r>
              <a:rPr lang="en-GB" dirty="0" smtClean="0">
                <a:solidFill>
                  <a:schemeClr val="bg1">
                    <a:lumMod val="85000"/>
                  </a:schemeClr>
                </a:solidFill>
              </a:rPr>
              <a:t>Pre-processing</a:t>
            </a:r>
            <a:endParaRPr lang="en-GB" dirty="0" smtClean="0">
              <a:solidFill>
                <a:schemeClr val="bg1">
                  <a:lumMod val="85000"/>
                </a:schemeClr>
              </a:solidFill>
            </a:endParaRPr>
          </a:p>
          <a:p>
            <a:r>
              <a:rPr lang="en-GB" dirty="0" smtClean="0">
                <a:solidFill>
                  <a:schemeClr val="bg1">
                    <a:lumMod val="85000"/>
                  </a:schemeClr>
                </a:solidFill>
              </a:rPr>
              <a:t>Summary </a:t>
            </a:r>
            <a:r>
              <a:rPr lang="en-GB" dirty="0" smtClean="0">
                <a:solidFill>
                  <a:schemeClr val="bg1">
                    <a:lumMod val="85000"/>
                  </a:schemeClr>
                </a:solidFill>
              </a:rPr>
              <a:t>of Algorithms Implemented</a:t>
            </a:r>
          </a:p>
          <a:p>
            <a:pPr lvl="1"/>
            <a:r>
              <a:rPr lang="en-GB" dirty="0" smtClean="0">
                <a:solidFill>
                  <a:schemeClr val="bg1">
                    <a:lumMod val="85000"/>
                  </a:schemeClr>
                </a:solidFill>
              </a:rPr>
              <a:t>LCS</a:t>
            </a:r>
          </a:p>
          <a:p>
            <a:pPr lvl="1"/>
            <a:r>
              <a:rPr lang="en-GB" dirty="0" smtClean="0">
                <a:solidFill>
                  <a:schemeClr val="bg1">
                    <a:lumMod val="85000"/>
                  </a:schemeClr>
                </a:solidFill>
              </a:rPr>
              <a:t>Printing Neatly</a:t>
            </a:r>
          </a:p>
          <a:p>
            <a:r>
              <a:rPr lang="en-GB" dirty="0" smtClean="0">
                <a:solidFill>
                  <a:schemeClr val="bg1">
                    <a:lumMod val="85000"/>
                  </a:schemeClr>
                </a:solidFill>
              </a:rPr>
              <a:t>Algorithms</a:t>
            </a:r>
            <a:endParaRPr lang="en-GB" dirty="0" smtClean="0">
              <a:solidFill>
                <a:schemeClr val="bg1">
                  <a:lumMod val="85000"/>
                </a:schemeClr>
              </a:solidFill>
            </a:endParaRPr>
          </a:p>
          <a:p>
            <a:pPr lvl="1"/>
            <a:r>
              <a:rPr lang="en-GB" dirty="0" smtClean="0">
                <a:solidFill>
                  <a:schemeClr val="bg1">
                    <a:lumMod val="85000"/>
                  </a:schemeClr>
                </a:solidFill>
              </a:rPr>
              <a:t>Branch and Bound</a:t>
            </a:r>
          </a:p>
          <a:p>
            <a:r>
              <a:rPr lang="en-GB" dirty="0" smtClean="0"/>
              <a:t>Complexity</a:t>
            </a:r>
          </a:p>
          <a:p>
            <a:pPr lvl="1"/>
            <a:r>
              <a:rPr lang="en-GB" dirty="0" smtClean="0"/>
              <a:t>Longest common sub-sequence</a:t>
            </a:r>
            <a:endParaRPr lang="en-GB" dirty="0" smtClean="0"/>
          </a:p>
          <a:p>
            <a:pPr lvl="1"/>
            <a:r>
              <a:rPr lang="en-GB" dirty="0" smtClean="0"/>
              <a:t>Printing Neatly</a:t>
            </a:r>
            <a:endParaRPr lang="en-GB" dirty="0" smtClean="0"/>
          </a:p>
          <a:p>
            <a:r>
              <a:rPr lang="en-GB" dirty="0" smtClean="0">
                <a:solidFill>
                  <a:schemeClr val="bg1">
                    <a:lumMod val="85000"/>
                  </a:schemeClr>
                </a:solidFill>
              </a:rPr>
              <a:t>Plagiarism Detection </a:t>
            </a:r>
            <a:r>
              <a:rPr lang="en-GB" dirty="0" smtClean="0">
                <a:solidFill>
                  <a:schemeClr val="bg1">
                    <a:lumMod val="85000"/>
                  </a:schemeClr>
                </a:solidFill>
              </a:rPr>
              <a:t>techniques</a:t>
            </a:r>
          </a:p>
          <a:p>
            <a:r>
              <a:rPr lang="en-GB" dirty="0" smtClean="0">
                <a:solidFill>
                  <a:schemeClr val="bg1">
                    <a:lumMod val="85000"/>
                  </a:schemeClr>
                </a:solidFill>
              </a:rPr>
              <a:t>Outliers</a:t>
            </a:r>
            <a:endParaRPr lang="en-GB" dirty="0" smtClean="0">
              <a:solidFill>
                <a:schemeClr val="bg1">
                  <a:lumMod val="85000"/>
                </a:schemeClr>
              </a:solidFill>
            </a:endParaRPr>
          </a:p>
          <a:p>
            <a:r>
              <a:rPr lang="en-GB" dirty="0" smtClean="0">
                <a:solidFill>
                  <a:schemeClr val="bg1">
                    <a:lumMod val="85000"/>
                  </a:schemeClr>
                </a:solidFill>
              </a:rPr>
              <a:t>Demo of </a:t>
            </a:r>
            <a:r>
              <a:rPr lang="en-GB" dirty="0" smtClean="0">
                <a:solidFill>
                  <a:schemeClr val="bg1">
                    <a:lumMod val="85000"/>
                  </a:schemeClr>
                </a:solidFill>
              </a:rPr>
              <a:t>UI</a:t>
            </a:r>
            <a:endParaRPr lang="en-GB" dirty="0" smtClean="0">
              <a:solidFill>
                <a:schemeClr val="bg1">
                  <a:lumMod val="85000"/>
                </a:schemeClr>
              </a:solidFill>
            </a:endParaRPr>
          </a:p>
          <a:p>
            <a:r>
              <a:rPr lang="en-GB" dirty="0" smtClean="0">
                <a:solidFill>
                  <a:schemeClr val="bg1">
                    <a:lumMod val="85000"/>
                  </a:schemeClr>
                </a:solidFill>
              </a:rPr>
              <a:t>Project planning and </a:t>
            </a:r>
            <a:r>
              <a:rPr lang="en-GB" dirty="0" smtClean="0">
                <a:solidFill>
                  <a:schemeClr val="bg1">
                    <a:lumMod val="85000"/>
                  </a:schemeClr>
                </a:solidFill>
              </a:rPr>
              <a:t>Execution</a:t>
            </a:r>
            <a:endParaRPr lang="en-GB" dirty="0" smtClean="0">
              <a:solidFill>
                <a:schemeClr val="bg1">
                  <a:lumMod val="85000"/>
                </a:schemeClr>
              </a:solidFill>
            </a:endParaRPr>
          </a:p>
          <a:p>
            <a:r>
              <a:rPr lang="en-GB" dirty="0" smtClean="0">
                <a:solidFill>
                  <a:schemeClr val="bg1">
                    <a:lumMod val="85000"/>
                  </a:schemeClr>
                </a:solidFill>
              </a:rPr>
              <a:t>Lessons Learned and Challenges</a:t>
            </a:r>
          </a:p>
          <a:p>
            <a:r>
              <a:rPr lang="en-GB" dirty="0" smtClean="0">
                <a:solidFill>
                  <a:schemeClr val="bg1">
                    <a:lumMod val="85000"/>
                  </a:schemeClr>
                </a:solidFill>
              </a:rPr>
              <a:t>Conclusions</a:t>
            </a:r>
          </a:p>
          <a:p>
            <a:pPr marL="457200" lvl="1" indent="0">
              <a:buNone/>
            </a:pPr>
            <a:endParaRPr lang="en-GB" dirty="0" smtClean="0"/>
          </a:p>
          <a:p>
            <a:endParaRPr lang="en-GB" dirty="0" smtClean="0"/>
          </a:p>
        </p:txBody>
      </p:sp>
    </p:spTree>
    <p:extLst>
      <p:ext uri="{BB962C8B-B14F-4D97-AF65-F5344CB8AC3E}">
        <p14:creationId xmlns:p14="http://schemas.microsoft.com/office/powerpoint/2010/main" val="11097222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Time complexity</a:t>
            </a:r>
            <a:endParaRPr lang="en-GB" sz="4000" dirty="0"/>
          </a:p>
        </p:txBody>
      </p:sp>
      <p:graphicFrame>
        <p:nvGraphicFramePr>
          <p:cNvPr id="4" name="Chart 3"/>
          <p:cNvGraphicFramePr>
            <a:graphicFrameLocks/>
          </p:cNvGraphicFramePr>
          <p:nvPr>
            <p:extLst>
              <p:ext uri="{D42A27DB-BD31-4B8C-83A1-F6EECF244321}">
                <p14:modId xmlns:p14="http://schemas.microsoft.com/office/powerpoint/2010/main" val="2255864334"/>
              </p:ext>
            </p:extLst>
          </p:nvPr>
        </p:nvGraphicFramePr>
        <p:xfrm>
          <a:off x="336063" y="1539631"/>
          <a:ext cx="8069874" cy="45563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281558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LCS: Time complexity</a:t>
            </a:r>
            <a:endParaRPr lang="en-GB" sz="4000" dirty="0"/>
          </a:p>
        </p:txBody>
      </p:sp>
      <p:graphicFrame>
        <p:nvGraphicFramePr>
          <p:cNvPr id="4" name="Chart 3"/>
          <p:cNvGraphicFramePr>
            <a:graphicFrameLocks/>
          </p:cNvGraphicFramePr>
          <p:nvPr>
            <p:extLst>
              <p:ext uri="{D42A27DB-BD31-4B8C-83A1-F6EECF244321}">
                <p14:modId xmlns:p14="http://schemas.microsoft.com/office/powerpoint/2010/main" val="829174939"/>
              </p:ext>
            </p:extLst>
          </p:nvPr>
        </p:nvGraphicFramePr>
        <p:xfrm>
          <a:off x="336063" y="1539631"/>
          <a:ext cx="8069874" cy="45563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499265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127" y="365126"/>
            <a:ext cx="7886700" cy="1325563"/>
          </a:xfrm>
        </p:spPr>
        <p:txBody>
          <a:bodyPr>
            <a:normAutofit/>
          </a:bodyPr>
          <a:lstStyle/>
          <a:p>
            <a:r>
              <a:rPr lang="en-GB" sz="4000" dirty="0" smtClean="0"/>
              <a:t>LCS: Time complexity</a:t>
            </a:r>
            <a:endParaRPr lang="en-GB" sz="4000" dirty="0"/>
          </a:p>
        </p:txBody>
      </p:sp>
      <p:graphicFrame>
        <p:nvGraphicFramePr>
          <p:cNvPr id="7" name="Chart 6"/>
          <p:cNvGraphicFramePr>
            <a:graphicFrameLocks/>
          </p:cNvGraphicFramePr>
          <p:nvPr>
            <p:extLst>
              <p:ext uri="{D42A27DB-BD31-4B8C-83A1-F6EECF244321}">
                <p14:modId xmlns:p14="http://schemas.microsoft.com/office/powerpoint/2010/main" val="2671599178"/>
              </p:ext>
            </p:extLst>
          </p:nvPr>
        </p:nvGraphicFramePr>
        <p:xfrm>
          <a:off x="54708" y="1406769"/>
          <a:ext cx="8559463" cy="49845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30287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127" y="365126"/>
            <a:ext cx="7886700" cy="1325563"/>
          </a:xfrm>
        </p:spPr>
        <p:txBody>
          <a:bodyPr>
            <a:normAutofit/>
          </a:bodyPr>
          <a:lstStyle/>
          <a:p>
            <a:r>
              <a:rPr lang="en-GB" sz="4000" dirty="0" smtClean="0"/>
              <a:t>Printing Neatly: Time complexity</a:t>
            </a:r>
            <a:endParaRPr lang="en-GB" sz="4000" dirty="0"/>
          </a:p>
        </p:txBody>
      </p:sp>
      <p:graphicFrame>
        <p:nvGraphicFramePr>
          <p:cNvPr id="4" name="Chart 3"/>
          <p:cNvGraphicFramePr>
            <a:graphicFrameLocks/>
          </p:cNvGraphicFramePr>
          <p:nvPr>
            <p:extLst>
              <p:ext uri="{D42A27DB-BD31-4B8C-83A1-F6EECF244321}">
                <p14:modId xmlns:p14="http://schemas.microsoft.com/office/powerpoint/2010/main" val="111219363"/>
              </p:ext>
            </p:extLst>
          </p:nvPr>
        </p:nvGraphicFramePr>
        <p:xfrm>
          <a:off x="328246" y="1516184"/>
          <a:ext cx="8323385" cy="481427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601509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127" y="365126"/>
            <a:ext cx="7886700" cy="1325563"/>
          </a:xfrm>
        </p:spPr>
        <p:txBody>
          <a:bodyPr>
            <a:normAutofit/>
          </a:bodyPr>
          <a:lstStyle/>
          <a:p>
            <a:r>
              <a:rPr lang="en-GB" sz="4000" dirty="0" smtClean="0"/>
              <a:t>Printing Neatly: Time complexity</a:t>
            </a:r>
            <a:endParaRPr lang="en-GB" sz="4000" dirty="0"/>
          </a:p>
        </p:txBody>
      </p:sp>
      <p:graphicFrame>
        <p:nvGraphicFramePr>
          <p:cNvPr id="4" name="Chart 3"/>
          <p:cNvGraphicFramePr>
            <a:graphicFrameLocks/>
          </p:cNvGraphicFramePr>
          <p:nvPr>
            <p:extLst>
              <p:ext uri="{D42A27DB-BD31-4B8C-83A1-F6EECF244321}">
                <p14:modId xmlns:p14="http://schemas.microsoft.com/office/powerpoint/2010/main" val="621324311"/>
              </p:ext>
            </p:extLst>
          </p:nvPr>
        </p:nvGraphicFramePr>
        <p:xfrm>
          <a:off x="328246" y="1516184"/>
          <a:ext cx="8323385" cy="481427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13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3739013191"/>
              </p:ext>
            </p:extLst>
          </p:nvPr>
        </p:nvGraphicFramePr>
        <p:xfrm>
          <a:off x="531446" y="1690688"/>
          <a:ext cx="7983904" cy="4592881"/>
        </p:xfrm>
        <a:graphic>
          <a:graphicData uri="http://schemas.openxmlformats.org/drawingml/2006/chart">
            <c:chart xmlns:c="http://schemas.openxmlformats.org/drawingml/2006/chart" xmlns:r="http://schemas.openxmlformats.org/officeDocument/2006/relationships" r:id="rId2"/>
          </a:graphicData>
        </a:graphic>
      </p:graphicFrame>
      <p:sp>
        <p:nvSpPr>
          <p:cNvPr id="6" name="Title 1"/>
          <p:cNvSpPr>
            <a:spLocks noGrp="1"/>
          </p:cNvSpPr>
          <p:nvPr>
            <p:ph type="title"/>
          </p:nvPr>
        </p:nvSpPr>
        <p:spPr>
          <a:xfrm>
            <a:off x="566127" y="365126"/>
            <a:ext cx="7886700" cy="1325563"/>
          </a:xfrm>
        </p:spPr>
        <p:txBody>
          <a:bodyPr>
            <a:normAutofit/>
          </a:bodyPr>
          <a:lstStyle/>
          <a:p>
            <a:r>
              <a:rPr lang="en-GB" sz="4000" dirty="0" smtClean="0"/>
              <a:t>Printing Neatly: Time complexity</a:t>
            </a:r>
            <a:endParaRPr lang="en-GB" sz="4000" dirty="0"/>
          </a:p>
        </p:txBody>
      </p:sp>
    </p:spTree>
    <p:extLst>
      <p:ext uri="{BB962C8B-B14F-4D97-AF65-F5344CB8AC3E}">
        <p14:creationId xmlns:p14="http://schemas.microsoft.com/office/powerpoint/2010/main" val="25726277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Light Pre-processing</a:t>
            </a:r>
            <a:endParaRPr lang="en-GB" sz="4000" dirty="0"/>
          </a:p>
        </p:txBody>
      </p:sp>
      <p:sp>
        <p:nvSpPr>
          <p:cNvPr id="3" name="Content Placeholder 2"/>
          <p:cNvSpPr>
            <a:spLocks noGrp="1"/>
          </p:cNvSpPr>
          <p:nvPr>
            <p:ph idx="1"/>
          </p:nvPr>
        </p:nvSpPr>
        <p:spPr/>
        <p:txBody>
          <a:bodyPr/>
          <a:lstStyle/>
          <a:p>
            <a:r>
              <a:rPr lang="en-GB" sz="2400" dirty="0"/>
              <a:t>A </a:t>
            </a:r>
            <a:r>
              <a:rPr lang="en-GB" sz="2400" dirty="0" smtClean="0"/>
              <a:t>basic pre-processing </a:t>
            </a:r>
            <a:r>
              <a:rPr lang="en-GB" sz="2400" dirty="0"/>
              <a:t>technique which simply </a:t>
            </a:r>
            <a:r>
              <a:rPr lang="en-GB" sz="2400" dirty="0" smtClean="0"/>
              <a:t>removes </a:t>
            </a:r>
            <a:r>
              <a:rPr lang="en-GB" sz="2400" dirty="0"/>
              <a:t>or </a:t>
            </a:r>
            <a:r>
              <a:rPr lang="en-GB" sz="2400" dirty="0" smtClean="0"/>
              <a:t>replaces </a:t>
            </a:r>
            <a:r>
              <a:rPr lang="en-GB" sz="2400" dirty="0"/>
              <a:t>given symbol such as : </a:t>
            </a:r>
          </a:p>
          <a:p>
            <a:pPr lvl="1"/>
            <a:r>
              <a:rPr lang="en-GB" dirty="0" smtClean="0"/>
              <a:t>Directional </a:t>
            </a:r>
            <a:r>
              <a:rPr lang="en-GB" dirty="0"/>
              <a:t>quotes -&gt; Straight quotes</a:t>
            </a:r>
          </a:p>
          <a:p>
            <a:pPr lvl="1"/>
            <a:r>
              <a:rPr lang="en-GB" dirty="0" smtClean="0"/>
              <a:t>Extra </a:t>
            </a:r>
            <a:r>
              <a:rPr lang="en-GB" dirty="0"/>
              <a:t>newline characters are removed</a:t>
            </a:r>
          </a:p>
          <a:p>
            <a:pPr lvl="1"/>
            <a:r>
              <a:rPr lang="en-GB" dirty="0" smtClean="0"/>
              <a:t>Extra </a:t>
            </a:r>
            <a:r>
              <a:rPr lang="en-GB" dirty="0"/>
              <a:t>spaces are removed</a:t>
            </a:r>
          </a:p>
          <a:p>
            <a:endParaRPr lang="en-GB" dirty="0"/>
          </a:p>
        </p:txBody>
      </p:sp>
    </p:spTree>
    <p:extLst>
      <p:ext uri="{BB962C8B-B14F-4D97-AF65-F5344CB8AC3E}">
        <p14:creationId xmlns:p14="http://schemas.microsoft.com/office/powerpoint/2010/main" val="406361454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b="1" dirty="0" smtClean="0"/>
              <a:t>Introduction</a:t>
            </a:r>
            <a:endParaRPr lang="en-GB" b="1" dirty="0"/>
          </a:p>
        </p:txBody>
      </p:sp>
      <p:sp>
        <p:nvSpPr>
          <p:cNvPr id="3" name="Content Placeholder 2"/>
          <p:cNvSpPr>
            <a:spLocks noGrp="1"/>
          </p:cNvSpPr>
          <p:nvPr>
            <p:ph idx="1"/>
          </p:nvPr>
        </p:nvSpPr>
        <p:spPr>
          <a:xfrm>
            <a:off x="628650" y="1528011"/>
            <a:ext cx="7886700" cy="4648952"/>
          </a:xfrm>
        </p:spPr>
        <p:txBody>
          <a:bodyPr>
            <a:normAutofit fontScale="70000" lnSpcReduction="20000"/>
          </a:bodyPr>
          <a:lstStyle/>
          <a:p>
            <a:r>
              <a:rPr lang="en-GB" dirty="0" smtClean="0">
                <a:solidFill>
                  <a:schemeClr val="bg1">
                    <a:lumMod val="85000"/>
                  </a:schemeClr>
                </a:solidFill>
              </a:rPr>
              <a:t>Pre-processing</a:t>
            </a:r>
            <a:endParaRPr lang="en-GB" dirty="0" smtClean="0">
              <a:solidFill>
                <a:schemeClr val="bg1">
                  <a:lumMod val="85000"/>
                </a:schemeClr>
              </a:solidFill>
            </a:endParaRPr>
          </a:p>
          <a:p>
            <a:r>
              <a:rPr lang="en-GB" dirty="0" smtClean="0">
                <a:solidFill>
                  <a:schemeClr val="bg1">
                    <a:lumMod val="85000"/>
                  </a:schemeClr>
                </a:solidFill>
              </a:rPr>
              <a:t>Summary </a:t>
            </a:r>
            <a:r>
              <a:rPr lang="en-GB" dirty="0" smtClean="0">
                <a:solidFill>
                  <a:schemeClr val="bg1">
                    <a:lumMod val="85000"/>
                  </a:schemeClr>
                </a:solidFill>
              </a:rPr>
              <a:t>of Algorithms Implemented</a:t>
            </a:r>
          </a:p>
          <a:p>
            <a:pPr lvl="1"/>
            <a:r>
              <a:rPr lang="en-GB" dirty="0" smtClean="0">
                <a:solidFill>
                  <a:schemeClr val="bg1">
                    <a:lumMod val="85000"/>
                  </a:schemeClr>
                </a:solidFill>
              </a:rPr>
              <a:t>LCS</a:t>
            </a:r>
          </a:p>
          <a:p>
            <a:pPr lvl="1"/>
            <a:r>
              <a:rPr lang="en-GB" dirty="0" smtClean="0">
                <a:solidFill>
                  <a:schemeClr val="bg1">
                    <a:lumMod val="85000"/>
                  </a:schemeClr>
                </a:solidFill>
              </a:rPr>
              <a:t>Printing Neatly</a:t>
            </a:r>
          </a:p>
          <a:p>
            <a:r>
              <a:rPr lang="en-GB" dirty="0" smtClean="0">
                <a:solidFill>
                  <a:schemeClr val="bg1">
                    <a:lumMod val="85000"/>
                  </a:schemeClr>
                </a:solidFill>
              </a:rPr>
              <a:t>Algorithms</a:t>
            </a:r>
            <a:endParaRPr lang="en-GB" dirty="0" smtClean="0">
              <a:solidFill>
                <a:schemeClr val="bg1">
                  <a:lumMod val="85000"/>
                </a:schemeClr>
              </a:solidFill>
            </a:endParaRPr>
          </a:p>
          <a:p>
            <a:pPr lvl="1"/>
            <a:r>
              <a:rPr lang="en-GB" dirty="0" smtClean="0">
                <a:solidFill>
                  <a:schemeClr val="bg1">
                    <a:lumMod val="85000"/>
                  </a:schemeClr>
                </a:solidFill>
              </a:rPr>
              <a:t>Branch and Bound</a:t>
            </a:r>
          </a:p>
          <a:p>
            <a:r>
              <a:rPr lang="en-GB" dirty="0" smtClean="0">
                <a:solidFill>
                  <a:schemeClr val="bg1">
                    <a:lumMod val="85000"/>
                  </a:schemeClr>
                </a:solidFill>
              </a:rPr>
              <a:t>Complexity</a:t>
            </a:r>
          </a:p>
          <a:p>
            <a:pPr lvl="1"/>
            <a:r>
              <a:rPr lang="en-GB" dirty="0" smtClean="0">
                <a:solidFill>
                  <a:schemeClr val="bg1">
                    <a:lumMod val="85000"/>
                  </a:schemeClr>
                </a:solidFill>
              </a:rPr>
              <a:t>Longest common sub-sequence</a:t>
            </a:r>
            <a:endParaRPr lang="en-GB" dirty="0" smtClean="0">
              <a:solidFill>
                <a:schemeClr val="bg1">
                  <a:lumMod val="85000"/>
                </a:schemeClr>
              </a:solidFill>
            </a:endParaRPr>
          </a:p>
          <a:p>
            <a:pPr lvl="1"/>
            <a:r>
              <a:rPr lang="en-GB" dirty="0" smtClean="0">
                <a:solidFill>
                  <a:schemeClr val="bg1">
                    <a:lumMod val="85000"/>
                  </a:schemeClr>
                </a:solidFill>
              </a:rPr>
              <a:t>Printing Neatly</a:t>
            </a:r>
            <a:endParaRPr lang="en-GB" dirty="0" smtClean="0">
              <a:solidFill>
                <a:schemeClr val="bg1">
                  <a:lumMod val="85000"/>
                </a:schemeClr>
              </a:solidFill>
            </a:endParaRPr>
          </a:p>
          <a:p>
            <a:r>
              <a:rPr lang="en-GB" dirty="0" smtClean="0"/>
              <a:t>Plagiarism Detection </a:t>
            </a:r>
            <a:r>
              <a:rPr lang="en-GB" dirty="0" smtClean="0"/>
              <a:t>techniques</a:t>
            </a:r>
          </a:p>
          <a:p>
            <a:r>
              <a:rPr lang="en-GB" dirty="0" smtClean="0">
                <a:solidFill>
                  <a:schemeClr val="bg1">
                    <a:lumMod val="85000"/>
                  </a:schemeClr>
                </a:solidFill>
              </a:rPr>
              <a:t>Outliers</a:t>
            </a:r>
            <a:endParaRPr lang="en-GB" dirty="0" smtClean="0">
              <a:solidFill>
                <a:schemeClr val="bg1">
                  <a:lumMod val="85000"/>
                </a:schemeClr>
              </a:solidFill>
            </a:endParaRPr>
          </a:p>
          <a:p>
            <a:r>
              <a:rPr lang="en-GB" dirty="0" smtClean="0">
                <a:solidFill>
                  <a:schemeClr val="bg1">
                    <a:lumMod val="85000"/>
                  </a:schemeClr>
                </a:solidFill>
              </a:rPr>
              <a:t>Demo of </a:t>
            </a:r>
            <a:r>
              <a:rPr lang="en-GB" dirty="0" smtClean="0">
                <a:solidFill>
                  <a:schemeClr val="bg1">
                    <a:lumMod val="85000"/>
                  </a:schemeClr>
                </a:solidFill>
              </a:rPr>
              <a:t>UI</a:t>
            </a:r>
            <a:endParaRPr lang="en-GB" dirty="0" smtClean="0">
              <a:solidFill>
                <a:schemeClr val="bg1">
                  <a:lumMod val="85000"/>
                </a:schemeClr>
              </a:solidFill>
            </a:endParaRPr>
          </a:p>
          <a:p>
            <a:r>
              <a:rPr lang="en-GB" dirty="0" smtClean="0">
                <a:solidFill>
                  <a:schemeClr val="bg1">
                    <a:lumMod val="85000"/>
                  </a:schemeClr>
                </a:solidFill>
              </a:rPr>
              <a:t>Project planning and </a:t>
            </a:r>
            <a:r>
              <a:rPr lang="en-GB" dirty="0" smtClean="0">
                <a:solidFill>
                  <a:schemeClr val="bg1">
                    <a:lumMod val="85000"/>
                  </a:schemeClr>
                </a:solidFill>
              </a:rPr>
              <a:t>Execution</a:t>
            </a:r>
            <a:endParaRPr lang="en-GB" dirty="0" smtClean="0">
              <a:solidFill>
                <a:schemeClr val="bg1">
                  <a:lumMod val="85000"/>
                </a:schemeClr>
              </a:solidFill>
            </a:endParaRPr>
          </a:p>
          <a:p>
            <a:r>
              <a:rPr lang="en-GB" dirty="0" smtClean="0">
                <a:solidFill>
                  <a:schemeClr val="bg1">
                    <a:lumMod val="85000"/>
                  </a:schemeClr>
                </a:solidFill>
              </a:rPr>
              <a:t>Lessons Learned and Challenges</a:t>
            </a:r>
          </a:p>
          <a:p>
            <a:r>
              <a:rPr lang="en-GB" dirty="0" smtClean="0">
                <a:solidFill>
                  <a:schemeClr val="bg1">
                    <a:lumMod val="85000"/>
                  </a:schemeClr>
                </a:solidFill>
              </a:rPr>
              <a:t>Conclusions</a:t>
            </a:r>
          </a:p>
          <a:p>
            <a:pPr marL="457200" lvl="1" indent="0">
              <a:buNone/>
            </a:pPr>
            <a:endParaRPr lang="en-GB" dirty="0" smtClean="0"/>
          </a:p>
          <a:p>
            <a:endParaRPr lang="en-GB" dirty="0" smtClean="0"/>
          </a:p>
        </p:txBody>
      </p:sp>
    </p:spTree>
    <p:extLst>
      <p:ext uri="{BB962C8B-B14F-4D97-AF65-F5344CB8AC3E}">
        <p14:creationId xmlns:p14="http://schemas.microsoft.com/office/powerpoint/2010/main" val="353518083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Plagiarism Detection Techniques</a:t>
            </a:r>
            <a:endParaRPr lang="en-GB" sz="4000" dirty="0"/>
          </a:p>
        </p:txBody>
      </p:sp>
      <p:sp>
        <p:nvSpPr>
          <p:cNvPr id="3" name="Content Placeholder 2"/>
          <p:cNvSpPr>
            <a:spLocks noGrp="1"/>
          </p:cNvSpPr>
          <p:nvPr>
            <p:ph idx="1"/>
          </p:nvPr>
        </p:nvSpPr>
        <p:spPr/>
        <p:txBody>
          <a:bodyPr/>
          <a:lstStyle/>
          <a:p>
            <a:r>
              <a:rPr lang="en-GB" dirty="0" smtClean="0"/>
              <a:t>Several methods were explored:</a:t>
            </a:r>
          </a:p>
          <a:p>
            <a:pPr lvl="1"/>
            <a:r>
              <a:rPr lang="en-GB" dirty="0" smtClean="0"/>
              <a:t>Comparing ratio of # words in LCS with # words in corpus example</a:t>
            </a:r>
          </a:p>
          <a:p>
            <a:pPr lvl="1"/>
            <a:r>
              <a:rPr lang="en-GB" dirty="0" smtClean="0"/>
              <a:t>Generating the ratio above without stop words</a:t>
            </a:r>
          </a:p>
          <a:p>
            <a:pPr lvl="1"/>
            <a:r>
              <a:rPr lang="en-GB" dirty="0" smtClean="0"/>
              <a:t>Looking at number of plagiarised sentences in the body of text</a:t>
            </a:r>
          </a:p>
          <a:p>
            <a:pPr lvl="1"/>
            <a:r>
              <a:rPr lang="en-GB" dirty="0" smtClean="0"/>
              <a:t>Looking at the grouping of words and weighting large groups of words higher than small groups of words.</a:t>
            </a:r>
            <a:endParaRPr lang="en-GB" dirty="0"/>
          </a:p>
        </p:txBody>
      </p:sp>
    </p:spTree>
    <p:extLst>
      <p:ext uri="{BB962C8B-B14F-4D97-AF65-F5344CB8AC3E}">
        <p14:creationId xmlns:p14="http://schemas.microsoft.com/office/powerpoint/2010/main" val="141799858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b="1" dirty="0" smtClean="0"/>
              <a:t>Introduction</a:t>
            </a:r>
            <a:endParaRPr lang="en-GB" b="1" dirty="0"/>
          </a:p>
        </p:txBody>
      </p:sp>
      <p:sp>
        <p:nvSpPr>
          <p:cNvPr id="3" name="Content Placeholder 2"/>
          <p:cNvSpPr>
            <a:spLocks noGrp="1"/>
          </p:cNvSpPr>
          <p:nvPr>
            <p:ph idx="1"/>
          </p:nvPr>
        </p:nvSpPr>
        <p:spPr>
          <a:xfrm>
            <a:off x="628650" y="1528011"/>
            <a:ext cx="7886700" cy="4648952"/>
          </a:xfrm>
        </p:spPr>
        <p:txBody>
          <a:bodyPr>
            <a:normAutofit fontScale="70000" lnSpcReduction="20000"/>
          </a:bodyPr>
          <a:lstStyle/>
          <a:p>
            <a:r>
              <a:rPr lang="en-GB" dirty="0" smtClean="0">
                <a:solidFill>
                  <a:schemeClr val="bg1">
                    <a:lumMod val="85000"/>
                  </a:schemeClr>
                </a:solidFill>
              </a:rPr>
              <a:t>Pre-processing</a:t>
            </a:r>
            <a:endParaRPr lang="en-GB" dirty="0" smtClean="0">
              <a:solidFill>
                <a:schemeClr val="bg1">
                  <a:lumMod val="85000"/>
                </a:schemeClr>
              </a:solidFill>
            </a:endParaRPr>
          </a:p>
          <a:p>
            <a:r>
              <a:rPr lang="en-GB" dirty="0" smtClean="0">
                <a:solidFill>
                  <a:schemeClr val="bg1">
                    <a:lumMod val="85000"/>
                  </a:schemeClr>
                </a:solidFill>
              </a:rPr>
              <a:t>Summary </a:t>
            </a:r>
            <a:r>
              <a:rPr lang="en-GB" dirty="0" smtClean="0">
                <a:solidFill>
                  <a:schemeClr val="bg1">
                    <a:lumMod val="85000"/>
                  </a:schemeClr>
                </a:solidFill>
              </a:rPr>
              <a:t>of Algorithms Implemented</a:t>
            </a:r>
          </a:p>
          <a:p>
            <a:pPr lvl="1"/>
            <a:r>
              <a:rPr lang="en-GB" dirty="0" smtClean="0">
                <a:solidFill>
                  <a:schemeClr val="bg1">
                    <a:lumMod val="85000"/>
                  </a:schemeClr>
                </a:solidFill>
              </a:rPr>
              <a:t>LCS</a:t>
            </a:r>
          </a:p>
          <a:p>
            <a:pPr lvl="1"/>
            <a:r>
              <a:rPr lang="en-GB" dirty="0" smtClean="0">
                <a:solidFill>
                  <a:schemeClr val="bg1">
                    <a:lumMod val="85000"/>
                  </a:schemeClr>
                </a:solidFill>
              </a:rPr>
              <a:t>Printing Neatly</a:t>
            </a:r>
          </a:p>
          <a:p>
            <a:r>
              <a:rPr lang="en-GB" dirty="0" smtClean="0">
                <a:solidFill>
                  <a:schemeClr val="bg1">
                    <a:lumMod val="85000"/>
                  </a:schemeClr>
                </a:solidFill>
              </a:rPr>
              <a:t>Algorithms</a:t>
            </a:r>
            <a:endParaRPr lang="en-GB" dirty="0" smtClean="0">
              <a:solidFill>
                <a:schemeClr val="bg1">
                  <a:lumMod val="85000"/>
                </a:schemeClr>
              </a:solidFill>
            </a:endParaRPr>
          </a:p>
          <a:p>
            <a:pPr lvl="1"/>
            <a:r>
              <a:rPr lang="en-GB" dirty="0" smtClean="0">
                <a:solidFill>
                  <a:schemeClr val="bg1">
                    <a:lumMod val="85000"/>
                  </a:schemeClr>
                </a:solidFill>
              </a:rPr>
              <a:t>Branch and Bound</a:t>
            </a:r>
          </a:p>
          <a:p>
            <a:r>
              <a:rPr lang="en-GB" dirty="0" smtClean="0">
                <a:solidFill>
                  <a:schemeClr val="bg1">
                    <a:lumMod val="85000"/>
                  </a:schemeClr>
                </a:solidFill>
              </a:rPr>
              <a:t>Complexity</a:t>
            </a:r>
          </a:p>
          <a:p>
            <a:pPr lvl="1"/>
            <a:r>
              <a:rPr lang="en-GB" dirty="0" smtClean="0">
                <a:solidFill>
                  <a:schemeClr val="bg1">
                    <a:lumMod val="85000"/>
                  </a:schemeClr>
                </a:solidFill>
              </a:rPr>
              <a:t>Longest common sub-sequence</a:t>
            </a:r>
            <a:endParaRPr lang="en-GB" dirty="0" smtClean="0">
              <a:solidFill>
                <a:schemeClr val="bg1">
                  <a:lumMod val="85000"/>
                </a:schemeClr>
              </a:solidFill>
            </a:endParaRPr>
          </a:p>
          <a:p>
            <a:pPr lvl="1"/>
            <a:r>
              <a:rPr lang="en-GB" dirty="0" smtClean="0">
                <a:solidFill>
                  <a:schemeClr val="bg1">
                    <a:lumMod val="85000"/>
                  </a:schemeClr>
                </a:solidFill>
              </a:rPr>
              <a:t>Printing Neatly</a:t>
            </a:r>
            <a:endParaRPr lang="en-GB" dirty="0" smtClean="0">
              <a:solidFill>
                <a:schemeClr val="bg1">
                  <a:lumMod val="85000"/>
                </a:schemeClr>
              </a:solidFill>
            </a:endParaRPr>
          </a:p>
          <a:p>
            <a:r>
              <a:rPr lang="en-GB" dirty="0" smtClean="0">
                <a:solidFill>
                  <a:schemeClr val="bg1">
                    <a:lumMod val="85000"/>
                  </a:schemeClr>
                </a:solidFill>
              </a:rPr>
              <a:t>Plagiarism Detection </a:t>
            </a:r>
            <a:r>
              <a:rPr lang="en-GB" dirty="0" smtClean="0">
                <a:solidFill>
                  <a:schemeClr val="bg1">
                    <a:lumMod val="85000"/>
                  </a:schemeClr>
                </a:solidFill>
              </a:rPr>
              <a:t>techniques</a:t>
            </a:r>
          </a:p>
          <a:p>
            <a:r>
              <a:rPr lang="en-GB" dirty="0" smtClean="0">
                <a:solidFill>
                  <a:schemeClr val="bg1">
                    <a:lumMod val="85000"/>
                  </a:schemeClr>
                </a:solidFill>
              </a:rPr>
              <a:t>Outliers</a:t>
            </a:r>
            <a:endParaRPr lang="en-GB" dirty="0" smtClean="0">
              <a:solidFill>
                <a:schemeClr val="bg1">
                  <a:lumMod val="85000"/>
                </a:schemeClr>
              </a:solidFill>
            </a:endParaRPr>
          </a:p>
          <a:p>
            <a:r>
              <a:rPr lang="en-GB" dirty="0" smtClean="0">
                <a:solidFill>
                  <a:schemeClr val="bg1">
                    <a:lumMod val="85000"/>
                  </a:schemeClr>
                </a:solidFill>
              </a:rPr>
              <a:t>Demo of </a:t>
            </a:r>
            <a:r>
              <a:rPr lang="en-GB" dirty="0" smtClean="0">
                <a:solidFill>
                  <a:schemeClr val="bg1">
                    <a:lumMod val="85000"/>
                  </a:schemeClr>
                </a:solidFill>
              </a:rPr>
              <a:t>UI</a:t>
            </a:r>
            <a:endParaRPr lang="en-GB" dirty="0" smtClean="0">
              <a:solidFill>
                <a:schemeClr val="bg1">
                  <a:lumMod val="85000"/>
                </a:schemeClr>
              </a:solidFill>
            </a:endParaRPr>
          </a:p>
          <a:p>
            <a:r>
              <a:rPr lang="en-GB" dirty="0" smtClean="0"/>
              <a:t>Project planning and </a:t>
            </a:r>
            <a:r>
              <a:rPr lang="en-GB" dirty="0" smtClean="0"/>
              <a:t>Execution</a:t>
            </a:r>
            <a:endParaRPr lang="en-GB" dirty="0" smtClean="0"/>
          </a:p>
          <a:p>
            <a:r>
              <a:rPr lang="en-GB" dirty="0" smtClean="0">
                <a:solidFill>
                  <a:schemeClr val="bg1">
                    <a:lumMod val="85000"/>
                  </a:schemeClr>
                </a:solidFill>
              </a:rPr>
              <a:t>Lessons Learned and Challenges</a:t>
            </a:r>
          </a:p>
          <a:p>
            <a:r>
              <a:rPr lang="en-GB" dirty="0" smtClean="0">
                <a:solidFill>
                  <a:schemeClr val="bg1">
                    <a:lumMod val="85000"/>
                  </a:schemeClr>
                </a:solidFill>
              </a:rPr>
              <a:t>Conclusions</a:t>
            </a:r>
          </a:p>
          <a:p>
            <a:pPr marL="457200" lvl="1" indent="0">
              <a:buNone/>
            </a:pPr>
            <a:endParaRPr lang="en-GB" dirty="0" smtClean="0"/>
          </a:p>
          <a:p>
            <a:endParaRPr lang="en-GB" dirty="0" smtClean="0"/>
          </a:p>
        </p:txBody>
      </p:sp>
    </p:spTree>
    <p:extLst>
      <p:ext uri="{BB962C8B-B14F-4D97-AF65-F5344CB8AC3E}">
        <p14:creationId xmlns:p14="http://schemas.microsoft.com/office/powerpoint/2010/main" val="11059916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Planning</a:t>
            </a:r>
            <a:endParaRPr lang="en-GB" dirty="0"/>
          </a:p>
        </p:txBody>
      </p:sp>
      <p:sp>
        <p:nvSpPr>
          <p:cNvPr id="3" name="Content Placeholder 2"/>
          <p:cNvSpPr>
            <a:spLocks noGrp="1"/>
          </p:cNvSpPr>
          <p:nvPr>
            <p:ph idx="1"/>
          </p:nvPr>
        </p:nvSpPr>
        <p:spPr/>
        <p:txBody>
          <a:bodyPr/>
          <a:lstStyle/>
          <a:p>
            <a:r>
              <a:rPr lang="en-GB" sz="2400" dirty="0" smtClean="0"/>
              <a:t>At the start of the project, a project plan was made and all team members agreed</a:t>
            </a:r>
            <a:r>
              <a:rPr lang="en-GB" sz="2400" dirty="0" smtClean="0"/>
              <a:t>.</a:t>
            </a:r>
            <a:endParaRPr lang="en-GB" sz="2400" dirty="0"/>
          </a:p>
          <a:p>
            <a:r>
              <a:rPr lang="en-GB" sz="2400" dirty="0" smtClean="0"/>
              <a:t>The following are the changes made to the schedule:</a:t>
            </a:r>
          </a:p>
          <a:p>
            <a:pPr lvl="1"/>
            <a:r>
              <a:rPr lang="en-GB" sz="2000" dirty="0" smtClean="0"/>
              <a:t>The original plan did not include LCS linear space, LCS recursive or printing neatly branch and bound</a:t>
            </a:r>
          </a:p>
          <a:p>
            <a:pPr lvl="1"/>
            <a:r>
              <a:rPr lang="en-GB" sz="2000" dirty="0" smtClean="0"/>
              <a:t>It </a:t>
            </a:r>
            <a:r>
              <a:rPr lang="en-GB" sz="2000" dirty="0" smtClean="0"/>
              <a:t>was noted that the implementation of the linear space algorithm was taking longer than expected, so another team-member was moved onto the LCS branch &amp; bound algorithm</a:t>
            </a:r>
            <a:r>
              <a:rPr lang="en-GB" sz="2000" dirty="0" smtClean="0"/>
              <a:t>.</a:t>
            </a:r>
          </a:p>
          <a:p>
            <a:pPr lvl="1"/>
            <a:r>
              <a:rPr lang="en-GB" sz="2000" dirty="0" smtClean="0"/>
              <a:t>The complexity tests and final technique for plagiarism took longer than expected to finalise.</a:t>
            </a:r>
          </a:p>
          <a:p>
            <a:pPr lvl="1"/>
            <a:endParaRPr lang="en-GB" sz="2000" dirty="0" smtClean="0"/>
          </a:p>
          <a:p>
            <a:endParaRPr lang="en-GB" dirty="0"/>
          </a:p>
          <a:p>
            <a:endParaRPr lang="en-GB" dirty="0"/>
          </a:p>
        </p:txBody>
      </p:sp>
    </p:spTree>
    <p:extLst>
      <p:ext uri="{BB962C8B-B14F-4D97-AF65-F5344CB8AC3E}">
        <p14:creationId xmlns:p14="http://schemas.microsoft.com/office/powerpoint/2010/main" val="42432972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Project Planning : Plan</a:t>
            </a:r>
            <a:endParaRPr lang="en-GB" sz="4000" dirty="0"/>
          </a:p>
        </p:txBody>
      </p:sp>
      <p:grpSp>
        <p:nvGrpSpPr>
          <p:cNvPr id="3" name="Group 2"/>
          <p:cNvGrpSpPr/>
          <p:nvPr/>
        </p:nvGrpSpPr>
        <p:grpSpPr>
          <a:xfrm>
            <a:off x="256373" y="1777524"/>
            <a:ext cx="8623481" cy="3794334"/>
            <a:chOff x="256373" y="1777524"/>
            <a:chExt cx="8623481" cy="3794334"/>
          </a:xfrm>
        </p:grpSpPr>
        <p:pic>
          <p:nvPicPr>
            <p:cNvPr id="4" name="Picture 3" descr="Date inserted: 11/12/2016 13:40:02&#10;Fullpath: C:\Users\Edward\Documents\screengrabs\Screenshot_3.png&#10;Date created: 11/12/2016 13:39:36&#10;Date inserted: 11/12/2016 13:40:02&#10;Date last modified: 11/12/2016 13:39:36&#10;"/>
            <p:cNvPicPr>
              <a:picLocks noChangeAspect="1"/>
            </p:cNvPicPr>
            <p:nvPr/>
          </p:nvPicPr>
          <p:blipFill rotWithShape="1">
            <a:blip r:embed="rId2">
              <a:extLst>
                <a:ext uri="{28A0092B-C50C-407E-A947-70E740481C1C}">
                  <a14:useLocalDpi xmlns:a14="http://schemas.microsoft.com/office/drawing/2010/main" val="0"/>
                </a:ext>
              </a:extLst>
            </a:blip>
            <a:srcRect l="6002" t="20699" r="4815" b="9512"/>
            <a:stretch/>
          </p:blipFill>
          <p:spPr>
            <a:xfrm>
              <a:off x="256373" y="1777524"/>
              <a:ext cx="8623481" cy="3794334"/>
            </a:xfrm>
            <a:prstGeom prst="rect">
              <a:avLst/>
            </a:prstGeom>
          </p:spPr>
        </p:pic>
        <p:pic>
          <p:nvPicPr>
            <p:cNvPr id="5" name="Picture 4" descr="Date inserted: 11/12/2016 13:40:02&#10;Fullpath: C:\Users\Edward\Documents\screengrabs\Screenshot_4.png&#10;Date created: 11/12/2016 13:39:53&#10;Date inserted: 11/12/2016 13:40:02&#10;Date last modified: 11/12/2016 13:39:53&#10;"/>
            <p:cNvPicPr>
              <a:picLocks/>
            </p:cNvPicPr>
            <p:nvPr/>
          </p:nvPicPr>
          <p:blipFill rotWithShape="1">
            <a:blip r:embed="rId3">
              <a:extLst>
                <a:ext uri="{28A0092B-C50C-407E-A947-70E740481C1C}">
                  <a14:useLocalDpi xmlns:a14="http://schemas.microsoft.com/office/drawing/2010/main" val="0"/>
                </a:ext>
              </a:extLst>
            </a:blip>
            <a:srcRect l="6002" t="58010" r="72079" b="9512"/>
            <a:stretch/>
          </p:blipFill>
          <p:spPr>
            <a:xfrm>
              <a:off x="256374" y="3806092"/>
              <a:ext cx="2119504" cy="1765765"/>
            </a:xfrm>
            <a:prstGeom prst="rect">
              <a:avLst/>
            </a:prstGeom>
          </p:spPr>
        </p:pic>
      </p:grpSp>
    </p:spTree>
    <p:extLst>
      <p:ext uri="{BB962C8B-B14F-4D97-AF65-F5344CB8AC3E}">
        <p14:creationId xmlns:p14="http://schemas.microsoft.com/office/powerpoint/2010/main" val="48889460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Project Planning : Plan</a:t>
            </a:r>
            <a:endParaRPr lang="en-GB" sz="4000" dirty="0"/>
          </a:p>
        </p:txBody>
      </p:sp>
      <p:pic>
        <p:nvPicPr>
          <p:cNvPr id="4" name="Picture 3" descr="Date inserted: 11/12/2016 13:40:02&#10;Fullpath: C:\Users\Edward\Documents\screengrabs\Screenshot_4.png&#10;Date created: 11/12/2016 13:39:53&#10;Date inserted: 11/12/2016 13:40:02&#10;Date last modified: 11/12/2016 13:39:53&#10;"/>
          <p:cNvPicPr>
            <a:picLocks/>
          </p:cNvPicPr>
          <p:nvPr/>
        </p:nvPicPr>
        <p:blipFill>
          <a:blip r:embed="rId2">
            <a:extLst>
              <a:ext uri="{28A0092B-C50C-407E-A947-70E740481C1C}">
                <a14:useLocalDpi xmlns:a14="http://schemas.microsoft.com/office/drawing/2010/main" val="0"/>
              </a:ext>
            </a:extLst>
          </a:blip>
          <a:srcRect l="6002" t="20699" r="4815" b="9512"/>
          <a:stretch>
            <a:fillRect/>
          </a:stretch>
        </p:blipFill>
        <p:spPr>
          <a:xfrm>
            <a:off x="256373" y="1777524"/>
            <a:ext cx="8623481" cy="3794333"/>
          </a:xfrm>
          <a:prstGeom prst="rect">
            <a:avLst/>
          </a:prstGeom>
        </p:spPr>
      </p:pic>
    </p:spTree>
    <p:extLst>
      <p:ext uri="{BB962C8B-B14F-4D97-AF65-F5344CB8AC3E}">
        <p14:creationId xmlns:p14="http://schemas.microsoft.com/office/powerpoint/2010/main" val="28835525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Advanced Pre-processing</a:t>
            </a:r>
            <a:endParaRPr lang="en-GB" sz="4000" dirty="0"/>
          </a:p>
        </p:txBody>
      </p:sp>
      <p:sp>
        <p:nvSpPr>
          <p:cNvPr id="3" name="Content Placeholder 2"/>
          <p:cNvSpPr>
            <a:spLocks noGrp="1"/>
          </p:cNvSpPr>
          <p:nvPr>
            <p:ph idx="1"/>
          </p:nvPr>
        </p:nvSpPr>
        <p:spPr/>
        <p:txBody>
          <a:bodyPr>
            <a:normAutofit/>
          </a:bodyPr>
          <a:lstStyle/>
          <a:p>
            <a:r>
              <a:rPr lang="en-GB" sz="2400" dirty="0"/>
              <a:t>A more advanced technique which remove all </a:t>
            </a:r>
            <a:r>
              <a:rPr lang="en-GB" sz="2400" dirty="0" smtClean="0"/>
              <a:t>non-ASCII </a:t>
            </a:r>
            <a:r>
              <a:rPr lang="en-GB" sz="2400" dirty="0"/>
              <a:t>characters, and all symbols that are not periods or comma. It makes everything in lower case.</a:t>
            </a:r>
          </a:p>
          <a:p>
            <a:r>
              <a:rPr lang="en-GB" sz="2400" dirty="0"/>
              <a:t>This </a:t>
            </a:r>
            <a:r>
              <a:rPr lang="en-GB" sz="2400" dirty="0" smtClean="0"/>
              <a:t>pre-processing </a:t>
            </a:r>
            <a:r>
              <a:rPr lang="en-GB" sz="2400" dirty="0"/>
              <a:t>technique allow the LCS to be more robust to changes in punctuation.</a:t>
            </a:r>
          </a:p>
          <a:p>
            <a:endParaRPr lang="en-GB" sz="2400" dirty="0"/>
          </a:p>
        </p:txBody>
      </p:sp>
    </p:spTree>
    <p:extLst>
      <p:ext uri="{BB962C8B-B14F-4D97-AF65-F5344CB8AC3E}">
        <p14:creationId xmlns:p14="http://schemas.microsoft.com/office/powerpoint/2010/main" val="24238579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Advanced Pre-processing</a:t>
            </a:r>
          </a:p>
        </p:txBody>
      </p:sp>
      <p:sp>
        <p:nvSpPr>
          <p:cNvPr id="3" name="Content Placeholder 2"/>
          <p:cNvSpPr>
            <a:spLocks noGrp="1"/>
          </p:cNvSpPr>
          <p:nvPr>
            <p:ph idx="1"/>
          </p:nvPr>
        </p:nvSpPr>
        <p:spPr>
          <a:xfrm>
            <a:off x="628650" y="1856885"/>
            <a:ext cx="7886700" cy="4351338"/>
          </a:xfrm>
        </p:spPr>
        <p:txBody>
          <a:bodyPr>
            <a:normAutofit fontScale="92500" lnSpcReduction="10000"/>
          </a:bodyPr>
          <a:lstStyle/>
          <a:p>
            <a:pPr marL="0" indent="0">
              <a:buNone/>
            </a:pPr>
            <a:r>
              <a:rPr lang="en-GB" sz="2600" dirty="0"/>
              <a:t>Text before the </a:t>
            </a:r>
            <a:r>
              <a:rPr lang="en-GB" sz="2600" dirty="0" smtClean="0"/>
              <a:t>pre-process</a:t>
            </a:r>
            <a:r>
              <a:rPr lang="en-GB" sz="2600" dirty="0"/>
              <a:t>:</a:t>
            </a:r>
          </a:p>
          <a:p>
            <a:r>
              <a:rPr lang="en-GB" sz="2600" dirty="0"/>
              <a:t>This kind of relationship can be visualised as a tree structure, where </a:t>
            </a:r>
            <a:r>
              <a:rPr lang="en-GB" sz="2600" dirty="0">
                <a:solidFill>
                  <a:srgbClr val="FF0000"/>
                </a:solidFill>
              </a:rPr>
              <a:t>‘</a:t>
            </a:r>
            <a:r>
              <a:rPr lang="en-GB" sz="2600" dirty="0"/>
              <a:t>student</a:t>
            </a:r>
            <a:r>
              <a:rPr lang="en-GB" sz="2600" dirty="0">
                <a:solidFill>
                  <a:srgbClr val="FF0000"/>
                </a:solidFill>
              </a:rPr>
              <a:t>’</a:t>
            </a:r>
            <a:r>
              <a:rPr lang="en-GB" sz="2600" dirty="0"/>
              <a:t> would be the more general root node and both </a:t>
            </a:r>
            <a:r>
              <a:rPr lang="en-GB" sz="2600" dirty="0">
                <a:solidFill>
                  <a:srgbClr val="FF0000"/>
                </a:solidFill>
              </a:rPr>
              <a:t>‘</a:t>
            </a:r>
            <a:r>
              <a:rPr lang="en-GB" sz="2600" dirty="0"/>
              <a:t>postgraduate</a:t>
            </a:r>
            <a:r>
              <a:rPr lang="en-GB" sz="2600" dirty="0">
                <a:solidFill>
                  <a:srgbClr val="FF0000"/>
                </a:solidFill>
              </a:rPr>
              <a:t>’</a:t>
            </a:r>
            <a:r>
              <a:rPr lang="en-GB" sz="2600" dirty="0"/>
              <a:t> and </a:t>
            </a:r>
            <a:r>
              <a:rPr lang="en-GB" sz="2600" dirty="0">
                <a:solidFill>
                  <a:srgbClr val="FF0000"/>
                </a:solidFill>
              </a:rPr>
              <a:t>‘</a:t>
            </a:r>
            <a:r>
              <a:rPr lang="en-GB" sz="2600" dirty="0"/>
              <a:t>undergraduate</a:t>
            </a:r>
            <a:r>
              <a:rPr lang="en-GB" sz="2600" dirty="0">
                <a:solidFill>
                  <a:srgbClr val="FF0000"/>
                </a:solidFill>
              </a:rPr>
              <a:t>’</a:t>
            </a:r>
            <a:r>
              <a:rPr lang="en-GB" sz="2600" dirty="0"/>
              <a:t> would be more specialised extensions of the </a:t>
            </a:r>
            <a:r>
              <a:rPr lang="en-GB" sz="2600" dirty="0">
                <a:solidFill>
                  <a:srgbClr val="FF0000"/>
                </a:solidFill>
              </a:rPr>
              <a:t>‘</a:t>
            </a:r>
            <a:r>
              <a:rPr lang="en-GB" sz="2600" dirty="0"/>
              <a:t>student</a:t>
            </a:r>
            <a:r>
              <a:rPr lang="en-GB" sz="2600" dirty="0">
                <a:solidFill>
                  <a:srgbClr val="FF0000"/>
                </a:solidFill>
              </a:rPr>
              <a:t>’</a:t>
            </a:r>
            <a:r>
              <a:rPr lang="en-GB" sz="2600" dirty="0"/>
              <a:t> node </a:t>
            </a:r>
            <a:r>
              <a:rPr lang="en-GB" sz="2600" dirty="0">
                <a:solidFill>
                  <a:srgbClr val="FF0000"/>
                </a:solidFill>
              </a:rPr>
              <a:t>(</a:t>
            </a:r>
            <a:r>
              <a:rPr lang="en-GB" sz="2600" dirty="0"/>
              <a:t>or the child nodes</a:t>
            </a:r>
            <a:r>
              <a:rPr lang="en-GB" sz="2600" dirty="0">
                <a:solidFill>
                  <a:srgbClr val="FF0000"/>
                </a:solidFill>
              </a:rPr>
              <a:t>)</a:t>
            </a:r>
            <a:r>
              <a:rPr lang="en-GB" sz="2600" dirty="0"/>
              <a:t>.</a:t>
            </a:r>
          </a:p>
          <a:p>
            <a:pPr marL="0" indent="0">
              <a:buNone/>
            </a:pPr>
            <a:r>
              <a:rPr lang="en-GB" sz="2600" dirty="0"/>
              <a:t>Text after :</a:t>
            </a:r>
          </a:p>
          <a:p>
            <a:r>
              <a:rPr lang="en-GB" sz="2600" dirty="0"/>
              <a:t>this kind of relationship can be visualised as a tree structure, where student would be the more general root node and both postgraduate and undergraduate would be more specialised extensions of the student node or the child nodes.</a:t>
            </a:r>
          </a:p>
          <a:p>
            <a:endParaRPr lang="en-GB" dirty="0"/>
          </a:p>
        </p:txBody>
      </p:sp>
    </p:spTree>
    <p:extLst>
      <p:ext uri="{BB962C8B-B14F-4D97-AF65-F5344CB8AC3E}">
        <p14:creationId xmlns:p14="http://schemas.microsoft.com/office/powerpoint/2010/main" val="19223153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Stop word removal</a:t>
            </a:r>
            <a:endParaRPr lang="en-GB" sz="4000" dirty="0"/>
          </a:p>
        </p:txBody>
      </p:sp>
      <p:sp>
        <p:nvSpPr>
          <p:cNvPr id="3" name="Content Placeholder 2"/>
          <p:cNvSpPr>
            <a:spLocks noGrp="1"/>
          </p:cNvSpPr>
          <p:nvPr>
            <p:ph idx="1"/>
          </p:nvPr>
        </p:nvSpPr>
        <p:spPr/>
        <p:txBody>
          <a:bodyPr>
            <a:normAutofit/>
          </a:bodyPr>
          <a:lstStyle/>
          <a:p>
            <a:pPr marL="0" indent="0">
              <a:buNone/>
            </a:pPr>
            <a:r>
              <a:rPr lang="en-GB" sz="2400" dirty="0"/>
              <a:t>Text before the </a:t>
            </a:r>
            <a:r>
              <a:rPr lang="en-GB" sz="2400" dirty="0" smtClean="0"/>
              <a:t>pre-process</a:t>
            </a:r>
            <a:r>
              <a:rPr lang="en-GB" sz="2400" dirty="0"/>
              <a:t>:</a:t>
            </a:r>
          </a:p>
          <a:p>
            <a:r>
              <a:rPr lang="en-GB" sz="2400" dirty="0" smtClean="0">
                <a:solidFill>
                  <a:srgbClr val="FF0000"/>
                </a:solidFill>
              </a:rPr>
              <a:t>this</a:t>
            </a:r>
            <a:r>
              <a:rPr lang="en-GB" sz="2400" dirty="0" smtClean="0"/>
              <a:t> </a:t>
            </a:r>
            <a:r>
              <a:rPr lang="en-GB" sz="2400" dirty="0"/>
              <a:t>kind </a:t>
            </a:r>
            <a:r>
              <a:rPr lang="en-GB" sz="2400" dirty="0">
                <a:solidFill>
                  <a:srgbClr val="FF0000"/>
                </a:solidFill>
              </a:rPr>
              <a:t>of</a:t>
            </a:r>
            <a:r>
              <a:rPr lang="en-GB" sz="2400" dirty="0"/>
              <a:t> relationship </a:t>
            </a:r>
            <a:r>
              <a:rPr lang="en-GB" sz="2400" dirty="0">
                <a:solidFill>
                  <a:srgbClr val="FF0000"/>
                </a:solidFill>
              </a:rPr>
              <a:t>can</a:t>
            </a:r>
            <a:r>
              <a:rPr lang="en-GB" sz="2400" dirty="0"/>
              <a:t> </a:t>
            </a:r>
            <a:r>
              <a:rPr lang="en-GB" sz="2400" dirty="0">
                <a:solidFill>
                  <a:srgbClr val="FF0000"/>
                </a:solidFill>
              </a:rPr>
              <a:t>be</a:t>
            </a:r>
            <a:r>
              <a:rPr lang="en-GB" sz="2400" dirty="0"/>
              <a:t> visualised </a:t>
            </a:r>
            <a:r>
              <a:rPr lang="en-GB" sz="2400" dirty="0">
                <a:solidFill>
                  <a:srgbClr val="FF0000"/>
                </a:solidFill>
              </a:rPr>
              <a:t>as</a:t>
            </a:r>
            <a:r>
              <a:rPr lang="en-GB" sz="2400" dirty="0"/>
              <a:t> </a:t>
            </a:r>
            <a:r>
              <a:rPr lang="en-GB" sz="2400" dirty="0">
                <a:solidFill>
                  <a:srgbClr val="FF0000"/>
                </a:solidFill>
              </a:rPr>
              <a:t>a</a:t>
            </a:r>
            <a:r>
              <a:rPr lang="en-GB" sz="2400" dirty="0"/>
              <a:t> tree structure, where student would </a:t>
            </a:r>
            <a:r>
              <a:rPr lang="en-GB" sz="2400" dirty="0">
                <a:solidFill>
                  <a:srgbClr val="FF0000"/>
                </a:solidFill>
              </a:rPr>
              <a:t>be</a:t>
            </a:r>
            <a:r>
              <a:rPr lang="en-GB" sz="2400" dirty="0"/>
              <a:t> </a:t>
            </a:r>
            <a:r>
              <a:rPr lang="en-GB" sz="2400" dirty="0">
                <a:solidFill>
                  <a:srgbClr val="FF0000"/>
                </a:solidFill>
              </a:rPr>
              <a:t>the</a:t>
            </a:r>
            <a:r>
              <a:rPr lang="en-GB" sz="2400" dirty="0"/>
              <a:t> </a:t>
            </a:r>
            <a:r>
              <a:rPr lang="en-GB" sz="2400" dirty="0">
                <a:solidFill>
                  <a:srgbClr val="FF0000"/>
                </a:solidFill>
              </a:rPr>
              <a:t>more</a:t>
            </a:r>
            <a:r>
              <a:rPr lang="en-GB" sz="2400" dirty="0"/>
              <a:t> general root node </a:t>
            </a:r>
            <a:r>
              <a:rPr lang="en-GB" sz="2400" dirty="0">
                <a:solidFill>
                  <a:srgbClr val="FF0000"/>
                </a:solidFill>
              </a:rPr>
              <a:t>and</a:t>
            </a:r>
            <a:r>
              <a:rPr lang="en-GB" sz="2400" dirty="0"/>
              <a:t> </a:t>
            </a:r>
            <a:r>
              <a:rPr lang="en-GB" sz="2400" dirty="0">
                <a:solidFill>
                  <a:srgbClr val="FF0000"/>
                </a:solidFill>
              </a:rPr>
              <a:t>both</a:t>
            </a:r>
            <a:r>
              <a:rPr lang="en-GB" sz="2400" dirty="0"/>
              <a:t> postgraduate </a:t>
            </a:r>
            <a:r>
              <a:rPr lang="en-GB" sz="2400" dirty="0">
                <a:solidFill>
                  <a:srgbClr val="FF0000"/>
                </a:solidFill>
              </a:rPr>
              <a:t>and</a:t>
            </a:r>
            <a:r>
              <a:rPr lang="en-GB" sz="2400" dirty="0"/>
              <a:t> undergraduate would </a:t>
            </a:r>
            <a:r>
              <a:rPr lang="en-GB" sz="2400" dirty="0">
                <a:solidFill>
                  <a:srgbClr val="FF0000"/>
                </a:solidFill>
              </a:rPr>
              <a:t>be</a:t>
            </a:r>
            <a:r>
              <a:rPr lang="en-GB" sz="2400" dirty="0"/>
              <a:t> </a:t>
            </a:r>
            <a:r>
              <a:rPr lang="en-GB" sz="2400" dirty="0">
                <a:solidFill>
                  <a:srgbClr val="FF0000"/>
                </a:solidFill>
              </a:rPr>
              <a:t>more</a:t>
            </a:r>
            <a:r>
              <a:rPr lang="en-GB" sz="2400" dirty="0"/>
              <a:t> specialised extensions </a:t>
            </a:r>
            <a:r>
              <a:rPr lang="en-GB" sz="2400" dirty="0">
                <a:solidFill>
                  <a:srgbClr val="FF0000"/>
                </a:solidFill>
              </a:rPr>
              <a:t>of</a:t>
            </a:r>
            <a:r>
              <a:rPr lang="en-GB" sz="2400" dirty="0"/>
              <a:t> </a:t>
            </a:r>
            <a:r>
              <a:rPr lang="en-GB" sz="2400" dirty="0">
                <a:solidFill>
                  <a:srgbClr val="FF0000"/>
                </a:solidFill>
              </a:rPr>
              <a:t>the</a:t>
            </a:r>
            <a:r>
              <a:rPr lang="en-GB" sz="2400" dirty="0"/>
              <a:t> student node </a:t>
            </a:r>
            <a:r>
              <a:rPr lang="en-GB" sz="2400" dirty="0">
                <a:solidFill>
                  <a:srgbClr val="FF0000"/>
                </a:solidFill>
              </a:rPr>
              <a:t>or</a:t>
            </a:r>
            <a:r>
              <a:rPr lang="en-GB" sz="2400" dirty="0"/>
              <a:t> </a:t>
            </a:r>
            <a:r>
              <a:rPr lang="en-GB" sz="2400" dirty="0">
                <a:solidFill>
                  <a:srgbClr val="FF0000"/>
                </a:solidFill>
              </a:rPr>
              <a:t>the</a:t>
            </a:r>
            <a:r>
              <a:rPr lang="en-GB" sz="2400" dirty="0"/>
              <a:t> child nodes</a:t>
            </a:r>
            <a:r>
              <a:rPr lang="en-GB" sz="2400" dirty="0" smtClean="0"/>
              <a:t>.</a:t>
            </a:r>
          </a:p>
          <a:p>
            <a:pPr marL="0" indent="0">
              <a:buNone/>
            </a:pPr>
            <a:r>
              <a:rPr lang="en-GB" sz="2400" dirty="0"/>
              <a:t>Text after </a:t>
            </a:r>
            <a:r>
              <a:rPr lang="en-GB" sz="2400" dirty="0" smtClean="0"/>
              <a:t>:</a:t>
            </a:r>
          </a:p>
          <a:p>
            <a:r>
              <a:rPr lang="en-GB" sz="2400" dirty="0"/>
              <a:t>kind relationship visualised tree structure, student would general root node postgraduate </a:t>
            </a:r>
            <a:r>
              <a:rPr lang="en-GB" sz="2400" dirty="0" smtClean="0"/>
              <a:t>undergraduate </a:t>
            </a:r>
            <a:r>
              <a:rPr lang="en-GB" sz="2400" dirty="0"/>
              <a:t>specialised extensions student node child nodes</a:t>
            </a:r>
          </a:p>
          <a:p>
            <a:endParaRPr lang="en-GB" sz="2400" dirty="0"/>
          </a:p>
          <a:p>
            <a:endParaRPr lang="en-GB" sz="2400" dirty="0"/>
          </a:p>
        </p:txBody>
      </p:sp>
    </p:spTree>
    <p:extLst>
      <p:ext uri="{BB962C8B-B14F-4D97-AF65-F5344CB8AC3E}">
        <p14:creationId xmlns:p14="http://schemas.microsoft.com/office/powerpoint/2010/main" val="17822062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Word Ordering</a:t>
            </a:r>
            <a:endParaRPr lang="en-GB" sz="4000" dirty="0"/>
          </a:p>
        </p:txBody>
      </p:sp>
      <p:sp>
        <p:nvSpPr>
          <p:cNvPr id="3" name="Content Placeholder 2"/>
          <p:cNvSpPr>
            <a:spLocks noGrp="1"/>
          </p:cNvSpPr>
          <p:nvPr>
            <p:ph idx="1"/>
          </p:nvPr>
        </p:nvSpPr>
        <p:spPr/>
        <p:txBody>
          <a:bodyPr>
            <a:normAutofit/>
          </a:bodyPr>
          <a:lstStyle/>
          <a:p>
            <a:r>
              <a:rPr lang="en-GB" sz="2400" dirty="0"/>
              <a:t>Word Ordering is a technique that allow us to see if a text has been copied but rearranged. In order to see that we order every sentence of the text.</a:t>
            </a:r>
          </a:p>
          <a:p>
            <a:r>
              <a:rPr lang="en-GB" sz="2400" dirty="0" smtClean="0"/>
              <a:t>The technique reordered words in alphabetical order. However, we did not find this technique to be an improvement on the plagiarism score, so we did not include it in the final plagiarism detector.</a:t>
            </a:r>
            <a:endParaRPr lang="en-GB" sz="2400" dirty="0"/>
          </a:p>
        </p:txBody>
      </p:sp>
    </p:spTree>
    <p:extLst>
      <p:ext uri="{BB962C8B-B14F-4D97-AF65-F5344CB8AC3E}">
        <p14:creationId xmlns:p14="http://schemas.microsoft.com/office/powerpoint/2010/main" val="1776704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11433</TotalTime>
  <Words>3177</Words>
  <Application>Microsoft Office PowerPoint</Application>
  <PresentationFormat>On-screen Show (4:3)</PresentationFormat>
  <Paragraphs>1138</Paragraphs>
  <Slides>55</Slides>
  <Notes>0</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Calibri</vt:lpstr>
      <vt:lpstr>Calibri Light</vt:lpstr>
      <vt:lpstr>Office Theme</vt:lpstr>
      <vt:lpstr>Advanced Algorithms Plagiarism Detection using a dynamic LCS algorithm</vt:lpstr>
      <vt:lpstr>Introduction</vt:lpstr>
      <vt:lpstr>PowerPoint Presentation</vt:lpstr>
      <vt:lpstr>Pre-processing</vt:lpstr>
      <vt:lpstr>Light Pre-processing</vt:lpstr>
      <vt:lpstr>Advanced Pre-processing</vt:lpstr>
      <vt:lpstr>Advanced Pre-processing</vt:lpstr>
      <vt:lpstr>Stop word removal</vt:lpstr>
      <vt:lpstr>Word Ordering</vt:lpstr>
      <vt:lpstr>PowerPoint Presentation</vt:lpstr>
      <vt:lpstr>LCS Forward</vt:lpstr>
      <vt:lpstr>LCS Backward</vt:lpstr>
      <vt:lpstr>LCS Space efficient (Forwards)</vt:lpstr>
      <vt:lpstr>LCS Space efficient (Forwards)</vt:lpstr>
      <vt:lpstr>LCS Space efficient (Forwards)</vt:lpstr>
      <vt:lpstr>LCS Space efficient (Forwards)</vt:lpstr>
      <vt:lpstr>LCS Divide and Conquer</vt:lpstr>
      <vt:lpstr>LCS Divide and Conquer</vt:lpstr>
      <vt:lpstr>LCS Divide and Conquer</vt:lpstr>
      <vt:lpstr>LCS Divide and Conquer</vt:lpstr>
      <vt:lpstr>LCS Divide and Conquer</vt:lpstr>
      <vt:lpstr>LCS Divide and Conquer</vt:lpstr>
      <vt:lpstr>LCS: Recursive</vt:lpstr>
      <vt:lpstr>LCS: Recursive</vt:lpstr>
      <vt:lpstr>LCS: Recursive</vt:lpstr>
      <vt:lpstr>LCS: Recursive</vt:lpstr>
      <vt:lpstr>Introduction</vt:lpstr>
      <vt:lpstr>Branch and Bound: Bounds</vt:lpstr>
      <vt:lpstr>Branch and Bound: Implementation</vt:lpstr>
      <vt:lpstr>Branch and Bound: Index and Tracker</vt:lpstr>
      <vt:lpstr>Branch and Bound: Index and Tracker</vt:lpstr>
      <vt:lpstr>Branch and Bound: Index and Tracker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vt:lpstr>
      <vt:lpstr>LCS: Time complexity</vt:lpstr>
      <vt:lpstr>LCS: Time complexity</vt:lpstr>
      <vt:lpstr>LCS: Time complexity</vt:lpstr>
      <vt:lpstr>Printing Neatly: Time complexity</vt:lpstr>
      <vt:lpstr>Printing Neatly: Time complexity</vt:lpstr>
      <vt:lpstr>Printing Neatly: Time complexity</vt:lpstr>
      <vt:lpstr>Introduction</vt:lpstr>
      <vt:lpstr>Plagiarism Detection Techniques</vt:lpstr>
      <vt:lpstr>Introduction</vt:lpstr>
      <vt:lpstr>Project Planning</vt:lpstr>
      <vt:lpstr>Project Planning : Plan</vt:lpstr>
      <vt:lpstr>Project Planning : Plan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Edward</dc:creator>
  <dc:description>W;H;T;L;CL;CR;CB;CT
684.6316:299.0189:175.9286:17.68417:89.30547:71.63147:79.67876:171.2616:
0.05
PLOT</dc:description>
  <cp:lastModifiedBy>Edward</cp:lastModifiedBy>
  <cp:revision>65</cp:revision>
  <dcterms:created xsi:type="dcterms:W3CDTF">2016-11-28T15:54:53Z</dcterms:created>
  <dcterms:modified xsi:type="dcterms:W3CDTF">2016-12-11T18:48:07Z</dcterms:modified>
</cp:coreProperties>
</file>