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38" r:id="rId4"/>
    <p:sldId id="340" r:id="rId5"/>
    <p:sldId id="339" r:id="rId6"/>
    <p:sldId id="319" r:id="rId7"/>
    <p:sldId id="284" r:id="rId8"/>
    <p:sldId id="285" r:id="rId9"/>
    <p:sldId id="286" r:id="rId10"/>
    <p:sldId id="287" r:id="rId11"/>
    <p:sldId id="289" r:id="rId12"/>
    <p:sldId id="290" r:id="rId13"/>
    <p:sldId id="32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26" r:id="rId32"/>
    <p:sldId id="328" r:id="rId33"/>
    <p:sldId id="329" r:id="rId34"/>
    <p:sldId id="330" r:id="rId35"/>
    <p:sldId id="331" r:id="rId36"/>
    <p:sldId id="321" r:id="rId37"/>
    <p:sldId id="259" r:id="rId38"/>
    <p:sldId id="260" r:id="rId39"/>
    <p:sldId id="282" r:id="rId40"/>
    <p:sldId id="311" r:id="rId41"/>
    <p:sldId id="312" r:id="rId42"/>
    <p:sldId id="265" r:id="rId43"/>
    <p:sldId id="269" r:id="rId44"/>
    <p:sldId id="270" r:id="rId45"/>
    <p:sldId id="271" r:id="rId46"/>
    <p:sldId id="272" r:id="rId47"/>
    <p:sldId id="268" r:id="rId48"/>
    <p:sldId id="267" r:id="rId49"/>
    <p:sldId id="273" r:id="rId50"/>
    <p:sldId id="322" r:id="rId51"/>
    <p:sldId id="277" r:id="rId52"/>
    <p:sldId id="280" r:id="rId53"/>
    <p:sldId id="279" r:id="rId54"/>
    <p:sldId id="297" r:id="rId55"/>
    <p:sldId id="296" r:id="rId56"/>
    <p:sldId id="298" r:id="rId57"/>
    <p:sldId id="324" r:id="rId58"/>
    <p:sldId id="325" r:id="rId59"/>
    <p:sldId id="333" r:id="rId60"/>
    <p:sldId id="334" r:id="rId61"/>
    <p:sldId id="335" r:id="rId62"/>
    <p:sldId id="336" r:id="rId63"/>
    <p:sldId id="337" r:id="rId64"/>
    <p:sldId id="323" r:id="rId65"/>
    <p:sldId id="275" r:id="rId66"/>
    <p:sldId id="299" r:id="rId67"/>
    <p:sldId id="300"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7" autoAdjust="0"/>
    <p:restoredTop sz="94660"/>
  </p:normalViewPr>
  <p:slideViewPr>
    <p:cSldViewPr snapToGrid="0">
      <p:cViewPr varScale="1">
        <p:scale>
          <a:sx n="122" d="100"/>
          <a:sy n="122" d="100"/>
        </p:scale>
        <p:origin x="1314"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0452112"/>
        <c:axId val="380453200"/>
      </c:scatterChart>
      <c:valAx>
        <c:axId val="380452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3200"/>
        <c:crosses val="autoZero"/>
        <c:crossBetween val="midCat"/>
        <c:majorUnit val="50"/>
      </c:valAx>
      <c:valAx>
        <c:axId val="380453200"/>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2112"/>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0455376"/>
        <c:axId val="383915072"/>
      </c:scatterChart>
      <c:valAx>
        <c:axId val="380455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915072"/>
        <c:crosses val="autoZero"/>
        <c:crossBetween val="midCat"/>
        <c:majorUnit val="50"/>
      </c:valAx>
      <c:valAx>
        <c:axId val="383915072"/>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5376"/>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3919968"/>
        <c:axId val="142786304"/>
      </c:scatterChart>
      <c:valAx>
        <c:axId val="383919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86304"/>
        <c:crosses val="autoZero"/>
        <c:crossBetween val="midCat"/>
      </c:valAx>
      <c:valAx>
        <c:axId val="14278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919968"/>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461975904"/>
        <c:axId val="461973184"/>
      </c:scatterChart>
      <c:valAx>
        <c:axId val="46197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3184"/>
        <c:crosses val="autoZero"/>
        <c:crossBetween val="midCat"/>
      </c:valAx>
      <c:valAx>
        <c:axId val="461973184"/>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5904"/>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461971552"/>
        <c:axId val="461973728"/>
      </c:scatterChart>
      <c:valAx>
        <c:axId val="461971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3728"/>
        <c:crosses val="autoZero"/>
        <c:crossBetween val="midCat"/>
      </c:valAx>
      <c:valAx>
        <c:axId val="4619737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1552"/>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461974272"/>
        <c:axId val="461976448"/>
      </c:scatterChart>
      <c:valAx>
        <c:axId val="461974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6448"/>
        <c:crosses val="autoZero"/>
        <c:crossBetween val="midCat"/>
      </c:valAx>
      <c:valAx>
        <c:axId val="46197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4272"/>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14/12/2016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14/12/2016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14/12/2016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14/12/2016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t>Summary 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994648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4077027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1043384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3590376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18256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82660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t>Summary of Algorithms Implemented</a:t>
            </a:r>
          </a:p>
          <a:p>
            <a:pPr lvl="1"/>
            <a:r>
              <a:rPr lang="en-GB" dirty="0" smtClean="0"/>
              <a:t>LCS</a:t>
            </a:r>
          </a:p>
          <a:p>
            <a:pPr lvl="1"/>
            <a:r>
              <a:rPr lang="en-GB" dirty="0" smtClean="0"/>
              <a:t>Printing Neatly</a:t>
            </a:r>
          </a:p>
          <a:p>
            <a:r>
              <a:rPr lang="en-GB" dirty="0" smtClean="0"/>
              <a:t>Algorithms</a:t>
            </a:r>
          </a:p>
          <a:p>
            <a:pPr lvl="1"/>
            <a:r>
              <a:rPr lang="en-GB" dirty="0" smtClean="0"/>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t>Plagiarism Detection techniques</a:t>
            </a:r>
          </a:p>
          <a:p>
            <a:r>
              <a:rPr lang="en-GB" dirty="0" smtClean="0"/>
              <a:t>Outliers</a:t>
            </a:r>
          </a:p>
          <a:p>
            <a:r>
              <a:rPr lang="en-GB" dirty="0" smtClean="0"/>
              <a:t>Demo of UI</a:t>
            </a:r>
          </a:p>
          <a:p>
            <a:r>
              <a:rPr lang="en-GB" dirty="0" smtClean="0"/>
              <a:t>Project planning and Execution</a:t>
            </a:r>
          </a:p>
          <a:p>
            <a:r>
              <a:rPr lang="en-GB" dirty="0" smtClean="0"/>
              <a:t>Lessons Learned and Challenges</a:t>
            </a:r>
          </a:p>
          <a:p>
            <a:r>
              <a:rPr lang="en-GB" dirty="0" smtClean="0"/>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210452"/>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422346">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155042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3">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3">
                        <a:lumMod val="20000"/>
                        <a:lumOff val="8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749917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3967955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81067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 </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574894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009275" cy="2194560"/>
        </p:xfrm>
        <a:graphic>
          <a:graphicData uri="http://schemas.openxmlformats.org/drawingml/2006/table">
            <a:tbl>
              <a:tblPr firstRow="1" firstCol="1" bandRow="1">
                <a:tableStyleId>{5C22544A-7EE6-4342-B048-85BDC9FD1C3A}</a:tableStyleId>
              </a:tblPr>
              <a:tblGrid>
                <a:gridCol w="479975">
                  <a:extLst>
                    <a:ext uri="{9D8B030D-6E8A-4147-A177-3AD203B41FA5}">
                      <a16:colId xmlns:a16="http://schemas.microsoft.com/office/drawing/2014/main" xmlns="" val="1063986981"/>
                    </a:ext>
                  </a:extLst>
                </a:gridCol>
                <a:gridCol w="410462">
                  <a:extLst>
                    <a:ext uri="{9D8B030D-6E8A-4147-A177-3AD203B41FA5}">
                      <a16:colId xmlns:a16="http://schemas.microsoft.com/office/drawing/2014/main" xmlns="" val="3745703762"/>
                    </a:ext>
                  </a:extLst>
                </a:gridCol>
                <a:gridCol w="417082">
                  <a:extLst>
                    <a:ext uri="{9D8B030D-6E8A-4147-A177-3AD203B41FA5}">
                      <a16:colId xmlns:a16="http://schemas.microsoft.com/office/drawing/2014/main" xmlns="" val="899174001"/>
                    </a:ext>
                  </a:extLst>
                </a:gridCol>
                <a:gridCol w="350878"/>
                <a:gridCol w="350878">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endParaRPr lang="fr-FR" dirty="0"/>
                    </a:p>
                  </a:txBody>
                  <a:tcPr/>
                </a:tc>
                <a:tc>
                  <a:txBody>
                    <a:bodyPr/>
                    <a:lstStyle/>
                    <a:p>
                      <a:pPr algn="ctr"/>
                      <a:r>
                        <a:rPr lang="fr-FR" dirty="0" smtClean="0"/>
                        <a:t>1</a:t>
                      </a:r>
                      <a:endParaRPr lang="fr-FR" dirty="0"/>
                    </a:p>
                  </a:txBody>
                  <a:tcPr>
                    <a:solidFill>
                      <a:schemeClr val="accent6">
                        <a:lumMod val="75000"/>
                      </a:schemeClr>
                    </a:solidFill>
                  </a:tcPr>
                </a:tc>
                <a:tc>
                  <a:txBody>
                    <a:bodyPr/>
                    <a:lstStyle/>
                    <a:p>
                      <a:pPr algn="ctr"/>
                      <a:endParaRPr lang="fr-FR" dirty="0"/>
                    </a:p>
                  </a:txBody>
                  <a:tcPr/>
                </a:tc>
                <a:tc>
                  <a:txBody>
                    <a:bodyPr/>
                    <a:lstStyle/>
                    <a:p>
                      <a:pPr algn="ctr"/>
                      <a:endParaRPr lang="fr-FR" dirty="0"/>
                    </a:p>
                  </a:txBody>
                  <a:tcPr>
                    <a:lnR w="12700" cap="flat" cmpd="sng" algn="ctr">
                      <a:noFill/>
                      <a:prstDash val="solid"/>
                      <a:round/>
                      <a:headEnd type="none" w="med" len="med"/>
                      <a:tailEnd type="none" w="med" len="med"/>
                    </a:lnR>
                  </a:tcPr>
                </a:tc>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2</a:t>
                      </a:r>
                      <a:endParaRPr lang="fr-FR" dirty="0"/>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rgbClr val="FF0000"/>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4437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a:t>
                      </a:r>
                    </a:p>
                  </a:txBody>
                  <a:tcPr>
                    <a:solidFill>
                      <a:schemeClr val="accent3">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a:t>
                      </a:r>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224560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608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3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0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The objective of this project was to design an </a:t>
            </a:r>
            <a:r>
              <a:rPr lang="en-GB" dirty="0"/>
              <a:t> </a:t>
            </a:r>
            <a:r>
              <a:rPr lang="en-GB" dirty="0" smtClean="0"/>
              <a:t>plagiarism detection system using a longest common subsequence algorithm.</a:t>
            </a:r>
          </a:p>
          <a:p>
            <a:r>
              <a:rPr lang="en-GB" dirty="0" smtClean="0"/>
              <a:t>Various LCS algorithms were implements including:</a:t>
            </a:r>
          </a:p>
          <a:p>
            <a:pPr lvl="1"/>
            <a:r>
              <a:rPr lang="en-GB" dirty="0" smtClean="0"/>
              <a:t>A dynamic approach</a:t>
            </a:r>
          </a:p>
          <a:p>
            <a:pPr lvl="1"/>
            <a:r>
              <a:rPr lang="en-GB" dirty="0" smtClean="0"/>
              <a:t>A dynamic approach in linear space</a:t>
            </a:r>
          </a:p>
          <a:p>
            <a:pPr lvl="1"/>
            <a:r>
              <a:rPr lang="en-GB" dirty="0" smtClean="0"/>
              <a:t>A branch and bound solution</a:t>
            </a:r>
          </a:p>
          <a:p>
            <a:r>
              <a:rPr lang="en-GB" dirty="0" smtClean="0"/>
              <a:t>Results were to be printed using a printing neatly algorithm</a:t>
            </a:r>
            <a:endParaRPr lang="en-GB" dirty="0"/>
          </a:p>
        </p:txBody>
      </p:sp>
    </p:spTree>
    <p:extLst>
      <p:ext uri="{BB962C8B-B14F-4D97-AF65-F5344CB8AC3E}">
        <p14:creationId xmlns:p14="http://schemas.microsoft.com/office/powerpoint/2010/main" val="295840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78899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a:t>
            </a:r>
            <a:endParaRPr lang="en-GB" sz="4000" dirty="0"/>
          </a:p>
        </p:txBody>
      </p:sp>
      <p:sp>
        <p:nvSpPr>
          <p:cNvPr id="3" name="Content Placeholder 2"/>
          <p:cNvSpPr>
            <a:spLocks noGrp="1"/>
          </p:cNvSpPr>
          <p:nvPr>
            <p:ph idx="1"/>
          </p:nvPr>
        </p:nvSpPr>
        <p:spPr>
          <a:xfrm>
            <a:off x="628650" y="1825625"/>
            <a:ext cx="7886700" cy="2136775"/>
          </a:xfrm>
        </p:spPr>
        <p:txBody>
          <a:bodyPr>
            <a:noAutofit/>
          </a:bodyPr>
          <a:lstStyle/>
          <a:p>
            <a:pPr>
              <a:spcBef>
                <a:spcPts val="400"/>
              </a:spcBef>
            </a:pPr>
            <a:r>
              <a:rPr lang="en-GB" sz="2000" dirty="0" smtClean="0">
                <a:cs typeface="Courier New" panose="02070309020205020404" pitchFamily="49" charset="0"/>
              </a:rPr>
              <a:t>Algorithm aims to fits words of a provides text within a line limit.</a:t>
            </a:r>
          </a:p>
          <a:p>
            <a:pPr>
              <a:spcBef>
                <a:spcPts val="400"/>
              </a:spcBef>
            </a:pPr>
            <a:r>
              <a:rPr lang="en-GB" sz="2000" dirty="0" smtClean="0">
                <a:cs typeface="Courier New" panose="02070309020205020404" pitchFamily="49" charset="0"/>
              </a:rPr>
              <a:t>All but the greedy approach associate a cost with the empty space at the end of each line and aim to find the solution that minimizes it.</a:t>
            </a:r>
          </a:p>
          <a:p>
            <a:pPr>
              <a:spcBef>
                <a:spcPts val="400"/>
              </a:spcBef>
            </a:pPr>
            <a:r>
              <a:rPr lang="en-GB" sz="2000" dirty="0" smtClean="0">
                <a:cs typeface="Courier New" panose="02070309020205020404" pitchFamily="49" charset="0"/>
              </a:rPr>
              <a:t>The cost of the last line in the text is 0.</a:t>
            </a:r>
          </a:p>
          <a:p>
            <a:pPr>
              <a:spcBef>
                <a:spcPts val="400"/>
              </a:spcBef>
            </a:pPr>
            <a:endParaRPr lang="en-GB" sz="2000" dirty="0">
              <a:cs typeface="Courier New" panose="02070309020205020404" pitchFamily="49" charset="0"/>
            </a:endParaRPr>
          </a:p>
          <a:p>
            <a:pPr>
              <a:spcBef>
                <a:spcPts val="400"/>
              </a:spcBef>
            </a:pPr>
            <a:r>
              <a:rPr lang="en-GB" sz="2000" dirty="0">
                <a:cs typeface="Courier New" panose="02070309020205020404" pitchFamily="49" charset="0"/>
              </a:rPr>
              <a:t>Example with a line length of </a:t>
            </a:r>
            <a:r>
              <a:rPr lang="en-GB" sz="2000" dirty="0" smtClean="0">
                <a:cs typeface="Courier New" panose="02070309020205020404" pitchFamily="49" charset="0"/>
              </a:rPr>
              <a:t>12:</a:t>
            </a:r>
          </a:p>
          <a:p>
            <a:pPr>
              <a:spcBef>
                <a:spcPts val="400"/>
              </a:spcBef>
            </a:pPr>
            <a:endParaRPr lang="en-GB" sz="2000" dirty="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Mickey      </a:t>
            </a:r>
            <a:r>
              <a:rPr lang="en-GB" dirty="0">
                <a:latin typeface="Courier New" panose="02070309020205020404" pitchFamily="49" charset="0"/>
                <a:cs typeface="Courier New" panose="02070309020205020404" pitchFamily="49" charset="0"/>
              </a:rPr>
              <a:t>|     </a:t>
            </a: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Rat </a:t>
            </a:r>
            <a:r>
              <a:rPr lang="en-GB" dirty="0">
                <a:latin typeface="Courier New" panose="02070309020205020404" pitchFamily="49" charset="0"/>
                <a:cs typeface="Courier New" panose="02070309020205020404" pitchFamily="49" charset="0"/>
              </a:rPr>
              <a:t>likes   |</a:t>
            </a:r>
          </a:p>
          <a:p>
            <a:pPr>
              <a:spcBef>
                <a:spcPts val="400"/>
              </a:spcBef>
            </a:pPr>
            <a:r>
              <a:rPr lang="en-GB" dirty="0">
                <a:latin typeface="Courier New" panose="02070309020205020404" pitchFamily="49" charset="0"/>
                <a:cs typeface="Courier New" panose="02070309020205020404" pitchFamily="49" charset="0"/>
              </a:rPr>
              <a:t>code        |	</a:t>
            </a:r>
            <a:r>
              <a:rPr lang="en-GB" dirty="0" smtClean="0">
                <a:latin typeface="Courier New" panose="02070309020205020404" pitchFamily="49" charset="0"/>
                <a:cs typeface="Courier New" panose="02070309020205020404" pitchFamily="49" charset="0"/>
              </a:rPr>
              <a:t>	to </a:t>
            </a:r>
            <a:r>
              <a:rPr lang="en-GB" dirty="0">
                <a:latin typeface="Courier New" panose="02070309020205020404" pitchFamily="49" charset="0"/>
                <a:cs typeface="Courier New" panose="02070309020205020404" pitchFamily="49" charset="0"/>
              </a:rPr>
              <a:t>code     |</a:t>
            </a:r>
          </a:p>
          <a:p>
            <a:pPr>
              <a:spcBef>
                <a:spcPts val="400"/>
              </a:spcBef>
            </a:pPr>
            <a:r>
              <a:rPr lang="en-GB" dirty="0">
                <a:latin typeface="Courier New" panose="02070309020205020404" pitchFamily="49" charset="0"/>
                <a:cs typeface="Courier New" panose="02070309020205020404" pitchFamily="49" charset="0"/>
              </a:rPr>
              <a:t>Everyday    |	</a:t>
            </a:r>
            <a:r>
              <a:rPr lang="en-GB" dirty="0" smtClean="0">
                <a:latin typeface="Courier New" panose="02070309020205020404" pitchFamily="49" charset="0"/>
                <a:cs typeface="Courier New" panose="02070309020205020404" pitchFamily="49" charset="0"/>
              </a:rPr>
              <a:t>	everyday    </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p>
          <a:p>
            <a:pPr>
              <a:spcBef>
                <a:spcPts val="400"/>
              </a:spcBef>
            </a:pPr>
            <a:endParaRPr lang="en-GB" dirty="0">
              <a:cs typeface="Courier New" panose="02070309020205020404" pitchFamily="49" charset="0"/>
            </a:endParaRPr>
          </a:p>
          <a:p>
            <a:pPr>
              <a:spcBef>
                <a:spcPts val="400"/>
              </a:spcBef>
            </a:pPr>
            <a:r>
              <a:rPr lang="en-GB" dirty="0">
                <a:cs typeface="Courier New" panose="02070309020205020404" pitchFamily="49" charset="0"/>
              </a:rPr>
              <a:t>Cost = 603		Cost = 495  (optimal solution)</a:t>
            </a:r>
            <a:endParaRPr lang="en-GB" dirty="0">
              <a:cs typeface="Courier New" panose="02070309020205020404" pitchFamily="49" charset="0"/>
            </a:endParaRPr>
          </a:p>
        </p:txBody>
      </p:sp>
    </p:spTree>
    <p:extLst>
      <p:ext uri="{BB962C8B-B14F-4D97-AF65-F5344CB8AC3E}">
        <p14:creationId xmlns:p14="http://schemas.microsoft.com/office/powerpoint/2010/main" val="3504249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Greedy </a:t>
            </a:r>
            <a:endParaRPr lang="en-GB" sz="4000" dirty="0"/>
          </a:p>
        </p:txBody>
      </p:sp>
      <p:sp>
        <p:nvSpPr>
          <p:cNvPr id="3"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a:cs typeface="Courier New" panose="02070309020205020404" pitchFamily="49" charset="0"/>
              </a:rPr>
              <a:t>A</a:t>
            </a:r>
            <a:r>
              <a:rPr lang="en-GB" sz="2000" dirty="0" smtClean="0">
                <a:cs typeface="Courier New" panose="02070309020205020404" pitchFamily="49" charset="0"/>
              </a:rPr>
              <a:t>ims to fit as many words per line as is possible, without regard for the cost.</a:t>
            </a:r>
          </a:p>
          <a:p>
            <a:pPr>
              <a:spcBef>
                <a:spcPts val="400"/>
              </a:spcBef>
            </a:pPr>
            <a:r>
              <a:rPr lang="en-GB" sz="2000" dirty="0" smtClean="0">
                <a:cs typeface="Courier New" panose="02070309020205020404" pitchFamily="49" charset="0"/>
              </a:rPr>
              <a:t>This algorithm produces a solution quickly (linear time) but the solution is not always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603		</a:t>
            </a:r>
            <a:endParaRPr lang="en-GB" dirty="0">
              <a:cs typeface="Courier New" panose="02070309020205020404" pitchFamily="49" charset="0"/>
            </a:endParaRPr>
          </a:p>
        </p:txBody>
      </p:sp>
      <p:sp>
        <p:nvSpPr>
          <p:cNvPr id="5"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O(n) </a:t>
            </a:r>
            <a:endParaRPr lang="en-GB" dirty="0" smtClean="0"/>
          </a:p>
          <a:p>
            <a:r>
              <a:rPr lang="en-GB" dirty="0" smtClean="0"/>
              <a:t>Space Complexity 	: 	</a:t>
            </a:r>
            <a:r>
              <a:rPr lang="en-GB" dirty="0" smtClean="0"/>
              <a:t>O(n</a:t>
            </a:r>
            <a:r>
              <a:rPr lang="en-GB" dirty="0" smtClean="0"/>
              <a:t>)</a:t>
            </a:r>
            <a:endParaRPr lang="en-GB" dirty="0"/>
          </a:p>
        </p:txBody>
      </p:sp>
    </p:spTree>
    <p:extLst>
      <p:ext uri="{BB962C8B-B14F-4D97-AF65-F5344CB8AC3E}">
        <p14:creationId xmlns:p14="http://schemas.microsoft.com/office/powerpoint/2010/main" val="105156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Dynamic</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Computes an n by n extras and cost matrix that define the empty space remaining when all combinations of words appear on different lines.</a:t>
            </a:r>
          </a:p>
          <a:p>
            <a:pPr>
              <a:spcBef>
                <a:spcPts val="400"/>
              </a:spcBef>
            </a:pPr>
            <a:endParaRPr lang="en-GB" sz="2000" dirty="0" smtClean="0">
              <a:cs typeface="Courier New" panose="02070309020205020404" pitchFamily="49" charset="0"/>
            </a:endParaRPr>
          </a:p>
          <a:p>
            <a:pPr>
              <a:spcBef>
                <a:spcPts val="400"/>
              </a:spcBef>
            </a:pPr>
            <a:r>
              <a:rPr lang="en-GB" sz="2000" dirty="0" smtClean="0">
                <a:cs typeface="Courier New" panose="02070309020205020404" pitchFamily="49" charset="0"/>
              </a:rPr>
              <a:t>By looking for minimum values in the line costs matrix, the dynamic approach can fine the optimal solution.</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O(n</a:t>
            </a:r>
            <a:r>
              <a:rPr lang="en-GB" baseline="30000" dirty="0" smtClean="0"/>
              <a:t>2</a:t>
            </a:r>
            <a:r>
              <a:rPr lang="en-GB" dirty="0" smtClean="0"/>
              <a:t>) </a:t>
            </a:r>
            <a:endParaRPr lang="en-GB" dirty="0" smtClean="0"/>
          </a:p>
          <a:p>
            <a:r>
              <a:rPr lang="en-GB" dirty="0" smtClean="0"/>
              <a:t>Space Complexity 	: 	</a:t>
            </a:r>
            <a:r>
              <a:rPr lang="en-GB" dirty="0" smtClean="0"/>
              <a:t>O(n</a:t>
            </a:r>
            <a:r>
              <a:rPr lang="en-GB" baseline="30000" dirty="0"/>
              <a:t>2</a:t>
            </a:r>
            <a:r>
              <a:rPr lang="en-GB" dirty="0" smtClean="0"/>
              <a:t>)</a:t>
            </a:r>
            <a:endParaRPr lang="en-GB" dirty="0"/>
          </a:p>
        </p:txBody>
      </p:sp>
    </p:spTree>
    <p:extLst>
      <p:ext uri="{BB962C8B-B14F-4D97-AF65-F5344CB8AC3E}">
        <p14:creationId xmlns:p14="http://schemas.microsoft.com/office/powerpoint/2010/main" val="2621794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Recursive</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Explores all possible solutions in a recursive manner and returns the solution with the lowest cost.</a:t>
            </a:r>
          </a:p>
          <a:p>
            <a:pPr>
              <a:spcBef>
                <a:spcPts val="400"/>
              </a:spcBef>
            </a:pPr>
            <a:endParaRPr lang="en-GB" sz="2000" dirty="0">
              <a:cs typeface="Courier New" panose="02070309020205020404" pitchFamily="49" charset="0"/>
            </a:endParaRPr>
          </a:p>
          <a:p>
            <a:pPr>
              <a:spcBef>
                <a:spcPts val="400"/>
              </a:spcBef>
            </a:pPr>
            <a:r>
              <a:rPr lang="en-GB" sz="2000" dirty="0" smtClean="0">
                <a:cs typeface="Courier New" panose="02070309020205020404" pitchFamily="49" charset="0"/>
              </a:rPr>
              <a:t>Easy to code, but extremely slow to run in practice, as there is an exponential runtime complexity.</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O(2</a:t>
            </a:r>
            <a:r>
              <a:rPr lang="en-GB" baseline="30000" dirty="0" smtClean="0"/>
              <a:t>n</a:t>
            </a:r>
            <a:r>
              <a:rPr lang="en-GB" dirty="0" smtClean="0"/>
              <a:t>) </a:t>
            </a:r>
            <a:endParaRPr lang="en-GB" dirty="0" smtClean="0"/>
          </a:p>
          <a:p>
            <a:r>
              <a:rPr lang="en-GB" dirty="0" smtClean="0"/>
              <a:t>Space Complexity 	: 	</a:t>
            </a:r>
            <a:r>
              <a:rPr lang="en-GB" dirty="0" smtClean="0"/>
              <a:t>O(n)</a:t>
            </a:r>
            <a:endParaRPr lang="en-GB" dirty="0"/>
          </a:p>
        </p:txBody>
      </p:sp>
    </p:spTree>
    <p:extLst>
      <p:ext uri="{BB962C8B-B14F-4D97-AF65-F5344CB8AC3E}">
        <p14:creationId xmlns:p14="http://schemas.microsoft.com/office/powerpoint/2010/main" val="3510284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Branch and Bound</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First estimates an upper bound using a greedy approach.</a:t>
            </a:r>
          </a:p>
          <a:p>
            <a:pPr>
              <a:spcBef>
                <a:spcPts val="400"/>
              </a:spcBef>
            </a:pPr>
            <a:r>
              <a:rPr lang="en-GB" sz="2000" dirty="0" smtClean="0">
                <a:cs typeface="Courier New" panose="02070309020205020404" pitchFamily="49" charset="0"/>
              </a:rPr>
              <a:t>Explores all solutions, but keeps track of the accumulated cost of the solution. When this exceeds the upper bound, the solution is cut and back tracks.</a:t>
            </a:r>
          </a:p>
          <a:p>
            <a:pPr>
              <a:spcBef>
                <a:spcPts val="400"/>
              </a:spcBef>
            </a:pPr>
            <a:r>
              <a:rPr lang="en-GB" sz="2000" dirty="0" smtClean="0">
                <a:cs typeface="Courier New" panose="02070309020205020404" pitchFamily="49" charset="0"/>
              </a:rPr>
              <a:t>Fast than the recursive approach but still an exponential runtime.</a:t>
            </a:r>
          </a:p>
          <a:p>
            <a:pPr>
              <a:spcBef>
                <a:spcPts val="400"/>
              </a:spcBef>
            </a:pPr>
            <a:r>
              <a:rPr lang="en-GB" sz="2000" dirty="0" smtClean="0">
                <a:cs typeface="Courier New" panose="02070309020205020404" pitchFamily="49" charset="0"/>
              </a:rPr>
              <a:t>A solution that estimates a bound on the remaining words using a greedy approach was explored, but was found to not be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O(2</a:t>
            </a:r>
            <a:r>
              <a:rPr lang="en-GB" baseline="30000" dirty="0" smtClean="0"/>
              <a:t>n</a:t>
            </a:r>
            <a:r>
              <a:rPr lang="en-GB" dirty="0" smtClean="0"/>
              <a:t>) </a:t>
            </a:r>
            <a:endParaRPr lang="en-GB" dirty="0" smtClean="0"/>
          </a:p>
          <a:p>
            <a:r>
              <a:rPr lang="en-GB" dirty="0" smtClean="0"/>
              <a:t>Space Complexity 	: 	</a:t>
            </a:r>
            <a:r>
              <a:rPr lang="en-GB" dirty="0" smtClean="0"/>
              <a:t>O(n)</a:t>
            </a:r>
            <a:endParaRPr lang="en-GB" dirty="0"/>
          </a:p>
        </p:txBody>
      </p:sp>
    </p:spTree>
    <p:extLst>
      <p:ext uri="{BB962C8B-B14F-4D97-AF65-F5344CB8AC3E}">
        <p14:creationId xmlns:p14="http://schemas.microsoft.com/office/powerpoint/2010/main" val="450931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Algorithms</a:t>
            </a:r>
          </a:p>
          <a:p>
            <a:pPr lvl="1"/>
            <a:r>
              <a:rPr lang="en-GB" dirty="0" smtClean="0"/>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423593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number of common letters between 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2</a:t>
            </a:r>
            <a:endParaRPr lang="en-GB" sz="2000" dirty="0"/>
          </a:p>
        </p:txBody>
      </p:sp>
    </p:spTree>
    <p:extLst>
      <p:ext uri="{BB962C8B-B14F-4D97-AF65-F5344CB8AC3E}">
        <p14:creationId xmlns:p14="http://schemas.microsoft.com/office/powerpoint/2010/main" val="2688820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evaluated to be higher than the current best</a:t>
            </a:r>
          </a:p>
          <a:p>
            <a:r>
              <a:rPr lang="en-GB" sz="2400" dirty="0" smtClean="0"/>
              <a:t>Elements are popped off the queue, if their upper bound is greater than the current best, they are explored further.</a:t>
            </a:r>
            <a:endParaRPr lang="en-GB" sz="2400" dirty="0"/>
          </a:p>
        </p:txBody>
      </p:sp>
    </p:spTree>
    <p:extLst>
      <p:ext uri="{BB962C8B-B14F-4D97-AF65-F5344CB8AC3E}">
        <p14:creationId xmlns:p14="http://schemas.microsoft.com/office/powerpoint/2010/main" val="215817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727315"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66588"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992" y="299183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121998" y="3503010"/>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1570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smtClean="0"/>
              <a:t>Students were provided a corpus containing 95 examples of different levels of plagiarism.</a:t>
            </a:r>
          </a:p>
          <a:p>
            <a:r>
              <a:rPr lang="en-GB" dirty="0" smtClean="0"/>
              <a:t>The plagiarised texts were from 5 different topics:</a:t>
            </a:r>
          </a:p>
          <a:p>
            <a:pPr lvl="1"/>
            <a:r>
              <a:rPr lang="en-GB" dirty="0" smtClean="0"/>
              <a:t>Inheritance in Object Oriented Programming</a:t>
            </a:r>
          </a:p>
          <a:p>
            <a:pPr lvl="1"/>
            <a:r>
              <a:rPr lang="en-GB" dirty="0" err="1" smtClean="0"/>
              <a:t>Googles</a:t>
            </a:r>
            <a:r>
              <a:rPr lang="en-GB" dirty="0" smtClean="0"/>
              <a:t> PageRank algorithm</a:t>
            </a:r>
          </a:p>
          <a:p>
            <a:pPr lvl="1"/>
            <a:r>
              <a:rPr lang="en-GB" dirty="0" smtClean="0"/>
              <a:t>The Vector space model, used in information retrieval</a:t>
            </a:r>
          </a:p>
          <a:p>
            <a:pPr lvl="1"/>
            <a:r>
              <a:rPr lang="en-GB" dirty="0" smtClean="0"/>
              <a:t>Bayes’ Theorem</a:t>
            </a:r>
          </a:p>
          <a:p>
            <a:pPr lvl="1"/>
            <a:r>
              <a:rPr lang="en-GB" dirty="0" smtClean="0"/>
              <a:t>Dynamic Programming</a:t>
            </a:r>
          </a:p>
          <a:p>
            <a:pPr marL="457200" lvl="1" indent="0">
              <a:buNone/>
            </a:pPr>
            <a:endParaRPr lang="en-GB" dirty="0"/>
          </a:p>
        </p:txBody>
      </p:sp>
    </p:spTree>
    <p:extLst>
      <p:ext uri="{BB962C8B-B14F-4D97-AF65-F5344CB8AC3E}">
        <p14:creationId xmlns:p14="http://schemas.microsoft.com/office/powerpoint/2010/main" val="231941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016487"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11689"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0185"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59288"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08764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290028"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00860"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49350"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56275"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1666474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Tree>
    <p:extLst>
      <p:ext uri="{BB962C8B-B14F-4D97-AF65-F5344CB8AC3E}">
        <p14:creationId xmlns:p14="http://schemas.microsoft.com/office/powerpoint/2010/main" val="15496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3627861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43126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675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305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Tree>
    <p:extLst>
      <p:ext uri="{BB962C8B-B14F-4D97-AF65-F5344CB8AC3E}">
        <p14:creationId xmlns:p14="http://schemas.microsoft.com/office/powerpoint/2010/main" val="2792290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1520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Tree>
    <p:extLst>
      <p:ext uri="{BB962C8B-B14F-4D97-AF65-F5344CB8AC3E}">
        <p14:creationId xmlns:p14="http://schemas.microsoft.com/office/powerpoint/2010/main" val="21716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134867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lstStyle/>
          <a:p>
            <a:r>
              <a:rPr lang="en-GB"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a:t>
            </a:r>
            <a:r>
              <a:rPr lang="en-GB" sz="4000" dirty="0" smtClean="0"/>
              <a:t>Technique</a:t>
            </a:r>
            <a:endParaRPr lang="en-GB" sz="4000" dirty="0"/>
          </a:p>
        </p:txBody>
      </p:sp>
      <p:sp>
        <p:nvSpPr>
          <p:cNvPr id="3" name="Content Placeholder 2"/>
          <p:cNvSpPr>
            <a:spLocks noGrp="1"/>
          </p:cNvSpPr>
          <p:nvPr>
            <p:ph idx="1"/>
          </p:nvPr>
        </p:nvSpPr>
        <p:spPr/>
        <p:txBody>
          <a:bodyPr/>
          <a:lstStyle/>
          <a:p>
            <a:r>
              <a:rPr lang="en-GB" dirty="0" smtClean="0"/>
              <a:t>The final method combines the metrics:</a:t>
            </a:r>
          </a:p>
          <a:p>
            <a:pPr lvl="1"/>
            <a:r>
              <a:rPr lang="en-GB" dirty="0" smtClean="0"/>
              <a:t> Number of sentences plagiarised </a:t>
            </a:r>
          </a:p>
          <a:p>
            <a:pPr lvl="1"/>
            <a:r>
              <a:rPr lang="en-GB" dirty="0"/>
              <a:t> S</a:t>
            </a:r>
            <a:r>
              <a:rPr lang="en-GB" dirty="0" smtClean="0"/>
              <a:t>quared word grouping score.</a:t>
            </a:r>
          </a:p>
          <a:p>
            <a:r>
              <a:rPr lang="en-GB" dirty="0" smtClean="0"/>
              <a:t>The results are summed, and if this exceeds a given threshold (0.2) the text is considered to be plagiarised.</a:t>
            </a:r>
            <a:endParaRPr lang="en-GB" dirty="0"/>
          </a:p>
        </p:txBody>
      </p:sp>
    </p:spTree>
    <p:extLst>
      <p:ext uri="{BB962C8B-B14F-4D97-AF65-F5344CB8AC3E}">
        <p14:creationId xmlns:p14="http://schemas.microsoft.com/office/powerpoint/2010/main" val="129965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Plagiarism Detection </a:t>
            </a:r>
            <a:r>
              <a:rPr lang="en-GB" dirty="0" smtClean="0"/>
              <a:t>Technique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80" y="1548839"/>
            <a:ext cx="7249539" cy="4770628"/>
          </a:xfrm>
        </p:spPr>
      </p:pic>
      <p:cxnSp>
        <p:nvCxnSpPr>
          <p:cNvPr id="6" name="Straight Connector 5"/>
          <p:cNvCxnSpPr/>
          <p:nvPr/>
        </p:nvCxnSpPr>
        <p:spPr>
          <a:xfrm>
            <a:off x="1698171" y="4916384"/>
            <a:ext cx="1080655" cy="9262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1907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a:ln>
            <a:solidFill>
              <a:schemeClr val="bg1">
                <a:lumMod val="85000"/>
              </a:schemeClr>
            </a:solidFill>
          </a:ln>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t>Outliers</a:t>
            </a:r>
          </a:p>
          <a:p>
            <a:r>
              <a:rPr lang="en-GB" dirty="0" smtClean="0">
                <a:solidFill>
                  <a:schemeClr val="bg1">
                    <a:lumMod val="85000"/>
                  </a:schemeClr>
                </a:solidFill>
              </a:rPr>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4173822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Outliers</a:t>
            </a:r>
            <a:endParaRPr lang="en-GB" sz="4000" dirty="0"/>
          </a:p>
        </p:txBody>
      </p:sp>
      <p:sp>
        <p:nvSpPr>
          <p:cNvPr id="3" name="Content Placeholder 2"/>
          <p:cNvSpPr>
            <a:spLocks noGrp="1"/>
          </p:cNvSpPr>
          <p:nvPr>
            <p:ph idx="1"/>
          </p:nvPr>
        </p:nvSpPr>
        <p:spPr/>
        <p:txBody>
          <a:bodyPr/>
          <a:lstStyle/>
          <a:p>
            <a:r>
              <a:rPr lang="en-GB" sz="2400" dirty="0" smtClean="0"/>
              <a:t>There are some outliers observed in the example text, it appears that some examples in the corpus have been assigned the wrong label.</a:t>
            </a:r>
          </a:p>
          <a:p>
            <a:endParaRPr lang="en-GB" sz="2400" dirty="0"/>
          </a:p>
          <a:p>
            <a:r>
              <a:rPr lang="en-GB" sz="2400" dirty="0" smtClean="0"/>
              <a:t>For example the text from g4pD_taskb.txt is meant to be a copy and paste. But is clearly not, this will be </a:t>
            </a:r>
            <a:r>
              <a:rPr lang="en-GB" sz="2400" dirty="0" err="1" smtClean="0"/>
              <a:t>demo’d</a:t>
            </a:r>
            <a:r>
              <a:rPr lang="en-GB" sz="2400" dirty="0" smtClean="0"/>
              <a:t> with the UI.</a:t>
            </a:r>
          </a:p>
          <a:p>
            <a:endParaRPr lang="en-GB" dirty="0"/>
          </a:p>
          <a:p>
            <a:endParaRPr lang="en-GB" dirty="0"/>
          </a:p>
        </p:txBody>
      </p:sp>
    </p:spTree>
    <p:extLst>
      <p:ext uri="{BB962C8B-B14F-4D97-AF65-F5344CB8AC3E}">
        <p14:creationId xmlns:p14="http://schemas.microsoft.com/office/powerpoint/2010/main" val="37024415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22777921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a:t>
            </a:r>
            <a:endParaRPr lang="en-GB" sz="4000"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was noted that the implementation of the linear space algorithm was taking longer than expected, so another team-member was moved onto the LCS branch &amp; bound algorithm.</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2">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4888946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2883552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sz="2400" dirty="0"/>
              <a:t>Four </a:t>
            </a:r>
            <a:r>
              <a:rPr lang="en-GB" sz="2400" dirty="0" smtClean="0"/>
              <a:t>different </a:t>
            </a:r>
            <a:r>
              <a:rPr lang="en-GB" sz="2400" dirty="0"/>
              <a:t>techniques </a:t>
            </a:r>
            <a:r>
              <a:rPr lang="en-GB" sz="2400" dirty="0" smtClean="0"/>
              <a:t>:</a:t>
            </a:r>
            <a:endParaRPr lang="en-GB" sz="2400"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12192</TotalTime>
  <Words>3564</Words>
  <Application>Microsoft Office PowerPoint</Application>
  <PresentationFormat>On-screen Show (4:3)</PresentationFormat>
  <Paragraphs>1315</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Courier New</vt:lpstr>
      <vt:lpstr>Office Theme</vt:lpstr>
      <vt:lpstr>Advanced Algorithms Plagiarism Detection using a dynamic LCS algorithm</vt:lpstr>
      <vt:lpstr>Introduction</vt:lpstr>
      <vt:lpstr>Introduction</vt:lpstr>
      <vt:lpstr>Introduction</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Printing Neatly </vt:lpstr>
      <vt:lpstr>Printing Neatly: Greedy </vt:lpstr>
      <vt:lpstr>Printing Neatly: Dynamic</vt:lpstr>
      <vt:lpstr>Printing Neatly: Recursive</vt:lpstr>
      <vt:lpstr>Printing Neatly: Branch and Bound</vt:lpstr>
      <vt:lpstr>Introduction</vt:lpstr>
      <vt:lpstr>Branch and Bound: Bounds</vt:lpstr>
      <vt:lpstr>Branch and Bound: Implementation</vt:lpstr>
      <vt:lpstr>Branch and Bound: Index and Tracker</vt:lpstr>
      <vt:lpstr>Branch and Bound: Index and Tracker</vt:lpstr>
      <vt:lpstr>Branch and Bound: Index and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Plagiarism Detection Technique</vt:lpstr>
      <vt:lpstr>Plagiarism Detection Technique</vt:lpstr>
      <vt:lpstr>Introduction</vt:lpstr>
      <vt:lpstr>Outliers</vt:lpstr>
      <vt:lpstr>Introduction</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90</cp:revision>
  <dcterms:created xsi:type="dcterms:W3CDTF">2016-11-28T15:54:53Z</dcterms:created>
  <dcterms:modified xsi:type="dcterms:W3CDTF">2016-12-14T10:53:52Z</dcterms:modified>
</cp:coreProperties>
</file>