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8"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70D8BE-35B9-4233-87CA-C9220E0CD516}"/>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99B9FC3F-1B65-48C4-9A71-6AFD3BAAAB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00D69016-DABD-4845-A920-F0E02D8713D0}"/>
              </a:ext>
            </a:extLst>
          </p:cNvPr>
          <p:cNvSpPr>
            <a:spLocks noGrp="1"/>
          </p:cNvSpPr>
          <p:nvPr>
            <p:ph type="dt" sz="half" idx="10"/>
          </p:nvPr>
        </p:nvSpPr>
        <p:spPr/>
        <p:txBody>
          <a:bodyPr/>
          <a:lstStyle/>
          <a:p>
            <a:fld id="{700130E0-58EF-4559-8456-4A8B313483FF}" type="datetimeFigureOut">
              <a:rPr lang="pt-BR" smtClean="0"/>
              <a:t>14/06/2020</a:t>
            </a:fld>
            <a:endParaRPr lang="pt-BR"/>
          </a:p>
        </p:txBody>
      </p:sp>
      <p:sp>
        <p:nvSpPr>
          <p:cNvPr id="5" name="Espaço Reservado para Rodapé 4">
            <a:extLst>
              <a:ext uri="{FF2B5EF4-FFF2-40B4-BE49-F238E27FC236}">
                <a16:creationId xmlns:a16="http://schemas.microsoft.com/office/drawing/2014/main" id="{95D40EE4-2864-4605-8BD8-3A82129106C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288B5E2-8A54-4648-B3A3-92A8876FE579}"/>
              </a:ext>
            </a:extLst>
          </p:cNvPr>
          <p:cNvSpPr>
            <a:spLocks noGrp="1"/>
          </p:cNvSpPr>
          <p:nvPr>
            <p:ph type="sldNum" sz="quarter" idx="12"/>
          </p:nvPr>
        </p:nvSpPr>
        <p:spPr/>
        <p:txBody>
          <a:bodyPr/>
          <a:lstStyle/>
          <a:p>
            <a:fld id="{E9B4B510-3DAD-4883-8555-350BBE57E134}" type="slidenum">
              <a:rPr lang="pt-BR" smtClean="0"/>
              <a:t>‹nº›</a:t>
            </a:fld>
            <a:endParaRPr lang="pt-BR"/>
          </a:p>
        </p:txBody>
      </p:sp>
    </p:spTree>
    <p:extLst>
      <p:ext uri="{BB962C8B-B14F-4D97-AF65-F5344CB8AC3E}">
        <p14:creationId xmlns:p14="http://schemas.microsoft.com/office/powerpoint/2010/main" val="369363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ED3461-5872-4FF7-A49B-62AEFAAC4EBF}"/>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192B1C5-9F7D-4E97-87ED-B650C2608FB7}"/>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3C9DCC0-E448-4EA9-AF6D-880A91404384}"/>
              </a:ext>
            </a:extLst>
          </p:cNvPr>
          <p:cNvSpPr>
            <a:spLocks noGrp="1"/>
          </p:cNvSpPr>
          <p:nvPr>
            <p:ph type="dt" sz="half" idx="10"/>
          </p:nvPr>
        </p:nvSpPr>
        <p:spPr/>
        <p:txBody>
          <a:bodyPr/>
          <a:lstStyle/>
          <a:p>
            <a:fld id="{700130E0-58EF-4559-8456-4A8B313483FF}" type="datetimeFigureOut">
              <a:rPr lang="pt-BR" smtClean="0"/>
              <a:t>14/06/2020</a:t>
            </a:fld>
            <a:endParaRPr lang="pt-BR"/>
          </a:p>
        </p:txBody>
      </p:sp>
      <p:sp>
        <p:nvSpPr>
          <p:cNvPr id="5" name="Espaço Reservado para Rodapé 4">
            <a:extLst>
              <a:ext uri="{FF2B5EF4-FFF2-40B4-BE49-F238E27FC236}">
                <a16:creationId xmlns:a16="http://schemas.microsoft.com/office/drawing/2014/main" id="{C4D89C08-8225-4F49-97CA-1B376B5A6EC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79A7610-72F2-48DA-9046-C020ABB74332}"/>
              </a:ext>
            </a:extLst>
          </p:cNvPr>
          <p:cNvSpPr>
            <a:spLocks noGrp="1"/>
          </p:cNvSpPr>
          <p:nvPr>
            <p:ph type="sldNum" sz="quarter" idx="12"/>
          </p:nvPr>
        </p:nvSpPr>
        <p:spPr/>
        <p:txBody>
          <a:bodyPr/>
          <a:lstStyle/>
          <a:p>
            <a:fld id="{E9B4B510-3DAD-4883-8555-350BBE57E134}" type="slidenum">
              <a:rPr lang="pt-BR" smtClean="0"/>
              <a:t>‹nº›</a:t>
            </a:fld>
            <a:endParaRPr lang="pt-BR"/>
          </a:p>
        </p:txBody>
      </p:sp>
    </p:spTree>
    <p:extLst>
      <p:ext uri="{BB962C8B-B14F-4D97-AF65-F5344CB8AC3E}">
        <p14:creationId xmlns:p14="http://schemas.microsoft.com/office/powerpoint/2010/main" val="993713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526F9A0-A155-4431-8D5E-9DEE9926110F}"/>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A849924D-F235-4C19-9A83-AB608614A028}"/>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169EBAF-1F7C-41F8-97B8-8E3EBDAC250C}"/>
              </a:ext>
            </a:extLst>
          </p:cNvPr>
          <p:cNvSpPr>
            <a:spLocks noGrp="1"/>
          </p:cNvSpPr>
          <p:nvPr>
            <p:ph type="dt" sz="half" idx="10"/>
          </p:nvPr>
        </p:nvSpPr>
        <p:spPr/>
        <p:txBody>
          <a:bodyPr/>
          <a:lstStyle/>
          <a:p>
            <a:fld id="{700130E0-58EF-4559-8456-4A8B313483FF}" type="datetimeFigureOut">
              <a:rPr lang="pt-BR" smtClean="0"/>
              <a:t>14/06/2020</a:t>
            </a:fld>
            <a:endParaRPr lang="pt-BR"/>
          </a:p>
        </p:txBody>
      </p:sp>
      <p:sp>
        <p:nvSpPr>
          <p:cNvPr id="5" name="Espaço Reservado para Rodapé 4">
            <a:extLst>
              <a:ext uri="{FF2B5EF4-FFF2-40B4-BE49-F238E27FC236}">
                <a16:creationId xmlns:a16="http://schemas.microsoft.com/office/drawing/2014/main" id="{8B99C9B7-1578-4AE6-854C-14D484559DC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19BCE87-49B0-4732-9846-54250BD19CBB}"/>
              </a:ext>
            </a:extLst>
          </p:cNvPr>
          <p:cNvSpPr>
            <a:spLocks noGrp="1"/>
          </p:cNvSpPr>
          <p:nvPr>
            <p:ph type="sldNum" sz="quarter" idx="12"/>
          </p:nvPr>
        </p:nvSpPr>
        <p:spPr/>
        <p:txBody>
          <a:bodyPr/>
          <a:lstStyle/>
          <a:p>
            <a:fld id="{E9B4B510-3DAD-4883-8555-350BBE57E134}" type="slidenum">
              <a:rPr lang="pt-BR" smtClean="0"/>
              <a:t>‹nº›</a:t>
            </a:fld>
            <a:endParaRPr lang="pt-BR"/>
          </a:p>
        </p:txBody>
      </p:sp>
    </p:spTree>
    <p:extLst>
      <p:ext uri="{BB962C8B-B14F-4D97-AF65-F5344CB8AC3E}">
        <p14:creationId xmlns:p14="http://schemas.microsoft.com/office/powerpoint/2010/main" val="1870672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76E278-0B01-4FFF-9023-F49076CA29B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DC872F9-3D5F-432C-BB04-B719EB64E5EF}"/>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4F787D1-EF46-440E-A86D-C93910F7F529}"/>
              </a:ext>
            </a:extLst>
          </p:cNvPr>
          <p:cNvSpPr>
            <a:spLocks noGrp="1"/>
          </p:cNvSpPr>
          <p:nvPr>
            <p:ph type="dt" sz="half" idx="10"/>
          </p:nvPr>
        </p:nvSpPr>
        <p:spPr/>
        <p:txBody>
          <a:bodyPr/>
          <a:lstStyle/>
          <a:p>
            <a:fld id="{700130E0-58EF-4559-8456-4A8B313483FF}" type="datetimeFigureOut">
              <a:rPr lang="pt-BR" smtClean="0"/>
              <a:t>14/06/2020</a:t>
            </a:fld>
            <a:endParaRPr lang="pt-BR"/>
          </a:p>
        </p:txBody>
      </p:sp>
      <p:sp>
        <p:nvSpPr>
          <p:cNvPr id="5" name="Espaço Reservado para Rodapé 4">
            <a:extLst>
              <a:ext uri="{FF2B5EF4-FFF2-40B4-BE49-F238E27FC236}">
                <a16:creationId xmlns:a16="http://schemas.microsoft.com/office/drawing/2014/main" id="{9B653FA3-9EB8-48A2-A526-076FF5B6E31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C2F2B8C-60A3-4246-AA2D-5DEA6F78803F}"/>
              </a:ext>
            </a:extLst>
          </p:cNvPr>
          <p:cNvSpPr>
            <a:spLocks noGrp="1"/>
          </p:cNvSpPr>
          <p:nvPr>
            <p:ph type="sldNum" sz="quarter" idx="12"/>
          </p:nvPr>
        </p:nvSpPr>
        <p:spPr/>
        <p:txBody>
          <a:bodyPr/>
          <a:lstStyle/>
          <a:p>
            <a:fld id="{E9B4B510-3DAD-4883-8555-350BBE57E134}" type="slidenum">
              <a:rPr lang="pt-BR" smtClean="0"/>
              <a:t>‹nº›</a:t>
            </a:fld>
            <a:endParaRPr lang="pt-BR"/>
          </a:p>
        </p:txBody>
      </p:sp>
    </p:spTree>
    <p:extLst>
      <p:ext uri="{BB962C8B-B14F-4D97-AF65-F5344CB8AC3E}">
        <p14:creationId xmlns:p14="http://schemas.microsoft.com/office/powerpoint/2010/main" val="3492330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DCAC77-3027-468A-A0D0-372DCE5B731E}"/>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9B642F5A-8D67-4F4F-8027-C17811650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8FAE64EB-71CB-4990-9F86-5447074EBC39}"/>
              </a:ext>
            </a:extLst>
          </p:cNvPr>
          <p:cNvSpPr>
            <a:spLocks noGrp="1"/>
          </p:cNvSpPr>
          <p:nvPr>
            <p:ph type="dt" sz="half" idx="10"/>
          </p:nvPr>
        </p:nvSpPr>
        <p:spPr/>
        <p:txBody>
          <a:bodyPr/>
          <a:lstStyle/>
          <a:p>
            <a:fld id="{700130E0-58EF-4559-8456-4A8B313483FF}" type="datetimeFigureOut">
              <a:rPr lang="pt-BR" smtClean="0"/>
              <a:t>14/06/2020</a:t>
            </a:fld>
            <a:endParaRPr lang="pt-BR"/>
          </a:p>
        </p:txBody>
      </p:sp>
      <p:sp>
        <p:nvSpPr>
          <p:cNvPr id="5" name="Espaço Reservado para Rodapé 4">
            <a:extLst>
              <a:ext uri="{FF2B5EF4-FFF2-40B4-BE49-F238E27FC236}">
                <a16:creationId xmlns:a16="http://schemas.microsoft.com/office/drawing/2014/main" id="{F46B3D83-8CD7-4901-BB02-7C94B144BE0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364D38D-6AB5-4286-B9A0-1959AE6F654A}"/>
              </a:ext>
            </a:extLst>
          </p:cNvPr>
          <p:cNvSpPr>
            <a:spLocks noGrp="1"/>
          </p:cNvSpPr>
          <p:nvPr>
            <p:ph type="sldNum" sz="quarter" idx="12"/>
          </p:nvPr>
        </p:nvSpPr>
        <p:spPr/>
        <p:txBody>
          <a:bodyPr/>
          <a:lstStyle/>
          <a:p>
            <a:fld id="{E9B4B510-3DAD-4883-8555-350BBE57E134}" type="slidenum">
              <a:rPr lang="pt-BR" smtClean="0"/>
              <a:t>‹nº›</a:t>
            </a:fld>
            <a:endParaRPr lang="pt-BR"/>
          </a:p>
        </p:txBody>
      </p:sp>
    </p:spTree>
    <p:extLst>
      <p:ext uri="{BB962C8B-B14F-4D97-AF65-F5344CB8AC3E}">
        <p14:creationId xmlns:p14="http://schemas.microsoft.com/office/powerpoint/2010/main" val="105357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CC3A7-A641-498E-98D2-CC416A540E7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21AAA24-56D3-4161-BE1D-F6FC45424A13}"/>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F08B83E2-5856-4BD7-A525-DAB9DEFF86D8}"/>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BB72A1A3-5DD2-424C-904E-66750C2D78ED}"/>
              </a:ext>
            </a:extLst>
          </p:cNvPr>
          <p:cNvSpPr>
            <a:spLocks noGrp="1"/>
          </p:cNvSpPr>
          <p:nvPr>
            <p:ph type="dt" sz="half" idx="10"/>
          </p:nvPr>
        </p:nvSpPr>
        <p:spPr/>
        <p:txBody>
          <a:bodyPr/>
          <a:lstStyle/>
          <a:p>
            <a:fld id="{700130E0-58EF-4559-8456-4A8B313483FF}" type="datetimeFigureOut">
              <a:rPr lang="pt-BR" smtClean="0"/>
              <a:t>14/06/2020</a:t>
            </a:fld>
            <a:endParaRPr lang="pt-BR"/>
          </a:p>
        </p:txBody>
      </p:sp>
      <p:sp>
        <p:nvSpPr>
          <p:cNvPr id="6" name="Espaço Reservado para Rodapé 5">
            <a:extLst>
              <a:ext uri="{FF2B5EF4-FFF2-40B4-BE49-F238E27FC236}">
                <a16:creationId xmlns:a16="http://schemas.microsoft.com/office/drawing/2014/main" id="{260CCD18-083E-4799-A5CE-0B36140B3CB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8369334-B370-41EC-8645-2196A1FCDCA7}"/>
              </a:ext>
            </a:extLst>
          </p:cNvPr>
          <p:cNvSpPr>
            <a:spLocks noGrp="1"/>
          </p:cNvSpPr>
          <p:nvPr>
            <p:ph type="sldNum" sz="quarter" idx="12"/>
          </p:nvPr>
        </p:nvSpPr>
        <p:spPr/>
        <p:txBody>
          <a:bodyPr/>
          <a:lstStyle/>
          <a:p>
            <a:fld id="{E9B4B510-3DAD-4883-8555-350BBE57E134}" type="slidenum">
              <a:rPr lang="pt-BR" smtClean="0"/>
              <a:t>‹nº›</a:t>
            </a:fld>
            <a:endParaRPr lang="pt-BR"/>
          </a:p>
        </p:txBody>
      </p:sp>
    </p:spTree>
    <p:extLst>
      <p:ext uri="{BB962C8B-B14F-4D97-AF65-F5344CB8AC3E}">
        <p14:creationId xmlns:p14="http://schemas.microsoft.com/office/powerpoint/2010/main" val="3681440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2EA9AC-02BF-4019-84D1-73067BD492B9}"/>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3070FD11-E3E1-46A6-ADC9-8628C1AD19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C8E67A57-F972-4D73-BEFD-54BEF9A24160}"/>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77A5064C-F684-455E-9435-3158A52242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6E6FAA76-45AB-4A0E-B62D-5B2DA9E83BC6}"/>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7BFEDF0A-B235-41E4-AA81-0E538EBB6B86}"/>
              </a:ext>
            </a:extLst>
          </p:cNvPr>
          <p:cNvSpPr>
            <a:spLocks noGrp="1"/>
          </p:cNvSpPr>
          <p:nvPr>
            <p:ph type="dt" sz="half" idx="10"/>
          </p:nvPr>
        </p:nvSpPr>
        <p:spPr/>
        <p:txBody>
          <a:bodyPr/>
          <a:lstStyle/>
          <a:p>
            <a:fld id="{700130E0-58EF-4559-8456-4A8B313483FF}" type="datetimeFigureOut">
              <a:rPr lang="pt-BR" smtClean="0"/>
              <a:t>14/06/2020</a:t>
            </a:fld>
            <a:endParaRPr lang="pt-BR"/>
          </a:p>
        </p:txBody>
      </p:sp>
      <p:sp>
        <p:nvSpPr>
          <p:cNvPr id="8" name="Espaço Reservado para Rodapé 7">
            <a:extLst>
              <a:ext uri="{FF2B5EF4-FFF2-40B4-BE49-F238E27FC236}">
                <a16:creationId xmlns:a16="http://schemas.microsoft.com/office/drawing/2014/main" id="{D6A2F7AE-C5E4-48DC-B502-DD1F558281BB}"/>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71CCAC44-888F-4FBC-874A-8CC32400F36C}"/>
              </a:ext>
            </a:extLst>
          </p:cNvPr>
          <p:cNvSpPr>
            <a:spLocks noGrp="1"/>
          </p:cNvSpPr>
          <p:nvPr>
            <p:ph type="sldNum" sz="quarter" idx="12"/>
          </p:nvPr>
        </p:nvSpPr>
        <p:spPr/>
        <p:txBody>
          <a:bodyPr/>
          <a:lstStyle/>
          <a:p>
            <a:fld id="{E9B4B510-3DAD-4883-8555-350BBE57E134}" type="slidenum">
              <a:rPr lang="pt-BR" smtClean="0"/>
              <a:t>‹nº›</a:t>
            </a:fld>
            <a:endParaRPr lang="pt-BR"/>
          </a:p>
        </p:txBody>
      </p:sp>
    </p:spTree>
    <p:extLst>
      <p:ext uri="{BB962C8B-B14F-4D97-AF65-F5344CB8AC3E}">
        <p14:creationId xmlns:p14="http://schemas.microsoft.com/office/powerpoint/2010/main" val="2555183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3F42A-EF72-49DD-9A45-5CB066196065}"/>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C73CDDDC-4334-4B7B-8D31-3B1739CCB4F3}"/>
              </a:ext>
            </a:extLst>
          </p:cNvPr>
          <p:cNvSpPr>
            <a:spLocks noGrp="1"/>
          </p:cNvSpPr>
          <p:nvPr>
            <p:ph type="dt" sz="half" idx="10"/>
          </p:nvPr>
        </p:nvSpPr>
        <p:spPr/>
        <p:txBody>
          <a:bodyPr/>
          <a:lstStyle/>
          <a:p>
            <a:fld id="{700130E0-58EF-4559-8456-4A8B313483FF}" type="datetimeFigureOut">
              <a:rPr lang="pt-BR" smtClean="0"/>
              <a:t>14/06/2020</a:t>
            </a:fld>
            <a:endParaRPr lang="pt-BR"/>
          </a:p>
        </p:txBody>
      </p:sp>
      <p:sp>
        <p:nvSpPr>
          <p:cNvPr id="4" name="Espaço Reservado para Rodapé 3">
            <a:extLst>
              <a:ext uri="{FF2B5EF4-FFF2-40B4-BE49-F238E27FC236}">
                <a16:creationId xmlns:a16="http://schemas.microsoft.com/office/drawing/2014/main" id="{C85D331F-60CA-4511-B41A-A3176CBA2297}"/>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124FEE55-6221-4478-85EF-0A3D4D9ADC73}"/>
              </a:ext>
            </a:extLst>
          </p:cNvPr>
          <p:cNvSpPr>
            <a:spLocks noGrp="1"/>
          </p:cNvSpPr>
          <p:nvPr>
            <p:ph type="sldNum" sz="quarter" idx="12"/>
          </p:nvPr>
        </p:nvSpPr>
        <p:spPr/>
        <p:txBody>
          <a:bodyPr/>
          <a:lstStyle/>
          <a:p>
            <a:fld id="{E9B4B510-3DAD-4883-8555-350BBE57E134}" type="slidenum">
              <a:rPr lang="pt-BR" smtClean="0"/>
              <a:t>‹nº›</a:t>
            </a:fld>
            <a:endParaRPr lang="pt-BR"/>
          </a:p>
        </p:txBody>
      </p:sp>
    </p:spTree>
    <p:extLst>
      <p:ext uri="{BB962C8B-B14F-4D97-AF65-F5344CB8AC3E}">
        <p14:creationId xmlns:p14="http://schemas.microsoft.com/office/powerpoint/2010/main" val="2186136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8339D8C-3338-488F-B451-BE81DADDF91C}"/>
              </a:ext>
            </a:extLst>
          </p:cNvPr>
          <p:cNvSpPr>
            <a:spLocks noGrp="1"/>
          </p:cNvSpPr>
          <p:nvPr>
            <p:ph type="dt" sz="half" idx="10"/>
          </p:nvPr>
        </p:nvSpPr>
        <p:spPr/>
        <p:txBody>
          <a:bodyPr/>
          <a:lstStyle/>
          <a:p>
            <a:fld id="{700130E0-58EF-4559-8456-4A8B313483FF}" type="datetimeFigureOut">
              <a:rPr lang="pt-BR" smtClean="0"/>
              <a:t>14/06/2020</a:t>
            </a:fld>
            <a:endParaRPr lang="pt-BR"/>
          </a:p>
        </p:txBody>
      </p:sp>
      <p:sp>
        <p:nvSpPr>
          <p:cNvPr id="3" name="Espaço Reservado para Rodapé 2">
            <a:extLst>
              <a:ext uri="{FF2B5EF4-FFF2-40B4-BE49-F238E27FC236}">
                <a16:creationId xmlns:a16="http://schemas.microsoft.com/office/drawing/2014/main" id="{D09BC40D-E0F2-4DE7-B126-E8F2F655967D}"/>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5DEDFBE0-BD99-42F1-828B-E2D03252F92E}"/>
              </a:ext>
            </a:extLst>
          </p:cNvPr>
          <p:cNvSpPr>
            <a:spLocks noGrp="1"/>
          </p:cNvSpPr>
          <p:nvPr>
            <p:ph type="sldNum" sz="quarter" idx="12"/>
          </p:nvPr>
        </p:nvSpPr>
        <p:spPr/>
        <p:txBody>
          <a:bodyPr/>
          <a:lstStyle/>
          <a:p>
            <a:fld id="{E9B4B510-3DAD-4883-8555-350BBE57E134}" type="slidenum">
              <a:rPr lang="pt-BR" smtClean="0"/>
              <a:t>‹nº›</a:t>
            </a:fld>
            <a:endParaRPr lang="pt-BR"/>
          </a:p>
        </p:txBody>
      </p:sp>
    </p:spTree>
    <p:extLst>
      <p:ext uri="{BB962C8B-B14F-4D97-AF65-F5344CB8AC3E}">
        <p14:creationId xmlns:p14="http://schemas.microsoft.com/office/powerpoint/2010/main" val="100226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3408CC-7341-4154-866A-41FDFCF7832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6AB703F-101A-4CA7-BCB8-2A8336312A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EF7EDBDF-F6C0-494E-913E-3B6BC0CB33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D8C51DA-7A99-48A4-BC3F-88DA1B4D3354}"/>
              </a:ext>
            </a:extLst>
          </p:cNvPr>
          <p:cNvSpPr>
            <a:spLocks noGrp="1"/>
          </p:cNvSpPr>
          <p:nvPr>
            <p:ph type="dt" sz="half" idx="10"/>
          </p:nvPr>
        </p:nvSpPr>
        <p:spPr/>
        <p:txBody>
          <a:bodyPr/>
          <a:lstStyle/>
          <a:p>
            <a:fld id="{700130E0-58EF-4559-8456-4A8B313483FF}" type="datetimeFigureOut">
              <a:rPr lang="pt-BR" smtClean="0"/>
              <a:t>14/06/2020</a:t>
            </a:fld>
            <a:endParaRPr lang="pt-BR"/>
          </a:p>
        </p:txBody>
      </p:sp>
      <p:sp>
        <p:nvSpPr>
          <p:cNvPr id="6" name="Espaço Reservado para Rodapé 5">
            <a:extLst>
              <a:ext uri="{FF2B5EF4-FFF2-40B4-BE49-F238E27FC236}">
                <a16:creationId xmlns:a16="http://schemas.microsoft.com/office/drawing/2014/main" id="{526AECE3-3674-45A7-B93A-A3FC4D2D16B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805CE72-1D57-4FCE-A6E9-0B7DDD1A168D}"/>
              </a:ext>
            </a:extLst>
          </p:cNvPr>
          <p:cNvSpPr>
            <a:spLocks noGrp="1"/>
          </p:cNvSpPr>
          <p:nvPr>
            <p:ph type="sldNum" sz="quarter" idx="12"/>
          </p:nvPr>
        </p:nvSpPr>
        <p:spPr/>
        <p:txBody>
          <a:bodyPr/>
          <a:lstStyle/>
          <a:p>
            <a:fld id="{E9B4B510-3DAD-4883-8555-350BBE57E134}" type="slidenum">
              <a:rPr lang="pt-BR" smtClean="0"/>
              <a:t>‹nº›</a:t>
            </a:fld>
            <a:endParaRPr lang="pt-BR"/>
          </a:p>
        </p:txBody>
      </p:sp>
    </p:spTree>
    <p:extLst>
      <p:ext uri="{BB962C8B-B14F-4D97-AF65-F5344CB8AC3E}">
        <p14:creationId xmlns:p14="http://schemas.microsoft.com/office/powerpoint/2010/main" val="584996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37BD8C-8F51-4E95-A5F0-4836C7914F1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30AFE1A9-2313-4F51-9C0E-2AF4F35521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D8F44C1E-567E-49B5-A961-2270E6CF6F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D9DD19E2-6FD8-4E84-A9B0-16070CA6029B}"/>
              </a:ext>
            </a:extLst>
          </p:cNvPr>
          <p:cNvSpPr>
            <a:spLocks noGrp="1"/>
          </p:cNvSpPr>
          <p:nvPr>
            <p:ph type="dt" sz="half" idx="10"/>
          </p:nvPr>
        </p:nvSpPr>
        <p:spPr/>
        <p:txBody>
          <a:bodyPr/>
          <a:lstStyle/>
          <a:p>
            <a:fld id="{700130E0-58EF-4559-8456-4A8B313483FF}" type="datetimeFigureOut">
              <a:rPr lang="pt-BR" smtClean="0"/>
              <a:t>14/06/2020</a:t>
            </a:fld>
            <a:endParaRPr lang="pt-BR"/>
          </a:p>
        </p:txBody>
      </p:sp>
      <p:sp>
        <p:nvSpPr>
          <p:cNvPr id="6" name="Espaço Reservado para Rodapé 5">
            <a:extLst>
              <a:ext uri="{FF2B5EF4-FFF2-40B4-BE49-F238E27FC236}">
                <a16:creationId xmlns:a16="http://schemas.microsoft.com/office/drawing/2014/main" id="{0BAB481F-32E8-407B-9D0F-33D06D2A78B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71C55D9-A436-4765-AD61-F582ED44A02F}"/>
              </a:ext>
            </a:extLst>
          </p:cNvPr>
          <p:cNvSpPr>
            <a:spLocks noGrp="1"/>
          </p:cNvSpPr>
          <p:nvPr>
            <p:ph type="sldNum" sz="quarter" idx="12"/>
          </p:nvPr>
        </p:nvSpPr>
        <p:spPr/>
        <p:txBody>
          <a:bodyPr/>
          <a:lstStyle/>
          <a:p>
            <a:fld id="{E9B4B510-3DAD-4883-8555-350BBE57E134}" type="slidenum">
              <a:rPr lang="pt-BR" smtClean="0"/>
              <a:t>‹nº›</a:t>
            </a:fld>
            <a:endParaRPr lang="pt-BR"/>
          </a:p>
        </p:txBody>
      </p:sp>
    </p:spTree>
    <p:extLst>
      <p:ext uri="{BB962C8B-B14F-4D97-AF65-F5344CB8AC3E}">
        <p14:creationId xmlns:p14="http://schemas.microsoft.com/office/powerpoint/2010/main" val="1148038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98F93145-EB5D-431C-AC51-B3E2A25AD5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74054CC7-65DB-415F-9B1F-DF596E9508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00AD936-D165-464B-95B8-EA40373B52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0130E0-58EF-4559-8456-4A8B313483FF}" type="datetimeFigureOut">
              <a:rPr lang="pt-BR" smtClean="0"/>
              <a:t>14/06/2020</a:t>
            </a:fld>
            <a:endParaRPr lang="pt-BR"/>
          </a:p>
        </p:txBody>
      </p:sp>
      <p:sp>
        <p:nvSpPr>
          <p:cNvPr id="5" name="Espaço Reservado para Rodapé 4">
            <a:extLst>
              <a:ext uri="{FF2B5EF4-FFF2-40B4-BE49-F238E27FC236}">
                <a16:creationId xmlns:a16="http://schemas.microsoft.com/office/drawing/2014/main" id="{434954FC-11E5-4DEB-858E-78C16BB553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9B615BB6-6E36-45F9-984E-DF7D2626E3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B4B510-3DAD-4883-8555-350BBE57E134}" type="slidenum">
              <a:rPr lang="pt-BR" smtClean="0"/>
              <a:t>‹nº›</a:t>
            </a:fld>
            <a:endParaRPr lang="pt-BR"/>
          </a:p>
        </p:txBody>
      </p:sp>
    </p:spTree>
    <p:extLst>
      <p:ext uri="{BB962C8B-B14F-4D97-AF65-F5344CB8AC3E}">
        <p14:creationId xmlns:p14="http://schemas.microsoft.com/office/powerpoint/2010/main" val="170678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Cantos Arredondados 5">
            <a:extLst>
              <a:ext uri="{FF2B5EF4-FFF2-40B4-BE49-F238E27FC236}">
                <a16:creationId xmlns:a16="http://schemas.microsoft.com/office/drawing/2014/main" id="{B773BAC9-26B2-4604-B7A5-0511FDC1DB25}"/>
              </a:ext>
            </a:extLst>
          </p:cNvPr>
          <p:cNvSpPr/>
          <p:nvPr/>
        </p:nvSpPr>
        <p:spPr>
          <a:xfrm>
            <a:off x="0" y="655782"/>
            <a:ext cx="12192000" cy="4571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0" name="Agrupar 9">
            <a:extLst>
              <a:ext uri="{FF2B5EF4-FFF2-40B4-BE49-F238E27FC236}">
                <a16:creationId xmlns:a16="http://schemas.microsoft.com/office/drawing/2014/main" id="{66A1FCD6-AA27-46C4-A4F9-B69D6D251FA1}"/>
              </a:ext>
            </a:extLst>
          </p:cNvPr>
          <p:cNvGrpSpPr/>
          <p:nvPr/>
        </p:nvGrpSpPr>
        <p:grpSpPr>
          <a:xfrm>
            <a:off x="0" y="0"/>
            <a:ext cx="12192000" cy="956832"/>
            <a:chOff x="0" y="0"/>
            <a:chExt cx="12192000" cy="956832"/>
          </a:xfrm>
        </p:grpSpPr>
        <p:sp>
          <p:nvSpPr>
            <p:cNvPr id="4" name="Retângulo 3">
              <a:extLst>
                <a:ext uri="{FF2B5EF4-FFF2-40B4-BE49-F238E27FC236}">
                  <a16:creationId xmlns:a16="http://schemas.microsoft.com/office/drawing/2014/main" id="{C7A22780-CA73-4CC5-9272-CAD61DA2EB69}"/>
                </a:ext>
              </a:extLst>
            </p:cNvPr>
            <p:cNvSpPr/>
            <p:nvPr/>
          </p:nvSpPr>
          <p:spPr>
            <a:xfrm>
              <a:off x="0" y="0"/>
              <a:ext cx="12192000" cy="655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A42702E2-5E23-4786-9A5D-296C14599D8D}"/>
                </a:ext>
              </a:extLst>
            </p:cNvPr>
            <p:cNvSpPr txBox="1"/>
            <p:nvPr/>
          </p:nvSpPr>
          <p:spPr>
            <a:xfrm>
              <a:off x="444616" y="92279"/>
              <a:ext cx="6006517" cy="523220"/>
            </a:xfrm>
            <a:prstGeom prst="rect">
              <a:avLst/>
            </a:prstGeom>
            <a:noFill/>
          </p:spPr>
          <p:txBody>
            <a:bodyPr wrap="square" rtlCol="0">
              <a:spAutoFit/>
            </a:bodyPr>
            <a:lstStyle/>
            <a:p>
              <a:r>
                <a:rPr lang="pt-BR" sz="2800" dirty="0">
                  <a:solidFill>
                    <a:schemeClr val="bg1"/>
                  </a:solidFill>
                </a:rPr>
                <a:t>Project 2: Evolutionary Computing</a:t>
              </a:r>
            </a:p>
          </p:txBody>
        </p:sp>
        <p:sp>
          <p:nvSpPr>
            <p:cNvPr id="7" name="Retângulo 6">
              <a:extLst>
                <a:ext uri="{FF2B5EF4-FFF2-40B4-BE49-F238E27FC236}">
                  <a16:creationId xmlns:a16="http://schemas.microsoft.com/office/drawing/2014/main" id="{AE6B5865-2DA8-4571-9E38-A57BAA17BE6C}"/>
                </a:ext>
              </a:extLst>
            </p:cNvPr>
            <p:cNvSpPr/>
            <p:nvPr/>
          </p:nvSpPr>
          <p:spPr>
            <a:xfrm>
              <a:off x="0" y="701501"/>
              <a:ext cx="12192000" cy="24268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CaixaDeTexto 7">
              <a:extLst>
                <a:ext uri="{FF2B5EF4-FFF2-40B4-BE49-F238E27FC236}">
                  <a16:creationId xmlns:a16="http://schemas.microsoft.com/office/drawing/2014/main" id="{12CC83B4-9A9C-43C6-B0D0-BDFAF7BD0AED}"/>
                </a:ext>
              </a:extLst>
            </p:cNvPr>
            <p:cNvSpPr txBox="1"/>
            <p:nvPr/>
          </p:nvSpPr>
          <p:spPr>
            <a:xfrm flipH="1">
              <a:off x="444616" y="649055"/>
              <a:ext cx="8607104" cy="307777"/>
            </a:xfrm>
            <a:prstGeom prst="rect">
              <a:avLst/>
            </a:prstGeom>
            <a:noFill/>
          </p:spPr>
          <p:txBody>
            <a:bodyPr wrap="square" rtlCol="0">
              <a:spAutoFit/>
            </a:bodyPr>
            <a:lstStyle/>
            <a:p>
              <a:r>
                <a:rPr lang="pt-BR" sz="1400" dirty="0">
                  <a:solidFill>
                    <a:schemeClr val="bg1"/>
                  </a:solidFill>
                </a:rPr>
                <a:t>Eduardo S. Ito RA 159086 / Thales E. Nazatto / Professora: Esther Luna Colombini / UNICAMP-IC </a:t>
              </a:r>
            </a:p>
          </p:txBody>
        </p:sp>
      </p:grpSp>
      <p:sp>
        <p:nvSpPr>
          <p:cNvPr id="9" name="Retângulo 8">
            <a:extLst>
              <a:ext uri="{FF2B5EF4-FFF2-40B4-BE49-F238E27FC236}">
                <a16:creationId xmlns:a16="http://schemas.microsoft.com/office/drawing/2014/main" id="{3F85B51D-5FED-4B67-84F4-BBBAF911144A}"/>
              </a:ext>
            </a:extLst>
          </p:cNvPr>
          <p:cNvSpPr/>
          <p:nvPr/>
        </p:nvSpPr>
        <p:spPr>
          <a:xfrm>
            <a:off x="251670" y="1098958"/>
            <a:ext cx="3330429" cy="3858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Problema / Questão</a:t>
            </a:r>
          </a:p>
        </p:txBody>
      </p:sp>
      <p:sp>
        <p:nvSpPr>
          <p:cNvPr id="11" name="Retângulo 10">
            <a:extLst>
              <a:ext uri="{FF2B5EF4-FFF2-40B4-BE49-F238E27FC236}">
                <a16:creationId xmlns:a16="http://schemas.microsoft.com/office/drawing/2014/main" id="{A3214E01-B3D3-4549-B5F2-88721EE43067}"/>
              </a:ext>
            </a:extLst>
          </p:cNvPr>
          <p:cNvSpPr/>
          <p:nvPr/>
        </p:nvSpPr>
        <p:spPr>
          <a:xfrm>
            <a:off x="236290" y="3071771"/>
            <a:ext cx="3330429" cy="3858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Hipótese</a:t>
            </a:r>
          </a:p>
        </p:txBody>
      </p:sp>
      <p:sp>
        <p:nvSpPr>
          <p:cNvPr id="12" name="Retângulo 11">
            <a:extLst>
              <a:ext uri="{FF2B5EF4-FFF2-40B4-BE49-F238E27FC236}">
                <a16:creationId xmlns:a16="http://schemas.microsoft.com/office/drawing/2014/main" id="{58DFB91F-0F3A-4EA0-9765-B581F78CC030}"/>
              </a:ext>
            </a:extLst>
          </p:cNvPr>
          <p:cNvSpPr/>
          <p:nvPr/>
        </p:nvSpPr>
        <p:spPr>
          <a:xfrm>
            <a:off x="220910" y="5120085"/>
            <a:ext cx="3330429" cy="3858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Materiais</a:t>
            </a:r>
          </a:p>
        </p:txBody>
      </p:sp>
      <p:sp>
        <p:nvSpPr>
          <p:cNvPr id="13" name="Retângulo 12">
            <a:extLst>
              <a:ext uri="{FF2B5EF4-FFF2-40B4-BE49-F238E27FC236}">
                <a16:creationId xmlns:a16="http://schemas.microsoft.com/office/drawing/2014/main" id="{EE52AC4E-F9FE-4BEF-BEB9-305833C420AD}"/>
              </a:ext>
            </a:extLst>
          </p:cNvPr>
          <p:cNvSpPr/>
          <p:nvPr/>
        </p:nvSpPr>
        <p:spPr>
          <a:xfrm>
            <a:off x="4282584" y="1094763"/>
            <a:ext cx="3330429" cy="3858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Procedimento</a:t>
            </a:r>
          </a:p>
        </p:txBody>
      </p:sp>
      <p:sp>
        <p:nvSpPr>
          <p:cNvPr id="14" name="Retângulo 13">
            <a:extLst>
              <a:ext uri="{FF2B5EF4-FFF2-40B4-BE49-F238E27FC236}">
                <a16:creationId xmlns:a16="http://schemas.microsoft.com/office/drawing/2014/main" id="{C468AC29-A3F1-4412-AD70-67756B1ABE16}"/>
              </a:ext>
            </a:extLst>
          </p:cNvPr>
          <p:cNvSpPr/>
          <p:nvPr/>
        </p:nvSpPr>
        <p:spPr>
          <a:xfrm>
            <a:off x="4282584" y="5020815"/>
            <a:ext cx="3330429" cy="3858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Dados / Observações</a:t>
            </a:r>
          </a:p>
        </p:txBody>
      </p:sp>
      <p:sp>
        <p:nvSpPr>
          <p:cNvPr id="15" name="Retângulo 14">
            <a:extLst>
              <a:ext uri="{FF2B5EF4-FFF2-40B4-BE49-F238E27FC236}">
                <a16:creationId xmlns:a16="http://schemas.microsoft.com/office/drawing/2014/main" id="{1EB31D9C-4D68-481F-87A0-9D6CA8F7468D}"/>
              </a:ext>
            </a:extLst>
          </p:cNvPr>
          <p:cNvSpPr/>
          <p:nvPr/>
        </p:nvSpPr>
        <p:spPr>
          <a:xfrm>
            <a:off x="8268757" y="1079383"/>
            <a:ext cx="3330429" cy="3858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Resultados</a:t>
            </a:r>
          </a:p>
        </p:txBody>
      </p:sp>
      <p:sp>
        <p:nvSpPr>
          <p:cNvPr id="16" name="Retângulo 15">
            <a:extLst>
              <a:ext uri="{FF2B5EF4-FFF2-40B4-BE49-F238E27FC236}">
                <a16:creationId xmlns:a16="http://schemas.microsoft.com/office/drawing/2014/main" id="{5F334132-828A-4592-ABB2-587C5AA331C4}"/>
              </a:ext>
            </a:extLst>
          </p:cNvPr>
          <p:cNvSpPr/>
          <p:nvPr/>
        </p:nvSpPr>
        <p:spPr>
          <a:xfrm>
            <a:off x="8270155" y="2615968"/>
            <a:ext cx="3330429" cy="3858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Conclusão</a:t>
            </a:r>
          </a:p>
        </p:txBody>
      </p:sp>
      <p:sp>
        <p:nvSpPr>
          <p:cNvPr id="17" name="Retângulo 16">
            <a:extLst>
              <a:ext uri="{FF2B5EF4-FFF2-40B4-BE49-F238E27FC236}">
                <a16:creationId xmlns:a16="http://schemas.microsoft.com/office/drawing/2014/main" id="{1DDBC8BA-7A3C-4831-8664-A88A4DDA9FB6}"/>
              </a:ext>
            </a:extLst>
          </p:cNvPr>
          <p:cNvSpPr/>
          <p:nvPr/>
        </p:nvSpPr>
        <p:spPr>
          <a:xfrm>
            <a:off x="8355443" y="4773339"/>
            <a:ext cx="3330429" cy="3858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Trabalhos Citados</a:t>
            </a:r>
          </a:p>
        </p:txBody>
      </p:sp>
      <p:sp>
        <p:nvSpPr>
          <p:cNvPr id="19" name="CaixaDeTexto 18">
            <a:extLst>
              <a:ext uri="{FF2B5EF4-FFF2-40B4-BE49-F238E27FC236}">
                <a16:creationId xmlns:a16="http://schemas.microsoft.com/office/drawing/2014/main" id="{1BD7C5A1-46AF-43B5-8071-F36AB2EC73CF}"/>
              </a:ext>
            </a:extLst>
          </p:cNvPr>
          <p:cNvSpPr txBox="1"/>
          <p:nvPr/>
        </p:nvSpPr>
        <p:spPr>
          <a:xfrm>
            <a:off x="251670" y="1568741"/>
            <a:ext cx="3330429" cy="1384995"/>
          </a:xfrm>
          <a:prstGeom prst="rect">
            <a:avLst/>
          </a:prstGeom>
          <a:noFill/>
        </p:spPr>
        <p:txBody>
          <a:bodyPr wrap="square" rtlCol="0">
            <a:spAutoFit/>
          </a:bodyPr>
          <a:lstStyle/>
          <a:p>
            <a:r>
              <a:rPr lang="pt-BR" sz="1200" dirty="0"/>
              <a:t>Seria possível preencher uma mochila de uma forma otimizada com vários itens, que tenham atributos peso e valor, de forma a não exceder sua capacidade máxima em peso e ao mesmo tempo maximizar em valor total os itens carregados? Isto é conhecido como o Problema da Mochila (ou Knapsack Problem)</a:t>
            </a:r>
          </a:p>
        </p:txBody>
      </p:sp>
      <p:sp>
        <p:nvSpPr>
          <p:cNvPr id="21" name="CaixaDeTexto 20">
            <a:extLst>
              <a:ext uri="{FF2B5EF4-FFF2-40B4-BE49-F238E27FC236}">
                <a16:creationId xmlns:a16="http://schemas.microsoft.com/office/drawing/2014/main" id="{1172B8F0-D60B-47C2-A8F7-7D0CB8960997}"/>
              </a:ext>
            </a:extLst>
          </p:cNvPr>
          <p:cNvSpPr txBox="1"/>
          <p:nvPr/>
        </p:nvSpPr>
        <p:spPr>
          <a:xfrm>
            <a:off x="253068" y="3499609"/>
            <a:ext cx="3330429" cy="1569660"/>
          </a:xfrm>
          <a:prstGeom prst="rect">
            <a:avLst/>
          </a:prstGeom>
          <a:noFill/>
        </p:spPr>
        <p:txBody>
          <a:bodyPr wrap="square" rtlCol="0">
            <a:spAutoFit/>
          </a:bodyPr>
          <a:lstStyle/>
          <a:p>
            <a:r>
              <a:rPr lang="pt-BR" sz="1200" dirty="0"/>
              <a:t>Seria possível resolver esse dilema com computação evolucionária, mais especificamente utilizando algoritmo genético (GA), em vez da programação dinâmica, comumente utilizada para resolver essa questão? Seria possível fazer uma combinação otimizada dos itens a serem carregadas na mochila? Seria aplicável em outros casos, como otimizar carga em caminhões?</a:t>
            </a:r>
          </a:p>
        </p:txBody>
      </p:sp>
      <p:sp>
        <p:nvSpPr>
          <p:cNvPr id="22" name="CaixaDeTexto 21">
            <a:extLst>
              <a:ext uri="{FF2B5EF4-FFF2-40B4-BE49-F238E27FC236}">
                <a16:creationId xmlns:a16="http://schemas.microsoft.com/office/drawing/2014/main" id="{D7154190-B619-4B41-AD31-CDE14D140A96}"/>
              </a:ext>
            </a:extLst>
          </p:cNvPr>
          <p:cNvSpPr txBox="1"/>
          <p:nvPr/>
        </p:nvSpPr>
        <p:spPr>
          <a:xfrm>
            <a:off x="220909" y="5480813"/>
            <a:ext cx="3330429" cy="1384995"/>
          </a:xfrm>
          <a:prstGeom prst="rect">
            <a:avLst/>
          </a:prstGeom>
          <a:noFill/>
        </p:spPr>
        <p:txBody>
          <a:bodyPr wrap="square" rtlCol="0">
            <a:spAutoFit/>
          </a:bodyPr>
          <a:lstStyle/>
          <a:p>
            <a:r>
              <a:rPr lang="pt-BR" sz="1200" dirty="0"/>
              <a:t>Foram utilizados os seguintes materiais:</a:t>
            </a:r>
          </a:p>
          <a:p>
            <a:pPr marL="171450" indent="-171450">
              <a:buFont typeface="Arial" panose="020B0604020202020204" pitchFamily="34" charset="0"/>
              <a:buChar char="•"/>
            </a:pPr>
            <a:r>
              <a:rPr lang="pt-BR" sz="1200" dirty="0"/>
              <a:t>Anaconda ou miniconda</a:t>
            </a:r>
          </a:p>
          <a:p>
            <a:pPr marL="171450" indent="-171450">
              <a:buFont typeface="Arial" panose="020B0604020202020204" pitchFamily="34" charset="0"/>
              <a:buChar char="•"/>
            </a:pPr>
            <a:r>
              <a:rPr lang="pt-BR" sz="1200" dirty="0"/>
              <a:t>Pycharm. IDE para desenvolvimento dos scripts.</a:t>
            </a:r>
          </a:p>
          <a:p>
            <a:pPr marL="171450" indent="-171450">
              <a:buFont typeface="Arial" panose="020B0604020202020204" pitchFamily="34" charset="0"/>
              <a:buChar char="•"/>
            </a:pPr>
            <a:r>
              <a:rPr lang="pt-BR" sz="1200" dirty="0"/>
              <a:t>Jupyter Notebook</a:t>
            </a:r>
          </a:p>
          <a:p>
            <a:pPr marL="171450" indent="-171450">
              <a:buFont typeface="Arial" panose="020B0604020202020204" pitchFamily="34" charset="0"/>
              <a:buChar char="•"/>
            </a:pPr>
            <a:r>
              <a:rPr lang="pt-BR" sz="1200" dirty="0"/>
              <a:t>Python 3</a:t>
            </a:r>
          </a:p>
          <a:p>
            <a:pPr marL="171450" indent="-171450">
              <a:buFont typeface="Arial" panose="020B0604020202020204" pitchFamily="34" charset="0"/>
              <a:buChar char="•"/>
            </a:pPr>
            <a:r>
              <a:rPr lang="pt-BR" sz="1200" dirty="0"/>
              <a:t>Aplicativo reverse para obtenção das classes em UML dos scripts python.</a:t>
            </a:r>
          </a:p>
        </p:txBody>
      </p:sp>
      <p:sp>
        <p:nvSpPr>
          <p:cNvPr id="24" name="CaixaDeTexto 23">
            <a:extLst>
              <a:ext uri="{FF2B5EF4-FFF2-40B4-BE49-F238E27FC236}">
                <a16:creationId xmlns:a16="http://schemas.microsoft.com/office/drawing/2014/main" id="{55F20807-76E3-4E2D-8AB3-C251CB60988C}"/>
              </a:ext>
            </a:extLst>
          </p:cNvPr>
          <p:cNvSpPr txBox="1"/>
          <p:nvPr/>
        </p:nvSpPr>
        <p:spPr>
          <a:xfrm>
            <a:off x="4232249" y="1447102"/>
            <a:ext cx="3330429" cy="3600986"/>
          </a:xfrm>
          <a:prstGeom prst="rect">
            <a:avLst/>
          </a:prstGeom>
          <a:noFill/>
        </p:spPr>
        <p:txBody>
          <a:bodyPr wrap="square" rtlCol="0">
            <a:spAutoFit/>
          </a:bodyPr>
          <a:lstStyle/>
          <a:p>
            <a:r>
              <a:rPr lang="pt-BR" sz="1200" dirty="0"/>
              <a:t>Os seguintes procedimentos foram realizados</a:t>
            </a:r>
          </a:p>
          <a:p>
            <a:pPr marL="171450" indent="-171450">
              <a:buFont typeface="Arial" panose="020B0604020202020204" pitchFamily="34" charset="0"/>
              <a:buChar char="•"/>
            </a:pPr>
            <a:r>
              <a:rPr lang="pt-BR" sz="1200" dirty="0"/>
              <a:t>Revisão da aula 7 de evolutionary computing</a:t>
            </a:r>
          </a:p>
          <a:p>
            <a:pPr marL="171450" indent="-171450">
              <a:buFont typeface="Arial" panose="020B0604020202020204" pitchFamily="34" charset="0"/>
              <a:buChar char="•"/>
            </a:pPr>
            <a:r>
              <a:rPr lang="pt-BR" sz="1200" dirty="0"/>
              <a:t>Discussão sobre qual tema abordar para GA. Por decisão conjunta, o tema escolhido foi o Knapsack problem.</a:t>
            </a:r>
          </a:p>
          <a:p>
            <a:pPr marL="171450" indent="-171450">
              <a:buFont typeface="Arial" panose="020B0604020202020204" pitchFamily="34" charset="0"/>
              <a:buChar char="•"/>
            </a:pPr>
            <a:r>
              <a:rPr lang="pt-BR" sz="1200" dirty="0"/>
              <a:t>Revisão da literatura, exemplos da internet (e.g. Wikipedia, youtube, etc)</a:t>
            </a:r>
          </a:p>
          <a:p>
            <a:pPr marL="171450" indent="-171450">
              <a:buFont typeface="Arial" panose="020B0604020202020204" pitchFamily="34" charset="0"/>
              <a:buChar char="•"/>
            </a:pPr>
            <a:r>
              <a:rPr lang="pt-BR" sz="1200" dirty="0"/>
              <a:t>Desenvolver scripts simples para entender o mecanismo do GA</a:t>
            </a:r>
          </a:p>
          <a:p>
            <a:pPr marL="171450" indent="-171450">
              <a:buFont typeface="Arial" panose="020B0604020202020204" pitchFamily="34" charset="0"/>
              <a:buChar char="•"/>
            </a:pPr>
            <a:r>
              <a:rPr lang="pt-BR" sz="1200" dirty="0"/>
              <a:t>Mecanismo de fitness e critério de parada.</a:t>
            </a:r>
          </a:p>
          <a:p>
            <a:pPr marL="171450" indent="-171450">
              <a:buFont typeface="Arial" panose="020B0604020202020204" pitchFamily="34" charset="0"/>
              <a:buChar char="•"/>
            </a:pPr>
            <a:r>
              <a:rPr lang="pt-BR" sz="1200" dirty="0"/>
              <a:t>Modelar o problema em classe UML.</a:t>
            </a:r>
          </a:p>
          <a:p>
            <a:pPr marL="171450" indent="-171450">
              <a:buFont typeface="Arial" panose="020B0604020202020204" pitchFamily="34" charset="0"/>
              <a:buChar char="•"/>
            </a:pPr>
            <a:r>
              <a:rPr lang="pt-BR" sz="1200" dirty="0"/>
              <a:t>Evoluir os scripts para programação orientada à objeto (OOP)</a:t>
            </a:r>
          </a:p>
          <a:p>
            <a:pPr marL="171450" indent="-171450">
              <a:buFont typeface="Arial" panose="020B0604020202020204" pitchFamily="34" charset="0"/>
              <a:buChar char="•"/>
            </a:pPr>
            <a:r>
              <a:rPr lang="pt-BR" sz="1200" dirty="0"/>
              <a:t>Eventualmente, aplicar o reverse para obtenção das classes do scripts em formato UML.</a:t>
            </a:r>
          </a:p>
          <a:p>
            <a:pPr marL="171450" indent="-171450">
              <a:buFont typeface="Arial" panose="020B0604020202020204" pitchFamily="34" charset="0"/>
              <a:buChar char="•"/>
            </a:pPr>
            <a:r>
              <a:rPr lang="pt-BR" sz="1200" dirty="0"/>
              <a:t>Generalizar a entrada dos parâmetros (taxa de reprodução, mutação, população inicial, estratégia de seleção, mutação, etc).</a:t>
            </a:r>
          </a:p>
          <a:p>
            <a:pPr marL="171450" indent="-171450">
              <a:buFont typeface="Arial" panose="020B0604020202020204" pitchFamily="34" charset="0"/>
              <a:buChar char="•"/>
            </a:pPr>
            <a:r>
              <a:rPr lang="pt-BR" sz="1200" dirty="0"/>
              <a:t>Testes de casos de uso (mochila e cargo)</a:t>
            </a:r>
          </a:p>
        </p:txBody>
      </p:sp>
      <p:sp>
        <p:nvSpPr>
          <p:cNvPr id="25" name="CaixaDeTexto 24">
            <a:extLst>
              <a:ext uri="{FF2B5EF4-FFF2-40B4-BE49-F238E27FC236}">
                <a16:creationId xmlns:a16="http://schemas.microsoft.com/office/drawing/2014/main" id="{23FF310F-A04C-450D-8148-A58458C0C1F2}"/>
              </a:ext>
            </a:extLst>
          </p:cNvPr>
          <p:cNvSpPr txBox="1"/>
          <p:nvPr/>
        </p:nvSpPr>
        <p:spPr>
          <a:xfrm>
            <a:off x="4274194" y="5406710"/>
            <a:ext cx="3330429" cy="1384995"/>
          </a:xfrm>
          <a:prstGeom prst="rect">
            <a:avLst/>
          </a:prstGeom>
          <a:noFill/>
        </p:spPr>
        <p:txBody>
          <a:bodyPr wrap="square" rtlCol="0">
            <a:spAutoFit/>
          </a:bodyPr>
          <a:lstStyle/>
          <a:p>
            <a:r>
              <a:rPr lang="pt-BR" sz="1200" dirty="0"/>
              <a:t>Os dados de entrada (parâmetros, população inicial, taxas de reprodução e mutação, etc) foram realizados a partir do Jupyter notebook e executados na nova biblioteca knapsack.</a:t>
            </a:r>
          </a:p>
          <a:p>
            <a:r>
              <a:rPr lang="pt-BR" sz="1200" dirty="0"/>
              <a:t>Os dados de saída são dois. O file1.txt que contém dados para o gráfico e file2.txt que contém o log detalhado da execução dos scripts, para auditoria.</a:t>
            </a:r>
          </a:p>
        </p:txBody>
      </p:sp>
      <p:sp>
        <p:nvSpPr>
          <p:cNvPr id="26" name="CaixaDeTexto 25">
            <a:extLst>
              <a:ext uri="{FF2B5EF4-FFF2-40B4-BE49-F238E27FC236}">
                <a16:creationId xmlns:a16="http://schemas.microsoft.com/office/drawing/2014/main" id="{EFE079A9-786B-4274-ADBF-5966E3416239}"/>
              </a:ext>
            </a:extLst>
          </p:cNvPr>
          <p:cNvSpPr txBox="1"/>
          <p:nvPr/>
        </p:nvSpPr>
        <p:spPr>
          <a:xfrm>
            <a:off x="8270155" y="1469488"/>
            <a:ext cx="3330429" cy="1015663"/>
          </a:xfrm>
          <a:prstGeom prst="rect">
            <a:avLst/>
          </a:prstGeom>
          <a:noFill/>
        </p:spPr>
        <p:txBody>
          <a:bodyPr wrap="square" rtlCol="0">
            <a:spAutoFit/>
          </a:bodyPr>
          <a:lstStyle/>
          <a:p>
            <a:r>
              <a:rPr lang="pt-BR" sz="1200" dirty="0"/>
              <a:t> A combinação de estratégias de seleção, mutação, taxa de seleção, população inicial, etc. podem levar à um término prematuro da execução, com um valor de fitness bastante pobre,  mais detalhes no jupyter notebook</a:t>
            </a:r>
          </a:p>
        </p:txBody>
      </p:sp>
      <p:sp>
        <p:nvSpPr>
          <p:cNvPr id="27" name="CaixaDeTexto 26">
            <a:extLst>
              <a:ext uri="{FF2B5EF4-FFF2-40B4-BE49-F238E27FC236}">
                <a16:creationId xmlns:a16="http://schemas.microsoft.com/office/drawing/2014/main" id="{4FF250B5-0338-4446-9D36-FB94C9DAE137}"/>
              </a:ext>
            </a:extLst>
          </p:cNvPr>
          <p:cNvSpPr txBox="1"/>
          <p:nvPr/>
        </p:nvSpPr>
        <p:spPr>
          <a:xfrm>
            <a:off x="8313498" y="3064796"/>
            <a:ext cx="3330429" cy="1569660"/>
          </a:xfrm>
          <a:prstGeom prst="rect">
            <a:avLst/>
          </a:prstGeom>
          <a:noFill/>
        </p:spPr>
        <p:txBody>
          <a:bodyPr wrap="square" rtlCol="0">
            <a:spAutoFit/>
          </a:bodyPr>
          <a:lstStyle/>
          <a:p>
            <a:r>
              <a:rPr lang="pt-BR" sz="1200" dirty="0"/>
              <a:t>Foi possível resolver o problema da mochila e também do cargo de forma eficiente utilizado o algoritmo GA. O valor do fitness se estabiliza num patamar ótimo dependendo dos dados de entrada. Se há uma população inicial baixa ou extremamente alta, há uma grande tendência de uma parada prematura, isso ocorre também com cromossomos com baixo números de alelos.</a:t>
            </a:r>
          </a:p>
        </p:txBody>
      </p:sp>
      <p:sp>
        <p:nvSpPr>
          <p:cNvPr id="28" name="CaixaDeTexto 27">
            <a:extLst>
              <a:ext uri="{FF2B5EF4-FFF2-40B4-BE49-F238E27FC236}">
                <a16:creationId xmlns:a16="http://schemas.microsoft.com/office/drawing/2014/main" id="{362E960B-0A13-44DF-BA29-99A5C8A748C1}"/>
              </a:ext>
            </a:extLst>
          </p:cNvPr>
          <p:cNvSpPr txBox="1"/>
          <p:nvPr/>
        </p:nvSpPr>
        <p:spPr>
          <a:xfrm>
            <a:off x="8303710" y="5249091"/>
            <a:ext cx="2906565" cy="553998"/>
          </a:xfrm>
          <a:prstGeom prst="rect">
            <a:avLst/>
          </a:prstGeom>
          <a:noFill/>
        </p:spPr>
        <p:txBody>
          <a:bodyPr wrap="none" rtlCol="0">
            <a:spAutoFit/>
          </a:bodyPr>
          <a:lstStyle/>
          <a:p>
            <a:r>
              <a:rPr lang="pt-BR" sz="1000" b="1" dirty="0"/>
              <a:t>Referências</a:t>
            </a:r>
          </a:p>
          <a:p>
            <a:r>
              <a:rPr lang="pt-BR" sz="1000" dirty="0"/>
              <a:t>https://pt.wikipedia.org/wiki/Problema_da_mochila</a:t>
            </a:r>
          </a:p>
          <a:p>
            <a:r>
              <a:rPr lang="pt-BR" sz="1000" dirty="0"/>
              <a:t>https://www.youtube.com/watch?v=9kbzMeEBvUY</a:t>
            </a:r>
          </a:p>
        </p:txBody>
      </p:sp>
    </p:spTree>
    <p:extLst>
      <p:ext uri="{BB962C8B-B14F-4D97-AF65-F5344CB8AC3E}">
        <p14:creationId xmlns:p14="http://schemas.microsoft.com/office/powerpoint/2010/main" val="114330949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514</Words>
  <Application>Microsoft Office PowerPoint</Application>
  <PresentationFormat>Widescreen</PresentationFormat>
  <Paragraphs>36</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Eduardo Ito</dc:creator>
  <cp:lastModifiedBy>Eduardo Ito</cp:lastModifiedBy>
  <cp:revision>16</cp:revision>
  <dcterms:created xsi:type="dcterms:W3CDTF">2020-06-14T15:40:34Z</dcterms:created>
  <dcterms:modified xsi:type="dcterms:W3CDTF">2020-06-14T17:03:53Z</dcterms:modified>
</cp:coreProperties>
</file>