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7" r:id="rId5"/>
    <p:sldId id="257" r:id="rId6"/>
    <p:sldId id="268" r:id="rId7"/>
    <p:sldId id="264" r:id="rId8"/>
    <p:sldId id="258" r:id="rId9"/>
  </p:sldIdLst>
  <p:sldSz cx="12192000" cy="6858000"/>
  <p:notesSz cx="6889750" cy="1002188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9C72F-0AC4-4020-9125-C4F82DE5D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773C38-C09E-4C65-9DA3-2EA68941D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F11726-D5A6-493E-9E64-A2A2B5A4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CEDB-879F-4E3D-8192-1252D44E9414}" type="datetimeFigureOut">
              <a:rPr lang="pt-BR" smtClean="0"/>
              <a:t>05/08/2020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F19191-9849-4E3C-9FBA-1FC9BE55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0A9BC5-8718-4607-81D1-1F04BBE5E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DE6D-5EBE-42C8-AEEA-385C0804F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46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2CEFF-BD69-42A5-A04A-9048C6DB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FFDE7B-34A3-4E5B-8261-434BD1874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A61CCE-90C6-4639-956C-E6C7188B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CEDB-879F-4E3D-8192-1252D44E9414}" type="datetimeFigureOut">
              <a:rPr lang="pt-BR" smtClean="0"/>
              <a:t>05/08/2020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B8C338-D26E-4ED2-BC63-F3962C88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B29FE6-99DA-485D-A7C4-A54BB032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DE6D-5EBE-42C8-AEEA-385C0804F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15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A618FE-4F13-4FE3-BEAB-31E76AF60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A5D7E8-B272-4A96-9EA2-2D54838DE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39EE49-707C-4358-B7C7-7EDCD368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CEDB-879F-4E3D-8192-1252D44E9414}" type="datetimeFigureOut">
              <a:rPr lang="pt-BR" smtClean="0"/>
              <a:t>05/08/2020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98643A-48B6-4582-857E-52F9DEE8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949F1B-F01A-4ECE-98EE-A0DAE9F1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DE6D-5EBE-42C8-AEEA-385C0804F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88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9D24B-6CCA-443A-9FB1-6FFE5E79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2B604F-882E-419F-95CD-FF6EDA9B8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6C94EE-2603-4AEC-B5C7-093BE85EA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CEDB-879F-4E3D-8192-1252D44E9414}" type="datetimeFigureOut">
              <a:rPr lang="pt-BR" smtClean="0"/>
              <a:t>05/08/2020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6EC497-7166-43AD-9D9D-4622FACF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DA48B6-CA25-4333-9C16-EFAE17FB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DE6D-5EBE-42C8-AEEA-385C0804F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24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4745F-6051-4C7E-A18C-6F77C9A3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FBD833-1B1C-44DA-9629-5842FE3E3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5A7D30-129C-4702-AD35-B5B05B18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CEDB-879F-4E3D-8192-1252D44E9414}" type="datetimeFigureOut">
              <a:rPr lang="pt-BR" smtClean="0"/>
              <a:t>05/08/2020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823B20-472B-49FF-95D9-198588F9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5E3C16-788F-4E6E-A31E-B7AAE391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DE6D-5EBE-42C8-AEEA-385C0804F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03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4602F-21F9-4CDD-BC05-8B476943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21B96C-7877-487E-8A30-45FB28569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F24CDD-7CE9-4B4A-9345-653A50BE4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17F6AF-3202-4310-9D65-3700D82F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CEDB-879F-4E3D-8192-1252D44E9414}" type="datetimeFigureOut">
              <a:rPr lang="pt-BR" smtClean="0"/>
              <a:t>05/08/2020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9AB400-114C-4DEB-9469-9D694054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2B8154-6445-40D7-9F23-AA03F49C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DE6D-5EBE-42C8-AEEA-385C0804F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14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E5110-5259-4F54-AA1A-BD0B7B1EE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AED8DF-2CD0-4E2A-B3DB-95B18DDEE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D222C7-C9CC-4D8A-9C17-19F18F793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EEC30B-48F1-436A-A716-6D08E3191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B5AA95B-3A47-4559-A997-5EC7C0390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75E84C9-7719-4D3F-BACD-DB0588FC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CEDB-879F-4E3D-8192-1252D44E9414}" type="datetimeFigureOut">
              <a:rPr lang="pt-BR" smtClean="0"/>
              <a:t>05/08/2020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A750FF-DB1A-463F-80FD-0B9BBA78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354FD4E-D36B-46D3-B6F7-037AA5BB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DE6D-5EBE-42C8-AEEA-385C0804F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94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6D9D1-9AC2-4BD9-9881-6609684C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649634-2AA1-43A8-94FC-E1402D04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CEDB-879F-4E3D-8192-1252D44E9414}" type="datetimeFigureOut">
              <a:rPr lang="pt-BR" smtClean="0"/>
              <a:t>05/08/2020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CA19611-E57C-4809-A0BD-754CA945B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ECFC6E-659D-42C3-9801-63A53EA1C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DE6D-5EBE-42C8-AEEA-385C0804F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07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54BBD59-A92F-4925-A2E2-8D933EF18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CEDB-879F-4E3D-8192-1252D44E9414}" type="datetimeFigureOut">
              <a:rPr lang="pt-BR" smtClean="0"/>
              <a:t>05/08/2020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A1E7587-D6E4-4814-B313-9657E9B72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C14D68-4251-4F95-99D1-E0D37CD0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DE6D-5EBE-42C8-AEEA-385C0804F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75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A9BCF-BEA3-4DBF-8ABD-A2C53E59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A7F0CF-5277-461F-AF00-CCDAACFBB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F92641-7015-48CB-A0E6-384292183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67F08C-1A5B-4820-A04B-2936CD16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CEDB-879F-4E3D-8192-1252D44E9414}" type="datetimeFigureOut">
              <a:rPr lang="pt-BR" smtClean="0"/>
              <a:t>05/08/2020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2E0E24-FA10-400C-B27B-93FB651B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9C1ECD-8AD9-4E9F-AA3F-8D3667F96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DE6D-5EBE-42C8-AEEA-385C0804F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14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44B7C-C4A5-448B-AD41-C86F65B69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7BCBE94-12AB-4778-8B7B-B9BDE0B30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A3AECE-2EE2-4C44-A0B5-C6A2EDE27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315D76-AB31-4645-AD07-5C451F20B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CEDB-879F-4E3D-8192-1252D44E9414}" type="datetimeFigureOut">
              <a:rPr lang="pt-BR" smtClean="0"/>
              <a:t>05/08/2020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06B89A-8761-446B-9C75-7B13B10A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F87730-7740-464F-AA75-FF4EBB26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DE6D-5EBE-42C8-AEEA-385C0804F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61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91F57D-4F7A-4482-BBFD-A097688D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6F0F78-93C0-4062-ACB1-6989D2692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AF0D07-ACD1-4660-B169-BE636DA62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8CEDB-879F-4E3D-8192-1252D44E9414}" type="datetimeFigureOut">
              <a:rPr lang="pt-BR" smtClean="0"/>
              <a:t>05/08/2020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FC853-34B4-4BAA-AC31-AB5258E65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B53310-E741-44BF-9BC0-0F015962E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6DE6D-5EBE-42C8-AEEA-385C0804F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87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dbkei/MO416PROJ3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3C5D9-0721-48D5-97BE-F674EA083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Projeto 3: Avaliação da campanha de telemarketing sobre vendas de depósito bancário a termo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8B1822-913D-45F3-9AED-D54040A43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E. Ito RA 159086</a:t>
            </a:r>
          </a:p>
          <a:p>
            <a:r>
              <a:rPr lang="pt-BR" dirty="0"/>
              <a:t>T. </a:t>
            </a:r>
            <a:r>
              <a:rPr lang="pt-BR" dirty="0" err="1"/>
              <a:t>Nazatto</a:t>
            </a:r>
            <a:r>
              <a:rPr lang="pt-BR" dirty="0"/>
              <a:t> RA </a:t>
            </a:r>
          </a:p>
        </p:txBody>
      </p:sp>
    </p:spTree>
    <p:extLst>
      <p:ext uri="{BB962C8B-B14F-4D97-AF65-F5344CB8AC3E}">
        <p14:creationId xmlns:p14="http://schemas.microsoft.com/office/powerpoint/2010/main" val="126598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FC42A-45D5-4588-865D-DBBB2DF7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B1184C-47DC-4742-9E90-96668B802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PROBLEMA</a:t>
            </a:r>
          </a:p>
          <a:p>
            <a:r>
              <a:rPr lang="pt-BR" dirty="0"/>
              <a:t>OBJETIVO DO PROJETO</a:t>
            </a:r>
          </a:p>
          <a:p>
            <a:r>
              <a:rPr lang="pt-BR" dirty="0"/>
              <a:t>PROCESSO DE MACHINE LEARNING</a:t>
            </a:r>
          </a:p>
          <a:p>
            <a:r>
              <a:rPr lang="pt-BR" dirty="0"/>
              <a:t>CONCLUSÃO</a:t>
            </a:r>
          </a:p>
          <a:p>
            <a:r>
              <a:rPr lang="pt-BR" dirty="0"/>
              <a:t>REFERENCIA</a:t>
            </a:r>
          </a:p>
        </p:txBody>
      </p:sp>
    </p:spTree>
    <p:extLst>
      <p:ext uri="{BB962C8B-B14F-4D97-AF65-F5344CB8AC3E}">
        <p14:creationId xmlns:p14="http://schemas.microsoft.com/office/powerpoint/2010/main" val="233870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EE1A9-E995-47A5-9113-987862920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/>
              <a:t>O PROBLEMA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C549870-A0E4-489C-A7DC-381527B6A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21" y="1353999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Reavaliar o Projeto de Pesquisa realizado por Moro et Al. [2], 2014, sobre a campanha de um banco português para capitalizar mais recursos de clientes por meio de um plano de depósito a termo, em troca de pagamentos de juro depois de um prazo decorrido. A taxa de juros compete com a taxa de referência euribor3m, que é computada pelo banco Central Europeu.</a:t>
            </a:r>
          </a:p>
          <a:p>
            <a:r>
              <a:rPr lang="pt-BR" dirty="0"/>
              <a:t>O nosso problema é verificar se a qualidade das métricas de machine learning aferidas por Moro </a:t>
            </a:r>
            <a:r>
              <a:rPr lang="pt-BR" dirty="0" err="1"/>
              <a:t>el</a:t>
            </a:r>
            <a:r>
              <a:rPr lang="pt-BR" dirty="0"/>
              <a:t> Al. [2] é mantida utilizando o mesmo dataset [1] da pesquisa que contém dados de abordagem ao cliente por meio de chamada telefônica, ao celular ou ao telefone fixo, realizado por uma empresa de telemarketing, entre 2008 e 2012. O operador tenta convencer o cliente a aceitar o plano depois de uma abordagem inicial com uma certa duração, onde o plano é explicado, os dados do clientes são anotados e também os dados sócios-econômicos do momento, no final da enquete, o cliente aceitou ou não o plano. E também vamos aferir se as conclusões atingidas por meio de análise qualitativas são similares.</a:t>
            </a:r>
          </a:p>
          <a:p>
            <a:r>
              <a:rPr lang="pt-BR" dirty="0"/>
              <a:t>Vamos também comparar os nossos resultados com dois artigos da internet [3] e [4], que utilizaram o mesmo dataset [1].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247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EE1A9-E995-47A5-9113-98786292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PROJETO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C549870-A0E4-489C-A7DC-381527B6A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10" y="1498454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O nosso objetivo é avaliar se algum modelo de predição se ajusta no dataset proposto durante as etapas de machine learning, que consiste de uma etapa de treinamento dos dados, onde o modelo é definido, uma etapa de teste do modelo e uma etapa de análise qualitativa para análise das features mais importantes e um comparativo entre diferentes técnicas de modelagem é realizada.</a:t>
            </a:r>
          </a:p>
          <a:p>
            <a:r>
              <a:rPr lang="pt-BR" dirty="0"/>
              <a:t>A nossa hipótese principal é verificar se a atenção dada à etapa de treinamento melhora as métricas e conclusões.</a:t>
            </a:r>
          </a:p>
          <a:p>
            <a:r>
              <a:rPr lang="pt-BR" dirty="0"/>
              <a:t>Pretendemos utilizar no treinamento, principalmente, as técnicas: SMOTE, dummy variables, normalization. Para o modelamento, utilizaremos os algoritmos de Logistic Regression e Decision Tree. Para as métricas, basicamente as métricas geradas pela matriz de confusão.</a:t>
            </a:r>
          </a:p>
          <a:p>
            <a:r>
              <a:rPr lang="pt-BR" dirty="0"/>
              <a:t>Para a análise qualitativa, pretendemos utilizar: feature importance, RFE e estatística básica (média, desvio padrão, quantificação, t-</a:t>
            </a:r>
            <a:r>
              <a:rPr lang="pt-BR" dirty="0" err="1"/>
              <a:t>test</a:t>
            </a:r>
            <a:r>
              <a:rPr lang="pt-BR" dirty="0"/>
              <a:t>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152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4DF0ECA4-30B9-4951-9EA7-BC06A162D047}"/>
              </a:ext>
            </a:extLst>
          </p:cNvPr>
          <p:cNvSpPr/>
          <p:nvPr/>
        </p:nvSpPr>
        <p:spPr>
          <a:xfrm>
            <a:off x="1807572" y="2873834"/>
            <a:ext cx="3998162" cy="10026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83E2E91-1822-40BD-830B-E39862982C85}"/>
              </a:ext>
            </a:extLst>
          </p:cNvPr>
          <p:cNvSpPr/>
          <p:nvPr/>
        </p:nvSpPr>
        <p:spPr>
          <a:xfrm>
            <a:off x="3786245" y="3015150"/>
            <a:ext cx="2013141" cy="8531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F2A357A8-BBFF-446B-9B56-7E0934307C6A}"/>
              </a:ext>
            </a:extLst>
          </p:cNvPr>
          <p:cNvCxnSpPr>
            <a:cxnSpLocks/>
          </p:cNvCxnSpPr>
          <p:nvPr/>
        </p:nvCxnSpPr>
        <p:spPr>
          <a:xfrm flipV="1">
            <a:off x="2802837" y="2876938"/>
            <a:ext cx="9331" cy="1002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D280DC8-B0B8-47E0-B6C3-310959518BE3}"/>
              </a:ext>
            </a:extLst>
          </p:cNvPr>
          <p:cNvSpPr txBox="1"/>
          <p:nvPr/>
        </p:nvSpPr>
        <p:spPr>
          <a:xfrm rot="16200000">
            <a:off x="1533573" y="3093196"/>
            <a:ext cx="108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Extração dos Dados</a:t>
            </a:r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6A13AAF1-A043-4D81-948C-92578D5E59C7}"/>
              </a:ext>
            </a:extLst>
          </p:cNvPr>
          <p:cNvCxnSpPr>
            <a:cxnSpLocks/>
          </p:cNvCxnSpPr>
          <p:nvPr/>
        </p:nvCxnSpPr>
        <p:spPr>
          <a:xfrm flipV="1">
            <a:off x="3773213" y="3868266"/>
            <a:ext cx="0" cy="127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11548CD6-7725-4BE1-B5BA-B73A430C2140}"/>
              </a:ext>
            </a:extLst>
          </p:cNvPr>
          <p:cNvSpPr txBox="1"/>
          <p:nvPr/>
        </p:nvSpPr>
        <p:spPr>
          <a:xfrm>
            <a:off x="3029951" y="3829954"/>
            <a:ext cx="886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SMOTE</a:t>
            </a: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B6DF337C-4E5C-4975-AA0C-3FE7EDF486A6}"/>
              </a:ext>
            </a:extLst>
          </p:cNvPr>
          <p:cNvCxnSpPr>
            <a:cxnSpLocks/>
          </p:cNvCxnSpPr>
          <p:nvPr/>
        </p:nvCxnSpPr>
        <p:spPr>
          <a:xfrm flipV="1">
            <a:off x="3633260" y="3992535"/>
            <a:ext cx="147733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6A32D348-D850-493C-A606-49AF430BD934}"/>
              </a:ext>
            </a:extLst>
          </p:cNvPr>
          <p:cNvSpPr txBox="1"/>
          <p:nvPr/>
        </p:nvSpPr>
        <p:spPr>
          <a:xfrm rot="16200000">
            <a:off x="2544392" y="3125979"/>
            <a:ext cx="108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Preparação dos Dados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7E10B85A-6CC1-4017-B5E5-2D0C70779650}"/>
              </a:ext>
            </a:extLst>
          </p:cNvPr>
          <p:cNvSpPr txBox="1"/>
          <p:nvPr/>
        </p:nvSpPr>
        <p:spPr>
          <a:xfrm rot="16200000">
            <a:off x="3498449" y="3207363"/>
            <a:ext cx="10026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Normalização dos Dados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44AA644C-8D25-4F8E-A8BF-5F43FC14E7EB}"/>
              </a:ext>
            </a:extLst>
          </p:cNvPr>
          <p:cNvCxnSpPr>
            <a:cxnSpLocks/>
          </p:cNvCxnSpPr>
          <p:nvPr/>
        </p:nvCxnSpPr>
        <p:spPr>
          <a:xfrm flipV="1">
            <a:off x="3319126" y="2870727"/>
            <a:ext cx="9331" cy="1002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52E87DF9-75E6-4D47-93FE-C9F847575814}"/>
              </a:ext>
            </a:extLst>
          </p:cNvPr>
          <p:cNvSpPr txBox="1"/>
          <p:nvPr/>
        </p:nvSpPr>
        <p:spPr>
          <a:xfrm rot="16200000">
            <a:off x="3021458" y="3104213"/>
            <a:ext cx="108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Seleção das Features</a:t>
            </a:r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E4B86734-6F2A-4D7F-9C8E-D268262E1E6D}"/>
              </a:ext>
            </a:extLst>
          </p:cNvPr>
          <p:cNvCxnSpPr>
            <a:cxnSpLocks/>
          </p:cNvCxnSpPr>
          <p:nvPr/>
        </p:nvCxnSpPr>
        <p:spPr>
          <a:xfrm flipV="1">
            <a:off x="3776333" y="2880050"/>
            <a:ext cx="9331" cy="1002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57A6D4AF-35E0-4D97-973A-B79014472F82}"/>
              </a:ext>
            </a:extLst>
          </p:cNvPr>
          <p:cNvSpPr txBox="1"/>
          <p:nvPr/>
        </p:nvSpPr>
        <p:spPr>
          <a:xfrm>
            <a:off x="3477820" y="2144695"/>
            <a:ext cx="2399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Ordem de Split do dataset (%)</a:t>
            </a:r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41817DF2-2B75-4DA9-942D-21652EB015EB}"/>
              </a:ext>
            </a:extLst>
          </p:cNvPr>
          <p:cNvCxnSpPr>
            <a:cxnSpLocks/>
          </p:cNvCxnSpPr>
          <p:nvPr/>
        </p:nvCxnSpPr>
        <p:spPr>
          <a:xfrm>
            <a:off x="5800774" y="2427097"/>
            <a:ext cx="0" cy="462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6BBEEF48-C978-456F-B7BA-AB4A50255178}"/>
              </a:ext>
            </a:extLst>
          </p:cNvPr>
          <p:cNvCxnSpPr>
            <a:cxnSpLocks/>
          </p:cNvCxnSpPr>
          <p:nvPr/>
        </p:nvCxnSpPr>
        <p:spPr>
          <a:xfrm flipV="1">
            <a:off x="3790038" y="2427097"/>
            <a:ext cx="1" cy="431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37F042AE-665C-4674-B8FC-D22255B5D3FA}"/>
              </a:ext>
            </a:extLst>
          </p:cNvPr>
          <p:cNvCxnSpPr>
            <a:cxnSpLocks/>
          </p:cNvCxnSpPr>
          <p:nvPr/>
        </p:nvCxnSpPr>
        <p:spPr>
          <a:xfrm>
            <a:off x="3785664" y="2425967"/>
            <a:ext cx="20200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C01362F1-F7DC-4209-B8FE-8B37F8AFF2E3}"/>
              </a:ext>
            </a:extLst>
          </p:cNvPr>
          <p:cNvSpPr txBox="1"/>
          <p:nvPr/>
        </p:nvSpPr>
        <p:spPr>
          <a:xfrm rot="16200000">
            <a:off x="3944188" y="3208006"/>
            <a:ext cx="10026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Obtenção do Modelo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F0EEFA0A-114D-4184-8F57-A743ED4C5653}"/>
              </a:ext>
            </a:extLst>
          </p:cNvPr>
          <p:cNvSpPr txBox="1"/>
          <p:nvPr/>
        </p:nvSpPr>
        <p:spPr>
          <a:xfrm rot="16200000">
            <a:off x="4377820" y="3213345"/>
            <a:ext cx="10026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Matriz de Confusão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8478CC0B-3586-47CD-B17F-AE07C0179AEE}"/>
              </a:ext>
            </a:extLst>
          </p:cNvPr>
          <p:cNvSpPr txBox="1"/>
          <p:nvPr/>
        </p:nvSpPr>
        <p:spPr>
          <a:xfrm rot="16200000">
            <a:off x="5082625" y="3222978"/>
            <a:ext cx="10026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Tomada de decisão</a:t>
            </a:r>
          </a:p>
        </p:txBody>
      </p: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7B83A397-71F0-4C32-8FC6-CD6C0360B575}"/>
              </a:ext>
            </a:extLst>
          </p:cNvPr>
          <p:cNvCxnSpPr/>
          <p:nvPr/>
        </p:nvCxnSpPr>
        <p:spPr>
          <a:xfrm>
            <a:off x="5113712" y="3008923"/>
            <a:ext cx="0" cy="853116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C4D7B689-A729-44DA-BB72-ACD1B348F825}"/>
              </a:ext>
            </a:extLst>
          </p:cNvPr>
          <p:cNvCxnSpPr/>
          <p:nvPr/>
        </p:nvCxnSpPr>
        <p:spPr>
          <a:xfrm>
            <a:off x="4650293" y="3021361"/>
            <a:ext cx="0" cy="853116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A2A9ED10-846F-48D0-9DD5-ABED981D8E59}"/>
              </a:ext>
            </a:extLst>
          </p:cNvPr>
          <p:cNvCxnSpPr/>
          <p:nvPr/>
        </p:nvCxnSpPr>
        <p:spPr>
          <a:xfrm>
            <a:off x="4230416" y="3030693"/>
            <a:ext cx="0" cy="853116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6E8B5864-391D-4E53-8054-F7FFE47A948C}"/>
              </a:ext>
            </a:extLst>
          </p:cNvPr>
          <p:cNvCxnSpPr>
            <a:cxnSpLocks/>
          </p:cNvCxnSpPr>
          <p:nvPr/>
        </p:nvCxnSpPr>
        <p:spPr>
          <a:xfrm flipH="1" flipV="1">
            <a:off x="3060371" y="3874940"/>
            <a:ext cx="3936" cy="49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D0C75FB7-D535-4C50-AE23-884C54902592}"/>
              </a:ext>
            </a:extLst>
          </p:cNvPr>
          <p:cNvCxnSpPr>
            <a:cxnSpLocks/>
          </p:cNvCxnSpPr>
          <p:nvPr/>
        </p:nvCxnSpPr>
        <p:spPr>
          <a:xfrm>
            <a:off x="5568906" y="4142048"/>
            <a:ext cx="0" cy="2138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D44D115C-8673-4F40-9F17-0B7FCE404B89}"/>
              </a:ext>
            </a:extLst>
          </p:cNvPr>
          <p:cNvCxnSpPr>
            <a:cxnSpLocks/>
          </p:cNvCxnSpPr>
          <p:nvPr/>
        </p:nvCxnSpPr>
        <p:spPr>
          <a:xfrm flipH="1">
            <a:off x="3060828" y="4348465"/>
            <a:ext cx="2508419" cy="8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C363ADA9-94F1-4A30-9088-8537A6ECF201}"/>
              </a:ext>
            </a:extLst>
          </p:cNvPr>
          <p:cNvCxnSpPr>
            <a:cxnSpLocks/>
          </p:cNvCxnSpPr>
          <p:nvPr/>
        </p:nvCxnSpPr>
        <p:spPr>
          <a:xfrm flipH="1" flipV="1">
            <a:off x="2950860" y="3869244"/>
            <a:ext cx="2" cy="732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88E12BAC-09CA-4BC6-9191-C709336F126C}"/>
              </a:ext>
            </a:extLst>
          </p:cNvPr>
          <p:cNvCxnSpPr>
            <a:cxnSpLocks/>
          </p:cNvCxnSpPr>
          <p:nvPr/>
        </p:nvCxnSpPr>
        <p:spPr>
          <a:xfrm>
            <a:off x="7443658" y="4132717"/>
            <a:ext cx="0" cy="471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95389CEF-5C14-42A8-9D57-4418CE5EB1DF}"/>
              </a:ext>
            </a:extLst>
          </p:cNvPr>
          <p:cNvCxnSpPr>
            <a:cxnSpLocks/>
          </p:cNvCxnSpPr>
          <p:nvPr/>
        </p:nvCxnSpPr>
        <p:spPr>
          <a:xfrm flipH="1">
            <a:off x="2950861" y="4597353"/>
            <a:ext cx="4503228" cy="13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39239D3F-668E-4FBF-A3E1-9BDDF0504FF0}"/>
              </a:ext>
            </a:extLst>
          </p:cNvPr>
          <p:cNvSpPr txBox="1"/>
          <p:nvPr/>
        </p:nvSpPr>
        <p:spPr>
          <a:xfrm>
            <a:off x="5523409" y="4351069"/>
            <a:ext cx="172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Re-treinar os dados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6474C135-582D-4816-B1BA-7BCA2C4A07C2}"/>
              </a:ext>
            </a:extLst>
          </p:cNvPr>
          <p:cNvSpPr txBox="1"/>
          <p:nvPr/>
        </p:nvSpPr>
        <p:spPr>
          <a:xfrm>
            <a:off x="3729736" y="4057465"/>
            <a:ext cx="1689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Re-treinar os dados   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135E97EB-0B23-4696-B9C5-138E99AFB7F3}"/>
              </a:ext>
            </a:extLst>
          </p:cNvPr>
          <p:cNvSpPr txBox="1"/>
          <p:nvPr/>
        </p:nvSpPr>
        <p:spPr>
          <a:xfrm>
            <a:off x="2563285" y="2577020"/>
            <a:ext cx="2540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TREINAMENTO DOS DADOS</a:t>
            </a:r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DC39242A-C108-4813-856C-D2E71FB7674A}"/>
              </a:ext>
            </a:extLst>
          </p:cNvPr>
          <p:cNvSpPr/>
          <p:nvPr/>
        </p:nvSpPr>
        <p:spPr>
          <a:xfrm>
            <a:off x="6230282" y="2867624"/>
            <a:ext cx="1396400" cy="10026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ECE70702-7C0C-4835-B1EB-E86CC6CA3A48}"/>
              </a:ext>
            </a:extLst>
          </p:cNvPr>
          <p:cNvSpPr/>
          <p:nvPr/>
        </p:nvSpPr>
        <p:spPr>
          <a:xfrm>
            <a:off x="6230282" y="3018261"/>
            <a:ext cx="1396400" cy="8582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B8AB1A9A-6535-4B5C-B2F2-C222380E91F3}"/>
              </a:ext>
            </a:extLst>
          </p:cNvPr>
          <p:cNvSpPr txBox="1"/>
          <p:nvPr/>
        </p:nvSpPr>
        <p:spPr>
          <a:xfrm rot="16200000">
            <a:off x="5907285" y="3208574"/>
            <a:ext cx="10026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Normalização</a:t>
            </a:r>
            <a:r>
              <a:rPr lang="pt-BR" sz="1100" b="1" dirty="0">
                <a:solidFill>
                  <a:srgbClr val="002060"/>
                </a:solidFill>
              </a:rPr>
              <a:t> </a:t>
            </a:r>
            <a:r>
              <a:rPr lang="pt-BR" sz="1100" b="1" dirty="0"/>
              <a:t>de Dados</a:t>
            </a:r>
          </a:p>
        </p:txBody>
      </p: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2F833B32-BF66-40BE-8965-98C39FEA45DF}"/>
              </a:ext>
            </a:extLst>
          </p:cNvPr>
          <p:cNvSpPr txBox="1"/>
          <p:nvPr/>
        </p:nvSpPr>
        <p:spPr>
          <a:xfrm rot="16200000">
            <a:off x="6274508" y="3204414"/>
            <a:ext cx="10026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Matriz de Confusão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337C5B7E-B1A9-4930-8316-E03660FBB20F}"/>
              </a:ext>
            </a:extLst>
          </p:cNvPr>
          <p:cNvSpPr txBox="1"/>
          <p:nvPr/>
        </p:nvSpPr>
        <p:spPr>
          <a:xfrm rot="16200000">
            <a:off x="6622330" y="3169349"/>
            <a:ext cx="10026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Teste do modelo</a:t>
            </a:r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FA0F983D-D2AC-4FFB-8AD7-99F69C02593A}"/>
              </a:ext>
            </a:extLst>
          </p:cNvPr>
          <p:cNvSpPr txBox="1"/>
          <p:nvPr/>
        </p:nvSpPr>
        <p:spPr>
          <a:xfrm rot="16200000">
            <a:off x="6952772" y="3219373"/>
            <a:ext cx="10026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Tomada de decisão</a:t>
            </a:r>
          </a:p>
        </p:txBody>
      </p:sp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EBB18193-3542-4889-8342-D0AAB8ACB49C}"/>
              </a:ext>
            </a:extLst>
          </p:cNvPr>
          <p:cNvCxnSpPr/>
          <p:nvPr/>
        </p:nvCxnSpPr>
        <p:spPr>
          <a:xfrm>
            <a:off x="7291525" y="3008923"/>
            <a:ext cx="0" cy="853116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to 122">
            <a:extLst>
              <a:ext uri="{FF2B5EF4-FFF2-40B4-BE49-F238E27FC236}">
                <a16:creationId xmlns:a16="http://schemas.microsoft.com/office/drawing/2014/main" id="{41160223-8B9E-46CC-93B3-301AB6626B85}"/>
              </a:ext>
            </a:extLst>
          </p:cNvPr>
          <p:cNvCxnSpPr/>
          <p:nvPr/>
        </p:nvCxnSpPr>
        <p:spPr>
          <a:xfrm>
            <a:off x="6967390" y="3024469"/>
            <a:ext cx="0" cy="853116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3ED4CA7C-CDA7-47E3-B327-3E4BD46F3355}"/>
              </a:ext>
            </a:extLst>
          </p:cNvPr>
          <p:cNvSpPr txBox="1"/>
          <p:nvPr/>
        </p:nvSpPr>
        <p:spPr>
          <a:xfrm>
            <a:off x="6133203" y="2565062"/>
            <a:ext cx="223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TESTE DO MODELO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86D78DA3-89AA-4952-A820-267C4D0CCDF0}"/>
              </a:ext>
            </a:extLst>
          </p:cNvPr>
          <p:cNvGrpSpPr/>
          <p:nvPr/>
        </p:nvGrpSpPr>
        <p:grpSpPr>
          <a:xfrm>
            <a:off x="7608523" y="3174719"/>
            <a:ext cx="444679" cy="307777"/>
            <a:chOff x="5406499" y="4257075"/>
            <a:chExt cx="444679" cy="307777"/>
          </a:xfrm>
        </p:grpSpPr>
        <p:cxnSp>
          <p:nvCxnSpPr>
            <p:cNvPr id="136" name="Conector de Seta Reta 135">
              <a:extLst>
                <a:ext uri="{FF2B5EF4-FFF2-40B4-BE49-F238E27FC236}">
                  <a16:creationId xmlns:a16="http://schemas.microsoft.com/office/drawing/2014/main" id="{3BD627A5-CCB9-4BB2-9C6B-382A7D99F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6832" y="4497038"/>
              <a:ext cx="393773" cy="144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CaixaDeTexto 136">
              <a:extLst>
                <a:ext uri="{FF2B5EF4-FFF2-40B4-BE49-F238E27FC236}">
                  <a16:creationId xmlns:a16="http://schemas.microsoft.com/office/drawing/2014/main" id="{86C3D0FA-A080-4F00-85DB-1F0984B8A1D2}"/>
                </a:ext>
              </a:extLst>
            </p:cNvPr>
            <p:cNvSpPr txBox="1"/>
            <p:nvPr/>
          </p:nvSpPr>
          <p:spPr>
            <a:xfrm>
              <a:off x="5406499" y="4257075"/>
              <a:ext cx="444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OK</a:t>
              </a:r>
            </a:p>
          </p:txBody>
        </p:sp>
      </p:grp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CFC6772D-DE6F-47E5-807E-5DFB3B6A9178}"/>
              </a:ext>
            </a:extLst>
          </p:cNvPr>
          <p:cNvSpPr txBox="1"/>
          <p:nvPr/>
        </p:nvSpPr>
        <p:spPr>
          <a:xfrm>
            <a:off x="7214800" y="3822306"/>
            <a:ext cx="538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NOK</a:t>
            </a:r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6084EAED-6A90-47AE-90EF-894F07A69AE9}"/>
              </a:ext>
            </a:extLst>
          </p:cNvPr>
          <p:cNvSpPr txBox="1"/>
          <p:nvPr/>
        </p:nvSpPr>
        <p:spPr>
          <a:xfrm>
            <a:off x="5318081" y="3852933"/>
            <a:ext cx="538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NOK</a:t>
            </a:r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4D350836-C7A7-4670-A450-871FCB95BD30}"/>
              </a:ext>
            </a:extLst>
          </p:cNvPr>
          <p:cNvSpPr txBox="1"/>
          <p:nvPr/>
        </p:nvSpPr>
        <p:spPr>
          <a:xfrm>
            <a:off x="8665995" y="3281592"/>
            <a:ext cx="538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FIM</a:t>
            </a:r>
          </a:p>
        </p:txBody>
      </p:sp>
      <p:cxnSp>
        <p:nvCxnSpPr>
          <p:cNvPr id="143" name="Conector de Seta Reta 142">
            <a:extLst>
              <a:ext uri="{FF2B5EF4-FFF2-40B4-BE49-F238E27FC236}">
                <a16:creationId xmlns:a16="http://schemas.microsoft.com/office/drawing/2014/main" id="{DE858CF3-AF7E-45AF-907A-C952BB8C239E}"/>
              </a:ext>
            </a:extLst>
          </p:cNvPr>
          <p:cNvCxnSpPr>
            <a:cxnSpLocks/>
          </p:cNvCxnSpPr>
          <p:nvPr/>
        </p:nvCxnSpPr>
        <p:spPr>
          <a:xfrm>
            <a:off x="8356525" y="3447368"/>
            <a:ext cx="3395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A4D9A0D0-6D7C-4E50-8EAB-67309694F72B}"/>
              </a:ext>
            </a:extLst>
          </p:cNvPr>
          <p:cNvSpPr txBox="1"/>
          <p:nvPr/>
        </p:nvSpPr>
        <p:spPr>
          <a:xfrm rot="16200000">
            <a:off x="2046576" y="3124150"/>
            <a:ext cx="108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Visualização de Dados</a:t>
            </a:r>
          </a:p>
        </p:txBody>
      </p:sp>
      <p:cxnSp>
        <p:nvCxnSpPr>
          <p:cNvPr id="148" name="Conector reto 147">
            <a:extLst>
              <a:ext uri="{FF2B5EF4-FFF2-40B4-BE49-F238E27FC236}">
                <a16:creationId xmlns:a16="http://schemas.microsoft.com/office/drawing/2014/main" id="{6AD7821C-F7AB-4EA3-8237-6C6436D07BDC}"/>
              </a:ext>
            </a:extLst>
          </p:cNvPr>
          <p:cNvCxnSpPr>
            <a:cxnSpLocks/>
          </p:cNvCxnSpPr>
          <p:nvPr/>
        </p:nvCxnSpPr>
        <p:spPr>
          <a:xfrm flipV="1">
            <a:off x="2274103" y="2889377"/>
            <a:ext cx="0" cy="9647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to 161">
            <a:extLst>
              <a:ext uri="{FF2B5EF4-FFF2-40B4-BE49-F238E27FC236}">
                <a16:creationId xmlns:a16="http://schemas.microsoft.com/office/drawing/2014/main" id="{9BD10098-6515-4FDD-97FF-E4F3A728DBF3}"/>
              </a:ext>
            </a:extLst>
          </p:cNvPr>
          <p:cNvCxnSpPr/>
          <p:nvPr/>
        </p:nvCxnSpPr>
        <p:spPr>
          <a:xfrm>
            <a:off x="6566596" y="3020810"/>
            <a:ext cx="0" cy="853116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to 172">
            <a:extLst>
              <a:ext uri="{FF2B5EF4-FFF2-40B4-BE49-F238E27FC236}">
                <a16:creationId xmlns:a16="http://schemas.microsoft.com/office/drawing/2014/main" id="{4F03F38C-9A29-472E-B2D7-4FF03897582E}"/>
              </a:ext>
            </a:extLst>
          </p:cNvPr>
          <p:cNvCxnSpPr/>
          <p:nvPr/>
        </p:nvCxnSpPr>
        <p:spPr>
          <a:xfrm>
            <a:off x="5385678" y="3026603"/>
            <a:ext cx="0" cy="853116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aixaDeTexto 175">
            <a:extLst>
              <a:ext uri="{FF2B5EF4-FFF2-40B4-BE49-F238E27FC236}">
                <a16:creationId xmlns:a16="http://schemas.microsoft.com/office/drawing/2014/main" id="{DD6C4947-9080-4A0A-ADCE-202FFAC1AF1C}"/>
              </a:ext>
            </a:extLst>
          </p:cNvPr>
          <p:cNvSpPr txBox="1"/>
          <p:nvPr/>
        </p:nvSpPr>
        <p:spPr>
          <a:xfrm rot="16200000">
            <a:off x="4688770" y="3171519"/>
            <a:ext cx="11024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CRV</a:t>
            </a:r>
          </a:p>
        </p:txBody>
      </p:sp>
      <p:cxnSp>
        <p:nvCxnSpPr>
          <p:cNvPr id="195" name="Conector de Seta Reta 194">
            <a:extLst>
              <a:ext uri="{FF2B5EF4-FFF2-40B4-BE49-F238E27FC236}">
                <a16:creationId xmlns:a16="http://schemas.microsoft.com/office/drawing/2014/main" id="{9C7D7066-D22D-4932-B9C7-20411C38696E}"/>
              </a:ext>
            </a:extLst>
          </p:cNvPr>
          <p:cNvCxnSpPr>
            <a:cxnSpLocks/>
          </p:cNvCxnSpPr>
          <p:nvPr/>
        </p:nvCxnSpPr>
        <p:spPr>
          <a:xfrm>
            <a:off x="5799386" y="2425967"/>
            <a:ext cx="458010" cy="450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>
            <a:extLst>
              <a:ext uri="{FF2B5EF4-FFF2-40B4-BE49-F238E27FC236}">
                <a16:creationId xmlns:a16="http://schemas.microsoft.com/office/drawing/2014/main" id="{ACA098BD-A645-4477-AC78-C38C8988DD4E}"/>
              </a:ext>
            </a:extLst>
          </p:cNvPr>
          <p:cNvGrpSpPr/>
          <p:nvPr/>
        </p:nvGrpSpPr>
        <p:grpSpPr>
          <a:xfrm>
            <a:off x="7985295" y="2891326"/>
            <a:ext cx="450636" cy="1015773"/>
            <a:chOff x="8013289" y="2909984"/>
            <a:chExt cx="450636" cy="1015773"/>
          </a:xfrm>
        </p:grpSpPr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32D16073-1B29-409C-A32E-16541B6FBB69}"/>
                </a:ext>
              </a:extLst>
            </p:cNvPr>
            <p:cNvSpPr/>
            <p:nvPr/>
          </p:nvSpPr>
          <p:spPr>
            <a:xfrm>
              <a:off x="8054491" y="2923122"/>
              <a:ext cx="409434" cy="100263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67228ACA-5BEB-46FE-A21C-962BEC191433}"/>
                </a:ext>
              </a:extLst>
            </p:cNvPr>
            <p:cNvSpPr txBox="1"/>
            <p:nvPr/>
          </p:nvSpPr>
          <p:spPr>
            <a:xfrm rot="16200000">
              <a:off x="7727415" y="3195858"/>
              <a:ext cx="10026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b="1" dirty="0"/>
                <a:t>Análise Qualitativa</a:t>
              </a:r>
            </a:p>
          </p:txBody>
        </p: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86D842B3-AF15-40C2-879E-81F0CB2ED9CE}"/>
              </a:ext>
            </a:extLst>
          </p:cNvPr>
          <p:cNvGrpSpPr/>
          <p:nvPr/>
        </p:nvGrpSpPr>
        <p:grpSpPr>
          <a:xfrm>
            <a:off x="5810822" y="3177835"/>
            <a:ext cx="444679" cy="307777"/>
            <a:chOff x="5406499" y="4257075"/>
            <a:chExt cx="444679" cy="307777"/>
          </a:xfrm>
        </p:grpSpPr>
        <p:cxnSp>
          <p:nvCxnSpPr>
            <p:cNvPr id="62" name="Conector de Seta Reta 61">
              <a:extLst>
                <a:ext uri="{FF2B5EF4-FFF2-40B4-BE49-F238E27FC236}">
                  <a16:creationId xmlns:a16="http://schemas.microsoft.com/office/drawing/2014/main" id="{6DB93BC9-4C64-42D7-B212-06F92B1B4A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6832" y="4497038"/>
              <a:ext cx="393773" cy="144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5E93E172-0BFA-435F-A72F-7295EBFF0D22}"/>
                </a:ext>
              </a:extLst>
            </p:cNvPr>
            <p:cNvSpPr txBox="1"/>
            <p:nvPr/>
          </p:nvSpPr>
          <p:spPr>
            <a:xfrm>
              <a:off x="5406499" y="4257075"/>
              <a:ext cx="444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OK</a:t>
              </a:r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0D320DD6-333A-43BC-AD07-E99D108E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19374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82C71-393E-4DFF-B8EE-0514C8B3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DE TRABALHO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A5D12899-61A9-4A68-B3D7-CC445B417EB7}"/>
              </a:ext>
            </a:extLst>
          </p:cNvPr>
          <p:cNvSpPr/>
          <p:nvPr/>
        </p:nvSpPr>
        <p:spPr>
          <a:xfrm>
            <a:off x="4286774" y="2466363"/>
            <a:ext cx="897622" cy="486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GITHUB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5D7808D-C92D-4A66-8B12-7D0F235EA42E}"/>
              </a:ext>
            </a:extLst>
          </p:cNvPr>
          <p:cNvSpPr/>
          <p:nvPr/>
        </p:nvSpPr>
        <p:spPr>
          <a:xfrm>
            <a:off x="2718033" y="4513277"/>
            <a:ext cx="1333850" cy="59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Thales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CFECCEB-375A-4F09-9DFC-7715EBE6F4A4}"/>
              </a:ext>
            </a:extLst>
          </p:cNvPr>
          <p:cNvSpPr/>
          <p:nvPr/>
        </p:nvSpPr>
        <p:spPr>
          <a:xfrm>
            <a:off x="5107253" y="4513277"/>
            <a:ext cx="1491839" cy="59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Eduardo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26FC6F7-E8DD-4FA9-855A-26C4E4080D3D}"/>
              </a:ext>
            </a:extLst>
          </p:cNvPr>
          <p:cNvCxnSpPr>
            <a:stCxn id="3" idx="6"/>
          </p:cNvCxnSpPr>
          <p:nvPr/>
        </p:nvCxnSpPr>
        <p:spPr>
          <a:xfrm flipV="1">
            <a:off x="5184396" y="2265028"/>
            <a:ext cx="1661021" cy="44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82839F15-2455-411A-8EEE-9FB4078B5D61}"/>
              </a:ext>
            </a:extLst>
          </p:cNvPr>
          <p:cNvSpPr/>
          <p:nvPr/>
        </p:nvSpPr>
        <p:spPr>
          <a:xfrm>
            <a:off x="6929305" y="1690687"/>
            <a:ext cx="4034163" cy="21414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7134F8C-19FC-4FB0-A14D-867B81348E86}"/>
              </a:ext>
            </a:extLst>
          </p:cNvPr>
          <p:cNvSpPr txBox="1"/>
          <p:nvPr/>
        </p:nvSpPr>
        <p:spPr>
          <a:xfrm>
            <a:off x="7113863" y="1250302"/>
            <a:ext cx="266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Project3 deliverables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5A5D5CB-E22C-4E27-A04C-2A1E5873C48A}"/>
              </a:ext>
            </a:extLst>
          </p:cNvPr>
          <p:cNvSpPr txBox="1"/>
          <p:nvPr/>
        </p:nvSpPr>
        <p:spPr>
          <a:xfrm>
            <a:off x="7016620" y="1800805"/>
            <a:ext cx="38348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Relatorio.tex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Python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Jupyter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Decision tree .png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Video .avi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Apresentação vídeo 3 minutos .ppt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Apresentação 10 minutos .ppt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F2BAEB2-5CCE-4F8C-9EED-70F192DF1317}"/>
              </a:ext>
            </a:extLst>
          </p:cNvPr>
          <p:cNvCxnSpPr>
            <a:stCxn id="4" idx="0"/>
          </p:cNvCxnSpPr>
          <p:nvPr/>
        </p:nvCxnSpPr>
        <p:spPr>
          <a:xfrm flipV="1">
            <a:off x="3384958" y="2952925"/>
            <a:ext cx="1252356" cy="156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B7D4E3EB-0516-4871-9181-041670ECA60B}"/>
              </a:ext>
            </a:extLst>
          </p:cNvPr>
          <p:cNvCxnSpPr>
            <a:stCxn id="5" idx="0"/>
            <a:endCxn id="3" idx="5"/>
          </p:cNvCxnSpPr>
          <p:nvPr/>
        </p:nvCxnSpPr>
        <p:spPr>
          <a:xfrm flipH="1" flipV="1">
            <a:off x="5052942" y="2881670"/>
            <a:ext cx="800231" cy="1631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00E402A-8D4B-4ED1-B3BA-FA679AEFDDED}"/>
              </a:ext>
            </a:extLst>
          </p:cNvPr>
          <p:cNvSpPr txBox="1"/>
          <p:nvPr/>
        </p:nvSpPr>
        <p:spPr>
          <a:xfrm>
            <a:off x="5537036" y="3284374"/>
            <a:ext cx="929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Upload/merge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4E86381-7B47-47BD-9381-70CEB01F5555}"/>
              </a:ext>
            </a:extLst>
          </p:cNvPr>
          <p:cNvSpPr txBox="1"/>
          <p:nvPr/>
        </p:nvSpPr>
        <p:spPr>
          <a:xfrm>
            <a:off x="3095526" y="3343467"/>
            <a:ext cx="929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Upload/merge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598A360-53B8-4002-A0B4-5C9ABE39B45C}"/>
              </a:ext>
            </a:extLst>
          </p:cNvPr>
          <p:cNvSpPr txBox="1"/>
          <p:nvPr/>
        </p:nvSpPr>
        <p:spPr>
          <a:xfrm>
            <a:off x="5213570" y="5218919"/>
            <a:ext cx="1639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Texmarker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Anaconda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Powerpoint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Pycharm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4F1F75A-A7AF-4CB5-A52C-CB4D725A520E}"/>
              </a:ext>
            </a:extLst>
          </p:cNvPr>
          <p:cNvSpPr txBox="1"/>
          <p:nvPr/>
        </p:nvSpPr>
        <p:spPr>
          <a:xfrm>
            <a:off x="2585447" y="5259351"/>
            <a:ext cx="1639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Texmarker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Miniconda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Powerpoint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Pycharm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39179F18-3FB7-4835-A091-B5D16F506B97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4051883" y="4811086"/>
            <a:ext cx="10553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7295BAC-7C44-4DD5-BB41-59368DF7260B}"/>
              </a:ext>
            </a:extLst>
          </p:cNvPr>
          <p:cNvSpPr txBox="1"/>
          <p:nvPr/>
        </p:nvSpPr>
        <p:spPr>
          <a:xfrm>
            <a:off x="4060545" y="4509968"/>
            <a:ext cx="11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whatsapp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D75029-EAD5-4D29-B9A2-75A9A0AFEE48}"/>
              </a:ext>
            </a:extLst>
          </p:cNvPr>
          <p:cNvSpPr txBox="1"/>
          <p:nvPr/>
        </p:nvSpPr>
        <p:spPr>
          <a:xfrm>
            <a:off x="265634" y="2433034"/>
            <a:ext cx="430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2"/>
              </a:rPr>
              <a:t>https://github.com/edbkei/MO416PROJ3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189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10BB7-727D-4823-AF47-081C6AAC4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FC7651-5535-458A-9B74-5DFC68EFC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Concluir se este projeto foi melhor ou pior que os casos de referência.</a:t>
            </a:r>
          </a:p>
          <a:p>
            <a:r>
              <a:rPr lang="pt-BR" dirty="0"/>
              <a:t>Comparar  features principais (feature importance) do artigo de Moro et Al. [2] e nosso projeto.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271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2AA1AC4-241E-49E0-8AFC-D470AA61C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26" y="548562"/>
            <a:ext cx="9970835" cy="556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681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2840</TotalTime>
  <Words>588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Projeto 3: Avaliação da campanha de telemarketing sobre vendas de depósito bancário a termo</vt:lpstr>
      <vt:lpstr>CONTEÚDO</vt:lpstr>
      <vt:lpstr>O PROBLEMA</vt:lpstr>
      <vt:lpstr>OBJETIVO DO PROJETO</vt:lpstr>
      <vt:lpstr>PROCESSO DE MACHINE LEARNING</vt:lpstr>
      <vt:lpstr>MÉTODO DE TRABALHO</vt:lpstr>
      <vt:lpstr>CONCLUSÃO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Ito</dc:creator>
  <cp:lastModifiedBy>Eduardo Ito</cp:lastModifiedBy>
  <cp:revision>64</cp:revision>
  <cp:lastPrinted>2020-08-02T21:25:38Z</cp:lastPrinted>
  <dcterms:created xsi:type="dcterms:W3CDTF">2020-07-26T12:24:28Z</dcterms:created>
  <dcterms:modified xsi:type="dcterms:W3CDTF">2020-08-05T14:52:22Z</dcterms:modified>
</cp:coreProperties>
</file>