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503" r:id="rId4"/>
    <p:sldId id="510" r:id="rId5"/>
    <p:sldId id="257" r:id="rId6"/>
    <p:sldId id="504" r:id="rId7"/>
    <p:sldId id="486" r:id="rId8"/>
    <p:sldId id="258" r:id="rId9"/>
    <p:sldId id="505" r:id="rId10"/>
    <p:sldId id="267" r:id="rId11"/>
    <p:sldId id="507" r:id="rId12"/>
    <p:sldId id="506" r:id="rId13"/>
    <p:sldId id="502" r:id="rId14"/>
    <p:sldId id="508" r:id="rId15"/>
    <p:sldId id="509" r:id="rId16"/>
    <p:sldId id="256" r:id="rId17"/>
    <p:sldId id="328" r:id="rId18"/>
    <p:sldId id="499" r:id="rId19"/>
    <p:sldId id="273" r:id="rId20"/>
    <p:sldId id="494" r:id="rId21"/>
    <p:sldId id="500" r:id="rId22"/>
    <p:sldId id="50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7D7C7-D5BC-4086-A1B2-7AE9BA50B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A9574-8524-4E40-8A8E-BEB0C43C2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D4A76E-CED5-452F-B716-27DF32F3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28545-1B3F-475F-962F-6A7FF103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997D60-7E43-4C5D-A03D-D52E2056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D4D67-FC50-428E-AF2B-65762AB8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2019DC-8AFF-4112-B9AC-37567374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2D37A-104B-4CD8-BA67-CF6BFADA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3B21D-2BB4-4B8C-B0AF-9654FBD9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34BF2-9031-416F-9B1D-58755A20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28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13D3CE-B865-4308-A927-491925F14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11E33F-B455-4111-BE3A-EC20248A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A3DB2-F852-4542-9BB6-979F9C27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ED46A-9EA0-4699-A932-565AA9F1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8ED490-32FE-469D-A4BC-3DA52B72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11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90155-14A8-4AF1-9D4B-1294D8A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F8B61-AF24-400E-82A3-F0100501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759B3-9580-4E7D-BC98-24A6D782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32218-D57B-4422-A6FA-010B16BF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B00ED-DFDC-46C9-91F2-58F1F864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51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2844-E1B5-4ED0-8A07-564EE2E0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2E1E6-044C-4951-BEEA-9B95C673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93909-67FF-4BCB-A0D2-66589472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60EB1-4F50-4848-BB35-BA986EF4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C22005-CB32-440B-8DCB-B0931E50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74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9CE59-B7F4-47C5-82CD-59BC14CB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0622F-BA9B-44C6-8D3A-23F1397F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A730D9-A68E-41F4-B933-0DE01E4D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A89D64-57BC-4BE2-94A1-DD7FE3A5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835B8D-44DD-4435-96BD-FDC5F44E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323643-DE7E-40B9-9360-65CA233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5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314F-6D4C-473F-B50B-7DFE3765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D3FCDB-D9C8-4E51-AC63-18A8CDEF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61BACF-2844-4FFA-B59E-6CAF68F36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D86C66-0B4D-494B-82C9-D909C7CC6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F8ADB3-B029-4D34-8548-E0E932CB9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442084-53F2-4A2C-9A03-A8D8763C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42A2E8-9DC9-453C-8270-DFAA3D37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472EF5-F8BA-4890-8FE4-34133523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4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5D21-259C-4801-BD2C-88312697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F15189-351F-4099-BEEC-D001DF46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E83147-7C84-4B45-AFEE-D2D33107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27752B-F105-4DE1-80CA-10FAF533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98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60F3B5-EB4A-458B-A0D7-1AD117B4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9F4B56-D630-4B28-88E4-1068D53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33C097-B925-40F6-8779-3161438D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59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C799-9E93-4374-8A24-25508058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51425-EA34-4651-BD7C-1C4400D3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3DD376-1F18-45F7-B40E-C747C7C04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BEAB70-F9CA-4731-831C-4F7F0AB3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3FC8D5-D8A1-4767-8059-1C3CF99A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B931AD-2951-4D6E-81D1-F35CD596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0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A9F19-16C8-44F9-AFD9-ED45694A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665548-2FCC-49D8-B4F0-5057C6FB8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214A9-3DCB-49A0-9C32-B2A2BF2F3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BED8D6-1FB4-453B-939A-5F243D09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9415E9-F3C8-4F8F-B7E4-E53EF844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075289-5E6B-473C-A120-D9060055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DEC6C9-2687-4948-85CB-58AB8C91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65864-419A-4909-9980-F9C51AE9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0136C-5843-4BED-9245-843383C59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DF73-8B09-4632-882E-93447B2CFDD0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7B23D-69B7-4193-8355-0ACCD0E2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91190-C881-4113-AA91-13B979A83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E9D3-0A22-48A3-927C-D413CCBCA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35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.unicamp.br/~roch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>
            <a:extLst>
              <a:ext uri="{FF2B5EF4-FFF2-40B4-BE49-F238E27FC236}">
                <a16:creationId xmlns:a16="http://schemas.microsoft.com/office/drawing/2014/main" id="{8C137E14-9AAC-4187-A7D0-F7BFE6A0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ea typeface="ヒラギノ角ゴ ProN W3" pitchFamily="6" charset="-128"/>
              <a:sym typeface="Futura Condensed" pitchFamily="6" charset="0"/>
            </a:endParaRPr>
          </a:p>
        </p:txBody>
      </p:sp>
      <p:sp>
        <p:nvSpPr>
          <p:cNvPr id="3078" name="Rectangle 14">
            <a:extLst>
              <a:ext uri="{FF2B5EF4-FFF2-40B4-BE49-F238E27FC236}">
                <a16:creationId xmlns:a16="http://schemas.microsoft.com/office/drawing/2014/main" id="{637EB309-40B0-429F-96E8-40C536DA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646" y="1401961"/>
            <a:ext cx="8305726" cy="182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dirty="0">
                <a:latin typeface="Tahoma" panose="020B0604030504040204" pitchFamily="34" charset="0"/>
                <a:ea typeface="ヒラギノ角ゴ ProN W3" pitchFamily="6" charset="-128"/>
                <a:sym typeface="Futura Condensed" pitchFamily="6" charset="0"/>
              </a:rPr>
              <a:t>AVALIAÇÃO DE CONSUMO DE ENERGIA EM REDE WSN EM AMBIENTE SIMULADO</a:t>
            </a:r>
          </a:p>
        </p:txBody>
      </p:sp>
      <p:sp>
        <p:nvSpPr>
          <p:cNvPr id="3079" name="Rectangle 15">
            <a:extLst>
              <a:ext uri="{FF2B5EF4-FFF2-40B4-BE49-F238E27FC236}">
                <a16:creationId xmlns:a16="http://schemas.microsoft.com/office/drawing/2014/main" id="{345E2824-5D5C-4C99-9BC3-84F00E6FC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921" y="3733726"/>
            <a:ext cx="6349008" cy="175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33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b="1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Eduardo Seiti Ito</a:t>
            </a:r>
          </a:p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Aluno RA 159086</a:t>
            </a:r>
          </a:p>
          <a:p>
            <a:pPr algn="r" eaLnBrk="1" hangingPunct="1">
              <a:lnSpc>
                <a:spcPct val="5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pt-BR" altLang="pt-BR" sz="2200" dirty="0">
              <a:solidFill>
                <a:schemeClr val="tx1"/>
              </a:solidFill>
              <a:ea typeface="ヒラギノ角ゴ ProN W3" pitchFamily="6" charset="-128"/>
              <a:sym typeface="Futura Condensed" pitchFamily="6" charset="0"/>
            </a:endParaRPr>
          </a:p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b="1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Leandro Villas</a:t>
            </a:r>
          </a:p>
          <a:p>
            <a:pPr algn="r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pt-BR" altLang="pt-BR" sz="2200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Professor</a:t>
            </a:r>
          </a:p>
        </p:txBody>
      </p:sp>
      <p:sp>
        <p:nvSpPr>
          <p:cNvPr id="3080" name="Rectangle 16">
            <a:extLst>
              <a:ext uri="{FF2B5EF4-FFF2-40B4-BE49-F238E27FC236}">
                <a16:creationId xmlns:a16="http://schemas.microsoft.com/office/drawing/2014/main" id="{7435DE05-D7AE-4740-8CA0-CB6F49E35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451" y="5905873"/>
            <a:ext cx="5790902" cy="68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33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rgbClr val="FFCC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pt-BR" altLang="pt-BR" sz="2000" b="1" dirty="0">
                <a:ea typeface="ヒラギノ角ゴ ProN W3" pitchFamily="6" charset="-128"/>
                <a:sym typeface="Futura Condensed" pitchFamily="6" charset="0"/>
              </a:rPr>
              <a:t> </a:t>
            </a:r>
            <a:r>
              <a:rPr kumimoji="1" lang="pt-BR" altLang="pt-BR" sz="2000" b="1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Instituto de Computação – UNICAMP</a:t>
            </a:r>
          </a:p>
          <a:p>
            <a:pPr algn="ctr" eaLnBrk="1" hangingPunct="1">
              <a:buClr>
                <a:srgbClr val="FFCC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pt-BR" altLang="pt-BR" sz="2000" dirty="0">
                <a:solidFill>
                  <a:schemeClr val="tx1"/>
                </a:solidFill>
                <a:ea typeface="ヒラギノ角ゴ ProN W3" pitchFamily="6" charset="-128"/>
                <a:sym typeface="Futura Condensed" pitchFamily="6" charset="0"/>
              </a:rPr>
              <a:t>BRASIL</a:t>
            </a:r>
          </a:p>
        </p:txBody>
      </p:sp>
      <p:pic>
        <p:nvPicPr>
          <p:cNvPr id="4102" name="Picture 17">
            <a:extLst>
              <a:ext uri="{FF2B5EF4-FFF2-40B4-BE49-F238E27FC236}">
                <a16:creationId xmlns:a16="http://schemas.microsoft.com/office/drawing/2014/main" id="{AE4224DD-FE8D-4A4B-BCA1-054AB1A9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215" y="5888014"/>
            <a:ext cx="684237" cy="72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18">
            <a:extLst>
              <a:ext uri="{FF2B5EF4-FFF2-40B4-BE49-F238E27FC236}">
                <a16:creationId xmlns:a16="http://schemas.microsoft.com/office/drawing/2014/main" id="{F07D7969-0761-4451-921B-E42B2BED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47" y="5790903"/>
            <a:ext cx="914177" cy="91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257AB-9C84-4143-927C-181EE03B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68438" y="2685274"/>
            <a:ext cx="5662441" cy="1325563"/>
          </a:xfrm>
        </p:spPr>
        <p:txBody>
          <a:bodyPr>
            <a:normAutofit/>
          </a:bodyPr>
          <a:lstStyle/>
          <a:p>
            <a:r>
              <a:rPr lang="pt-BR" sz="2400" b="1" dirty="0"/>
              <a:t>NS3: DISTÂNCIA ENTRE DISPOSITIVOS </a:t>
            </a:r>
            <a:br>
              <a:rPr lang="pt-BR" sz="2400" b="1" dirty="0"/>
            </a:br>
            <a:r>
              <a:rPr lang="pt-BR" sz="2400" b="1" dirty="0"/>
              <a:t>COM MOBILIDADE ESTÁTICA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1BD133-A1A9-4C6B-B4CD-6126F26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84" y="235676"/>
            <a:ext cx="10230331" cy="59436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F30DD39-48D5-4C56-B915-852488E26C2C}"/>
              </a:ext>
            </a:extLst>
          </p:cNvPr>
          <p:cNvSpPr txBox="1"/>
          <p:nvPr/>
        </p:nvSpPr>
        <p:spPr>
          <a:xfrm>
            <a:off x="3792414" y="1618495"/>
            <a:ext cx="17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AP: Access Point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996643D-4936-4F6E-A571-7CAC9CE8F3CD}"/>
              </a:ext>
            </a:extLst>
          </p:cNvPr>
          <p:cNvCxnSpPr/>
          <p:nvPr/>
        </p:nvCxnSpPr>
        <p:spPr>
          <a:xfrm>
            <a:off x="4893459" y="1909973"/>
            <a:ext cx="768626" cy="50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59B60A-3AC2-4B15-881A-41B8E0B02CD2}"/>
              </a:ext>
            </a:extLst>
          </p:cNvPr>
          <p:cNvSpPr txBox="1"/>
          <p:nvPr/>
        </p:nvSpPr>
        <p:spPr>
          <a:xfrm>
            <a:off x="1996998" y="5125424"/>
            <a:ext cx="279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LAN ETHERNET: CSMA node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AA6DB4-EA3E-4BA6-8CAF-890DC0088B38}"/>
              </a:ext>
            </a:extLst>
          </p:cNvPr>
          <p:cNvCxnSpPr>
            <a:cxnSpLocks/>
          </p:cNvCxnSpPr>
          <p:nvPr/>
        </p:nvCxnSpPr>
        <p:spPr>
          <a:xfrm flipV="1">
            <a:off x="4293704" y="3348055"/>
            <a:ext cx="711032" cy="177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9268DF-CA09-4A32-9839-DAC37ADF6833}"/>
              </a:ext>
            </a:extLst>
          </p:cNvPr>
          <p:cNvSpPr txBox="1"/>
          <p:nvPr/>
        </p:nvSpPr>
        <p:spPr>
          <a:xfrm>
            <a:off x="8799780" y="5431953"/>
            <a:ext cx="15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 : </a:t>
            </a:r>
            <a:r>
              <a:rPr lang="pt-BR" dirty="0" err="1"/>
              <a:t>Wifi</a:t>
            </a:r>
            <a:r>
              <a:rPr lang="pt-BR" dirty="0"/>
              <a:t> node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C206F1A-EC85-43E0-A070-9A6E25120568}"/>
              </a:ext>
            </a:extLst>
          </p:cNvPr>
          <p:cNvCxnSpPr>
            <a:cxnSpLocks/>
          </p:cNvCxnSpPr>
          <p:nvPr/>
        </p:nvCxnSpPr>
        <p:spPr>
          <a:xfrm flipH="1" flipV="1">
            <a:off x="8527774" y="2884870"/>
            <a:ext cx="1667228" cy="242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ave Direita 12">
            <a:extLst>
              <a:ext uri="{FF2B5EF4-FFF2-40B4-BE49-F238E27FC236}">
                <a16:creationId xmlns:a16="http://schemas.microsoft.com/office/drawing/2014/main" id="{C68BA485-DB97-4A97-92D2-6CC631576DB0}"/>
              </a:ext>
            </a:extLst>
          </p:cNvPr>
          <p:cNvSpPr/>
          <p:nvPr/>
        </p:nvSpPr>
        <p:spPr>
          <a:xfrm rot="5400000">
            <a:off x="6743661" y="1985417"/>
            <a:ext cx="463185" cy="2262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B395878-F2C8-45C3-BA49-01D55E1265AB}"/>
              </a:ext>
            </a:extLst>
          </p:cNvPr>
          <p:cNvSpPr txBox="1"/>
          <p:nvPr/>
        </p:nvSpPr>
        <p:spPr>
          <a:xfrm>
            <a:off x="6138220" y="3509947"/>
            <a:ext cx="24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Rx</a:t>
            </a:r>
            <a:r>
              <a:rPr lang="pt-BR" dirty="0"/>
              <a:t> in </a:t>
            </a:r>
            <a:r>
              <a:rPr lang="pt-BR" dirty="0" err="1"/>
              <a:t>meters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82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71DB3-9566-4A70-89C3-B8F2E59D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Source from energy-model-with-harvesting-example.cc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F73B73-7CB8-4A34-B181-C5B1384D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14" y="1730375"/>
            <a:ext cx="71342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1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D679D-4C37-468D-A7C7-B8F537FF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Source from wireless-animation.cc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69F125-B528-413E-B900-5A3A0392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5" y="1508269"/>
            <a:ext cx="7036697" cy="45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5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2AD3DB76-E083-4A84-B3AA-020573475FE6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 dirty="0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OMNETPP</a:t>
            </a:r>
          </a:p>
        </p:txBody>
      </p:sp>
    </p:spTree>
    <p:extLst>
      <p:ext uri="{BB962C8B-B14F-4D97-AF65-F5344CB8AC3E}">
        <p14:creationId xmlns:p14="http://schemas.microsoft.com/office/powerpoint/2010/main" val="96435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2B1AA-4BD8-405C-8919-6523E27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52" y="305490"/>
            <a:ext cx="11174896" cy="1325563"/>
          </a:xfrm>
        </p:spPr>
        <p:txBody>
          <a:bodyPr/>
          <a:lstStyle/>
          <a:p>
            <a:r>
              <a:rPr lang="pt-BR" dirty="0"/>
              <a:t>PRINCIPAIS PARÂMETEROS INICIAIS PARA O OMNETPP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CB83A9-6438-415F-ABD5-2CF8060E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15" y="1908934"/>
            <a:ext cx="5219700" cy="3914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8BA85B-21A3-4B5C-8082-6029083B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15" y="1908934"/>
            <a:ext cx="5172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5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7AF70-099B-4D93-AAA9-FBFD5932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dados da simulação com OMNETPP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84B4CD-8F33-4459-9830-E08FB72B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21" y="1690688"/>
            <a:ext cx="8988909" cy="48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7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CD7556-4859-4FEE-AD60-F1853E7B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89" y="194462"/>
            <a:ext cx="9013220" cy="6469076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285FE46-F529-40CC-A820-EDBCA165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051852" y="742956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/>
              <a:t>OMNETPP: Energia vs Distância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74B1A00-F66E-4C69-A0C3-EF81C086736F}"/>
              </a:ext>
            </a:extLst>
          </p:cNvPr>
          <p:cNvCxnSpPr>
            <a:cxnSpLocks/>
          </p:cNvCxnSpPr>
          <p:nvPr/>
        </p:nvCxnSpPr>
        <p:spPr>
          <a:xfrm>
            <a:off x="2660073" y="3865404"/>
            <a:ext cx="71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ave Direita 7">
            <a:extLst>
              <a:ext uri="{FF2B5EF4-FFF2-40B4-BE49-F238E27FC236}">
                <a16:creationId xmlns:a16="http://schemas.microsoft.com/office/drawing/2014/main" id="{1384F741-1E19-4538-BC77-C485D4AE739C}"/>
              </a:ext>
            </a:extLst>
          </p:cNvPr>
          <p:cNvSpPr/>
          <p:nvPr/>
        </p:nvSpPr>
        <p:spPr>
          <a:xfrm>
            <a:off x="9760532" y="3865404"/>
            <a:ext cx="242450" cy="16486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1CAC5DA-4A07-467D-A097-BE55A56D03FD}"/>
              </a:ext>
            </a:extLst>
          </p:cNvPr>
          <p:cNvSpPr txBox="1"/>
          <p:nvPr/>
        </p:nvSpPr>
        <p:spPr>
          <a:xfrm>
            <a:off x="10224655" y="4502727"/>
            <a:ext cx="14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considerar</a:t>
            </a:r>
          </a:p>
        </p:txBody>
      </p:sp>
    </p:spTree>
    <p:extLst>
      <p:ext uri="{BB962C8B-B14F-4D97-AF65-F5344CB8AC3E}">
        <p14:creationId xmlns:p14="http://schemas.microsoft.com/office/powerpoint/2010/main" val="136412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29DACD76-DC12-40EF-8EB7-1615390E5213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Conclusões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Conteúdo 2">
            <a:extLst>
              <a:ext uri="{FF2B5EF4-FFF2-40B4-BE49-F238E27FC236}">
                <a16:creationId xmlns:a16="http://schemas.microsoft.com/office/drawing/2014/main" id="{3019256B-0CA0-4DF9-AEBB-3092A16BA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647" y="984498"/>
            <a:ext cx="8228707" cy="48890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/>
              <a:t>Não foram encontrados evidências que há variação de energia consumida baseado na variação de distância até o </a:t>
            </a:r>
            <a:r>
              <a:rPr lang="pt-BR" altLang="pt-BR" dirty="0" err="1"/>
              <a:t>Rx</a:t>
            </a:r>
            <a:r>
              <a:rPr lang="pt-BR" altLang="pt-BR" dirty="0"/>
              <a:t>.</a:t>
            </a:r>
          </a:p>
          <a:p>
            <a:endParaRPr lang="pt-BR" altLang="pt-BR" dirty="0"/>
          </a:p>
          <a:p>
            <a:r>
              <a:rPr lang="pt-BR" altLang="pt-BR" dirty="0"/>
              <a:t>Pode haver diferença de consumo de energia se comparado contra características de versão </a:t>
            </a:r>
            <a:r>
              <a:rPr lang="pt-BR" altLang="pt-BR" dirty="0" err="1"/>
              <a:t>Wifi</a:t>
            </a:r>
            <a:endParaRPr lang="pt-BR" altLang="pt-B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8E77854-030B-42D6-A188-C97349F5976D}"/>
              </a:ext>
            </a:extLst>
          </p:cNvPr>
          <p:cNvSpPr txBox="1">
            <a:spLocks/>
          </p:cNvSpPr>
          <p:nvPr/>
        </p:nvSpPr>
        <p:spPr>
          <a:xfrm>
            <a:off x="2446351" y="273856"/>
            <a:ext cx="7299297" cy="96198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r>
              <a:rPr lang="en-US" sz="2812" kern="0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sz="2812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92F0F3E8-0517-44D1-8F46-D8C8FA5C6D7C}"/>
              </a:ext>
            </a:extLst>
          </p:cNvPr>
          <p:cNvSpPr>
            <a:spLocks/>
          </p:cNvSpPr>
          <p:nvPr/>
        </p:nvSpPr>
        <p:spPr bwMode="auto">
          <a:xfrm>
            <a:off x="1961555" y="2268141"/>
            <a:ext cx="8268891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4922" b="1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Referências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C1FCFEBF-B4C9-419D-BDE2-32FF7853E9A0}"/>
              </a:ext>
            </a:extLst>
          </p:cNvPr>
          <p:cNvSpPr>
            <a:spLocks/>
          </p:cNvSpPr>
          <p:nvPr/>
        </p:nvSpPr>
        <p:spPr bwMode="auto">
          <a:xfrm>
            <a:off x="23555027" y="1201043"/>
            <a:ext cx="821531" cy="55364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/>
          <a:lstStyle>
            <a:lvl1pPr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1pPr>
            <a:lvl2pPr marL="742950" indent="-28575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2pPr>
            <a:lvl3pPr marL="1143000" indent="-22860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3pPr>
            <a:lvl4pPr marL="1600200" indent="-22860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4pPr>
            <a:lvl5pPr marL="2057400" indent="-228600" eaLnBrk="0" hangingPunct="0"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 pitchFamily="6" charset="0"/>
                <a:ea typeface="ヒラギノ角ゴ ProN W3" pitchFamily="6" charset="-128"/>
                <a:sym typeface="Futura Condensed" pitchFamily="6" charset="0"/>
              </a:defRPr>
            </a:lvl9pPr>
          </a:lstStyle>
          <a:p>
            <a:pPr eaLnBrk="1" hangingPunct="1">
              <a:defRPr/>
            </a:pPr>
            <a:r>
              <a:rPr lang="en-US" altLang="pt-BR" sz="1758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" pitchFamily="6" charset="0"/>
                <a:ea typeface="MS PGothic" panose="020B0600070205080204" pitchFamily="34" charset="-128"/>
                <a:sym typeface="Courier" pitchFamily="6" charset="0"/>
              </a:rPr>
              <a:t>Lab</a:t>
            </a:r>
          </a:p>
        </p:txBody>
      </p:sp>
      <p:sp>
        <p:nvSpPr>
          <p:cNvPr id="5123" name="AutoShape 2">
            <a:extLst>
              <a:ext uri="{FF2B5EF4-FFF2-40B4-BE49-F238E27FC236}">
                <a16:creationId xmlns:a16="http://schemas.microsoft.com/office/drawing/2014/main" id="{86124621-16BC-451D-80A1-9D579325B85E}"/>
              </a:ext>
            </a:extLst>
          </p:cNvPr>
          <p:cNvSpPr>
            <a:spLocks/>
          </p:cNvSpPr>
          <p:nvPr/>
        </p:nvSpPr>
        <p:spPr bwMode="auto">
          <a:xfrm>
            <a:off x="3684985" y="2375297"/>
            <a:ext cx="4822031" cy="2321719"/>
          </a:xfrm>
          <a:prstGeom prst="roundRect">
            <a:avLst>
              <a:gd name="adj" fmla="val 5769"/>
            </a:avLst>
          </a:prstGeom>
          <a:solidFill>
            <a:schemeClr val="accent1">
              <a:alpha val="5098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endParaRPr lang="en-US" altLang="pt-BR" sz="1336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pt-BR" sz="1336">
                <a:ea typeface="MS PGothic" panose="020B0600070205080204" pitchFamily="34" charset="-128"/>
              </a:rPr>
              <a:t>Série de Seminários</a:t>
            </a:r>
          </a:p>
          <a:p>
            <a:pPr eaLnBrk="1" hangingPunct="1"/>
            <a:endParaRPr lang="en-US" altLang="pt-BR" sz="1336" i="1">
              <a:ea typeface="MS PGothic" panose="020B0600070205080204" pitchFamily="34" charset="-128"/>
            </a:endParaRPr>
          </a:p>
          <a:p>
            <a:pPr eaLnBrk="1" hangingPunct="1"/>
            <a:endParaRPr lang="en-US" altLang="pt-BR" sz="1336" i="1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pt-BR" sz="1336" b="1" i="1">
                <a:ea typeface="MS PGothic" panose="020B0600070205080204" pitchFamily="34" charset="-128"/>
              </a:rPr>
              <a:t>MO809A Tópicos de Sistemas Distribuídos</a:t>
            </a:r>
          </a:p>
          <a:p>
            <a:pPr eaLnBrk="1" hangingPunct="1"/>
            <a:endParaRPr lang="en-US" altLang="pt-BR" sz="1336" b="1" i="1">
              <a:ea typeface="MS PGothic" panose="020B0600070205080204" pitchFamily="34" charset="-128"/>
            </a:endParaRPr>
          </a:p>
          <a:p>
            <a:pPr eaLnBrk="1" hangingPunct="1"/>
            <a:endParaRPr lang="en-US" altLang="pt-BR" sz="1336" i="1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pt-BR" sz="1336" i="1">
                <a:ea typeface="MS PGothic" panose="020B0600070205080204" pitchFamily="34" charset="-128"/>
              </a:rPr>
              <a:t>Prof. Dr. Leandro Villas</a:t>
            </a:r>
          </a:p>
          <a:p>
            <a:pPr eaLnBrk="1" hangingPunct="1"/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</a:rPr>
              <a:t>leandro@ic.unicamp.br</a:t>
            </a:r>
            <a:endParaRPr lang="en-US" altLang="pt-BR" sz="844">
              <a:latin typeface="Courier"/>
              <a:ea typeface="MS PGothic" panose="020B0600070205080204" pitchFamily="34" charset="-128"/>
              <a:sym typeface="Courier"/>
            </a:endParaRPr>
          </a:p>
          <a:p>
            <a:pPr eaLnBrk="1" hangingPunct="1"/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</a:rPr>
              <a:t>http://www.ic.unicamp.br/~leandro/</a:t>
            </a:r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  <a:hlinkClick r:id="rId2"/>
              </a:rPr>
              <a:t>E</a:t>
            </a:r>
            <a:r>
              <a:rPr lang="en-US" altLang="pt-BR" sz="844" u="sng">
                <a:latin typeface="Courier"/>
                <a:ea typeface="MS PGothic" panose="020B0600070205080204" pitchFamily="34" charset="-128"/>
                <a:sym typeface="Courier"/>
              </a:rPr>
              <a:t>nsino/MO809/1s2019/</a:t>
            </a:r>
            <a:endParaRPr lang="en-US" altLang="pt-BR" sz="844" u="sng">
              <a:latin typeface="Courier"/>
              <a:ea typeface="MS PGothic" panose="020B0600070205080204" pitchFamily="34" charset="-128"/>
              <a:sym typeface="Courier"/>
              <a:hlinkClick r:id="rId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CDD85FF9-CBF8-4A2A-8F07-D2A54E3ECFD9}"/>
              </a:ext>
            </a:extLst>
          </p:cNvPr>
          <p:cNvSpPr txBox="1">
            <a:spLocks/>
          </p:cNvSpPr>
          <p:nvPr/>
        </p:nvSpPr>
        <p:spPr>
          <a:xfrm>
            <a:off x="2446352" y="443520"/>
            <a:ext cx="7299297" cy="55521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>
              <a:defRPr/>
            </a:pPr>
            <a:r>
              <a:rPr lang="en-US" sz="2812" kern="0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en-US" sz="2812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A42096-0236-4679-85F3-49DE7F65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2233612"/>
            <a:ext cx="863917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02AA72DE-092F-443B-A30C-3F16EF052E00}"/>
              </a:ext>
            </a:extLst>
          </p:cNvPr>
          <p:cNvSpPr>
            <a:spLocks/>
          </p:cNvSpPr>
          <p:nvPr/>
        </p:nvSpPr>
        <p:spPr bwMode="auto">
          <a:xfrm>
            <a:off x="1961555" y="2268141"/>
            <a:ext cx="8268891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4922" b="1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Questões???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InÃ­cio">
            <a:extLst>
              <a:ext uri="{FF2B5EF4-FFF2-40B4-BE49-F238E27FC236}">
                <a16:creationId xmlns:a16="http://schemas.microsoft.com/office/drawing/2014/main" id="{421255C9-B92A-4A44-AFB1-F7C1243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19" y="1656457"/>
            <a:ext cx="4252764" cy="38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2AD3DB76-E083-4A84-B3AA-020573475FE6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 dirty="0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940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A1F9656-459C-461C-A3AC-29132F70F43F}"/>
              </a:ext>
            </a:extLst>
          </p:cNvPr>
          <p:cNvSpPr txBox="1"/>
          <p:nvPr/>
        </p:nvSpPr>
        <p:spPr>
          <a:xfrm>
            <a:off x="1187659" y="1813213"/>
            <a:ext cx="9161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Este trabalho prático objetiva observar o </a:t>
            </a:r>
          </a:p>
          <a:p>
            <a:pPr algn="ctr"/>
            <a:r>
              <a:rPr lang="pt-BR" sz="3600" dirty="0"/>
              <a:t>consumo de energia de uma rede com 2 nós </a:t>
            </a:r>
          </a:p>
          <a:p>
            <a:pPr algn="ctr"/>
            <a:r>
              <a:rPr lang="pt-BR" sz="3600" dirty="0" err="1"/>
              <a:t>Wifi</a:t>
            </a:r>
            <a:r>
              <a:rPr lang="pt-BR" sz="3600" dirty="0"/>
              <a:t> com mobilidade estacionária, variando a distância entre eles, ou variando alguma característica.</a:t>
            </a:r>
          </a:p>
        </p:txBody>
      </p:sp>
    </p:spTree>
    <p:extLst>
      <p:ext uri="{BB962C8B-B14F-4D97-AF65-F5344CB8AC3E}">
        <p14:creationId xmlns:p14="http://schemas.microsoft.com/office/powerpoint/2010/main" val="316326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AB4B17-7243-4FC9-BAD8-3C88D6DD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63" y="296001"/>
            <a:ext cx="5022273" cy="62659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5DCA0C-6555-470E-A04C-3DF1FE2A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74645" y="2766217"/>
            <a:ext cx="5617565" cy="1325563"/>
          </a:xfrm>
        </p:spPr>
        <p:txBody>
          <a:bodyPr>
            <a:normAutofit/>
          </a:bodyPr>
          <a:lstStyle/>
          <a:p>
            <a:r>
              <a:rPr lang="pt-BR" sz="3200" b="1" dirty="0"/>
              <a:t>FSM: Máquina de Estado Finito </a:t>
            </a:r>
          </a:p>
        </p:txBody>
      </p:sp>
    </p:spTree>
    <p:extLst>
      <p:ext uri="{BB962C8B-B14F-4D97-AF65-F5344CB8AC3E}">
        <p14:creationId xmlns:p14="http://schemas.microsoft.com/office/powerpoint/2010/main" val="338261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3B605-69B8-4DE9-9DDB-021A0091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DE TX E RX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CBBBD1-DD5A-472B-8CC0-04478F02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72" y="1690688"/>
            <a:ext cx="7448550" cy="39528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5D78FC-46AC-4130-9D8B-83E92ED897F6}"/>
              </a:ext>
            </a:extLst>
          </p:cNvPr>
          <p:cNvSpPr txBox="1"/>
          <p:nvPr/>
        </p:nvSpPr>
        <p:spPr>
          <a:xfrm>
            <a:off x="864289" y="5943600"/>
            <a:ext cx="109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http://literature.cdn.keysight.com/litweb/pdf/ads2008/adswtbwlan/ads2008/WLAN_802_11a_RX_Sensitivity.html</a:t>
            </a:r>
          </a:p>
        </p:txBody>
      </p:sp>
    </p:spTree>
    <p:extLst>
      <p:ext uri="{BB962C8B-B14F-4D97-AF65-F5344CB8AC3E}">
        <p14:creationId xmlns:p14="http://schemas.microsoft.com/office/powerpoint/2010/main" val="266530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2AD3DB76-E083-4A84-B3AA-020573475FE6}"/>
              </a:ext>
            </a:extLst>
          </p:cNvPr>
          <p:cNvSpPr>
            <a:spLocks/>
          </p:cNvSpPr>
          <p:nvPr/>
        </p:nvSpPr>
        <p:spPr bwMode="auto">
          <a:xfrm>
            <a:off x="3122414" y="2259211"/>
            <a:ext cx="5947172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1pPr>
            <a:lvl2pPr marL="742950" indent="-28575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2pPr>
            <a:lvl3pPr marL="11430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3pPr>
            <a:lvl4pPr marL="16002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4pPr>
            <a:lvl5pPr marL="2057400" indent="-228600"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2D4141"/>
                </a:solidFill>
                <a:latin typeface="Futura Condensed"/>
                <a:ea typeface="ヒラギノ角ゴ ProN W3"/>
                <a:cs typeface="ヒラギノ角ゴ ProN W3"/>
                <a:sym typeface="Futura Condensed"/>
              </a:defRPr>
            </a:lvl9pPr>
          </a:lstStyle>
          <a:p>
            <a:pPr algn="ctr" eaLnBrk="1" hangingPunct="1"/>
            <a:r>
              <a:rPr lang="en-US" altLang="pt-BR" sz="5906" b="1" dirty="0">
                <a:solidFill>
                  <a:schemeClr val="tx1"/>
                </a:solidFill>
                <a:latin typeface="Gill Sans"/>
                <a:ea typeface="MS PGothic" panose="020B0600070205080204" pitchFamily="34" charset="-128"/>
                <a:sym typeface="Gill Sans"/>
              </a:rPr>
              <a:t>NS3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E3AA8F-357E-44CA-8F2D-6A1B3624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22" y="70263"/>
            <a:ext cx="9717066" cy="67292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A6F4E2-7556-4A20-A911-F55F2422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85730" y="2577515"/>
            <a:ext cx="5801139" cy="1325563"/>
          </a:xfrm>
        </p:spPr>
        <p:txBody>
          <a:bodyPr/>
          <a:lstStyle/>
          <a:p>
            <a:r>
              <a:rPr lang="pt-BR" dirty="0"/>
              <a:t>NS3: Model de Energia</a:t>
            </a:r>
          </a:p>
        </p:txBody>
      </p:sp>
    </p:spTree>
    <p:extLst>
      <p:ext uri="{BB962C8B-B14F-4D97-AF65-F5344CB8AC3E}">
        <p14:creationId xmlns:p14="http://schemas.microsoft.com/office/powerpoint/2010/main" val="10924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2B1AA-4BD8-405C-8919-6523E27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52" y="305490"/>
            <a:ext cx="11174896" cy="1325563"/>
          </a:xfrm>
        </p:spPr>
        <p:txBody>
          <a:bodyPr/>
          <a:lstStyle/>
          <a:p>
            <a:r>
              <a:rPr lang="pt-BR" dirty="0"/>
              <a:t>PRINCIPAIS PARÂMETEROS INICIAIS PARA O NS3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B332A-A5D5-4A9C-BAF9-B407BEB1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Energia inicial 100 joules, suficiente para o tempo de simulação de 100s. Consumo médio 0,82J/s.</a:t>
            </a:r>
          </a:p>
          <a:p>
            <a:r>
              <a:rPr lang="pt-BR" dirty="0"/>
              <a:t>Tempo de simulação 100 segundos.</a:t>
            </a:r>
          </a:p>
          <a:p>
            <a:r>
              <a:rPr lang="pt-BR" dirty="0"/>
              <a:t>Distância variável até </a:t>
            </a:r>
            <a:r>
              <a:rPr lang="pt-BR" dirty="0" err="1"/>
              <a:t>Rx</a:t>
            </a:r>
            <a:r>
              <a:rPr lang="pt-BR" dirty="0"/>
              <a:t>.</a:t>
            </a:r>
          </a:p>
          <a:p>
            <a:r>
              <a:rPr lang="pt-BR" dirty="0"/>
              <a:t>phyMode (e.g. DsssRate1Mbps)</a:t>
            </a:r>
          </a:p>
          <a:p>
            <a:r>
              <a:rPr lang="pt-BR" dirty="0" err="1"/>
              <a:t>Wifi</a:t>
            </a:r>
            <a:r>
              <a:rPr lang="pt-BR" dirty="0"/>
              <a:t> standard 80211b, default.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136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287</Words>
  <Application>Microsoft Office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Gill Sans</vt:lpstr>
      <vt:lpstr>Tahoma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FSM: Máquina de Estado Finito </vt:lpstr>
      <vt:lpstr>PARÂMETROS DE TX E RX</vt:lpstr>
      <vt:lpstr>Apresentação do PowerPoint</vt:lpstr>
      <vt:lpstr>NS3: Model de Energia</vt:lpstr>
      <vt:lpstr>PRINCIPAIS PARÂMETEROS INICIAIS PARA O NS3</vt:lpstr>
      <vt:lpstr>NS3: DISTÂNCIA ENTRE DISPOSITIVOS  COM MOBILIDADE ESTÁTICA</vt:lpstr>
      <vt:lpstr>Source from energy-model-with-harvesting-example.cc</vt:lpstr>
      <vt:lpstr>Source from wireless-animation.cc</vt:lpstr>
      <vt:lpstr>Apresentação do PowerPoint</vt:lpstr>
      <vt:lpstr>PRINCIPAIS PARÂMETEROS INICIAIS PARA O OMNETPP</vt:lpstr>
      <vt:lpstr>Tabela de dados da simulação com OMNETPP</vt:lpstr>
      <vt:lpstr>OMNETPP: Energia vs Distância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25</cp:revision>
  <dcterms:created xsi:type="dcterms:W3CDTF">2019-06-24T11:15:14Z</dcterms:created>
  <dcterms:modified xsi:type="dcterms:W3CDTF">2019-06-27T20:26:36Z</dcterms:modified>
</cp:coreProperties>
</file>