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7"/>
  </p:notesMasterIdLst>
  <p:handoutMasterIdLst>
    <p:handoutMasterId r:id="rId8"/>
  </p:handoutMasterIdLst>
  <p:sldIdLst>
    <p:sldId id="984" r:id="rId2"/>
    <p:sldId id="983" r:id="rId3"/>
    <p:sldId id="974" r:id="rId4"/>
    <p:sldId id="977" r:id="rId5"/>
    <p:sldId id="982"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CC5E28"/>
    <a:srgbClr val="046380"/>
    <a:srgbClr val="0B5D79"/>
    <a:srgbClr val="2D424A"/>
    <a:srgbClr val="1C1620"/>
    <a:srgbClr val="DBCC91"/>
    <a:srgbClr val="00399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586"/>
    <p:restoredTop sz="94909"/>
  </p:normalViewPr>
  <p:slideViewPr>
    <p:cSldViewPr snapToGrid="0" snapToObjects="1">
      <p:cViewPr varScale="1">
        <p:scale>
          <a:sx n="66" d="100"/>
          <a:sy n="66" d="100"/>
        </p:scale>
        <p:origin x="492" y="72"/>
      </p:cViewPr>
      <p:guideLst>
        <p:guide orient="horz" pos="2160"/>
        <p:guide pos="2880"/>
      </p:guideLst>
    </p:cSldViewPr>
  </p:slideViewPr>
  <p:outlineViewPr>
    <p:cViewPr>
      <p:scale>
        <a:sx n="33" d="100"/>
        <a:sy n="33" d="100"/>
      </p:scale>
      <p:origin x="0" y="-123304"/>
    </p:cViewPr>
  </p:outlineViewPr>
  <p:notesTextViewPr>
    <p:cViewPr>
      <p:scale>
        <a:sx n="100" d="100"/>
        <a:sy n="100" d="100"/>
      </p:scale>
      <p:origin x="0" y="0"/>
    </p:cViewPr>
  </p:notesTextViewPr>
  <p:notesViewPr>
    <p:cSldViewPr snapToGrid="0" snapToObjects="1">
      <p:cViewPr varScale="1">
        <p:scale>
          <a:sx n="128" d="100"/>
          <a:sy n="128" d="100"/>
        </p:scale>
        <p:origin x="2896"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83BC13-FADD-454E-B688-6114B2851EFB}" type="datetimeFigureOut">
              <a:rPr lang="en-US" smtClean="0"/>
              <a:t>1/21/2019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AC1C084-220C-6F40-9A9D-12DE4E91F7B5}" type="slidenum">
              <a:rPr lang="en-US" smtClean="0"/>
              <a:t>‹#›</a:t>
            </a:fld>
            <a:endParaRPr lang="en-US"/>
          </a:p>
        </p:txBody>
      </p:sp>
    </p:spTree>
    <p:extLst>
      <p:ext uri="{BB962C8B-B14F-4D97-AF65-F5344CB8AC3E}">
        <p14:creationId xmlns:p14="http://schemas.microsoft.com/office/powerpoint/2010/main" val="1862218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FFB049-D028-3C48-8A13-5EC28D8772D8}" type="datetimeFigureOut">
              <a:rPr lang="en-US" smtClean="0"/>
              <a:t>1/21/2019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574161-7D74-B44E-9583-F73C37A93C8A}" type="slidenum">
              <a:rPr lang="en-US" smtClean="0"/>
              <a:t>‹#›</a:t>
            </a:fld>
            <a:endParaRPr lang="en-US"/>
          </a:p>
        </p:txBody>
      </p:sp>
    </p:spTree>
    <p:extLst>
      <p:ext uri="{BB962C8B-B14F-4D97-AF65-F5344CB8AC3E}">
        <p14:creationId xmlns:p14="http://schemas.microsoft.com/office/powerpoint/2010/main" val="4345730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F43BF2-5245-41B7-8EBC-D9A0C093AD84}" type="slidenum">
              <a:rPr lang="en-US"/>
              <a:pPr/>
              <a:t>5</a:t>
            </a:fld>
            <a:endParaRPr lang="en-US"/>
          </a:p>
        </p:txBody>
      </p:sp>
      <p:sp>
        <p:nvSpPr>
          <p:cNvPr id="407554" name="Rectangle 2"/>
          <p:cNvSpPr>
            <a:spLocks noGrp="1" noRot="1" noChangeAspect="1" noChangeArrowheads="1" noTextEdit="1"/>
          </p:cNvSpPr>
          <p:nvPr>
            <p:ph type="sldImg"/>
          </p:nvPr>
        </p:nvSpPr>
        <p:spPr>
          <a:ln/>
        </p:spPr>
      </p:sp>
      <p:sp>
        <p:nvSpPr>
          <p:cNvPr id="407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730388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D53B21E0-A804-C847-9F36-A71E76BEC786}" type="datetimeFigureOut">
              <a:rPr lang="en-US" smtClean="0"/>
              <a:t>1/21/2019</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64E737E-6C6B-534D-B70B-2CFEFFD6CE6D}" type="slidenum">
              <a:rPr lang="en-US" smtClean="0"/>
              <a:t>‹#›</a:t>
            </a:fld>
            <a:endParaRPr lang="en-US"/>
          </a:p>
        </p:txBody>
      </p:sp>
      <p:grpSp>
        <p:nvGrpSpPr>
          <p:cNvPr id="8" name="Group 7"/>
          <p:cNvGrpSpPr/>
          <p:nvPr userDrawn="1"/>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B21E0-A804-C847-9F36-A71E76BEC786}"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4E737E-6C6B-534D-B70B-2CFEFFD6CE6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B21E0-A804-C847-9F36-A71E76BEC786}"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E737E-6C6B-534D-B70B-2CFEFFD6CE6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B21E0-A804-C847-9F36-A71E76BEC786}"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E737E-6C6B-534D-B70B-2CFEFFD6CE6D}"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D53B21E0-A804-C847-9F36-A71E76BEC786}" type="datetimeFigureOut">
              <a:rPr lang="en-US" smtClean="0"/>
              <a:t>1/21/2019</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64E737E-6C6B-534D-B70B-2CFEFFD6CE6D}" type="slidenum">
              <a:rPr lang="en-US" smtClean="0"/>
              <a:t>‹#›</a:t>
            </a:fld>
            <a:endParaRPr lang="en-US"/>
          </a:p>
        </p:txBody>
      </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B21E0-A804-C847-9F36-A71E76BEC786}"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E737E-6C6B-534D-B70B-2CFEFFD6CE6D}"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3B21E0-A804-C847-9F36-A71E76BEC786}"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E737E-6C6B-534D-B70B-2CFEFFD6CE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53B21E0-A804-C847-9F36-A71E76BEC786}"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4E737E-6C6B-534D-B70B-2CFEFFD6CE6D}"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3B21E0-A804-C847-9F36-A71E76BEC786}" type="datetimeFigureOut">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4E737E-6C6B-534D-B70B-2CFEFFD6CE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53B21E0-A804-C847-9F36-A71E76BEC786}" type="datetimeFigureOut">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4E737E-6C6B-534D-B70B-2CFEFFD6CE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3B21E0-A804-C847-9F36-A71E76BEC786}" type="datetimeFigureOut">
              <a:rPr lang="en-US" smtClean="0"/>
              <a:t>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4E737E-6C6B-534D-B70B-2CFEFFD6CE6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B21E0-A804-C847-9F36-A71E76BEC786}"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4E737E-6C6B-534D-B70B-2CFEFFD6CE6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27000"/>
            <a:lum/>
          </a:blip>
          <a:srcRect/>
          <a:tile tx="0" ty="0" sx="100000" sy="100000" flip="none" algn="tl"/>
        </a:blip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D53B21E0-A804-C847-9F36-A71E76BEC786}" type="datetimeFigureOut">
              <a:rPr lang="en-US" smtClean="0"/>
              <a:t>1/21/2019</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764E737E-6C6B-534D-B70B-2CFEFFD6CE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90"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tif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8490" y="462580"/>
            <a:ext cx="7756263" cy="1054250"/>
          </a:xfrm>
        </p:spPr>
        <p:txBody>
          <a:bodyPr/>
          <a:lstStyle/>
          <a:p>
            <a:r>
              <a:rPr lang="en-US" sz="6600" b="1" cap="small" dirty="0" smtClean="0">
                <a:solidFill>
                  <a:srgbClr val="046380"/>
                </a:solidFill>
              </a:rPr>
              <a:t>Hasmonean</a:t>
            </a:r>
            <a:endParaRPr lang="en-US" sz="6600" cap="small" dirty="0">
              <a:solidFill>
                <a:srgbClr val="046380"/>
              </a:solidFill>
            </a:endParaRPr>
          </a:p>
        </p:txBody>
      </p:sp>
      <p:sp>
        <p:nvSpPr>
          <p:cNvPr id="5" name="Content Placeholder 1"/>
          <p:cNvSpPr>
            <a:spLocks noGrp="1"/>
          </p:cNvSpPr>
          <p:nvPr>
            <p:ph idx="1"/>
          </p:nvPr>
        </p:nvSpPr>
        <p:spPr>
          <a:xfrm>
            <a:off x="688490" y="1932783"/>
            <a:ext cx="6499839" cy="4504764"/>
          </a:xfrm>
        </p:spPr>
        <p:txBody>
          <a:bodyPr>
            <a:normAutofit fontScale="85000" lnSpcReduction="20000"/>
          </a:bodyPr>
          <a:lstStyle/>
          <a:p>
            <a:pPr>
              <a:buClr>
                <a:srgbClr val="CC5E28"/>
              </a:buClr>
              <a:buFont typeface="Arial" panose="020B0604020202020204" pitchFamily="34" charset="0"/>
              <a:buChar char="•"/>
            </a:pPr>
            <a:r>
              <a:rPr lang="en-US" sz="3600" dirty="0" smtClean="0"/>
              <a:t>From the Maccabean Revolt in 167 BC </a:t>
            </a:r>
            <a:r>
              <a:rPr lang="en-US" sz="3600" dirty="0" smtClean="0"/>
              <a:t>an </a:t>
            </a:r>
            <a:r>
              <a:rPr lang="en-US" sz="3600" dirty="0" smtClean="0"/>
              <a:t>independent </a:t>
            </a:r>
            <a:r>
              <a:rPr lang="en-US" sz="3600" dirty="0" smtClean="0"/>
              <a:t>kingdom</a:t>
            </a:r>
          </a:p>
          <a:p>
            <a:pPr>
              <a:buClr>
                <a:srgbClr val="CC5E28"/>
              </a:buClr>
              <a:buFont typeface="Arial" panose="020B0604020202020204" pitchFamily="34" charset="0"/>
              <a:buChar char="•"/>
            </a:pPr>
            <a:r>
              <a:rPr lang="en-US" sz="3600" dirty="0" smtClean="0"/>
              <a:t>Tension between roles of High Priest and King, although some held </a:t>
            </a:r>
            <a:r>
              <a:rPr lang="en-US" sz="3600" dirty="0"/>
              <a:t>both simultaneously</a:t>
            </a:r>
            <a:endParaRPr lang="en-US" sz="3600" dirty="0" smtClean="0"/>
          </a:p>
          <a:p>
            <a:pPr>
              <a:buClr>
                <a:srgbClr val="CC5E28"/>
              </a:buClr>
              <a:buFont typeface="Arial" panose="020B0604020202020204" pitchFamily="34" charset="0"/>
              <a:buChar char="•"/>
            </a:pPr>
            <a:r>
              <a:rPr lang="en-US" sz="3600" dirty="0" smtClean="0"/>
              <a:t>Pompey </a:t>
            </a:r>
            <a:r>
              <a:rPr lang="en-US" sz="3600" dirty="0" smtClean="0"/>
              <a:t>the Great conquers Jerusalem in 63 BC, ending political autonomy, though Hasmoneans will hold the High Priesthood until Herod the Great</a:t>
            </a:r>
          </a:p>
        </p:txBody>
      </p:sp>
      <p:sp>
        <p:nvSpPr>
          <p:cNvPr id="6" name="Rectangle 5"/>
          <p:cNvSpPr/>
          <p:nvPr/>
        </p:nvSpPr>
        <p:spPr>
          <a:xfrm>
            <a:off x="2990708" y="6252881"/>
            <a:ext cx="3151825" cy="369332"/>
          </a:xfrm>
          <a:prstGeom prst="rect">
            <a:avLst/>
          </a:prstGeom>
        </p:spPr>
        <p:txBody>
          <a:bodyPr wrap="none">
            <a:spAutoFit/>
          </a:bodyPr>
          <a:lstStyle/>
          <a:p>
            <a:r>
              <a:rPr lang="en-US" dirty="0" smtClean="0">
                <a:solidFill>
                  <a:srgbClr val="CC5E28"/>
                </a:solidFill>
              </a:rPr>
              <a:t>Click to download color PDF</a:t>
            </a:r>
            <a:endParaRPr lang="en-US" dirty="0">
              <a:solidFill>
                <a:srgbClr val="CC5E28"/>
              </a:solidFill>
            </a:endParaRPr>
          </a:p>
        </p:txBody>
      </p:sp>
      <p:pic>
        <p:nvPicPr>
          <p:cNvPr id="2" name="Picture 1"/>
          <p:cNvPicPr>
            <a:picLocks noChangeAspect="1"/>
          </p:cNvPicPr>
          <p:nvPr/>
        </p:nvPicPr>
        <p:blipFill>
          <a:blip r:embed="rId2"/>
          <a:stretch>
            <a:fillRect/>
          </a:stretch>
        </p:blipFill>
        <p:spPr>
          <a:xfrm>
            <a:off x="7515225" y="1209675"/>
            <a:ext cx="1628775" cy="5648325"/>
          </a:xfrm>
          <a:prstGeom prst="rect">
            <a:avLst/>
          </a:prstGeom>
        </p:spPr>
      </p:pic>
    </p:spTree>
    <p:extLst>
      <p:ext uri="{BB962C8B-B14F-4D97-AF65-F5344CB8AC3E}">
        <p14:creationId xmlns:p14="http://schemas.microsoft.com/office/powerpoint/2010/main" val="1459062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144" y="297595"/>
            <a:ext cx="7756263" cy="1054250"/>
          </a:xfrm>
        </p:spPr>
        <p:txBody>
          <a:bodyPr/>
          <a:lstStyle/>
          <a:p>
            <a:r>
              <a:rPr lang="en-US" sz="3600" b="1" dirty="0">
                <a:solidFill>
                  <a:srgbClr val="046380"/>
                </a:solidFill>
              </a:rPr>
              <a:t>Mattathias </a:t>
            </a:r>
            <a:r>
              <a:rPr lang="en-US" sz="3600" b="1" dirty="0" smtClean="0">
                <a:solidFill>
                  <a:srgbClr val="046380"/>
                </a:solidFill>
              </a:rPr>
              <a:t>revolts against the Seleucid Antiochus </a:t>
            </a:r>
            <a:r>
              <a:rPr lang="en-US" sz="3600" b="1" dirty="0">
                <a:solidFill>
                  <a:srgbClr val="046380"/>
                </a:solidFill>
              </a:rPr>
              <a:t>IV</a:t>
            </a:r>
            <a:endParaRPr lang="en-US" sz="3600" b="1" dirty="0">
              <a:solidFill>
                <a:srgbClr val="046380"/>
              </a:solidFill>
            </a:endParaRPr>
          </a:p>
        </p:txBody>
      </p:sp>
      <p:sp>
        <p:nvSpPr>
          <p:cNvPr id="3" name="Content Placeholder 2"/>
          <p:cNvSpPr>
            <a:spLocks noGrp="1"/>
          </p:cNvSpPr>
          <p:nvPr>
            <p:ph sz="quarter" idx="13"/>
          </p:nvPr>
        </p:nvSpPr>
        <p:spPr>
          <a:xfrm>
            <a:off x="413238" y="1724712"/>
            <a:ext cx="4971169" cy="4829973"/>
          </a:xfrm>
        </p:spPr>
        <p:txBody>
          <a:bodyPr>
            <a:noAutofit/>
          </a:bodyPr>
          <a:lstStyle/>
          <a:p>
            <a:pPr marL="0" indent="0">
              <a:spcBef>
                <a:spcPts val="0"/>
              </a:spcBef>
              <a:buClrTx/>
              <a:buNone/>
            </a:pPr>
            <a:r>
              <a:rPr lang="en-US" dirty="0"/>
              <a:t>Mattathias </a:t>
            </a:r>
            <a:r>
              <a:rPr lang="en-US" dirty="0" smtClean="0"/>
              <a:t>Maccabee and </a:t>
            </a:r>
            <a:r>
              <a:rPr lang="en-US" dirty="0"/>
              <a:t>his five sons, who led the Jewish revolt against Antiochus IV Epiphanes, the Seleucid ruler of Judea, in the 160s B.C.E. When Antiochus desecrated the Temple and forbade circumcision and Sabbath observance, the Maccabees led a successful revolt. Their victory is still celebrated in the annual Jewish festival of Hanukkah.</a:t>
            </a:r>
            <a:endParaRPr lang="en-US" sz="1400" dirty="0"/>
          </a:p>
        </p:txBody>
      </p:sp>
      <p:sp>
        <p:nvSpPr>
          <p:cNvPr id="5" name="TextBox 4"/>
          <p:cNvSpPr txBox="1"/>
          <p:nvPr/>
        </p:nvSpPr>
        <p:spPr>
          <a:xfrm>
            <a:off x="454325" y="5908354"/>
            <a:ext cx="8343899" cy="646331"/>
          </a:xfrm>
          <a:prstGeom prst="rect">
            <a:avLst/>
          </a:prstGeom>
          <a:noFill/>
        </p:spPr>
        <p:txBody>
          <a:bodyPr wrap="square" rtlCol="0">
            <a:spAutoFit/>
          </a:bodyPr>
          <a:lstStyle/>
          <a:p>
            <a:pPr algn="ctr"/>
            <a:r>
              <a:rPr lang="en-US" dirty="0"/>
              <a:t>Biblical Archaeology Review 40:2, March/April 2014</a:t>
            </a:r>
          </a:p>
          <a:p>
            <a:pPr algn="ctr"/>
            <a:r>
              <a:rPr lang="en-US" dirty="0" err="1">
                <a:solidFill>
                  <a:srgbClr val="CC5E28"/>
                </a:solidFill>
              </a:rPr>
              <a:t>Modi’in</a:t>
            </a:r>
            <a:r>
              <a:rPr lang="en-US" dirty="0">
                <a:solidFill>
                  <a:srgbClr val="CC5E28"/>
                </a:solidFill>
              </a:rPr>
              <a:t>: Hometown of the Maccabees</a:t>
            </a:r>
            <a:endParaRPr lang="en-US" dirty="0">
              <a:solidFill>
                <a:srgbClr val="CC5E28"/>
              </a:solidFill>
            </a:endParaRPr>
          </a:p>
        </p:txBody>
      </p:sp>
      <p:sp>
        <p:nvSpPr>
          <p:cNvPr id="7" name="Rectangle 6"/>
          <p:cNvSpPr/>
          <p:nvPr/>
        </p:nvSpPr>
        <p:spPr>
          <a:xfrm>
            <a:off x="6181561" y="5166155"/>
            <a:ext cx="1778419" cy="400110"/>
          </a:xfrm>
          <a:prstGeom prst="rect">
            <a:avLst/>
          </a:prstGeom>
        </p:spPr>
        <p:txBody>
          <a:bodyPr wrap="square">
            <a:spAutoFit/>
          </a:bodyPr>
          <a:lstStyle/>
          <a:p>
            <a:r>
              <a:rPr lang="en-US" sz="2000" dirty="0"/>
              <a:t>Antiochus IV</a:t>
            </a:r>
            <a:endParaRPr lang="en-US" sz="1600" dirty="0"/>
          </a:p>
        </p:txBody>
      </p:sp>
      <p:pic>
        <p:nvPicPr>
          <p:cNvPr id="8" name="Picture 7"/>
          <p:cNvPicPr>
            <a:picLocks noChangeAspect="1"/>
          </p:cNvPicPr>
          <p:nvPr/>
        </p:nvPicPr>
        <p:blipFill>
          <a:blip r:embed="rId2"/>
          <a:stretch>
            <a:fillRect/>
          </a:stretch>
        </p:blipFill>
        <p:spPr>
          <a:xfrm>
            <a:off x="5384406" y="1724712"/>
            <a:ext cx="3372730" cy="3344624"/>
          </a:xfrm>
          <a:prstGeom prst="rect">
            <a:avLst/>
          </a:prstGeom>
        </p:spPr>
      </p:pic>
    </p:spTree>
    <p:extLst>
      <p:ext uri="{BB962C8B-B14F-4D97-AF65-F5344CB8AC3E}">
        <p14:creationId xmlns:p14="http://schemas.microsoft.com/office/powerpoint/2010/main" val="649315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144" y="297595"/>
            <a:ext cx="7756263" cy="1054250"/>
          </a:xfrm>
        </p:spPr>
        <p:txBody>
          <a:bodyPr/>
          <a:lstStyle/>
          <a:p>
            <a:r>
              <a:rPr lang="en-US" sz="3600" b="1" dirty="0" smtClean="0">
                <a:solidFill>
                  <a:srgbClr val="046380"/>
                </a:solidFill>
              </a:rPr>
              <a:t>Qumran </a:t>
            </a:r>
            <a:r>
              <a:rPr lang="en-US" sz="3600" b="1" dirty="0" smtClean="0">
                <a:solidFill>
                  <a:srgbClr val="046380"/>
                </a:solidFill>
              </a:rPr>
              <a:t>Fragments</a:t>
            </a:r>
            <a:br>
              <a:rPr lang="en-US" sz="3600" b="1" dirty="0" smtClean="0">
                <a:solidFill>
                  <a:srgbClr val="046380"/>
                </a:solidFill>
              </a:rPr>
            </a:br>
            <a:r>
              <a:rPr lang="en-US" sz="3600" b="1" dirty="0" smtClean="0">
                <a:solidFill>
                  <a:srgbClr val="046380"/>
                </a:solidFill>
              </a:rPr>
              <a:t>“The Suffering Servant”</a:t>
            </a:r>
            <a:endParaRPr lang="en-US" sz="3600" b="1" dirty="0">
              <a:solidFill>
                <a:srgbClr val="046380"/>
              </a:solidFill>
            </a:endParaRPr>
          </a:p>
        </p:txBody>
      </p:sp>
      <p:sp>
        <p:nvSpPr>
          <p:cNvPr id="3" name="Content Placeholder 2"/>
          <p:cNvSpPr>
            <a:spLocks noGrp="1"/>
          </p:cNvSpPr>
          <p:nvPr>
            <p:ph sz="quarter" idx="13"/>
          </p:nvPr>
        </p:nvSpPr>
        <p:spPr>
          <a:xfrm>
            <a:off x="4252686" y="1459335"/>
            <a:ext cx="4504453" cy="4829973"/>
          </a:xfrm>
        </p:spPr>
        <p:txBody>
          <a:bodyPr>
            <a:noAutofit/>
          </a:bodyPr>
          <a:lstStyle/>
          <a:p>
            <a:pPr marL="0" indent="0">
              <a:spcBef>
                <a:spcPts val="0"/>
              </a:spcBef>
              <a:buClrTx/>
              <a:buNone/>
            </a:pPr>
            <a:r>
              <a:rPr lang="en-US" sz="1400" i="1" dirty="0"/>
              <a:t>“A man of suffering…wounded for our transgressions” </a:t>
            </a:r>
            <a:r>
              <a:rPr lang="en-US" sz="1400" dirty="0"/>
              <a:t>(Isaiah 53:3, 5), described in four passages in the Book of Isaiah (42:1–7, 49:1–6, 50:4–9 and 52:13–53:12), came to be viewed by Christians as a prophecy of Jesus’ passion. Fragments 9 </a:t>
            </a:r>
            <a:r>
              <a:rPr lang="en-US" sz="1400" dirty="0" smtClean="0"/>
              <a:t>and </a:t>
            </a:r>
            <a:r>
              <a:rPr lang="en-US" sz="1400" dirty="0"/>
              <a:t>24 </a:t>
            </a:r>
            <a:r>
              <a:rPr lang="en-US" sz="1400" dirty="0" smtClean="0"/>
              <a:t>of </a:t>
            </a:r>
            <a:r>
              <a:rPr lang="en-US" sz="1400" dirty="0"/>
              <a:t>the Dead Sea Scroll known as 4Q541 contain tantalizing suggestions of a parallel with this “suffering servant” from Isaiah according to scholar Emile </a:t>
            </a:r>
            <a:r>
              <a:rPr lang="en-US" sz="1400" dirty="0" err="1"/>
              <a:t>Puech</a:t>
            </a:r>
            <a:r>
              <a:rPr lang="en-US" sz="1400" dirty="0"/>
              <a:t>. The leather fragments date to about 100 B.C.E. The language is Aramaic, the Semitic vernacular in Judea at the turn of the era. If these fragments refer to a suffering messiah, this would suggest that the suffering servant of the Isaiah passages was understood to be a messianic figure at least a century before Jesus.</a:t>
            </a:r>
            <a:br>
              <a:rPr lang="en-US" sz="1400" dirty="0"/>
            </a:br>
            <a:endParaRPr lang="en-US" sz="1400" dirty="0"/>
          </a:p>
        </p:txBody>
      </p:sp>
      <p:pic>
        <p:nvPicPr>
          <p:cNvPr id="4" name="Picture 3"/>
          <p:cNvPicPr>
            <a:picLocks noChangeAspect="1"/>
          </p:cNvPicPr>
          <p:nvPr/>
        </p:nvPicPr>
        <p:blipFill>
          <a:blip r:embed="rId2"/>
          <a:stretch>
            <a:fillRect/>
          </a:stretch>
        </p:blipFill>
        <p:spPr>
          <a:xfrm>
            <a:off x="413237" y="1459335"/>
            <a:ext cx="3839447" cy="1382201"/>
          </a:xfrm>
          <a:prstGeom prst="rect">
            <a:avLst/>
          </a:prstGeom>
        </p:spPr>
      </p:pic>
      <p:sp>
        <p:nvSpPr>
          <p:cNvPr id="5" name="TextBox 4"/>
          <p:cNvSpPr txBox="1"/>
          <p:nvPr/>
        </p:nvSpPr>
        <p:spPr>
          <a:xfrm>
            <a:off x="2725614" y="6134789"/>
            <a:ext cx="3719146" cy="584775"/>
          </a:xfrm>
          <a:prstGeom prst="rect">
            <a:avLst/>
          </a:prstGeom>
          <a:noFill/>
        </p:spPr>
        <p:txBody>
          <a:bodyPr wrap="square" rtlCol="0">
            <a:spAutoFit/>
          </a:bodyPr>
          <a:lstStyle/>
          <a:p>
            <a:pPr algn="ctr"/>
            <a:r>
              <a:rPr lang="en-US" sz="1600" dirty="0"/>
              <a:t>Bible Review 9:6, December 1993</a:t>
            </a:r>
          </a:p>
          <a:p>
            <a:pPr algn="ctr"/>
            <a:r>
              <a:rPr lang="en-US" sz="1600" dirty="0">
                <a:solidFill>
                  <a:srgbClr val="CC5E28"/>
                </a:solidFill>
              </a:rPr>
              <a:t>The Suffering Servant at Qumran</a:t>
            </a:r>
            <a:endParaRPr lang="en-US" sz="1600" dirty="0">
              <a:solidFill>
                <a:srgbClr val="CC5E28"/>
              </a:solidFill>
            </a:endParaRPr>
          </a:p>
        </p:txBody>
      </p:sp>
      <p:pic>
        <p:nvPicPr>
          <p:cNvPr id="6" name="Picture 5"/>
          <p:cNvPicPr>
            <a:picLocks noChangeAspect="1"/>
          </p:cNvPicPr>
          <p:nvPr/>
        </p:nvPicPr>
        <p:blipFill>
          <a:blip r:embed="rId3"/>
          <a:stretch>
            <a:fillRect/>
          </a:stretch>
        </p:blipFill>
        <p:spPr>
          <a:xfrm>
            <a:off x="413238" y="2841536"/>
            <a:ext cx="3839447" cy="1542179"/>
          </a:xfrm>
          <a:prstGeom prst="rect">
            <a:avLst/>
          </a:prstGeom>
        </p:spPr>
      </p:pic>
      <p:sp>
        <p:nvSpPr>
          <p:cNvPr id="7" name="Rectangle 6"/>
          <p:cNvSpPr/>
          <p:nvPr/>
        </p:nvSpPr>
        <p:spPr>
          <a:xfrm>
            <a:off x="413238" y="4521584"/>
            <a:ext cx="8343899" cy="1600438"/>
          </a:xfrm>
          <a:prstGeom prst="rect">
            <a:avLst/>
          </a:prstGeom>
        </p:spPr>
        <p:txBody>
          <a:bodyPr wrap="square">
            <a:spAutoFit/>
          </a:bodyPr>
          <a:lstStyle/>
          <a:p>
            <a:r>
              <a:rPr lang="en-US" sz="1400" dirty="0"/>
              <a:t>Professor John Collins, however, presents an alternative interpretation. Although characterized as a sage and a priest, the subject of these fragments, observes Collins, does not experience the personal violence and death described in Isaiah and suffered by Jesus. It seems instead that this eschatological priest may have been modeled on the Teacher of Righteousness, the leader of the Dead Sea Scroll sect. The Teacher of Righteousness also suffered lies from opponents who led the people astray. Without any hint of a messiah, the references to “hanging” (crucifixion) and “the nail” in fragment 24 lack special significance, because crucifixion was a common punishment of the time.</a:t>
            </a:r>
          </a:p>
        </p:txBody>
      </p:sp>
    </p:spTree>
    <p:extLst>
      <p:ext uri="{BB962C8B-B14F-4D97-AF65-F5344CB8AC3E}">
        <p14:creationId xmlns:p14="http://schemas.microsoft.com/office/powerpoint/2010/main" val="4901516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417" y="34326"/>
            <a:ext cx="8590395" cy="1143000"/>
          </a:xfrm>
        </p:spPr>
        <p:txBody>
          <a:bodyPr/>
          <a:lstStyle/>
          <a:p>
            <a:r>
              <a:rPr lang="en-US" sz="4000" b="1" dirty="0" smtClean="0">
                <a:solidFill>
                  <a:srgbClr val="046380"/>
                </a:solidFill>
              </a:rPr>
              <a:t>John </a:t>
            </a:r>
            <a:r>
              <a:rPr lang="en-US" sz="4000" b="1" dirty="0" err="1" smtClean="0">
                <a:solidFill>
                  <a:srgbClr val="046380"/>
                </a:solidFill>
              </a:rPr>
              <a:t>Hyrcanus</a:t>
            </a:r>
            <a:r>
              <a:rPr lang="en-US" sz="4000" b="1" dirty="0">
                <a:solidFill>
                  <a:srgbClr val="046380"/>
                </a:solidFill>
              </a:rPr>
              <a:t> II and Julius Caesar </a:t>
            </a:r>
            <a:endParaRPr lang="en-US" sz="4000" b="1" dirty="0">
              <a:solidFill>
                <a:srgbClr val="046380"/>
              </a:solidFill>
            </a:endParaRPr>
          </a:p>
        </p:txBody>
      </p:sp>
      <p:sp>
        <p:nvSpPr>
          <p:cNvPr id="4" name="Rectangle 3"/>
          <p:cNvSpPr/>
          <p:nvPr/>
        </p:nvSpPr>
        <p:spPr>
          <a:xfrm>
            <a:off x="6131094" y="4575732"/>
            <a:ext cx="2735717" cy="861774"/>
          </a:xfrm>
          <a:prstGeom prst="rect">
            <a:avLst/>
          </a:prstGeom>
        </p:spPr>
        <p:txBody>
          <a:bodyPr wrap="square">
            <a:spAutoFit/>
          </a:bodyPr>
          <a:lstStyle/>
          <a:p>
            <a:pPr algn="ctr"/>
            <a:r>
              <a:rPr lang="en-US" sz="1600" dirty="0"/>
              <a:t>Archaeology Odyssey 4:1, January/February 2001</a:t>
            </a:r>
          </a:p>
          <a:p>
            <a:pPr algn="ctr"/>
            <a:r>
              <a:rPr lang="en-US" sz="1600" dirty="0">
                <a:solidFill>
                  <a:srgbClr val="CC5E28"/>
                </a:solidFill>
              </a:rPr>
              <a:t>Vestal Virgins</a:t>
            </a:r>
            <a:endParaRPr lang="en-US" sz="1600" dirty="0">
              <a:solidFill>
                <a:srgbClr val="CC5E28"/>
              </a:solidFill>
            </a:endParaRPr>
          </a:p>
        </p:txBody>
      </p:sp>
      <p:sp>
        <p:nvSpPr>
          <p:cNvPr id="9" name="TextBox 8"/>
          <p:cNvSpPr txBox="1"/>
          <p:nvPr/>
        </p:nvSpPr>
        <p:spPr>
          <a:xfrm>
            <a:off x="276417" y="1177326"/>
            <a:ext cx="5854676" cy="5632311"/>
          </a:xfrm>
          <a:prstGeom prst="rect">
            <a:avLst/>
          </a:prstGeom>
          <a:noFill/>
        </p:spPr>
        <p:txBody>
          <a:bodyPr wrap="square" rtlCol="0">
            <a:spAutoFit/>
          </a:bodyPr>
          <a:lstStyle/>
          <a:p>
            <a:r>
              <a:rPr lang="en-US" sz="2000" dirty="0"/>
              <a:t>T</a:t>
            </a:r>
            <a:r>
              <a:rPr lang="en-US" sz="2000" dirty="0" smtClean="0"/>
              <a:t>he </a:t>
            </a:r>
            <a:r>
              <a:rPr lang="en-US" sz="2000" dirty="0"/>
              <a:t>Hasmoneans conquered territories in Samaria, the Galilee, and Transjordan; fought against the Seleucids, the Nabateans, and Hellenistic cities; and maintained contacts with the </a:t>
            </a:r>
            <a:r>
              <a:rPr lang="en-US" sz="2000" dirty="0" err="1"/>
              <a:t>Ptolemies</a:t>
            </a:r>
            <a:r>
              <a:rPr lang="en-US" sz="2000" dirty="0"/>
              <a:t> and the Romans</a:t>
            </a:r>
            <a:r>
              <a:rPr lang="en-US" sz="2000" dirty="0" smtClean="0"/>
              <a:t>.</a:t>
            </a:r>
          </a:p>
          <a:p>
            <a:endParaRPr lang="en-US" sz="2000" b="1" dirty="0" smtClean="0"/>
          </a:p>
          <a:p>
            <a:r>
              <a:rPr lang="en-US" sz="2000" b="1" dirty="0" smtClean="0"/>
              <a:t>Josephus</a:t>
            </a:r>
            <a:r>
              <a:rPr lang="en-US" sz="2000" b="1" dirty="0" smtClean="0"/>
              <a:t>, </a:t>
            </a:r>
            <a:r>
              <a:rPr lang="en-US" sz="2000" b="1" i="1" dirty="0" smtClean="0"/>
              <a:t>Antiquities</a:t>
            </a:r>
            <a:r>
              <a:rPr lang="en-US" sz="2000" b="1" dirty="0" smtClean="0"/>
              <a:t> 14.8.1</a:t>
            </a:r>
          </a:p>
          <a:p>
            <a:pPr lvl="0"/>
            <a:endParaRPr lang="en-US" sz="2000" dirty="0" smtClean="0"/>
          </a:p>
          <a:p>
            <a:pPr lvl="0"/>
            <a:r>
              <a:rPr lang="en-US" sz="2000" i="1" dirty="0" smtClean="0"/>
              <a:t>“Antipater</a:t>
            </a:r>
            <a:r>
              <a:rPr lang="en-US" sz="2000" i="1" dirty="0"/>
              <a:t>, who managed the Jewish affairs, became very useful to Cesar, when he made war against </a:t>
            </a:r>
            <a:r>
              <a:rPr lang="en-US" sz="2000" i="1" dirty="0" smtClean="0"/>
              <a:t>Egypt; and </a:t>
            </a:r>
            <a:r>
              <a:rPr lang="en-US" sz="2000" i="1" dirty="0"/>
              <a:t>that by the order of </a:t>
            </a:r>
            <a:r>
              <a:rPr lang="en-US" sz="2000" i="1" dirty="0" err="1" smtClean="0"/>
              <a:t>Hyrcanus</a:t>
            </a:r>
            <a:r>
              <a:rPr lang="en-US" sz="2000" i="1" dirty="0" smtClean="0"/>
              <a:t>.  </a:t>
            </a:r>
            <a:r>
              <a:rPr lang="is-IS" sz="2000" i="1" dirty="0" smtClean="0"/>
              <a:t>…</a:t>
            </a:r>
            <a:r>
              <a:rPr lang="en-US" sz="2000" i="1" dirty="0" smtClean="0"/>
              <a:t>Antipater </a:t>
            </a:r>
            <a:r>
              <a:rPr lang="en-US" sz="2000" i="1" dirty="0"/>
              <a:t>came to him, conducting </a:t>
            </a:r>
            <a:r>
              <a:rPr lang="en-US" sz="2000" b="1" i="1" dirty="0">
                <a:solidFill>
                  <a:srgbClr val="CC5E28"/>
                </a:solidFill>
              </a:rPr>
              <a:t>three thousand of the Jews armed men</a:t>
            </a:r>
            <a:r>
              <a:rPr lang="en-US" sz="2000" b="1" i="1" dirty="0" smtClean="0">
                <a:solidFill>
                  <a:srgbClr val="CC5E28"/>
                </a:solidFill>
              </a:rPr>
              <a:t>.”  </a:t>
            </a:r>
            <a:r>
              <a:rPr lang="en-US" sz="2000" i="1" dirty="0" smtClean="0">
                <a:solidFill>
                  <a:srgbClr val="CC5E28"/>
                </a:solidFill>
              </a:rPr>
              <a:t>“</a:t>
            </a:r>
            <a:r>
              <a:rPr lang="is-IS" sz="2000" i="1" dirty="0" smtClean="0">
                <a:solidFill>
                  <a:srgbClr val="CC5E28"/>
                </a:solidFill>
              </a:rPr>
              <a:t>…</a:t>
            </a:r>
            <a:r>
              <a:rPr lang="en-US" sz="2000" b="1" i="1" dirty="0">
                <a:solidFill>
                  <a:srgbClr val="CC5E28"/>
                </a:solidFill>
              </a:rPr>
              <a:t>Antipater persuaded </a:t>
            </a:r>
            <a:r>
              <a:rPr lang="en-US" sz="2000" b="1" dirty="0" smtClean="0">
                <a:solidFill>
                  <a:srgbClr val="CC5E28"/>
                </a:solidFill>
              </a:rPr>
              <a:t>[the Jews of Egypt] </a:t>
            </a:r>
            <a:r>
              <a:rPr lang="en-US" sz="2000" b="1" i="1" dirty="0" smtClean="0">
                <a:solidFill>
                  <a:srgbClr val="CC5E28"/>
                </a:solidFill>
              </a:rPr>
              <a:t>to </a:t>
            </a:r>
            <a:r>
              <a:rPr lang="en-US" sz="2000" b="1" i="1" dirty="0">
                <a:solidFill>
                  <a:srgbClr val="CC5E28"/>
                </a:solidFill>
              </a:rPr>
              <a:t>come over to their party</a:t>
            </a:r>
            <a:r>
              <a:rPr lang="en-US" sz="2000" i="1" dirty="0"/>
              <a:t>; because he was of the same people with </a:t>
            </a:r>
            <a:r>
              <a:rPr lang="en-US" sz="2000" i="1" dirty="0" smtClean="0"/>
              <a:t>them and </a:t>
            </a:r>
            <a:r>
              <a:rPr lang="en-US" sz="2000" i="1" dirty="0"/>
              <a:t>that chiefly by </a:t>
            </a:r>
            <a:r>
              <a:rPr lang="en-US" sz="2000" i="1" dirty="0" smtClean="0"/>
              <a:t>showing </a:t>
            </a:r>
            <a:r>
              <a:rPr lang="en-US" sz="2000" i="1" dirty="0"/>
              <a:t>them the epistles of </a:t>
            </a:r>
            <a:r>
              <a:rPr lang="en-US" sz="2000" i="1" dirty="0" err="1"/>
              <a:t>Hyrcanus</a:t>
            </a:r>
            <a:r>
              <a:rPr lang="en-US" sz="2000" i="1" dirty="0"/>
              <a:t> the High Priest; </a:t>
            </a:r>
            <a:r>
              <a:rPr lang="en-US" sz="2000" i="1" dirty="0" smtClean="0"/>
              <a:t>wherein he </a:t>
            </a:r>
            <a:r>
              <a:rPr lang="en-US" sz="2000" i="1" dirty="0"/>
              <a:t>exhorted them to cultivate friendship with </a:t>
            </a:r>
            <a:r>
              <a:rPr lang="en-US" sz="2000" i="1" dirty="0" smtClean="0"/>
              <a:t>Caesar.”</a:t>
            </a:r>
            <a:endParaRPr lang="en-US" sz="2000" i="1" dirty="0"/>
          </a:p>
        </p:txBody>
      </p:sp>
      <p:pic>
        <p:nvPicPr>
          <p:cNvPr id="10" name="Picture 9"/>
          <p:cNvPicPr>
            <a:picLocks noChangeAspect="1"/>
          </p:cNvPicPr>
          <p:nvPr/>
        </p:nvPicPr>
        <p:blipFill>
          <a:blip r:embed="rId2"/>
          <a:stretch>
            <a:fillRect/>
          </a:stretch>
        </p:blipFill>
        <p:spPr>
          <a:xfrm>
            <a:off x="6131095" y="1177326"/>
            <a:ext cx="2735717" cy="3398406"/>
          </a:xfrm>
          <a:prstGeom prst="rect">
            <a:avLst/>
          </a:prstGeom>
        </p:spPr>
      </p:pic>
      <p:sp>
        <p:nvSpPr>
          <p:cNvPr id="11" name="Rectangle 10"/>
          <p:cNvSpPr/>
          <p:nvPr/>
        </p:nvSpPr>
        <p:spPr>
          <a:xfrm>
            <a:off x="6131095" y="5437506"/>
            <a:ext cx="2735716" cy="1323439"/>
          </a:xfrm>
          <a:prstGeom prst="rect">
            <a:avLst/>
          </a:prstGeom>
        </p:spPr>
        <p:txBody>
          <a:bodyPr wrap="square">
            <a:spAutoFit/>
          </a:bodyPr>
          <a:lstStyle/>
          <a:p>
            <a:pPr algn="ctr"/>
            <a:r>
              <a:rPr lang="en-US" sz="1600" dirty="0"/>
              <a:t>Biblical Archaeology Review 44:6, November/December 2018</a:t>
            </a:r>
          </a:p>
          <a:p>
            <a:pPr algn="ctr"/>
            <a:r>
              <a:rPr lang="en-US" sz="1600" dirty="0">
                <a:solidFill>
                  <a:srgbClr val="CC5E28"/>
                </a:solidFill>
              </a:rPr>
              <a:t>The Hasmonean Kings: Jewish or Hellenistic?</a:t>
            </a:r>
          </a:p>
        </p:txBody>
      </p:sp>
    </p:spTree>
    <p:extLst>
      <p:ext uri="{BB962C8B-B14F-4D97-AF65-F5344CB8AC3E}">
        <p14:creationId xmlns:p14="http://schemas.microsoft.com/office/powerpoint/2010/main" val="2186742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200" y="71438"/>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rgbClr val="046380"/>
                </a:solidFill>
              </a:rPr>
              <a:t>The Last </a:t>
            </a:r>
            <a:r>
              <a:rPr lang="en-US" sz="4000" b="1" dirty="0" smtClean="0">
                <a:solidFill>
                  <a:srgbClr val="046380"/>
                </a:solidFill>
              </a:rPr>
              <a:t>Hasmonean </a:t>
            </a:r>
            <a:r>
              <a:rPr lang="en-US" sz="4000" b="1" dirty="0">
                <a:solidFill>
                  <a:srgbClr val="046380"/>
                </a:solidFill>
              </a:rPr>
              <a:t>King</a:t>
            </a:r>
            <a:br>
              <a:rPr lang="en-US" sz="4000" b="1" dirty="0">
                <a:solidFill>
                  <a:srgbClr val="046380"/>
                </a:solidFill>
              </a:rPr>
            </a:br>
            <a:r>
              <a:rPr lang="en-US" sz="4000" b="1" dirty="0">
                <a:solidFill>
                  <a:srgbClr val="046380"/>
                </a:solidFill>
              </a:rPr>
              <a:t>Matthias </a:t>
            </a:r>
            <a:r>
              <a:rPr lang="en-US" sz="4000" b="1" dirty="0" err="1" smtClean="0">
                <a:solidFill>
                  <a:srgbClr val="046380"/>
                </a:solidFill>
              </a:rPr>
              <a:t>Antigonos</a:t>
            </a:r>
            <a:endParaRPr lang="en-US" sz="4000" b="1" dirty="0">
              <a:solidFill>
                <a:srgbClr val="046380"/>
              </a:solidFill>
            </a:endParaRPr>
          </a:p>
        </p:txBody>
      </p:sp>
      <p:sp>
        <p:nvSpPr>
          <p:cNvPr id="10" name="TextBox 9"/>
          <p:cNvSpPr txBox="1"/>
          <p:nvPr/>
        </p:nvSpPr>
        <p:spPr>
          <a:xfrm>
            <a:off x="457200" y="1453696"/>
            <a:ext cx="3133283" cy="5016758"/>
          </a:xfrm>
          <a:prstGeom prst="rect">
            <a:avLst/>
          </a:prstGeom>
          <a:noFill/>
        </p:spPr>
        <p:txBody>
          <a:bodyPr wrap="square" rtlCol="0">
            <a:spAutoFit/>
          </a:bodyPr>
          <a:lstStyle/>
          <a:p>
            <a:r>
              <a:rPr lang="en-US" sz="2000" dirty="0"/>
              <a:t>A Lepton coin from the Hasmonean era depicts a Menorah and the inscription, “King </a:t>
            </a:r>
            <a:r>
              <a:rPr lang="en-US" sz="2000" dirty="0" err="1"/>
              <a:t>Antigonos</a:t>
            </a:r>
            <a:r>
              <a:rPr lang="en-US" sz="2000" dirty="0"/>
              <a:t>.” It was apparently a propaganda tool of Mattathias </a:t>
            </a:r>
            <a:r>
              <a:rPr lang="en-US" sz="2000" dirty="0" err="1"/>
              <a:t>Antigonos</a:t>
            </a:r>
            <a:r>
              <a:rPr lang="en-US" sz="2000" dirty="0"/>
              <a:t>, king of Judea (40–37 B.C.E.) in his conflict with the usurper Herod. The reverse of the coin (not shown) shows the Showbread table, with the Hebrew words “</a:t>
            </a:r>
            <a:r>
              <a:rPr lang="en-US" sz="2000" dirty="0" err="1"/>
              <a:t>Mattatayah</a:t>
            </a:r>
            <a:r>
              <a:rPr lang="en-US" sz="2000" dirty="0"/>
              <a:t> the High Priest.”</a:t>
            </a:r>
            <a:endParaRPr lang="en-US" sz="2000" dirty="0"/>
          </a:p>
        </p:txBody>
      </p:sp>
      <p:pic>
        <p:nvPicPr>
          <p:cNvPr id="13" name="Picture 12"/>
          <p:cNvPicPr>
            <a:picLocks noChangeAspect="1"/>
          </p:cNvPicPr>
          <p:nvPr/>
        </p:nvPicPr>
        <p:blipFill>
          <a:blip r:embed="rId3"/>
          <a:stretch>
            <a:fillRect/>
          </a:stretch>
        </p:blipFill>
        <p:spPr>
          <a:xfrm>
            <a:off x="3590483" y="1433190"/>
            <a:ext cx="5182382" cy="4474124"/>
          </a:xfrm>
          <a:prstGeom prst="rect">
            <a:avLst/>
          </a:prstGeom>
        </p:spPr>
      </p:pic>
      <p:sp>
        <p:nvSpPr>
          <p:cNvPr id="16" name="Rectangle 15"/>
          <p:cNvSpPr/>
          <p:nvPr/>
        </p:nvSpPr>
        <p:spPr>
          <a:xfrm>
            <a:off x="939800" y="6167794"/>
            <a:ext cx="7264400" cy="646331"/>
          </a:xfrm>
          <a:prstGeom prst="rect">
            <a:avLst/>
          </a:prstGeom>
        </p:spPr>
        <p:txBody>
          <a:bodyPr wrap="square">
            <a:spAutoFit/>
          </a:bodyPr>
          <a:lstStyle/>
          <a:p>
            <a:pPr algn="ctr"/>
            <a:r>
              <a:rPr lang="en-US" dirty="0"/>
              <a:t>Biblical Archaeology Review 31:4, July/August 2005</a:t>
            </a:r>
          </a:p>
          <a:p>
            <a:pPr algn="ctr"/>
            <a:r>
              <a:rPr lang="en-US" dirty="0">
                <a:solidFill>
                  <a:srgbClr val="CC5E28"/>
                </a:solidFill>
              </a:rPr>
              <a:t>The Temple Menorah—Where Is It?</a:t>
            </a:r>
          </a:p>
        </p:txBody>
      </p:sp>
    </p:spTree>
    <p:extLst>
      <p:ext uri="{BB962C8B-B14F-4D97-AF65-F5344CB8AC3E}">
        <p14:creationId xmlns:p14="http://schemas.microsoft.com/office/powerpoint/2010/main" val="32381110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Travelogue.thmx</Template>
  <TotalTime>210449</TotalTime>
  <Words>534</Words>
  <Application>Microsoft Office PowerPoint</Application>
  <PresentationFormat>On-screen Show (4:3)</PresentationFormat>
  <Paragraphs>30</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Book Antiqua</vt:lpstr>
      <vt:lpstr>Calibri</vt:lpstr>
      <vt:lpstr>Wingdings</vt:lpstr>
      <vt:lpstr>Hardcover</vt:lpstr>
      <vt:lpstr>Hasmonean</vt:lpstr>
      <vt:lpstr>Mattathias revolts against the Seleucid Antiochus IV</vt:lpstr>
      <vt:lpstr>Qumran Fragments “The Suffering Servant”</vt:lpstr>
      <vt:lpstr>John Hyrcanus II and Julius Caesar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George Blumenthal</dc:creator>
  <cp:keywords/>
  <dc:description/>
  <cp:lastModifiedBy>Keogh, Edward B</cp:lastModifiedBy>
  <cp:revision>1136</cp:revision>
  <cp:lastPrinted>2018-03-26T16:03:05Z</cp:lastPrinted>
  <dcterms:created xsi:type="dcterms:W3CDTF">2017-07-28T15:05:48Z</dcterms:created>
  <dcterms:modified xsi:type="dcterms:W3CDTF">2019-01-21T19:29:50Z</dcterms:modified>
  <cp:category/>
</cp:coreProperties>
</file>