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14"/>
  </p:notesMasterIdLst>
  <p:sldIdLst>
    <p:sldId id="256" r:id="rId2"/>
    <p:sldId id="26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FDF5"/>
    <a:srgbClr val="D8E0FF"/>
    <a:srgbClr val="2BD09C"/>
    <a:srgbClr val="3C64FF"/>
    <a:srgbClr val="728FFF"/>
    <a:srgbClr val="18CE8B"/>
    <a:srgbClr val="8492CA"/>
    <a:srgbClr val="0CD184"/>
    <a:srgbClr val="39D99B"/>
    <a:srgbClr val="57A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7" autoAdjust="0"/>
    <p:restoredTop sz="96429" autoAdjust="0"/>
  </p:normalViewPr>
  <p:slideViewPr>
    <p:cSldViewPr snapToGrid="0">
      <p:cViewPr varScale="1">
        <p:scale>
          <a:sx n="111" d="100"/>
          <a:sy n="111" d="100"/>
        </p:scale>
        <p:origin x="216"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35A9C-BF21-4C41-88B4-3765A798CF97}" type="datetimeFigureOut">
              <a:rPr lang="en-US" smtClean="0"/>
              <a:t>6/5/17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3B0FB-D9EA-5946-863A-B97088E066D8}" type="slidenum">
              <a:rPr lang="en-US" smtClean="0"/>
              <a:t>‹#›</a:t>
            </a:fld>
            <a:endParaRPr lang="en-US"/>
          </a:p>
        </p:txBody>
      </p:sp>
    </p:spTree>
    <p:extLst>
      <p:ext uri="{BB962C8B-B14F-4D97-AF65-F5344CB8AC3E}">
        <p14:creationId xmlns:p14="http://schemas.microsoft.com/office/powerpoint/2010/main" val="712357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93B0FB-D9EA-5946-863A-B97088E066D8}" type="slidenum">
              <a:rPr lang="en-US" smtClean="0"/>
              <a:t>2</a:t>
            </a:fld>
            <a:endParaRPr lang="en-US"/>
          </a:p>
        </p:txBody>
      </p:sp>
    </p:spTree>
    <p:extLst>
      <p:ext uri="{BB962C8B-B14F-4D97-AF65-F5344CB8AC3E}">
        <p14:creationId xmlns:p14="http://schemas.microsoft.com/office/powerpoint/2010/main" val="37280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6D143F-0C16-DC41-A08A-BD29D210E7B4}" type="datetime1">
              <a:rPr lang="en-US" smtClean="0"/>
              <a:t>6/5/17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BFCC35-3C05-224A-A9DC-96FE6E853AAE}" type="datetime1">
              <a:rPr lang="en-US" smtClean="0"/>
              <a:t>6/5/17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C00634-C6D3-4049-B96C-4A29EE0F958C}" type="datetime1">
              <a:rPr lang="en-US" smtClean="0"/>
              <a:t>6/5/17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483A84-0473-0543-ABD0-B60FA6B19C8F}" type="datetime1">
              <a:rPr lang="en-US" smtClean="0"/>
              <a:t>6/5/17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E8985E-4789-5B4B-9D67-934F2334A67F}" type="datetime1">
              <a:rPr lang="en-US" smtClean="0"/>
              <a:t>6/5/17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E4E4FA-30FF-CC46-A608-23D768C1CFA7}" type="datetime1">
              <a:rPr lang="en-US" smtClean="0"/>
              <a:t>6/5/17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25B833-FA3F-694F-BE0D-CF89DC4D4D28}" type="datetime1">
              <a:rPr lang="en-US" smtClean="0"/>
              <a:t>6/5/17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DFE3D-FA13-5347-A00E-FB5AEDD5A7AF}" type="datetime1">
              <a:rPr lang="en-US" smtClean="0"/>
              <a:t>6/5/17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EF5654-1AA2-9540-961F-00B0C38A8D3F}" type="datetime1">
              <a:rPr lang="en-US" smtClean="0"/>
              <a:t>6/5/17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5F98B5-3C40-3C43-AC2E-C2C29FA929DA}" type="datetime1">
              <a:rPr lang="en-US" smtClean="0"/>
              <a:t>6/5/17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59D773-1EC2-5644-99E6-167109A040D8}" type="datetime1">
              <a:rPr lang="en-US" smtClean="0"/>
              <a:t>6/5/17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6902BA-F419-DE44-A53E-46DA61EA1D7B}" type="datetime1">
              <a:rPr lang="en-US" smtClean="0"/>
              <a:t>6/5/17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B15DE4-B2B4-ED4A-845B-30AD684D8D97}" type="datetime1">
              <a:rPr lang="en-US" smtClean="0"/>
              <a:t>6/5/17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28392-7170-F842-AA94-62A21C38E660}" type="datetime1">
              <a:rPr lang="en-US" smtClean="0"/>
              <a:t>6/5/17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A5A274-5440-414A-8F69-4278477CB7DC}" type="datetime1">
              <a:rPr lang="en-US" smtClean="0"/>
              <a:t>6/5/17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228757-0B0F-0148-B645-2FD479E1BE50}" type="datetime1">
              <a:rPr lang="en-US" smtClean="0"/>
              <a:t>6/5/17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F2F842-8E1E-E54C-83C1-1110CD6A4F71}" type="datetime1">
              <a:rPr lang="en-US" smtClean="0"/>
              <a:t>6/5/17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msdn.microsoft.com/en-us/library/ff649690.aspx"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angular.io/docs/ts/latest/guide/style-guide.html#04-01"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s://angular.io/docs/ts/latest/guide/style-guid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hyperlink" Target="https://msdn.microsoft.com/en-us/library/ff649664.aspx" TargetMode="External"/><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s://en.wikipedia.org/wiki/Publish%E2%80%93subscribe_patter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io/docs/ts/latest/guide/dependency-injection.html" TargetMode="Externa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485370" y="91202"/>
            <a:ext cx="3810330" cy="1908213"/>
          </a:xfrm>
          <a:prstGeom prst="rect">
            <a:avLst/>
          </a:prstGeom>
        </p:spPr>
      </p:pic>
      <p:sp>
        <p:nvSpPr>
          <p:cNvPr id="6" name="Rectangle 5"/>
          <p:cNvSpPr/>
          <p:nvPr/>
        </p:nvSpPr>
        <p:spPr>
          <a:xfrm>
            <a:off x="1362945" y="2556633"/>
            <a:ext cx="7625199" cy="523220"/>
          </a:xfrm>
          <a:prstGeom prst="rect">
            <a:avLst/>
          </a:prstGeom>
        </p:spPr>
        <p:txBody>
          <a:bodyPr wrap="square">
            <a:spAutoFit/>
          </a:bodyPr>
          <a:lstStyle/>
          <a:p>
            <a:r>
              <a:rPr lang="en-US" sz="2800" i="1" dirty="0" smtClean="0">
                <a:latin typeface="Calibri" charset="0"/>
                <a:ea typeface="Calibri" charset="0"/>
                <a:cs typeface="Calibri" charset="0"/>
              </a:rPr>
              <a:t>An pragmatic approach to application architecture. </a:t>
            </a:r>
            <a:endParaRPr lang="en-US" sz="2800" i="1" dirty="0">
              <a:latin typeface="Calibri" charset="0"/>
              <a:ea typeface="Calibri" charset="0"/>
              <a:cs typeface="Calibri" charset="0"/>
            </a:endParaRPr>
          </a:p>
        </p:txBody>
      </p:sp>
      <p:sp>
        <p:nvSpPr>
          <p:cNvPr id="7" name="Rounded Rectangular Callout 29"/>
          <p:cNvSpPr/>
          <p:nvPr/>
        </p:nvSpPr>
        <p:spPr>
          <a:xfrm>
            <a:off x="1148411" y="3637072"/>
            <a:ext cx="8484247" cy="1532843"/>
          </a:xfrm>
          <a:prstGeom prst="wedgeRoundRectCallout">
            <a:avLst>
              <a:gd name="adj1" fmla="val -49420"/>
              <a:gd name="adj2" fmla="val 33602"/>
              <a:gd name="adj3" fmla="val 16667"/>
            </a:avLst>
          </a:prstGeom>
          <a:solidFill>
            <a:srgbClr val="E9FDF5"/>
          </a:solidFill>
          <a:ln w="9525">
            <a:solidFill>
              <a:srgbClr val="0CD1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defTabSz="914400"/>
            <a:r>
              <a:rPr lang="en-US" sz="2800" i="1" dirty="0">
                <a:solidFill>
                  <a:schemeClr val="tx1"/>
                </a:solidFill>
                <a:latin typeface="Calibri" charset="0"/>
                <a:ea typeface="Calibri" charset="0"/>
                <a:cs typeface="Calibri" charset="0"/>
              </a:rPr>
              <a:t>The </a:t>
            </a:r>
            <a:r>
              <a:rPr lang="en-US" sz="3200" i="1" dirty="0">
                <a:solidFill>
                  <a:srgbClr val="3C64FF"/>
                </a:solidFill>
                <a:latin typeface="Calibri" charset="0"/>
                <a:ea typeface="Calibri" charset="0"/>
                <a:cs typeface="Calibri" charset="0"/>
              </a:rPr>
              <a:t>best architecture </a:t>
            </a:r>
            <a:r>
              <a:rPr lang="en-US" sz="2800" i="1" dirty="0">
                <a:solidFill>
                  <a:schemeClr val="tx1"/>
                </a:solidFill>
                <a:latin typeface="Calibri" charset="0"/>
                <a:ea typeface="Calibri" charset="0"/>
                <a:cs typeface="Calibri" charset="0"/>
              </a:rPr>
              <a:t>is the one that </a:t>
            </a:r>
            <a:r>
              <a:rPr lang="en-US" sz="2800" i="1" dirty="0">
                <a:solidFill>
                  <a:srgbClr val="3C64FF"/>
                </a:solidFill>
                <a:latin typeface="Calibri" charset="0"/>
                <a:ea typeface="Calibri" charset="0"/>
                <a:cs typeface="Calibri" charset="0"/>
              </a:rPr>
              <a:t>YOU</a:t>
            </a:r>
            <a:r>
              <a:rPr lang="en-US" sz="2800" i="1" dirty="0">
                <a:solidFill>
                  <a:schemeClr val="tx1"/>
                </a:solidFill>
                <a:latin typeface="Calibri" charset="0"/>
                <a:ea typeface="Calibri" charset="0"/>
                <a:cs typeface="Calibri" charset="0"/>
              </a:rPr>
              <a:t> can easily understand, </a:t>
            </a:r>
            <a:r>
              <a:rPr lang="en-US" sz="2800" i="1" dirty="0">
                <a:solidFill>
                  <a:srgbClr val="3C64FF"/>
                </a:solidFill>
                <a:latin typeface="Calibri" charset="0"/>
                <a:ea typeface="Calibri" charset="0"/>
                <a:cs typeface="Calibri" charset="0"/>
              </a:rPr>
              <a:t>explain to others </a:t>
            </a:r>
            <a:r>
              <a:rPr lang="en-US" sz="2800" i="1" dirty="0">
                <a:solidFill>
                  <a:schemeClr val="tx1"/>
                </a:solidFill>
                <a:latin typeface="Calibri" charset="0"/>
                <a:ea typeface="Calibri" charset="0"/>
                <a:cs typeface="Calibri" charset="0"/>
              </a:rPr>
              <a:t>and </a:t>
            </a:r>
            <a:r>
              <a:rPr lang="en-US" sz="2800" i="1" dirty="0">
                <a:solidFill>
                  <a:srgbClr val="3C64FF"/>
                </a:solidFill>
                <a:latin typeface="Calibri" charset="0"/>
                <a:ea typeface="Calibri" charset="0"/>
                <a:cs typeface="Calibri" charset="0"/>
              </a:rPr>
              <a:t>rapidly iterate </a:t>
            </a:r>
            <a:r>
              <a:rPr lang="en-US" sz="2800" i="1" dirty="0">
                <a:solidFill>
                  <a:schemeClr val="tx1"/>
                </a:solidFill>
                <a:latin typeface="Calibri" charset="0"/>
                <a:ea typeface="Calibri" charset="0"/>
                <a:cs typeface="Calibri" charset="0"/>
              </a:rPr>
              <a:t>over new features with </a:t>
            </a:r>
            <a:r>
              <a:rPr lang="en-US" sz="2800" i="1" dirty="0">
                <a:solidFill>
                  <a:srgbClr val="3C64FF"/>
                </a:solidFill>
                <a:latin typeface="Calibri" charset="0"/>
                <a:ea typeface="Calibri" charset="0"/>
                <a:cs typeface="Calibri" charset="0"/>
              </a:rPr>
              <a:t>minimal code refactoring</a:t>
            </a:r>
            <a:r>
              <a:rPr lang="en-US" sz="2800" i="1" dirty="0">
                <a:solidFill>
                  <a:schemeClr val="tx1"/>
                </a:solidFill>
                <a:latin typeface="Calibri" charset="0"/>
                <a:ea typeface="Calibri" charset="0"/>
                <a:cs typeface="Calibri" charset="0"/>
              </a:rPr>
              <a:t>.</a:t>
            </a:r>
          </a:p>
          <a:p>
            <a:pPr marL="228600" marR="0" lvl="0" indent="-228600" defTabSz="914400" eaLnBrk="1" fontAlgn="auto" latinLnBrk="0" hangingPunct="1">
              <a:lnSpc>
                <a:spcPct val="100000"/>
              </a:lnSpc>
              <a:spcBef>
                <a:spcPts val="0"/>
              </a:spcBef>
              <a:spcAft>
                <a:spcPts val="0"/>
              </a:spcAft>
              <a:buClrTx/>
              <a:buSzTx/>
              <a:buFont typeface="+mj-lt"/>
              <a:buNone/>
              <a:tabLst/>
              <a:defRPr/>
            </a:pPr>
            <a:endParaRPr lang="en-US" sz="2400" b="1" dirty="0">
              <a:solidFill>
                <a:schemeClr val="tx1"/>
              </a:solidFill>
              <a:latin typeface="Calibri Light" panose="020F0302020204030204" pitchFamily="34" charset="0"/>
              <a:cs typeface="Calibri Light" panose="020F0302020204030204" pitchFamily="34" charset="0"/>
            </a:endParaRPr>
          </a:p>
        </p:txBody>
      </p:sp>
      <p:grpSp>
        <p:nvGrpSpPr>
          <p:cNvPr id="8" name="Group 7"/>
          <p:cNvGrpSpPr/>
          <p:nvPr/>
        </p:nvGrpSpPr>
        <p:grpSpPr>
          <a:xfrm>
            <a:off x="638638" y="1983020"/>
            <a:ext cx="1860451" cy="835224"/>
            <a:chOff x="256673" y="264948"/>
            <a:chExt cx="1860451" cy="835224"/>
          </a:xfrm>
        </p:grpSpPr>
        <p:pic>
          <p:nvPicPr>
            <p:cNvPr id="9" name="Picture 8"/>
            <p:cNvPicPr>
              <a:picLocks noChangeAspect="1"/>
            </p:cNvPicPr>
            <p:nvPr/>
          </p:nvPicPr>
          <p:blipFill>
            <a:blip r:embed="rId4"/>
            <a:stretch>
              <a:fillRect/>
            </a:stretch>
          </p:blipFill>
          <p:spPr>
            <a:xfrm>
              <a:off x="256673" y="264948"/>
              <a:ext cx="841321" cy="835224"/>
            </a:xfrm>
            <a:prstGeom prst="rect">
              <a:avLst/>
            </a:prstGeom>
          </p:spPr>
        </p:pic>
        <p:sp>
          <p:nvSpPr>
            <p:cNvPr id="10" name="TextBox 9"/>
            <p:cNvSpPr txBox="1"/>
            <p:nvPr/>
          </p:nvSpPr>
          <p:spPr>
            <a:xfrm>
              <a:off x="840259" y="328617"/>
              <a:ext cx="1276865"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CARE</a:t>
              </a:r>
              <a:endParaRPr lang="en-US" dirty="0">
                <a:solidFill>
                  <a:srgbClr val="18CE8B"/>
                </a:solidFill>
                <a:latin typeface="Calibri Light" panose="020F0302020204030204" pitchFamily="34" charset="0"/>
                <a:cs typeface="Calibri Light" panose="020F0302020204030204" pitchFamily="34" charset="0"/>
              </a:endParaRPr>
            </a:p>
          </p:txBody>
        </p:sp>
      </p:grpSp>
      <p:sp>
        <p:nvSpPr>
          <p:cNvPr id="11" name="TextBox 10"/>
          <p:cNvSpPr txBox="1"/>
          <p:nvPr/>
        </p:nvSpPr>
        <p:spPr>
          <a:xfrm>
            <a:off x="0" y="6123007"/>
            <a:ext cx="6678592" cy="646331"/>
          </a:xfrm>
          <a:prstGeom prst="rect">
            <a:avLst/>
          </a:prstGeom>
          <a:noFill/>
        </p:spPr>
        <p:txBody>
          <a:bodyPr wrap="square" rtlCol="0">
            <a:spAutoFit/>
          </a:bodyPr>
          <a:lstStyle/>
          <a:p>
            <a:r>
              <a:rPr lang="en-US" dirty="0" smtClean="0">
                <a:latin typeface="Calibri Light" charset="0"/>
                <a:ea typeface="Calibri Light" charset="0"/>
                <a:cs typeface="Calibri Light" charset="0"/>
              </a:rPr>
              <a:t>These materials are provided under the terms of the MIT license and are free to adapt and use. There is no warranty express or implied.</a:t>
            </a:r>
            <a:endParaRPr lang="en-US" dirty="0">
              <a:latin typeface="Calibri Light" charset="0"/>
              <a:ea typeface="Calibri Light" charset="0"/>
              <a:cs typeface="Calibri Light" charset="0"/>
            </a:endParaRPr>
          </a:p>
        </p:txBody>
      </p:sp>
      <p:sp>
        <p:nvSpPr>
          <p:cNvPr id="12" name="Slide Number Placeholder 11"/>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779230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1"/>
          <p:cNvSpPr txBox="1">
            <a:spLocks/>
          </p:cNvSpPr>
          <p:nvPr/>
        </p:nvSpPr>
        <p:spPr>
          <a:xfrm>
            <a:off x="7508446" y="411199"/>
            <a:ext cx="4864100" cy="2889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smtClean="0">
                <a:latin typeface="Calibri Light" panose="020F0302020204030204" pitchFamily="34" charset="0"/>
                <a:cs typeface="Calibri Light" panose="020F0302020204030204" pitchFamily="34" charset="0"/>
              </a:rPr>
              <a:t>Repository Pattern</a:t>
            </a:r>
            <a:endParaRPr lang="en-US" sz="1800" dirty="0">
              <a:latin typeface="Calibri Light" panose="020F0302020204030204" pitchFamily="34" charset="0"/>
              <a:cs typeface="Calibri Light" panose="020F0302020204030204" pitchFamily="34" charset="0"/>
            </a:endParaRPr>
          </a:p>
        </p:txBody>
      </p:sp>
      <p:sp>
        <p:nvSpPr>
          <p:cNvPr id="23" name="TextBox 22"/>
          <p:cNvSpPr txBox="1"/>
          <p:nvPr/>
        </p:nvSpPr>
        <p:spPr>
          <a:xfrm>
            <a:off x="256673" y="1111767"/>
            <a:ext cx="11211427" cy="1569660"/>
          </a:xfrm>
          <a:prstGeom prst="rect">
            <a:avLst/>
          </a:prstGeom>
          <a:noFill/>
        </p:spPr>
        <p:txBody>
          <a:bodyPr wrap="square" rtlCol="0">
            <a:spAutoFit/>
          </a:bodyPr>
          <a:lstStyle/>
          <a:p>
            <a:pPr defTabSz="969996"/>
            <a:r>
              <a:rPr lang="en-US" sz="1600" dirty="0">
                <a:solidFill>
                  <a:srgbClr val="3C3F3F"/>
                </a:solidFill>
                <a:latin typeface="Calibri Light" panose="020F0302020204030204"/>
              </a:rPr>
              <a:t>The </a:t>
            </a:r>
            <a:r>
              <a:rPr lang="en-US" sz="1600" b="1" dirty="0">
                <a:solidFill>
                  <a:srgbClr val="3C3F3F"/>
                </a:solidFill>
                <a:latin typeface="Calibri Light" panose="020F0302020204030204"/>
              </a:rPr>
              <a:t>Repository Pattern </a:t>
            </a:r>
            <a:r>
              <a:rPr lang="en-US" sz="1600" dirty="0">
                <a:solidFill>
                  <a:srgbClr val="3C3F3F"/>
                </a:solidFill>
                <a:latin typeface="Calibri Light" panose="020F0302020204030204"/>
              </a:rPr>
              <a:t>will assist in achieving the following objectives:</a:t>
            </a:r>
          </a:p>
          <a:p>
            <a:pPr marL="228600" indent="-228600" defTabSz="969996">
              <a:buFont typeface="+mj-lt"/>
              <a:buAutoNum type="arabicPeriod"/>
            </a:pPr>
            <a:r>
              <a:rPr lang="en-US" sz="1600" dirty="0">
                <a:solidFill>
                  <a:srgbClr val="3C3F3F"/>
                </a:solidFill>
                <a:latin typeface="Calibri Light" panose="020F0302020204030204"/>
              </a:rPr>
              <a:t>Provides “the line of demarcation between the application and persistence”.  Always use repositories to read/write persistence.</a:t>
            </a:r>
          </a:p>
          <a:p>
            <a:pPr marL="228600" indent="-228600" defTabSz="969996">
              <a:buFont typeface="+mj-lt"/>
              <a:buAutoNum type="arabicPeriod"/>
            </a:pPr>
            <a:r>
              <a:rPr lang="en-US" sz="1600" dirty="0">
                <a:solidFill>
                  <a:srgbClr val="3C3F3F"/>
                </a:solidFill>
                <a:latin typeface="Calibri Light" panose="020F0302020204030204"/>
              </a:rPr>
              <a:t>Maximize the amount of code that can be tested with automation and to isolate the data layer to support unit testing.</a:t>
            </a:r>
          </a:p>
          <a:p>
            <a:pPr marL="228600" indent="-228600" defTabSz="969996">
              <a:buFont typeface="+mj-lt"/>
              <a:buAutoNum type="arabicPeriod"/>
            </a:pPr>
            <a:r>
              <a:rPr lang="en-US" sz="1600" dirty="0">
                <a:solidFill>
                  <a:srgbClr val="3C3F3F"/>
                </a:solidFill>
                <a:latin typeface="Calibri Light" panose="020F0302020204030204"/>
              </a:rPr>
              <a:t>Access the data source from many locations and want to apply centrally managed, consistent access rules and logic.</a:t>
            </a:r>
          </a:p>
          <a:p>
            <a:pPr marL="228600" indent="-228600" defTabSz="969996">
              <a:buFont typeface="+mj-lt"/>
              <a:buAutoNum type="arabicPeriod"/>
            </a:pPr>
            <a:r>
              <a:rPr lang="en-US" sz="1600" dirty="0">
                <a:solidFill>
                  <a:srgbClr val="3C3F3F"/>
                </a:solidFill>
                <a:latin typeface="Calibri Light" panose="020F0302020204030204"/>
              </a:rPr>
              <a:t>Easy to implement and centralize a caching strategy for the data source.</a:t>
            </a:r>
          </a:p>
          <a:p>
            <a:pPr marL="228600" indent="-228600" defTabSz="969996">
              <a:buFont typeface="+mj-lt"/>
              <a:buAutoNum type="arabicPeriod"/>
            </a:pPr>
            <a:r>
              <a:rPr lang="en-US" sz="1600" dirty="0">
                <a:solidFill>
                  <a:srgbClr val="3C3F3F"/>
                </a:solidFill>
                <a:latin typeface="Calibri Light" panose="020F0302020204030204"/>
              </a:rPr>
              <a:t>Improve the code's maintainability and readability by separating business logic from persistence logic.</a:t>
            </a:r>
          </a:p>
        </p:txBody>
      </p:sp>
      <p:grpSp>
        <p:nvGrpSpPr>
          <p:cNvPr id="24" name="Group 23"/>
          <p:cNvGrpSpPr/>
          <p:nvPr/>
        </p:nvGrpSpPr>
        <p:grpSpPr>
          <a:xfrm>
            <a:off x="298174" y="2678397"/>
            <a:ext cx="11487426" cy="3963703"/>
            <a:chOff x="298174" y="2489809"/>
            <a:chExt cx="11373785" cy="5157535"/>
          </a:xfrm>
        </p:grpSpPr>
        <p:grpSp>
          <p:nvGrpSpPr>
            <p:cNvPr id="26" name="Group 25"/>
            <p:cNvGrpSpPr/>
            <p:nvPr/>
          </p:nvGrpSpPr>
          <p:grpSpPr>
            <a:xfrm>
              <a:off x="298174" y="4442516"/>
              <a:ext cx="7799111" cy="3204828"/>
              <a:chOff x="1659200" y="3347284"/>
              <a:chExt cx="7799111" cy="3204828"/>
            </a:xfrm>
          </p:grpSpPr>
          <p:grpSp>
            <p:nvGrpSpPr>
              <p:cNvPr id="40" name="Group 39"/>
              <p:cNvGrpSpPr/>
              <p:nvPr/>
            </p:nvGrpSpPr>
            <p:grpSpPr>
              <a:xfrm>
                <a:off x="1731037" y="3347284"/>
                <a:ext cx="7727274" cy="3204828"/>
                <a:chOff x="1731037" y="3347284"/>
                <a:chExt cx="7727274" cy="3204828"/>
              </a:xfrm>
            </p:grpSpPr>
            <p:sp>
              <p:nvSpPr>
                <p:cNvPr id="42" name="Rectangle 41"/>
                <p:cNvSpPr/>
                <p:nvPr/>
              </p:nvSpPr>
              <p:spPr>
                <a:xfrm>
                  <a:off x="1731037" y="3881009"/>
                  <a:ext cx="7727274" cy="2671103"/>
                </a:xfrm>
                <a:prstGeom prst="rect">
                  <a:avLst/>
                </a:prstGeom>
                <a:noFill/>
                <a:ln w="63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1968798" y="3347284"/>
                  <a:ext cx="7271285" cy="3088111"/>
                  <a:chOff x="1606334" y="3119527"/>
                  <a:chExt cx="7271285" cy="3088111"/>
                </a:xfrm>
              </p:grpSpPr>
              <p:sp>
                <p:nvSpPr>
                  <p:cNvPr id="44" name="Rounded Rectangular Callout 16"/>
                  <p:cNvSpPr/>
                  <p:nvPr/>
                </p:nvSpPr>
                <p:spPr>
                  <a:xfrm>
                    <a:off x="3124306" y="5357721"/>
                    <a:ext cx="4690449" cy="849917"/>
                  </a:xfrm>
                  <a:prstGeom prst="wedgeRoundRectCallout">
                    <a:avLst>
                      <a:gd name="adj1" fmla="val -20971"/>
                      <a:gd name="adj2" fmla="val -74056"/>
                      <a:gd name="adj3" fmla="val 16667"/>
                    </a:avLst>
                  </a:prstGeom>
                  <a:solidFill>
                    <a:srgbClr val="E9FDF5"/>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12"/>
                    </a:pPr>
                    <a:r>
                      <a:rPr lang="en-US" sz="1050" dirty="0" err="1">
                        <a:solidFill>
                          <a:schemeClr val="tx1"/>
                        </a:solidFill>
                        <a:latin typeface="Calibri Light" panose="020F0302020204030204" pitchFamily="34" charset="0"/>
                        <a:cs typeface="Calibri Light" panose="020F0302020204030204" pitchFamily="34" charset="0"/>
                      </a:rPr>
                      <a:t>SettingsRepository</a:t>
                    </a:r>
                    <a:r>
                      <a:rPr lang="en-US" sz="1050" dirty="0">
                        <a:solidFill>
                          <a:schemeClr val="tx1"/>
                        </a:solidFill>
                        <a:latin typeface="Calibri Light" panose="020F0302020204030204" pitchFamily="34" charset="0"/>
                        <a:cs typeface="Calibri Light" panose="020F0302020204030204" pitchFamily="34" charset="0"/>
                      </a:rPr>
                      <a:t> is the </a:t>
                    </a:r>
                    <a:r>
                      <a:rPr lang="en-US" sz="1050" b="1" dirty="0">
                        <a:solidFill>
                          <a:schemeClr val="tx1"/>
                        </a:solidFill>
                        <a:latin typeface="Calibri Light" panose="020F0302020204030204" pitchFamily="34" charset="0"/>
                        <a:cs typeface="Calibri Light" panose="020F0302020204030204" pitchFamily="34" charset="0"/>
                      </a:rPr>
                      <a:t>ONLY</a:t>
                    </a:r>
                    <a:r>
                      <a:rPr lang="en-US" sz="1050" dirty="0">
                        <a:solidFill>
                          <a:schemeClr val="tx1"/>
                        </a:solidFill>
                        <a:latin typeface="Calibri Light" panose="020F0302020204030204" pitchFamily="34" charset="0"/>
                        <a:cs typeface="Calibri Light" panose="020F0302020204030204" pitchFamily="34" charset="0"/>
                      </a:rPr>
                      <a:t> class that reads/writes settings to persistence.</a:t>
                    </a:r>
                  </a:p>
                  <a:p>
                    <a:pPr marL="228600" indent="-228600">
                      <a:buFont typeface="+mj-lt"/>
                      <a:buAutoNum type="arabicPeriod" startAt="12"/>
                    </a:pPr>
                    <a:r>
                      <a:rPr lang="en-US" sz="1050" dirty="0">
                        <a:solidFill>
                          <a:schemeClr val="tx1"/>
                        </a:solidFill>
                        <a:latin typeface="Calibri Light" panose="020F0302020204030204" pitchFamily="34" charset="0"/>
                        <a:cs typeface="Calibri Light" panose="020F0302020204030204" pitchFamily="34" charset="0"/>
                      </a:rPr>
                      <a:t>A consumer of </a:t>
                    </a:r>
                    <a:r>
                      <a:rPr lang="en-US" sz="1050" dirty="0" err="1">
                        <a:solidFill>
                          <a:schemeClr val="tx1"/>
                        </a:solidFill>
                        <a:latin typeface="Calibri Light" panose="020F0302020204030204" pitchFamily="34" charset="0"/>
                        <a:cs typeface="Calibri Light" panose="020F0302020204030204" pitchFamily="34" charset="0"/>
                      </a:rPr>
                      <a:t>settingsRepository</a:t>
                    </a:r>
                    <a:r>
                      <a:rPr lang="en-US" sz="1050" dirty="0">
                        <a:solidFill>
                          <a:schemeClr val="tx1"/>
                        </a:solidFill>
                        <a:latin typeface="Calibri Light" panose="020F0302020204030204" pitchFamily="34" charset="0"/>
                        <a:cs typeface="Calibri Light" panose="020F0302020204030204" pitchFamily="34" charset="0"/>
                      </a:rPr>
                      <a:t> will always reference a Repository via an interface, the actually implementation can be swapped out,. </a:t>
                    </a:r>
                    <a:r>
                      <a:rPr lang="en-US" sz="1050" dirty="0" err="1">
                        <a:solidFill>
                          <a:schemeClr val="tx1"/>
                        </a:solidFill>
                        <a:latin typeface="Calibri Light" panose="020F0302020204030204" pitchFamily="34" charset="0"/>
                        <a:cs typeface="Calibri Light" panose="020F0302020204030204" pitchFamily="34" charset="0"/>
                      </a:rPr>
                      <a:t>Irepository</a:t>
                    </a:r>
                    <a:r>
                      <a:rPr lang="en-US" sz="1050" dirty="0">
                        <a:solidFill>
                          <a:schemeClr val="tx1"/>
                        </a:solidFill>
                        <a:latin typeface="Calibri Light" panose="020F0302020204030204" pitchFamily="34" charset="0"/>
                        <a:cs typeface="Calibri Light" panose="020F0302020204030204" pitchFamily="34" charset="0"/>
                      </a:rPr>
                      <a:t>, the </a:t>
                    </a:r>
                    <a:r>
                      <a:rPr lang="en-US" sz="1000" dirty="0">
                        <a:solidFill>
                          <a:schemeClr val="bg1"/>
                        </a:solidFill>
                        <a:latin typeface="Calibri Light" panose="020F0302020204030204" pitchFamily="34" charset="0"/>
                        <a:cs typeface="Calibri Light" panose="020F0302020204030204" pitchFamily="34" charset="0"/>
                      </a:rPr>
                      <a:t>implementation can change. </a:t>
                    </a:r>
                  </a:p>
                </p:txBody>
              </p:sp>
              <p:sp>
                <p:nvSpPr>
                  <p:cNvPr id="45" name="Rounded Rectangular Callout 17"/>
                  <p:cNvSpPr/>
                  <p:nvPr/>
                </p:nvSpPr>
                <p:spPr>
                  <a:xfrm>
                    <a:off x="4187170" y="3119527"/>
                    <a:ext cx="4690449" cy="1280183"/>
                  </a:xfrm>
                  <a:prstGeom prst="wedgeRoundRectCallout">
                    <a:avLst>
                      <a:gd name="adj1" fmla="val -61024"/>
                      <a:gd name="adj2" fmla="val 19054"/>
                      <a:gd name="adj3" fmla="val 16667"/>
                    </a:avLst>
                  </a:prstGeom>
                  <a:solidFill>
                    <a:srgbClr val="E9FDF5"/>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9"/>
                    </a:pPr>
                    <a:r>
                      <a:rPr lang="en-US" sz="1200" dirty="0">
                        <a:solidFill>
                          <a:schemeClr val="tx1"/>
                        </a:solidFill>
                        <a:latin typeface="Calibri Light" panose="020F0302020204030204" pitchFamily="34" charset="0"/>
                        <a:cs typeface="Calibri Light" panose="020F0302020204030204" pitchFamily="34" charset="0"/>
                      </a:rPr>
                      <a:t>SettingsManager is the </a:t>
                    </a:r>
                    <a:r>
                      <a:rPr lang="en-US" sz="1200" b="1" dirty="0">
                        <a:solidFill>
                          <a:schemeClr val="tx1"/>
                        </a:solidFill>
                        <a:latin typeface="Calibri Light" panose="020F0302020204030204" pitchFamily="34" charset="0"/>
                        <a:cs typeface="Calibri Light" panose="020F0302020204030204" pitchFamily="34" charset="0"/>
                      </a:rPr>
                      <a:t>ONLY</a:t>
                    </a:r>
                    <a:r>
                      <a:rPr lang="en-US" sz="1200" dirty="0">
                        <a:solidFill>
                          <a:schemeClr val="tx1"/>
                        </a:solidFill>
                        <a:latin typeface="Calibri Light" panose="020F0302020204030204" pitchFamily="34" charset="0"/>
                        <a:cs typeface="Calibri Light" panose="020F0302020204030204" pitchFamily="34" charset="0"/>
                      </a:rPr>
                      <a:t> class that uses the </a:t>
                    </a:r>
                    <a:r>
                      <a:rPr lang="en-US" sz="1200" dirty="0" err="1" smtClean="0">
                        <a:solidFill>
                          <a:schemeClr val="tx1"/>
                        </a:solidFill>
                        <a:latin typeface="Calibri Light" panose="020F0302020204030204" pitchFamily="34" charset="0"/>
                        <a:cs typeface="Calibri Light" panose="020F0302020204030204" pitchFamily="34" charset="0"/>
                      </a:rPr>
                      <a:t>SettingsRepository</a:t>
                    </a:r>
                    <a:r>
                      <a:rPr lang="en-US" sz="1200" dirty="0" smtClean="0">
                        <a:solidFill>
                          <a:schemeClr val="tx1"/>
                        </a:solidFill>
                        <a:latin typeface="Calibri Light" panose="020F0302020204030204" pitchFamily="34" charset="0"/>
                        <a:cs typeface="Calibri Light" panose="020F0302020204030204" pitchFamily="34" charset="0"/>
                      </a:rPr>
                      <a:t>.</a:t>
                    </a:r>
                    <a:endParaRPr lang="en-US" sz="1200" dirty="0">
                      <a:solidFill>
                        <a:schemeClr val="tx1"/>
                      </a:solidFill>
                      <a:latin typeface="Calibri Light" panose="020F0302020204030204" pitchFamily="34" charset="0"/>
                      <a:cs typeface="Calibri Light" panose="020F0302020204030204" pitchFamily="34" charset="0"/>
                    </a:endParaRPr>
                  </a:p>
                  <a:p>
                    <a:pPr marL="228600" indent="-228600">
                      <a:buFont typeface="+mj-lt"/>
                      <a:buAutoNum type="arabicPeriod" startAt="9"/>
                    </a:pPr>
                    <a:r>
                      <a:rPr lang="en-US" sz="1200" dirty="0">
                        <a:solidFill>
                          <a:schemeClr val="tx1"/>
                        </a:solidFill>
                        <a:latin typeface="Calibri Light" panose="020F0302020204030204" pitchFamily="34" charset="0"/>
                        <a:cs typeface="Calibri Light" panose="020F0302020204030204" pitchFamily="34" charset="0"/>
                      </a:rPr>
                      <a:t>Typically, a repository is consumed by a service, with the service shared to multiple consumers.</a:t>
                    </a:r>
                  </a:p>
                  <a:p>
                    <a:pPr marL="228600" indent="-228600">
                      <a:buFont typeface="+mj-lt"/>
                      <a:buAutoNum type="arabicPeriod" startAt="9"/>
                    </a:pPr>
                    <a:r>
                      <a:rPr lang="en-US" sz="1200" dirty="0">
                        <a:solidFill>
                          <a:schemeClr val="tx1"/>
                        </a:solidFill>
                        <a:latin typeface="Calibri Light" panose="020F0302020204030204" pitchFamily="34" charset="0"/>
                        <a:cs typeface="Calibri Light" panose="020F0302020204030204" pitchFamily="34" charset="0"/>
                      </a:rPr>
                      <a:t>In simplified contexts, the repositories can be consumed directly without services.</a:t>
                    </a:r>
                  </a:p>
                </p:txBody>
              </p:sp>
              <p:grpSp>
                <p:nvGrpSpPr>
                  <p:cNvPr id="46" name="Group 45"/>
                  <p:cNvGrpSpPr/>
                  <p:nvPr/>
                </p:nvGrpSpPr>
                <p:grpSpPr>
                  <a:xfrm>
                    <a:off x="1606334" y="3964982"/>
                    <a:ext cx="5133098" cy="1182336"/>
                    <a:chOff x="1606334" y="3964982"/>
                    <a:chExt cx="5133098" cy="1182336"/>
                  </a:xfrm>
                </p:grpSpPr>
                <p:sp>
                  <p:nvSpPr>
                    <p:cNvPr id="47" name="Rounded Rectangle 12"/>
                    <p:cNvSpPr/>
                    <p:nvPr/>
                  </p:nvSpPr>
                  <p:spPr>
                    <a:xfrm>
                      <a:off x="1606334" y="3964982"/>
                      <a:ext cx="1979262" cy="538702"/>
                    </a:xfrm>
                    <a:prstGeom prst="roundRect">
                      <a:avLst/>
                    </a:prstGeom>
                    <a:solidFill>
                      <a:srgbClr val="0CD18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alibri Light" panose="020F0302020204030204" pitchFamily="34" charset="0"/>
                          <a:cs typeface="Calibri Light" panose="020F0302020204030204" pitchFamily="34" charset="0"/>
                        </a:rPr>
                        <a:t>SettingsManager</a:t>
                      </a:r>
                    </a:p>
                  </p:txBody>
                </p:sp>
                <p:sp>
                  <p:nvSpPr>
                    <p:cNvPr id="48" name="Rounded Rectangle 14"/>
                    <p:cNvSpPr/>
                    <p:nvPr/>
                  </p:nvSpPr>
                  <p:spPr>
                    <a:xfrm>
                      <a:off x="2720668" y="4608616"/>
                      <a:ext cx="2377707" cy="538702"/>
                    </a:xfrm>
                    <a:prstGeom prst="roundRect">
                      <a:avLst/>
                    </a:prstGeom>
                    <a:solidFill>
                      <a:srgbClr val="0CD18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1"/>
                          </a:solidFill>
                          <a:latin typeface="Calibri Light" panose="020F0302020204030204" pitchFamily="34" charset="0"/>
                          <a:cs typeface="Calibri Light" panose="020F0302020204030204" pitchFamily="34" charset="0"/>
                        </a:rPr>
                        <a:t>SettingsRepository</a:t>
                      </a:r>
                      <a:endParaRPr lang="en-US" sz="1200" b="1" dirty="0">
                        <a:solidFill>
                          <a:schemeClr val="bg1"/>
                        </a:solidFill>
                        <a:latin typeface="Calibri Light" panose="020F0302020204030204" pitchFamily="34" charset="0"/>
                        <a:cs typeface="Calibri Light" panose="020F0302020204030204" pitchFamily="34" charset="0"/>
                      </a:endParaRPr>
                    </a:p>
                  </p:txBody>
                </p:sp>
                <p:sp>
                  <p:nvSpPr>
                    <p:cNvPr id="49" name="Flowchart: Magnetic Disk 48"/>
                    <p:cNvSpPr/>
                    <p:nvPr/>
                  </p:nvSpPr>
                  <p:spPr>
                    <a:xfrm>
                      <a:off x="6325359" y="4578401"/>
                      <a:ext cx="414073" cy="498950"/>
                    </a:xfrm>
                    <a:prstGeom prst="flowChartMagneticDisk">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a:off x="5247503" y="4827876"/>
                      <a:ext cx="955589"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5239265" y="4983892"/>
                      <a:ext cx="947351"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41" name="TextBox 40"/>
              <p:cNvSpPr txBox="1"/>
              <p:nvPr/>
            </p:nvSpPr>
            <p:spPr>
              <a:xfrm>
                <a:off x="1659200" y="3690628"/>
                <a:ext cx="1339869" cy="320381"/>
              </a:xfrm>
              <a:prstGeom prst="rect">
                <a:avLst/>
              </a:prstGeom>
              <a:noFill/>
            </p:spPr>
            <p:txBody>
              <a:bodyPr wrap="none" rtlCol="0">
                <a:spAutoFit/>
              </a:bodyPr>
              <a:lstStyle/>
              <a:p>
                <a:r>
                  <a:rPr lang="en-US" sz="1000" dirty="0">
                    <a:latin typeface="Calibri Light" panose="020F0302020204030204" pitchFamily="34" charset="0"/>
                    <a:cs typeface="Calibri Light" panose="020F0302020204030204" pitchFamily="34" charset="0"/>
                  </a:rPr>
                  <a:t>An example repository</a:t>
                </a:r>
              </a:p>
            </p:txBody>
          </p:sp>
        </p:grpSp>
        <p:sp>
          <p:nvSpPr>
            <p:cNvPr id="27" name="Rounded Rectangle 28"/>
            <p:cNvSpPr/>
            <p:nvPr/>
          </p:nvSpPr>
          <p:spPr>
            <a:xfrm>
              <a:off x="8169122" y="4973214"/>
              <a:ext cx="3502837" cy="1167647"/>
            </a:xfrm>
            <a:prstGeom prst="roundRect">
              <a:avLst/>
            </a:prstGeom>
            <a:solidFill>
              <a:srgbClr val="E9FD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14"/>
              </a:pPr>
              <a:r>
                <a:rPr lang="en-US" sz="1200" dirty="0">
                  <a:solidFill>
                    <a:schemeClr val="tx1"/>
                  </a:solidFill>
                  <a:latin typeface="Calibri Light" panose="020F0302020204030204" pitchFamily="34" charset="0"/>
                  <a:cs typeface="Calibri Light" panose="020F0302020204030204" pitchFamily="34" charset="0"/>
                </a:rPr>
                <a:t>All reads/writes to the disk is through a Repository.</a:t>
              </a:r>
            </a:p>
            <a:p>
              <a:pPr marL="228600" indent="-228600">
                <a:buFont typeface="+mj-lt"/>
                <a:buAutoNum type="arabicPeriod" startAt="14"/>
              </a:pPr>
              <a:r>
                <a:rPr lang="en-US" sz="1200" dirty="0">
                  <a:solidFill>
                    <a:schemeClr val="tx1"/>
                  </a:solidFill>
                  <a:latin typeface="Calibri Light" panose="020F0302020204030204" pitchFamily="34" charset="0"/>
                  <a:cs typeface="Calibri Light" panose="020F0302020204030204" pitchFamily="34" charset="0"/>
                </a:rPr>
                <a:t>For a given entity, all reads/writes is typically  through the same Repository.</a:t>
              </a:r>
            </a:p>
            <a:p>
              <a:pPr marL="228600" indent="-228600">
                <a:buFont typeface="+mj-lt"/>
                <a:buAutoNum type="arabicPeriod" startAt="14"/>
              </a:pPr>
              <a:r>
                <a:rPr lang="en-US" sz="1200" dirty="0">
                  <a:solidFill>
                    <a:schemeClr val="tx1"/>
                  </a:solidFill>
                  <a:latin typeface="Calibri Light" panose="020F0302020204030204" pitchFamily="34" charset="0"/>
                  <a:cs typeface="Calibri Light" panose="020F0302020204030204" pitchFamily="34" charset="0"/>
                </a:rPr>
                <a:t>Repositories are unit testable.</a:t>
              </a:r>
            </a:p>
          </p:txBody>
        </p:sp>
        <p:grpSp>
          <p:nvGrpSpPr>
            <p:cNvPr id="28" name="Group 27"/>
            <p:cNvGrpSpPr/>
            <p:nvPr/>
          </p:nvGrpSpPr>
          <p:grpSpPr>
            <a:xfrm>
              <a:off x="1054808" y="2615658"/>
              <a:ext cx="8130400" cy="1992332"/>
              <a:chOff x="532848" y="1627395"/>
              <a:chExt cx="8130400" cy="1992332"/>
            </a:xfrm>
          </p:grpSpPr>
          <p:sp>
            <p:nvSpPr>
              <p:cNvPr id="31" name="Rounded Rectangular Callout 10"/>
              <p:cNvSpPr/>
              <p:nvPr/>
            </p:nvSpPr>
            <p:spPr>
              <a:xfrm>
                <a:off x="532848" y="1627395"/>
                <a:ext cx="3660433" cy="901709"/>
              </a:xfrm>
              <a:prstGeom prst="wedgeRoundRectCallout">
                <a:avLst>
                  <a:gd name="adj1" fmla="val 70407"/>
                  <a:gd name="adj2" fmla="val 23102"/>
                  <a:gd name="adj3" fmla="val 16667"/>
                </a:avLst>
              </a:prstGeom>
              <a:solidFill>
                <a:srgbClr val="E9FDF5"/>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sz="1200" b="1" dirty="0">
                    <a:solidFill>
                      <a:schemeClr val="tx1"/>
                    </a:solidFill>
                    <a:latin typeface="Calibri Light" panose="020F0302020204030204" pitchFamily="34" charset="0"/>
                    <a:cs typeface="Calibri Light" panose="020F0302020204030204" pitchFamily="34" charset="0"/>
                  </a:rPr>
                  <a:t>Repository</a:t>
                </a:r>
              </a:p>
              <a:p>
                <a:pPr marL="228600" indent="-228600">
                  <a:buFont typeface="+mj-lt"/>
                  <a:buAutoNum type="arabicPeriod" startAt="6"/>
                </a:pPr>
                <a:r>
                  <a:rPr lang="en-US" sz="1200" dirty="0">
                    <a:solidFill>
                      <a:schemeClr val="tx1"/>
                    </a:solidFill>
                    <a:latin typeface="Calibri Light" panose="020F0302020204030204" pitchFamily="34" charset="0"/>
                    <a:cs typeface="Calibri Light" panose="020F0302020204030204" pitchFamily="34" charset="0"/>
                  </a:rPr>
                  <a:t>Provides a clear line of demarcation between application layers. Helpful with respect to unit tests.</a:t>
                </a:r>
              </a:p>
              <a:p>
                <a:pPr marL="228600" indent="-228600">
                  <a:buFont typeface="+mj-lt"/>
                  <a:buAutoNum type="arabicPeriod" startAt="6"/>
                </a:pPr>
                <a:r>
                  <a:rPr lang="en-US" sz="1200" dirty="0">
                    <a:solidFill>
                      <a:schemeClr val="tx1"/>
                    </a:solidFill>
                    <a:latin typeface="Calibri Light" panose="020F0302020204030204" pitchFamily="34" charset="0"/>
                    <a:cs typeface="Calibri Light" panose="020F0302020204030204" pitchFamily="34" charset="0"/>
                  </a:rPr>
                  <a:t>Always implement repositories with an interface.</a:t>
                </a:r>
              </a:p>
              <a:p>
                <a:pPr marL="228600" indent="-228600">
                  <a:buFont typeface="+mj-lt"/>
                  <a:buAutoNum type="arabicPeriod" startAt="6"/>
                </a:pPr>
                <a:r>
                  <a:rPr lang="en-US" sz="1200" dirty="0">
                    <a:solidFill>
                      <a:schemeClr val="tx1"/>
                    </a:solidFill>
                    <a:latin typeface="Calibri Light" panose="020F0302020204030204" pitchFamily="34" charset="0"/>
                    <a:cs typeface="Calibri Light" panose="020F0302020204030204" pitchFamily="34" charset="0"/>
                  </a:rPr>
                  <a:t>Always consume repositories via an interface.</a:t>
                </a:r>
              </a:p>
              <a:p>
                <a:pPr marL="228600" indent="-228600">
                  <a:buFont typeface="+mj-lt"/>
                  <a:buAutoNum type="arabicPeriod" startAt="6"/>
                </a:pPr>
                <a:endParaRPr lang="en-US" sz="1200" dirty="0">
                  <a:solidFill>
                    <a:schemeClr val="tx1"/>
                  </a:solidFill>
                  <a:latin typeface="Calibri Light" panose="020F0302020204030204" pitchFamily="34" charset="0"/>
                  <a:cs typeface="Calibri Light" panose="020F0302020204030204" pitchFamily="34" charset="0"/>
                </a:endParaRPr>
              </a:p>
            </p:txBody>
          </p:sp>
          <p:grpSp>
            <p:nvGrpSpPr>
              <p:cNvPr id="36" name="Group 35"/>
              <p:cNvGrpSpPr/>
              <p:nvPr/>
            </p:nvGrpSpPr>
            <p:grpSpPr>
              <a:xfrm>
                <a:off x="3288124" y="2098581"/>
                <a:ext cx="5375124" cy="1423767"/>
                <a:chOff x="2209800" y="1712452"/>
                <a:chExt cx="5375124" cy="1423767"/>
              </a:xfrm>
            </p:grpSpPr>
            <p:pic>
              <p:nvPicPr>
                <p:cNvPr id="38" name="Picture 2" descr="Ff649690.4058e458-bd54-4597-845e-6f8b1a21cfc3(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12452"/>
                  <a:ext cx="4068973" cy="1423767"/>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a:xfrm>
                  <a:off x="6419642" y="2308589"/>
                  <a:ext cx="1165282" cy="320381"/>
                </a:xfrm>
                <a:prstGeom prst="rect">
                  <a:avLst/>
                </a:prstGeom>
              </p:spPr>
              <p:txBody>
                <a:bodyPr wrap="none">
                  <a:spAutoFit/>
                </a:bodyPr>
                <a:lstStyle/>
                <a:p>
                  <a:r>
                    <a:rPr lang="en-US" sz="1000" dirty="0">
                      <a:latin typeface="Calibri Light" panose="020F0302020204030204" pitchFamily="34" charset="0"/>
                      <a:cs typeface="Calibri Light" panose="020F0302020204030204" pitchFamily="34" charset="0"/>
                      <a:hlinkClick r:id="rId3"/>
                    </a:rPr>
                    <a:t>Source, read more.</a:t>
                  </a:r>
                  <a:endParaRPr lang="en-US" sz="1000" dirty="0">
                    <a:latin typeface="Calibri Light" panose="020F0302020204030204" pitchFamily="34" charset="0"/>
                    <a:cs typeface="Calibri Light" panose="020F0302020204030204" pitchFamily="34" charset="0"/>
                  </a:endParaRPr>
                </a:p>
              </p:txBody>
            </p:sp>
          </p:grpSp>
          <p:sp>
            <p:nvSpPr>
              <p:cNvPr id="37" name="Rounded Rectangular Callout 31"/>
              <p:cNvSpPr/>
              <p:nvPr/>
            </p:nvSpPr>
            <p:spPr>
              <a:xfrm>
                <a:off x="532848" y="2663851"/>
                <a:ext cx="2141875" cy="955876"/>
              </a:xfrm>
              <a:prstGeom prst="wedgeRoundRectCallout">
                <a:avLst>
                  <a:gd name="adj1" fmla="val 83744"/>
                  <a:gd name="adj2" fmla="val -45811"/>
                  <a:gd name="adj3" fmla="val 16667"/>
                </a:avLst>
              </a:prstGeom>
              <a:solidFill>
                <a:srgbClr val="E9FDF5"/>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sz="1200" dirty="0">
                    <a:solidFill>
                      <a:schemeClr val="tx1"/>
                    </a:solidFill>
                    <a:latin typeface="Calibri Light" panose="020F0302020204030204" pitchFamily="34" charset="0"/>
                    <a:cs typeface="Calibri Light" panose="020F0302020204030204" pitchFamily="34" charset="0"/>
                  </a:rPr>
                  <a:t>By the </a:t>
                </a:r>
                <a:r>
                  <a:rPr lang="en-US" sz="1200" dirty="0" smtClean="0">
                    <a:solidFill>
                      <a:schemeClr val="tx1"/>
                    </a:solidFill>
                    <a:latin typeface="Calibri Light" panose="020F0302020204030204" pitchFamily="34" charset="0"/>
                    <a:cs typeface="Calibri Light" panose="020F0302020204030204" pitchFamily="34" charset="0"/>
                  </a:rPr>
                  <a:t>conventions </a:t>
                </a:r>
                <a:r>
                  <a:rPr lang="en-US" sz="1200" dirty="0">
                    <a:solidFill>
                      <a:schemeClr val="tx1"/>
                    </a:solidFill>
                    <a:latin typeface="Calibri Light" panose="020F0302020204030204" pitchFamily="34" charset="0"/>
                    <a:cs typeface="Calibri Light" panose="020F0302020204030204" pitchFamily="34" charset="0"/>
                  </a:rPr>
                  <a:t>contained in this document, “Client Business Logic” is typically contained in Services.</a:t>
                </a:r>
              </a:p>
            </p:txBody>
          </p:sp>
        </p:grpSp>
        <p:sp>
          <p:nvSpPr>
            <p:cNvPr id="25" name="Rounded Rectangular Callout 11"/>
            <p:cNvSpPr/>
            <p:nvPr/>
          </p:nvSpPr>
          <p:spPr>
            <a:xfrm>
              <a:off x="7676778" y="2489809"/>
              <a:ext cx="3402228" cy="973796"/>
            </a:xfrm>
            <a:prstGeom prst="wedgeRoundRectCallout">
              <a:avLst>
                <a:gd name="adj1" fmla="val -47290"/>
                <a:gd name="adj2" fmla="val 76636"/>
                <a:gd name="adj3" fmla="val 16667"/>
              </a:avLst>
            </a:prstGeom>
            <a:solidFill>
              <a:srgbClr val="E9FDF5"/>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sz="1200" dirty="0">
                  <a:solidFill>
                    <a:schemeClr val="tx1"/>
                  </a:solidFill>
                  <a:latin typeface="Calibri Light" panose="020F0302020204030204" pitchFamily="34" charset="0"/>
                  <a:cs typeface="Calibri Light" panose="020F0302020204030204" pitchFamily="34" charset="0"/>
                </a:rPr>
                <a:t>There can be many classes that implement the repository pattern. They are usually oriented around a domain object that the user will generally understand.</a:t>
              </a:r>
            </a:p>
          </p:txBody>
        </p:sp>
      </p:grpSp>
      <p:grpSp>
        <p:nvGrpSpPr>
          <p:cNvPr id="29" name="Group 28"/>
          <p:cNvGrpSpPr/>
          <p:nvPr/>
        </p:nvGrpSpPr>
        <p:grpSpPr>
          <a:xfrm>
            <a:off x="256673" y="264948"/>
            <a:ext cx="1860451" cy="835224"/>
            <a:chOff x="256673" y="264948"/>
            <a:chExt cx="1860451" cy="835224"/>
          </a:xfrm>
        </p:grpSpPr>
        <p:pic>
          <p:nvPicPr>
            <p:cNvPr id="30" name="Picture 29"/>
            <p:cNvPicPr>
              <a:picLocks noChangeAspect="1"/>
            </p:cNvPicPr>
            <p:nvPr/>
          </p:nvPicPr>
          <p:blipFill>
            <a:blip r:embed="rId4"/>
            <a:stretch>
              <a:fillRect/>
            </a:stretch>
          </p:blipFill>
          <p:spPr>
            <a:xfrm>
              <a:off x="256673" y="264948"/>
              <a:ext cx="841321" cy="835224"/>
            </a:xfrm>
            <a:prstGeom prst="rect">
              <a:avLst/>
            </a:prstGeom>
          </p:spPr>
        </p:pic>
        <p:sp>
          <p:nvSpPr>
            <p:cNvPr id="32" name="TextBox 31"/>
            <p:cNvSpPr txBox="1"/>
            <p:nvPr/>
          </p:nvSpPr>
          <p:spPr>
            <a:xfrm>
              <a:off x="840259" y="328617"/>
              <a:ext cx="1276865"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CARE</a:t>
              </a:r>
              <a:endParaRPr lang="en-US" dirty="0">
                <a:solidFill>
                  <a:srgbClr val="18CE8B"/>
                </a:solidFill>
                <a:latin typeface="Calibri Light" panose="020F0302020204030204" pitchFamily="34" charset="0"/>
                <a:cs typeface="Calibri Light" panose="020F0302020204030204" pitchFamily="34" charset="0"/>
              </a:endParaRPr>
            </a:p>
          </p:txBody>
        </p:sp>
      </p:gr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971491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1"/>
          <p:cNvSpPr txBox="1">
            <a:spLocks/>
          </p:cNvSpPr>
          <p:nvPr/>
        </p:nvSpPr>
        <p:spPr>
          <a:xfrm>
            <a:off x="7040173" y="412841"/>
            <a:ext cx="4864100" cy="2889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smtClean="0">
                <a:latin typeface="Calibri Light" panose="020F0302020204030204" pitchFamily="34" charset="0"/>
                <a:cs typeface="Calibri Light" panose="020F0302020204030204" pitchFamily="34" charset="0"/>
              </a:rPr>
              <a:t>Directory Structure - LIFT</a:t>
            </a:r>
            <a:endParaRPr lang="en-US" sz="1800" dirty="0">
              <a:latin typeface="Calibri Light" panose="020F0302020204030204" pitchFamily="34" charset="0"/>
              <a:cs typeface="Calibri Light" panose="020F0302020204030204" pitchFamily="34" charset="0"/>
            </a:endParaRPr>
          </a:p>
        </p:txBody>
      </p:sp>
      <p:sp>
        <p:nvSpPr>
          <p:cNvPr id="30" name="Content Placeholder 3"/>
          <p:cNvSpPr txBox="1">
            <a:spLocks/>
          </p:cNvSpPr>
          <p:nvPr/>
        </p:nvSpPr>
        <p:spPr>
          <a:xfrm>
            <a:off x="337078" y="1137645"/>
            <a:ext cx="11292130" cy="4861712"/>
          </a:xfrm>
          <a:prstGeom prst="rect">
            <a:avLst/>
          </a:prstGeom>
        </p:spPr>
        <p:txBody>
          <a:bodyPr vert="horz" lIns="91440" tIns="45720" rIns="91440" bIns="45720" rtlCol="0">
            <a:noAutofit/>
          </a:bodyPr>
          <a:lstStyle>
            <a:lvl1pPr marL="233195" indent="-233195" algn="l" defTabSz="932779" rtl="0" eaLnBrk="1" latinLnBrk="0" hangingPunct="1">
              <a:lnSpc>
                <a:spcPct val="100000"/>
              </a:lnSpc>
              <a:spcBef>
                <a:spcPts val="1020"/>
              </a:spcBef>
              <a:buFont typeface="Arial"/>
              <a:buChar char="•"/>
              <a:defRPr sz="3600" b="0" i="0" kern="1200">
                <a:solidFill>
                  <a:schemeClr val="tx1"/>
                </a:solidFill>
                <a:latin typeface="+mj-lt"/>
                <a:ea typeface="Futura Std Book" charset="0"/>
                <a:cs typeface="Futura Std Book" charset="0"/>
              </a:defRPr>
            </a:lvl1pPr>
            <a:lvl2pPr marL="699585" indent="-233195" algn="l" defTabSz="932779" rtl="0" eaLnBrk="1" latinLnBrk="0" hangingPunct="1">
              <a:lnSpc>
                <a:spcPct val="100000"/>
              </a:lnSpc>
              <a:spcBef>
                <a:spcPts val="510"/>
              </a:spcBef>
              <a:buFont typeface="Arial"/>
              <a:buChar char="•"/>
              <a:defRPr sz="3200" b="0" i="0" kern="1200">
                <a:solidFill>
                  <a:schemeClr val="tx1"/>
                </a:solidFill>
                <a:latin typeface="+mj-lt"/>
                <a:ea typeface="Futura Std Book" charset="0"/>
                <a:cs typeface="Futura Std Book" charset="0"/>
              </a:defRPr>
            </a:lvl2pPr>
            <a:lvl3pPr marL="1165974" indent="-233195" algn="l" defTabSz="932779" rtl="0" eaLnBrk="1" latinLnBrk="0" hangingPunct="1">
              <a:lnSpc>
                <a:spcPct val="100000"/>
              </a:lnSpc>
              <a:spcBef>
                <a:spcPts val="510"/>
              </a:spcBef>
              <a:buFont typeface="Arial"/>
              <a:buChar char="•"/>
              <a:defRPr sz="2800" b="0" i="0" kern="1200">
                <a:solidFill>
                  <a:schemeClr val="tx1"/>
                </a:solidFill>
                <a:latin typeface="+mj-lt"/>
                <a:ea typeface="Futura Std Book" charset="0"/>
                <a:cs typeface="Futura Std Book" charset="0"/>
              </a:defRPr>
            </a:lvl3pPr>
            <a:lvl4pPr marL="1632364" indent="-233195" algn="l" defTabSz="932779" rtl="0" eaLnBrk="1" latinLnBrk="0" hangingPunct="1">
              <a:lnSpc>
                <a:spcPct val="100000"/>
              </a:lnSpc>
              <a:spcBef>
                <a:spcPts val="510"/>
              </a:spcBef>
              <a:buFont typeface="Arial"/>
              <a:buChar char="•"/>
              <a:defRPr sz="2400" b="0" i="0" kern="1200">
                <a:solidFill>
                  <a:schemeClr val="tx1"/>
                </a:solidFill>
                <a:latin typeface="+mj-lt"/>
                <a:ea typeface="Futura Std Book" charset="0"/>
                <a:cs typeface="Futura Std Book" charset="0"/>
              </a:defRPr>
            </a:lvl4pPr>
            <a:lvl5pPr marL="2098754" indent="-233195" algn="l" defTabSz="932779" rtl="0" eaLnBrk="1" latinLnBrk="0" hangingPunct="1">
              <a:lnSpc>
                <a:spcPct val="100000"/>
              </a:lnSpc>
              <a:spcBef>
                <a:spcPts val="510"/>
              </a:spcBef>
              <a:buFont typeface="Arial"/>
              <a:buChar char="•"/>
              <a:defRPr sz="2400" b="0" i="0" kern="1200">
                <a:solidFill>
                  <a:schemeClr val="tx1"/>
                </a:solidFill>
                <a:latin typeface="+mj-lt"/>
                <a:ea typeface="Futura Std Book" charset="0"/>
                <a:cs typeface="Futura Std Book" charset="0"/>
              </a:defRPr>
            </a:lvl5pPr>
            <a:lvl6pPr marL="2565143" indent="-233195" algn="l" defTabSz="932779" rtl="0" eaLnBrk="1" latinLnBrk="0" hangingPunct="1">
              <a:lnSpc>
                <a:spcPct val="90000"/>
              </a:lnSpc>
              <a:spcBef>
                <a:spcPts val="510"/>
              </a:spcBef>
              <a:buFont typeface="Arial"/>
              <a:buChar char="•"/>
              <a:defRPr sz="1836" kern="1200">
                <a:solidFill>
                  <a:schemeClr val="tx1"/>
                </a:solidFill>
                <a:latin typeface="+mn-lt"/>
                <a:ea typeface="+mn-ea"/>
                <a:cs typeface="+mn-cs"/>
              </a:defRPr>
            </a:lvl6pPr>
            <a:lvl7pPr marL="3031533" indent="-233195" algn="l" defTabSz="932779" rtl="0" eaLnBrk="1" latinLnBrk="0" hangingPunct="1">
              <a:lnSpc>
                <a:spcPct val="90000"/>
              </a:lnSpc>
              <a:spcBef>
                <a:spcPts val="510"/>
              </a:spcBef>
              <a:buFont typeface="Arial"/>
              <a:buChar char="•"/>
              <a:defRPr sz="1836" kern="1200">
                <a:solidFill>
                  <a:schemeClr val="tx1"/>
                </a:solidFill>
                <a:latin typeface="+mn-lt"/>
                <a:ea typeface="+mn-ea"/>
                <a:cs typeface="+mn-cs"/>
              </a:defRPr>
            </a:lvl7pPr>
            <a:lvl8pPr marL="3497923" indent="-233195" algn="l" defTabSz="932779" rtl="0" eaLnBrk="1" latinLnBrk="0" hangingPunct="1">
              <a:lnSpc>
                <a:spcPct val="90000"/>
              </a:lnSpc>
              <a:spcBef>
                <a:spcPts val="510"/>
              </a:spcBef>
              <a:buFont typeface="Arial"/>
              <a:buChar char="•"/>
              <a:defRPr sz="1836" kern="1200">
                <a:solidFill>
                  <a:schemeClr val="tx1"/>
                </a:solidFill>
                <a:latin typeface="+mn-lt"/>
                <a:ea typeface="+mn-ea"/>
                <a:cs typeface="+mn-cs"/>
              </a:defRPr>
            </a:lvl8pPr>
            <a:lvl9pPr marL="3964313" indent="-233195" algn="l" defTabSz="932779" rtl="0" eaLnBrk="1" latinLnBrk="0" hangingPunct="1">
              <a:lnSpc>
                <a:spcPct val="90000"/>
              </a:lnSpc>
              <a:spcBef>
                <a:spcPts val="510"/>
              </a:spcBef>
              <a:buFont typeface="Arial"/>
              <a:buChar char="•"/>
              <a:defRPr sz="1836" kern="1200">
                <a:solidFill>
                  <a:schemeClr val="tx1"/>
                </a:solidFill>
                <a:latin typeface="+mn-lt"/>
                <a:ea typeface="+mn-ea"/>
                <a:cs typeface="+mn-cs"/>
              </a:defRPr>
            </a:lvl9pPr>
          </a:lstStyle>
          <a:p>
            <a:pPr marL="0" marR="0" lvl="0" indent="0" algn="l" defTabSz="932779" rtl="0" eaLnBrk="1" fontAlgn="auto" latinLnBrk="0" hangingPunct="1">
              <a:lnSpc>
                <a:spcPct val="100000"/>
              </a:lnSpc>
              <a:spcBef>
                <a:spcPts val="1020"/>
              </a:spcBef>
              <a:spcAft>
                <a:spcPts val="0"/>
              </a:spcAft>
              <a:buClrTx/>
              <a:buSzTx/>
              <a:buFont typeface="Arial"/>
              <a:buNone/>
              <a:tabLst/>
              <a:defRPr/>
            </a:pPr>
            <a:r>
              <a:rPr kumimoji="0" lang="en-US" sz="2000" b="1" i="0" u="none" strike="noStrike" kern="1200" cap="none" spc="0" normalizeH="0" baseline="0" noProof="0" dirty="0" smtClean="0">
                <a:ln>
                  <a:noFill/>
                </a:ln>
                <a:solidFill>
                  <a:srgbClr val="3C3F3F"/>
                </a:solidFill>
                <a:effectLst/>
                <a:uLnTx/>
                <a:uFillTx/>
                <a:latin typeface="Calibri Light" panose="020F0302020204030204"/>
              </a:rPr>
              <a:t>LIFT</a:t>
            </a:r>
          </a:p>
          <a:p>
            <a:pPr marL="0" marR="0" lvl="0" indent="0" algn="l" defTabSz="932779" rtl="0" eaLnBrk="1" fontAlgn="auto" latinLnBrk="0" hangingPunct="1">
              <a:lnSpc>
                <a:spcPct val="100000"/>
              </a:lnSpc>
              <a:spcBef>
                <a:spcPts val="1020"/>
              </a:spcBef>
              <a:spcAft>
                <a:spcPts val="0"/>
              </a:spcAft>
              <a:buClrTx/>
              <a:buSzTx/>
              <a:buFont typeface="Arial"/>
              <a:buNone/>
              <a:tabLst/>
              <a:defRPr/>
            </a:pPr>
            <a:r>
              <a:rPr kumimoji="0" lang="en-US" sz="2000" b="1" i="0" u="none" strike="noStrike" kern="1200" cap="none" spc="0" normalizeH="0" baseline="0" noProof="0" dirty="0" smtClean="0">
                <a:ln>
                  <a:noFill/>
                </a:ln>
                <a:solidFill>
                  <a:srgbClr val="3C3F3F"/>
                </a:solidFill>
                <a:effectLst/>
                <a:uLnTx/>
                <a:uFillTx/>
                <a:latin typeface="Calibri Light" panose="020F0302020204030204"/>
              </a:rPr>
              <a:t>L</a:t>
            </a:r>
            <a:r>
              <a:rPr kumimoji="0" lang="en-US" sz="2000" b="0" i="0" u="none" strike="noStrike" kern="1200" cap="none" spc="0" normalizeH="0" baseline="0" noProof="0" dirty="0" smtClean="0">
                <a:ln>
                  <a:noFill/>
                </a:ln>
                <a:solidFill>
                  <a:srgbClr val="3C3F3F"/>
                </a:solidFill>
                <a:effectLst/>
                <a:uLnTx/>
                <a:uFillTx/>
                <a:latin typeface="Calibri Light" panose="020F0302020204030204"/>
              </a:rPr>
              <a:t> – Locate code quickly.</a:t>
            </a:r>
          </a:p>
          <a:p>
            <a:pPr marL="0" marR="0" lvl="0" indent="0" algn="l" defTabSz="932779" rtl="0" eaLnBrk="1" fontAlgn="auto" latinLnBrk="0" hangingPunct="1">
              <a:lnSpc>
                <a:spcPct val="100000"/>
              </a:lnSpc>
              <a:spcBef>
                <a:spcPts val="1020"/>
              </a:spcBef>
              <a:spcAft>
                <a:spcPts val="0"/>
              </a:spcAft>
              <a:buClrTx/>
              <a:buSzTx/>
              <a:buFont typeface="Arial"/>
              <a:buNone/>
              <a:tabLst/>
              <a:defRPr/>
            </a:pPr>
            <a:r>
              <a:rPr kumimoji="0" lang="en-US" sz="2000" b="1" i="0" u="none" strike="noStrike" kern="1200" cap="none" spc="0" normalizeH="0" baseline="0" noProof="0" dirty="0" smtClean="0">
                <a:ln>
                  <a:noFill/>
                </a:ln>
                <a:solidFill>
                  <a:srgbClr val="3C3F3F"/>
                </a:solidFill>
                <a:effectLst/>
                <a:uLnTx/>
                <a:uFillTx/>
                <a:latin typeface="Calibri Light" panose="020F0302020204030204"/>
              </a:rPr>
              <a:t>I</a:t>
            </a:r>
            <a:r>
              <a:rPr kumimoji="0" lang="en-US" sz="2000" b="0" i="0" u="none" strike="noStrike" kern="1200" cap="none" spc="0" normalizeH="0" baseline="0" noProof="0" dirty="0" smtClean="0">
                <a:ln>
                  <a:noFill/>
                </a:ln>
                <a:solidFill>
                  <a:srgbClr val="3C3F3F"/>
                </a:solidFill>
                <a:effectLst/>
                <a:uLnTx/>
                <a:uFillTx/>
                <a:latin typeface="Calibri Light" panose="020F0302020204030204"/>
              </a:rPr>
              <a:t> – Identify the code at a glance.</a:t>
            </a:r>
          </a:p>
          <a:p>
            <a:pPr marL="0" marR="0" lvl="0" indent="0" algn="l" defTabSz="932779" rtl="0" eaLnBrk="1" fontAlgn="auto" latinLnBrk="0" hangingPunct="1">
              <a:lnSpc>
                <a:spcPct val="100000"/>
              </a:lnSpc>
              <a:spcBef>
                <a:spcPts val="1020"/>
              </a:spcBef>
              <a:spcAft>
                <a:spcPts val="0"/>
              </a:spcAft>
              <a:buClrTx/>
              <a:buSzTx/>
              <a:buFont typeface="Arial"/>
              <a:buNone/>
              <a:tabLst/>
              <a:defRPr/>
            </a:pPr>
            <a:r>
              <a:rPr kumimoji="0" lang="en-US" sz="2000" b="1" i="0" u="none" strike="noStrike" kern="1200" cap="none" spc="0" normalizeH="0" baseline="0" noProof="0" dirty="0" smtClean="0">
                <a:ln>
                  <a:noFill/>
                </a:ln>
                <a:solidFill>
                  <a:srgbClr val="3C3F3F"/>
                </a:solidFill>
                <a:effectLst/>
                <a:uLnTx/>
                <a:uFillTx/>
                <a:latin typeface="Calibri Light" panose="020F0302020204030204"/>
              </a:rPr>
              <a:t>F</a:t>
            </a:r>
            <a:r>
              <a:rPr kumimoji="0" lang="en-US" sz="2000" b="0" i="0" u="none" strike="noStrike" kern="1200" cap="none" spc="0" normalizeH="0" baseline="0" noProof="0" dirty="0" smtClean="0">
                <a:ln>
                  <a:noFill/>
                </a:ln>
                <a:solidFill>
                  <a:srgbClr val="3C3F3F"/>
                </a:solidFill>
                <a:effectLst/>
                <a:uLnTx/>
                <a:uFillTx/>
                <a:latin typeface="Calibri Light" panose="020F0302020204030204"/>
              </a:rPr>
              <a:t> – Keep the flattest, reasonable structure.</a:t>
            </a:r>
          </a:p>
          <a:p>
            <a:pPr marL="0" marR="0" lvl="0" indent="0" algn="l" defTabSz="932779" rtl="0" eaLnBrk="1" fontAlgn="auto" latinLnBrk="0" hangingPunct="1">
              <a:lnSpc>
                <a:spcPct val="100000"/>
              </a:lnSpc>
              <a:spcBef>
                <a:spcPts val="1020"/>
              </a:spcBef>
              <a:spcAft>
                <a:spcPts val="0"/>
              </a:spcAft>
              <a:buClrTx/>
              <a:buSzTx/>
              <a:buFont typeface="Arial"/>
              <a:buNone/>
              <a:tabLst/>
              <a:defRPr/>
            </a:pPr>
            <a:r>
              <a:rPr kumimoji="0" lang="en-US" sz="2000" b="1" i="0" u="none" strike="noStrike" kern="1200" cap="none" spc="0" normalizeH="0" baseline="0" noProof="0" dirty="0" smtClean="0">
                <a:ln>
                  <a:noFill/>
                </a:ln>
                <a:solidFill>
                  <a:srgbClr val="3C3F3F"/>
                </a:solidFill>
                <a:effectLst/>
                <a:uLnTx/>
                <a:uFillTx/>
                <a:latin typeface="Calibri Light" panose="020F0302020204030204"/>
              </a:rPr>
              <a:t>T</a:t>
            </a:r>
            <a:r>
              <a:rPr kumimoji="0" lang="en-US" sz="2000" b="0" i="0" u="none" strike="noStrike" kern="1200" cap="none" spc="0" normalizeH="0" baseline="0" noProof="0" dirty="0" smtClean="0">
                <a:ln>
                  <a:noFill/>
                </a:ln>
                <a:solidFill>
                  <a:srgbClr val="3C3F3F"/>
                </a:solidFill>
                <a:effectLst/>
                <a:uLnTx/>
                <a:uFillTx/>
                <a:latin typeface="Calibri Light" panose="020F0302020204030204"/>
              </a:rPr>
              <a:t> – Try to be DRY</a:t>
            </a:r>
          </a:p>
          <a:p>
            <a:pPr marL="0" marR="0" lvl="0" indent="0" algn="l" defTabSz="932779" rtl="0" eaLnBrk="1" fontAlgn="auto" latinLnBrk="0" hangingPunct="1">
              <a:lnSpc>
                <a:spcPct val="100000"/>
              </a:lnSpc>
              <a:spcBef>
                <a:spcPts val="1020"/>
              </a:spcBef>
              <a:spcAft>
                <a:spcPts val="0"/>
              </a:spcAft>
              <a:buClrTx/>
              <a:buSzTx/>
              <a:buFont typeface="Arial"/>
              <a:buNone/>
              <a:tabLst/>
              <a:defRPr/>
            </a:pPr>
            <a:endParaRPr kumimoji="0" lang="en-US" sz="2000" b="0" i="0" u="none" strike="noStrike" kern="1200" cap="none" spc="0" normalizeH="0" baseline="0" noProof="0" dirty="0" smtClean="0">
              <a:ln>
                <a:noFill/>
              </a:ln>
              <a:solidFill>
                <a:srgbClr val="3C3F3F"/>
              </a:solidFill>
              <a:effectLst/>
              <a:uLnTx/>
              <a:uFillTx/>
              <a:latin typeface="Calibri Light" panose="020F0302020204030204"/>
            </a:endParaRPr>
          </a:p>
          <a:p>
            <a:pPr marL="0" marR="0" lvl="0" indent="0" algn="l" defTabSz="932779" rtl="0" eaLnBrk="1" fontAlgn="auto" latinLnBrk="0" hangingPunct="1">
              <a:lnSpc>
                <a:spcPct val="100000"/>
              </a:lnSpc>
              <a:spcBef>
                <a:spcPts val="1020"/>
              </a:spcBef>
              <a:spcAft>
                <a:spcPts val="0"/>
              </a:spcAft>
              <a:buClrTx/>
              <a:buSzTx/>
              <a:buFont typeface="Arial"/>
              <a:buNone/>
              <a:tabLst/>
              <a:defRPr/>
            </a:pPr>
            <a:endParaRPr kumimoji="0" lang="en-US" sz="2000" b="0" i="0" u="none" strike="noStrike" kern="1200" cap="none" spc="0" normalizeH="0" baseline="0" noProof="0" dirty="0" smtClean="0">
              <a:ln>
                <a:noFill/>
              </a:ln>
              <a:solidFill>
                <a:srgbClr val="3C3F3F"/>
              </a:solidFill>
              <a:effectLst/>
              <a:uLnTx/>
              <a:uFillTx/>
              <a:latin typeface="Calibri Light" panose="020F0302020204030204"/>
            </a:endParaRPr>
          </a:p>
          <a:p>
            <a:pPr marL="0" marR="0" lvl="0" indent="0" algn="l" defTabSz="932779" rtl="0" eaLnBrk="1" fontAlgn="auto" latinLnBrk="0" hangingPunct="1">
              <a:lnSpc>
                <a:spcPct val="100000"/>
              </a:lnSpc>
              <a:spcBef>
                <a:spcPts val="1020"/>
              </a:spcBef>
              <a:spcAft>
                <a:spcPts val="0"/>
              </a:spcAft>
              <a:buClrTx/>
              <a:buSzTx/>
              <a:buFont typeface="Arial"/>
              <a:buNone/>
              <a:tabLst/>
              <a:defRPr/>
            </a:pPr>
            <a:endParaRPr kumimoji="0" lang="en-US" sz="2000" b="0" i="0" u="none" strike="noStrike" kern="1200" cap="none" spc="0" normalizeH="0" baseline="0" noProof="0" dirty="0" smtClean="0">
              <a:ln>
                <a:noFill/>
              </a:ln>
              <a:solidFill>
                <a:srgbClr val="3C3F3F"/>
              </a:solidFill>
              <a:effectLst/>
              <a:uLnTx/>
              <a:uFillTx/>
              <a:latin typeface="Calibri Light" panose="020F0302020204030204"/>
            </a:endParaRPr>
          </a:p>
          <a:p>
            <a:pPr marL="0" marR="0" lvl="0" indent="0" algn="l" defTabSz="932779" rtl="0" eaLnBrk="1" fontAlgn="auto" latinLnBrk="0" hangingPunct="1">
              <a:lnSpc>
                <a:spcPct val="100000"/>
              </a:lnSpc>
              <a:spcBef>
                <a:spcPts val="1020"/>
              </a:spcBef>
              <a:spcAft>
                <a:spcPts val="0"/>
              </a:spcAft>
              <a:buClrTx/>
              <a:buSzTx/>
              <a:buFont typeface="Arial"/>
              <a:buNone/>
              <a:tabLst/>
              <a:defRPr/>
            </a:pPr>
            <a:r>
              <a:rPr kumimoji="0" lang="en-US" sz="2000" b="1" i="0" u="none" strike="noStrike" kern="1200" cap="none" spc="0" normalizeH="0" baseline="0" noProof="0" dirty="0" smtClean="0">
                <a:ln>
                  <a:noFill/>
                </a:ln>
                <a:solidFill>
                  <a:srgbClr val="3C3F3F"/>
                </a:solidFill>
                <a:effectLst/>
                <a:uLnTx/>
                <a:uFillTx/>
                <a:latin typeface="Calibri Light" panose="020F0302020204030204"/>
              </a:rPr>
              <a:t>Why: </a:t>
            </a:r>
          </a:p>
          <a:p>
            <a:pPr marL="0" marR="0" lvl="0" indent="0" algn="l" defTabSz="932779" rtl="0" eaLnBrk="1" fontAlgn="auto" latinLnBrk="0" hangingPunct="1">
              <a:lnSpc>
                <a:spcPct val="100000"/>
              </a:lnSpc>
              <a:spcBef>
                <a:spcPts val="1020"/>
              </a:spcBef>
              <a:spcAft>
                <a:spcPts val="0"/>
              </a:spcAft>
              <a:buClrTx/>
              <a:buSzTx/>
              <a:buFont typeface="Arial"/>
              <a:buNone/>
              <a:tabLst/>
              <a:defRPr/>
            </a:pPr>
            <a:r>
              <a:rPr kumimoji="0" lang="en-US" sz="2000" b="0" i="0" u="none" strike="noStrike" kern="1200" cap="none" spc="0" normalizeH="0" baseline="0" noProof="0" dirty="0" smtClean="0">
                <a:ln>
                  <a:noFill/>
                </a:ln>
                <a:solidFill>
                  <a:srgbClr val="3C3F3F"/>
                </a:solidFill>
                <a:effectLst/>
                <a:uLnTx/>
                <a:uFillTx/>
                <a:latin typeface="Calibri Light" panose="020F0302020204030204"/>
              </a:rPr>
              <a:t>LIFT Provides a consistent structure that scales well, is modular, and makes it easier to increase developer efficiency by finding code quickly. Another way to check our app structure is to ask ourselves: How quickly can we open and work in all of the related files for a feature?</a:t>
            </a:r>
            <a:endParaRPr kumimoji="0" lang="en-US" sz="2000" b="0" i="0" u="none" strike="noStrike" kern="1200" cap="none" spc="0" normalizeH="0" baseline="0" noProof="0" dirty="0">
              <a:ln>
                <a:noFill/>
              </a:ln>
              <a:solidFill>
                <a:srgbClr val="3C3F3F"/>
              </a:solidFill>
              <a:effectLst/>
              <a:uLnTx/>
              <a:uFillTx/>
              <a:latin typeface="Calibri Light" panose="020F0302020204030204"/>
            </a:endParaRPr>
          </a:p>
        </p:txBody>
      </p:sp>
      <p:sp>
        <p:nvSpPr>
          <p:cNvPr id="32" name="Rounded Rectangular Callout 11"/>
          <p:cNvSpPr/>
          <p:nvPr/>
        </p:nvSpPr>
        <p:spPr>
          <a:xfrm>
            <a:off x="4458940" y="861254"/>
            <a:ext cx="7618760" cy="1293933"/>
          </a:xfrm>
          <a:prstGeom prst="wedgeRoundRectCallout">
            <a:avLst>
              <a:gd name="adj1" fmla="val -69672"/>
              <a:gd name="adj2" fmla="val 19522"/>
              <a:gd name="adj3" fmla="val 16667"/>
            </a:avLst>
          </a:prstGeom>
          <a:solidFill>
            <a:srgbClr val="E9FDF5"/>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sz="1600" b="1" dirty="0">
                <a:solidFill>
                  <a:schemeClr val="tx1"/>
                </a:solidFill>
                <a:latin typeface="Calibri Light" panose="020F0302020204030204" pitchFamily="34" charset="0"/>
                <a:cs typeface="Calibri Light" panose="020F0302020204030204" pitchFamily="34" charset="0"/>
              </a:rPr>
              <a:t>Do</a:t>
            </a:r>
            <a:r>
              <a:rPr lang="en-US" sz="1050" dirty="0">
                <a:solidFill>
                  <a:schemeClr val="tx1"/>
                </a:solidFill>
                <a:latin typeface="Calibri Light" panose="020F0302020204030204" pitchFamily="34" charset="0"/>
                <a:cs typeface="Calibri Light" panose="020F0302020204030204" pitchFamily="34" charset="0"/>
              </a:rPr>
              <a:t> </a:t>
            </a:r>
            <a:r>
              <a:rPr lang="en-US" sz="1400" dirty="0">
                <a:solidFill>
                  <a:schemeClr val="tx1"/>
                </a:solidFill>
                <a:latin typeface="Calibri Light" panose="020F0302020204030204" pitchFamily="34" charset="0"/>
                <a:cs typeface="Calibri Light" panose="020F0302020204030204" pitchFamily="34" charset="0"/>
              </a:rPr>
              <a:t>make locating our code intuitive, simple and fast.</a:t>
            </a:r>
          </a:p>
          <a:p>
            <a:r>
              <a:rPr lang="en-US" sz="1600" b="1" dirty="0">
                <a:solidFill>
                  <a:schemeClr val="tx1"/>
                </a:solidFill>
                <a:latin typeface="Calibri Light" panose="020F0302020204030204" pitchFamily="34" charset="0"/>
                <a:cs typeface="Calibri Light" panose="020F0302020204030204" pitchFamily="34" charset="0"/>
              </a:rPr>
              <a:t>Why?</a:t>
            </a:r>
            <a:r>
              <a:rPr lang="en-US" sz="1400" dirty="0">
                <a:solidFill>
                  <a:schemeClr val="tx1"/>
                </a:solidFill>
                <a:latin typeface="Calibri Light" panose="020F0302020204030204" pitchFamily="34" charset="0"/>
                <a:cs typeface="Calibri Light" panose="020F0302020204030204" pitchFamily="34" charset="0"/>
              </a:rPr>
              <a:t> We find this to be super important for a project. If we cannot find the files we need to work on quickly, we will not be able to work as efficiently as possible, and the structure will need to change. We may not know the file name or where its related files are, so putting them in the most intuitive locations and near each other saves a ton of time. A descriptive folder structure can help with this.</a:t>
            </a:r>
          </a:p>
        </p:txBody>
      </p:sp>
      <p:sp>
        <p:nvSpPr>
          <p:cNvPr id="33" name="Rounded Rectangular Callout 11"/>
          <p:cNvSpPr/>
          <p:nvPr/>
        </p:nvSpPr>
        <p:spPr>
          <a:xfrm>
            <a:off x="5158455" y="2303053"/>
            <a:ext cx="6919245" cy="1293933"/>
          </a:xfrm>
          <a:prstGeom prst="wedgeRoundRectCallout">
            <a:avLst>
              <a:gd name="adj1" fmla="val -70493"/>
              <a:gd name="adj2" fmla="val -56060"/>
              <a:gd name="adj3" fmla="val 16667"/>
            </a:avLst>
          </a:prstGeom>
          <a:solidFill>
            <a:srgbClr val="E9FDF5"/>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sz="1400" b="1" dirty="0">
                <a:solidFill>
                  <a:schemeClr val="tx1"/>
                </a:solidFill>
                <a:latin typeface="Calibri Light" panose="020F0302020204030204" pitchFamily="34" charset="0"/>
                <a:cs typeface="Calibri Light" panose="020F0302020204030204" pitchFamily="34" charset="0"/>
              </a:rPr>
              <a:t>Do</a:t>
            </a:r>
            <a:r>
              <a:rPr lang="en-US" sz="1400" dirty="0">
                <a:solidFill>
                  <a:schemeClr val="tx1"/>
                </a:solidFill>
                <a:latin typeface="Calibri Light" panose="020F0302020204030204" pitchFamily="34" charset="0"/>
                <a:cs typeface="Calibri Light" panose="020F0302020204030204" pitchFamily="34" charset="0"/>
              </a:rPr>
              <a:t> name the file such that we instantly know what it contains and represents.</a:t>
            </a:r>
          </a:p>
          <a:p>
            <a:r>
              <a:rPr lang="en-US" sz="1400" b="1" dirty="0">
                <a:solidFill>
                  <a:schemeClr val="tx1"/>
                </a:solidFill>
                <a:latin typeface="Calibri Light" panose="020F0302020204030204" pitchFamily="34" charset="0"/>
                <a:cs typeface="Calibri Light" panose="020F0302020204030204" pitchFamily="34" charset="0"/>
              </a:rPr>
              <a:t>Do</a:t>
            </a:r>
            <a:r>
              <a:rPr lang="en-US" sz="1400" dirty="0">
                <a:solidFill>
                  <a:schemeClr val="tx1"/>
                </a:solidFill>
                <a:latin typeface="Calibri Light" panose="020F0302020204030204" pitchFamily="34" charset="0"/>
                <a:cs typeface="Calibri Light" panose="020F0302020204030204" pitchFamily="34" charset="0"/>
              </a:rPr>
              <a:t> be descriptive with file names and keep the contents of the file to be a single responsibility.</a:t>
            </a:r>
          </a:p>
          <a:p>
            <a:r>
              <a:rPr lang="en-US" sz="1400" b="1" dirty="0">
                <a:solidFill>
                  <a:schemeClr val="tx1"/>
                </a:solidFill>
                <a:latin typeface="Calibri Light" panose="020F0302020204030204" pitchFamily="34" charset="0"/>
                <a:cs typeface="Calibri Light" panose="020F0302020204030204" pitchFamily="34" charset="0"/>
              </a:rPr>
              <a:t>Avoid</a:t>
            </a:r>
            <a:r>
              <a:rPr lang="en-US" sz="1400" dirty="0">
                <a:solidFill>
                  <a:schemeClr val="tx1"/>
                </a:solidFill>
                <a:latin typeface="Calibri Light" panose="020F0302020204030204" pitchFamily="34" charset="0"/>
                <a:cs typeface="Calibri Light" panose="020F0302020204030204" pitchFamily="34" charset="0"/>
              </a:rPr>
              <a:t> files with multiple classes, multiple services, multiple types, or a mixture.</a:t>
            </a:r>
          </a:p>
          <a:p>
            <a:r>
              <a:rPr lang="en-US" sz="1400" b="1" dirty="0">
                <a:solidFill>
                  <a:schemeClr val="tx1"/>
                </a:solidFill>
                <a:latin typeface="Calibri Light" panose="020F0302020204030204" pitchFamily="34" charset="0"/>
                <a:cs typeface="Calibri Light" panose="020F0302020204030204" pitchFamily="34" charset="0"/>
              </a:rPr>
              <a:t>Why?</a:t>
            </a:r>
            <a:r>
              <a:rPr lang="en-US" sz="1400" dirty="0">
                <a:solidFill>
                  <a:schemeClr val="tx1"/>
                </a:solidFill>
                <a:latin typeface="Calibri Light" panose="020F0302020204030204" pitchFamily="34" charset="0"/>
                <a:cs typeface="Calibri Light" panose="020F0302020204030204" pitchFamily="34" charset="0"/>
              </a:rPr>
              <a:t> We spend less time hunting and pecking for code, and become more efficient. If this means we want longer file names, then so be it.</a:t>
            </a:r>
          </a:p>
        </p:txBody>
      </p:sp>
      <p:sp>
        <p:nvSpPr>
          <p:cNvPr id="34" name="Rounded Rectangular Callout 11"/>
          <p:cNvSpPr/>
          <p:nvPr/>
        </p:nvSpPr>
        <p:spPr>
          <a:xfrm>
            <a:off x="2557644" y="3744851"/>
            <a:ext cx="7164081" cy="1012343"/>
          </a:xfrm>
          <a:prstGeom prst="wedgeRoundRectCallout">
            <a:avLst>
              <a:gd name="adj1" fmla="val -54536"/>
              <a:gd name="adj2" fmla="val -120980"/>
              <a:gd name="adj3" fmla="val 16667"/>
            </a:avLst>
          </a:prstGeom>
          <a:solidFill>
            <a:srgbClr val="E9FDF5"/>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sz="1600" b="1" dirty="0">
                <a:solidFill>
                  <a:schemeClr val="tx1"/>
                </a:solidFill>
                <a:latin typeface="Calibri Light" panose="020F0302020204030204" pitchFamily="34" charset="0"/>
                <a:cs typeface="Calibri Light" panose="020F0302020204030204" pitchFamily="34" charset="0"/>
              </a:rPr>
              <a:t>Do</a:t>
            </a:r>
            <a:r>
              <a:rPr lang="en-US" sz="1400" dirty="0">
                <a:solidFill>
                  <a:schemeClr val="tx1"/>
                </a:solidFill>
                <a:latin typeface="Calibri Light" panose="020F0302020204030204" pitchFamily="34" charset="0"/>
                <a:cs typeface="Calibri Light" panose="020F0302020204030204" pitchFamily="34" charset="0"/>
              </a:rPr>
              <a:t> be DRY (Don't Repeat Yourself)</a:t>
            </a:r>
          </a:p>
          <a:p>
            <a:r>
              <a:rPr lang="en-US" sz="1600" b="1" dirty="0">
                <a:solidFill>
                  <a:schemeClr val="tx1"/>
                </a:solidFill>
                <a:latin typeface="Calibri Light" panose="020F0302020204030204" pitchFamily="34" charset="0"/>
                <a:cs typeface="Calibri Light" panose="020F0302020204030204" pitchFamily="34" charset="0"/>
              </a:rPr>
              <a:t>Avoid</a:t>
            </a:r>
            <a:r>
              <a:rPr lang="en-US" sz="1400" dirty="0">
                <a:solidFill>
                  <a:schemeClr val="tx1"/>
                </a:solidFill>
                <a:latin typeface="Calibri Light" panose="020F0302020204030204" pitchFamily="34" charset="0"/>
                <a:cs typeface="Calibri Light" panose="020F0302020204030204" pitchFamily="34" charset="0"/>
              </a:rPr>
              <a:t> being so DRY that we sacrifice readability.</a:t>
            </a:r>
          </a:p>
          <a:p>
            <a:r>
              <a:rPr lang="en-US" sz="1600" b="1" dirty="0">
                <a:solidFill>
                  <a:schemeClr val="tx1"/>
                </a:solidFill>
                <a:latin typeface="Calibri Light" panose="020F0302020204030204" pitchFamily="34" charset="0"/>
                <a:cs typeface="Calibri Light" panose="020F0302020204030204" pitchFamily="34" charset="0"/>
              </a:rPr>
              <a:t>Why?</a:t>
            </a:r>
            <a:r>
              <a:rPr lang="en-US" sz="1600" dirty="0">
                <a:solidFill>
                  <a:schemeClr val="tx1"/>
                </a:solidFill>
                <a:latin typeface="Calibri Light" panose="020F0302020204030204" pitchFamily="34" charset="0"/>
                <a:cs typeface="Calibri Light" panose="020F0302020204030204" pitchFamily="34" charset="0"/>
              </a:rPr>
              <a:t> </a:t>
            </a:r>
            <a:r>
              <a:rPr lang="en-US" sz="1400" dirty="0">
                <a:solidFill>
                  <a:schemeClr val="tx1"/>
                </a:solidFill>
                <a:latin typeface="Calibri Light" panose="020F0302020204030204" pitchFamily="34" charset="0"/>
                <a:cs typeface="Calibri Light" panose="020F0302020204030204" pitchFamily="34" charset="0"/>
              </a:rPr>
              <a:t>Being DRY is important, but not crucial if it sacrifices the others in </a:t>
            </a:r>
            <a:r>
              <a:rPr lang="en-US" sz="1400" b="1" dirty="0">
                <a:solidFill>
                  <a:schemeClr val="tx1"/>
                </a:solidFill>
                <a:latin typeface="Calibri Light" panose="020F0302020204030204" pitchFamily="34" charset="0"/>
                <a:cs typeface="Calibri Light" panose="020F0302020204030204" pitchFamily="34" charset="0"/>
              </a:rPr>
              <a:t>LIFT</a:t>
            </a:r>
            <a:r>
              <a:rPr lang="en-US" sz="1400" dirty="0">
                <a:solidFill>
                  <a:schemeClr val="tx1"/>
                </a:solidFill>
                <a:latin typeface="Calibri Light" panose="020F0302020204030204" pitchFamily="34" charset="0"/>
                <a:cs typeface="Calibri Light" panose="020F0302020204030204" pitchFamily="34" charset="0"/>
              </a:rPr>
              <a:t>, which is why we call it </a:t>
            </a:r>
            <a:r>
              <a:rPr lang="en-US" sz="1400" b="1" dirty="0">
                <a:solidFill>
                  <a:schemeClr val="tx1"/>
                </a:solidFill>
                <a:latin typeface="Calibri Light" panose="020F0302020204030204" pitchFamily="34" charset="0"/>
                <a:cs typeface="Calibri Light" panose="020F0302020204030204" pitchFamily="34" charset="0"/>
              </a:rPr>
              <a:t>T-DRY</a:t>
            </a:r>
            <a:r>
              <a:rPr lang="en-US" sz="1400" dirty="0">
                <a:solidFill>
                  <a:schemeClr val="tx1"/>
                </a:solidFill>
                <a:latin typeface="Calibri Light" panose="020F0302020204030204" pitchFamily="34" charset="0"/>
                <a:cs typeface="Calibri Light" panose="020F0302020204030204" pitchFamily="34" charset="0"/>
              </a:rPr>
              <a:t>.</a:t>
            </a:r>
          </a:p>
        </p:txBody>
      </p:sp>
      <p:sp>
        <p:nvSpPr>
          <p:cNvPr id="35" name="TextBox 34">
            <a:hlinkClick r:id="rId2"/>
          </p:cNvPr>
          <p:cNvSpPr txBox="1"/>
          <p:nvPr/>
        </p:nvSpPr>
        <p:spPr>
          <a:xfrm>
            <a:off x="557963" y="5999357"/>
            <a:ext cx="808235" cy="261610"/>
          </a:xfrm>
          <a:prstGeom prst="rect">
            <a:avLst/>
          </a:prstGeom>
          <a:noFill/>
        </p:spPr>
        <p:txBody>
          <a:bodyPr wrap="none" rtlCol="0">
            <a:spAutoFit/>
          </a:bodyPr>
          <a:lstStyle/>
          <a:p>
            <a:r>
              <a:rPr lang="en-US" sz="1100" dirty="0">
                <a:latin typeface="Calibri Light" panose="020F0302020204030204" pitchFamily="34" charset="0"/>
                <a:cs typeface="Calibri Light" panose="020F0302020204030204" pitchFamily="34" charset="0"/>
                <a:hlinkClick r:id="rId3"/>
              </a:rPr>
              <a:t>Attribution</a:t>
            </a:r>
            <a:endParaRPr lang="en-US" sz="1100" dirty="0">
              <a:latin typeface="Calibri Light" panose="020F0302020204030204" pitchFamily="34" charset="0"/>
              <a:cs typeface="Calibri Light" panose="020F0302020204030204" pitchFamily="34" charset="0"/>
            </a:endParaRPr>
          </a:p>
        </p:txBody>
      </p:sp>
      <p:grpSp>
        <p:nvGrpSpPr>
          <p:cNvPr id="11" name="Group 10"/>
          <p:cNvGrpSpPr/>
          <p:nvPr/>
        </p:nvGrpSpPr>
        <p:grpSpPr>
          <a:xfrm>
            <a:off x="256673" y="264948"/>
            <a:ext cx="1860451" cy="835224"/>
            <a:chOff x="256673" y="264948"/>
            <a:chExt cx="1860451" cy="835224"/>
          </a:xfrm>
        </p:grpSpPr>
        <p:pic>
          <p:nvPicPr>
            <p:cNvPr id="12" name="Picture 11"/>
            <p:cNvPicPr>
              <a:picLocks noChangeAspect="1"/>
            </p:cNvPicPr>
            <p:nvPr/>
          </p:nvPicPr>
          <p:blipFill>
            <a:blip r:embed="rId4"/>
            <a:stretch>
              <a:fillRect/>
            </a:stretch>
          </p:blipFill>
          <p:spPr>
            <a:xfrm>
              <a:off x="256673" y="264948"/>
              <a:ext cx="841321" cy="835224"/>
            </a:xfrm>
            <a:prstGeom prst="rect">
              <a:avLst/>
            </a:prstGeom>
          </p:spPr>
        </p:pic>
        <p:sp>
          <p:nvSpPr>
            <p:cNvPr id="13" name="TextBox 12"/>
            <p:cNvSpPr txBox="1"/>
            <p:nvPr/>
          </p:nvSpPr>
          <p:spPr>
            <a:xfrm>
              <a:off x="840259" y="328617"/>
              <a:ext cx="1276865"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CARE</a:t>
              </a:r>
              <a:endParaRPr lang="en-US" dirty="0">
                <a:solidFill>
                  <a:srgbClr val="18CE8B"/>
                </a:solidFill>
                <a:latin typeface="Calibri Light" panose="020F0302020204030204" pitchFamily="34" charset="0"/>
                <a:cs typeface="Calibri Light" panose="020F0302020204030204" pitchFamily="34" charset="0"/>
              </a:endParaRPr>
            </a:p>
          </p:txBody>
        </p:sp>
      </p:grpSp>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47443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sp>
        <p:nvSpPr>
          <p:cNvPr id="3" name="Rectangle 2"/>
          <p:cNvSpPr/>
          <p:nvPr/>
        </p:nvSpPr>
        <p:spPr>
          <a:xfrm>
            <a:off x="312517" y="254425"/>
            <a:ext cx="9144000" cy="4708981"/>
          </a:xfrm>
          <a:prstGeom prst="rect">
            <a:avLst/>
          </a:prstGeom>
        </p:spPr>
        <p:txBody>
          <a:bodyPr wrap="square">
            <a:spAutoFit/>
          </a:bodyPr>
          <a:lstStyle/>
          <a:p>
            <a:r>
              <a:rPr lang="en-US" sz="2400" smtClean="0"/>
              <a:t>MIT License</a:t>
            </a:r>
          </a:p>
          <a:p>
            <a:endParaRPr lang="en-US" sz="2400" dirty="0" smtClean="0"/>
          </a:p>
          <a:p>
            <a:r>
              <a:rPr lang="en-US" dirty="0" smtClean="0"/>
              <a:t>Copyright </a:t>
            </a:r>
            <a:r>
              <a:rPr lang="en-US" dirty="0"/>
              <a:t>(c) </a:t>
            </a:r>
            <a:r>
              <a:rPr lang="en-US" dirty="0" smtClean="0"/>
              <a:t>2017 </a:t>
            </a:r>
            <a:r>
              <a:rPr lang="en-US" dirty="0" err="1" smtClean="0"/>
              <a:t>OldProgrammer.io</a:t>
            </a:r>
            <a:r>
              <a:rPr lang="en-US" dirty="0" smtClean="0"/>
              <a:t>. </a:t>
            </a:r>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 The above copyright notice and this permission notice shall be included in all copies or substantial portions of the Software. 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
        <p:nvSpPr>
          <p:cNvPr id="4" name="TextBox 3"/>
          <p:cNvSpPr txBox="1"/>
          <p:nvPr/>
        </p:nvSpPr>
        <p:spPr>
          <a:xfrm>
            <a:off x="5990501" y="5852489"/>
            <a:ext cx="2941831" cy="923330"/>
          </a:xfrm>
          <a:prstGeom prst="rect">
            <a:avLst/>
          </a:prstGeom>
          <a:noFill/>
        </p:spPr>
        <p:txBody>
          <a:bodyPr wrap="none" rtlCol="0">
            <a:spAutoFit/>
          </a:bodyPr>
          <a:lstStyle/>
          <a:p>
            <a:r>
              <a:rPr lang="en-US" dirty="0" err="1" smtClean="0"/>
              <a:t>OldProgrammer.io</a:t>
            </a:r>
            <a:r>
              <a:rPr lang="en-US" dirty="0" smtClean="0"/>
              <a:t>, LLC</a:t>
            </a:r>
          </a:p>
          <a:p>
            <a:r>
              <a:rPr lang="en-US" dirty="0" smtClean="0"/>
              <a:t>120 East Main Street, #148</a:t>
            </a:r>
          </a:p>
          <a:p>
            <a:r>
              <a:rPr lang="en-US" dirty="0" smtClean="0"/>
              <a:t>Ramsey, NJ 07446</a:t>
            </a:r>
          </a:p>
        </p:txBody>
      </p:sp>
      <p:sp>
        <p:nvSpPr>
          <p:cNvPr id="5" name="TextBox 4"/>
          <p:cNvSpPr txBox="1"/>
          <p:nvPr/>
        </p:nvSpPr>
        <p:spPr>
          <a:xfrm>
            <a:off x="545935" y="5850898"/>
            <a:ext cx="2623154" cy="369332"/>
          </a:xfrm>
          <a:prstGeom prst="rect">
            <a:avLst/>
          </a:prstGeom>
          <a:noFill/>
        </p:spPr>
        <p:txBody>
          <a:bodyPr wrap="none" rtlCol="0">
            <a:spAutoFit/>
          </a:bodyPr>
          <a:lstStyle/>
          <a:p>
            <a:r>
              <a:rPr lang="en-US" dirty="0" err="1" smtClean="0"/>
              <a:t>Jeff@OldProgrammer.io</a:t>
            </a:r>
            <a:endParaRPr lang="en-US" dirty="0" smtClean="0"/>
          </a:p>
        </p:txBody>
      </p:sp>
    </p:spTree>
    <p:extLst>
      <p:ext uri="{BB962C8B-B14F-4D97-AF65-F5344CB8AC3E}">
        <p14:creationId xmlns:p14="http://schemas.microsoft.com/office/powerpoint/2010/main" val="72820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85370" y="183802"/>
            <a:ext cx="3810330" cy="1908213"/>
          </a:xfrm>
          <a:prstGeom prst="rect">
            <a:avLst/>
          </a:prstGeom>
        </p:spPr>
      </p:pic>
      <p:sp>
        <p:nvSpPr>
          <p:cNvPr id="2" name="TextBox 1"/>
          <p:cNvSpPr txBox="1"/>
          <p:nvPr/>
        </p:nvSpPr>
        <p:spPr>
          <a:xfrm>
            <a:off x="2765778" y="2717051"/>
            <a:ext cx="6315062" cy="2795637"/>
          </a:xfrm>
          <a:prstGeom prst="rect">
            <a:avLst/>
          </a:prstGeom>
          <a:noFill/>
        </p:spPr>
        <p:txBody>
          <a:bodyPr wrap="none" rtlCol="0">
            <a:spAutoFit/>
          </a:bodyPr>
          <a:lstStyle/>
          <a:p>
            <a:pPr marL="342900" lvl="0" indent="-342900">
              <a:spcBef>
                <a:spcPts val="1000"/>
              </a:spcBef>
              <a:buClr>
                <a:srgbClr val="0CD184"/>
              </a:buClr>
              <a:buSzPct val="80000"/>
              <a:buFont typeface="Wingdings 3" charset="2"/>
              <a:buChar char=""/>
            </a:pPr>
            <a:r>
              <a:rPr lang="en-US" sz="2000" b="1" dirty="0">
                <a:latin typeface="Calibri Light" panose="020F0302020204030204" pitchFamily="34" charset="0"/>
                <a:cs typeface="Calibri Light" panose="020F0302020204030204" pitchFamily="34" charset="0"/>
              </a:rPr>
              <a:t>WHAT IS THE CARE ACRONYM?</a:t>
            </a:r>
          </a:p>
          <a:p>
            <a:pPr marL="742950" lvl="1" indent="-285750">
              <a:spcBef>
                <a:spcPts val="1000"/>
              </a:spcBef>
              <a:buClr>
                <a:srgbClr val="0CD184"/>
              </a:buClr>
              <a:buSzPct val="80000"/>
              <a:buFont typeface="Wingdings 3" charset="2"/>
              <a:buChar char=""/>
            </a:pPr>
            <a:r>
              <a:rPr lang="en-US" sz="2000" dirty="0">
                <a:latin typeface="Calibri Light" panose="020F0302020204030204" pitchFamily="34" charset="0"/>
                <a:cs typeface="Calibri Light" panose="020F0302020204030204" pitchFamily="34" charset="0"/>
              </a:rPr>
              <a:t>C - Consistent approach to application development.</a:t>
            </a:r>
          </a:p>
          <a:p>
            <a:pPr marL="742950" lvl="1" indent="-285750">
              <a:spcBef>
                <a:spcPts val="1000"/>
              </a:spcBef>
              <a:buClr>
                <a:srgbClr val="0CD184"/>
              </a:buClr>
              <a:buSzPct val="80000"/>
              <a:buFont typeface="Wingdings 3" charset="2"/>
              <a:buChar char=""/>
            </a:pPr>
            <a:r>
              <a:rPr lang="en-US" sz="2000" dirty="0">
                <a:latin typeface="Calibri Light" panose="020F0302020204030204" pitchFamily="34" charset="0"/>
                <a:cs typeface="Calibri Light" panose="020F0302020204030204" pitchFamily="34" charset="0"/>
              </a:rPr>
              <a:t>A – Agnostic, as in technology agnostic.</a:t>
            </a:r>
          </a:p>
          <a:p>
            <a:pPr marL="742950" lvl="1" indent="-285750">
              <a:spcBef>
                <a:spcPts val="1000"/>
              </a:spcBef>
              <a:buClr>
                <a:srgbClr val="0CD184"/>
              </a:buClr>
              <a:buSzPct val="80000"/>
              <a:buFont typeface="Wingdings 3" charset="2"/>
              <a:buChar char=""/>
            </a:pPr>
            <a:r>
              <a:rPr lang="en-US" sz="2000" dirty="0">
                <a:latin typeface="Calibri Light" panose="020F0302020204030204" pitchFamily="34" charset="0"/>
                <a:cs typeface="Calibri Light" panose="020F0302020204030204" pitchFamily="34" charset="0"/>
              </a:rPr>
              <a:t>R - Rapid Development.</a:t>
            </a:r>
          </a:p>
          <a:p>
            <a:pPr marL="742950" lvl="1" indent="-285750">
              <a:spcBef>
                <a:spcPts val="1000"/>
              </a:spcBef>
              <a:buClr>
                <a:srgbClr val="0CD184"/>
              </a:buClr>
              <a:buSzPct val="80000"/>
              <a:buFont typeface="Wingdings 3" charset="2"/>
              <a:buChar char=""/>
            </a:pPr>
            <a:r>
              <a:rPr lang="en-US" sz="2000" dirty="0">
                <a:latin typeface="Calibri Light" panose="020F0302020204030204" pitchFamily="34" charset="0"/>
                <a:cs typeface="Calibri Light" panose="020F0302020204030204" pitchFamily="34" charset="0"/>
              </a:rPr>
              <a:t>E – Efficient development, efficient code.</a:t>
            </a:r>
          </a:p>
          <a:p>
            <a:pPr lvl="1">
              <a:spcBef>
                <a:spcPts val="1000"/>
              </a:spcBef>
              <a:buClr>
                <a:srgbClr val="0CD184"/>
              </a:buClr>
              <a:buSzPct val="80000"/>
            </a:pPr>
            <a:endParaRPr lang="en-US" sz="1600" dirty="0">
              <a:latin typeface="Calibri Light" panose="020F0302020204030204" pitchFamily="34" charset="0"/>
              <a:cs typeface="Calibri Light" panose="020F0302020204030204" pitchFamily="34" charset="0"/>
            </a:endParaRPr>
          </a:p>
          <a:p>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145563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431384"/>
            <a:ext cx="8596668" cy="3880773"/>
          </a:xfrm>
        </p:spPr>
        <p:txBody>
          <a:bodyPr>
            <a:normAutofit/>
          </a:bodyPr>
          <a:lstStyle/>
          <a:p>
            <a:r>
              <a:rPr lang="en-US" sz="2000" b="1" dirty="0" smtClean="0">
                <a:solidFill>
                  <a:schemeClr val="tx1"/>
                </a:solidFill>
                <a:latin typeface="Calibri Light" panose="020F0302020204030204" pitchFamily="34" charset="0"/>
                <a:cs typeface="Calibri Light" panose="020F0302020204030204" pitchFamily="34" charset="0"/>
              </a:rPr>
              <a:t>WHAT IS CARE ALL ABOUT?</a:t>
            </a:r>
          </a:p>
          <a:p>
            <a:pPr lvl="1"/>
            <a:r>
              <a:rPr lang="en-US" sz="2000" dirty="0">
                <a:solidFill>
                  <a:schemeClr val="tx1"/>
                </a:solidFill>
                <a:latin typeface="Calibri Light" panose="020F0302020204030204" pitchFamily="34" charset="0"/>
                <a:cs typeface="Calibri Light" panose="020F0302020204030204" pitchFamily="34" charset="0"/>
              </a:rPr>
              <a:t>CARE is a guideline that will assist in the rapid development of software that is consistent and efficient, regardless of Platform.</a:t>
            </a:r>
          </a:p>
          <a:p>
            <a:pPr lvl="1"/>
            <a:r>
              <a:rPr lang="en-US" sz="2000" dirty="0">
                <a:solidFill>
                  <a:schemeClr val="tx1"/>
                </a:solidFill>
                <a:latin typeface="Calibri Light" panose="020F0302020204030204" pitchFamily="34" charset="0"/>
                <a:cs typeface="Calibri Light" panose="020F0302020204030204" pitchFamily="34" charset="0"/>
              </a:rPr>
              <a:t>CARE provides compromises with respect to community defined best practices.  These compromises allow us to achieve efficiency, consistency, and effectiveness in our software development environment.</a:t>
            </a:r>
          </a:p>
          <a:p>
            <a:pPr lvl="1"/>
            <a:r>
              <a:rPr lang="en-US" sz="2000" dirty="0">
                <a:solidFill>
                  <a:schemeClr val="tx1"/>
                </a:solidFill>
                <a:latin typeface="Calibri Light" panose="020F0302020204030204" pitchFamily="34" charset="0"/>
                <a:cs typeface="Calibri Light" panose="020F0302020204030204" pitchFamily="34" charset="0"/>
              </a:rPr>
              <a:t>CARE is technology agnostic.  The guidelines are valid no matter what the platform is.  iOS, Android, .NET, etc.</a:t>
            </a:r>
          </a:p>
          <a:p>
            <a:pPr lvl="1"/>
            <a:r>
              <a:rPr lang="en-US" sz="2000" dirty="0">
                <a:solidFill>
                  <a:schemeClr val="tx1"/>
                </a:solidFill>
                <a:latin typeface="Calibri Light" panose="020F0302020204030204" pitchFamily="34" charset="0"/>
                <a:cs typeface="Calibri Light" panose="020F0302020204030204" pitchFamily="34" charset="0"/>
              </a:rPr>
              <a:t>CARE is a way to inform and guide the evolution of software projects. </a:t>
            </a:r>
            <a:endParaRPr lang="en-US" sz="2000" dirty="0" smtClean="0">
              <a:solidFill>
                <a:schemeClr val="tx1"/>
              </a:solidFill>
              <a:latin typeface="Calibri Light" panose="020F0302020204030204" pitchFamily="34" charset="0"/>
              <a:cs typeface="Calibri Light" panose="020F0302020204030204" pitchFamily="34" charset="0"/>
            </a:endParaRPr>
          </a:p>
          <a:p>
            <a:pPr lvl="1"/>
            <a:r>
              <a:rPr lang="en-US" sz="2000" dirty="0">
                <a:solidFill>
                  <a:schemeClr val="tx1"/>
                </a:solidFill>
                <a:latin typeface="Calibri Light" panose="020F0302020204030204" pitchFamily="34" charset="0"/>
                <a:cs typeface="Calibri Light" panose="020F0302020204030204" pitchFamily="34" charset="0"/>
              </a:rPr>
              <a:t>CARE rules are NOT absolute. </a:t>
            </a:r>
          </a:p>
          <a:p>
            <a:pPr marL="457200" lvl="1" indent="0">
              <a:buNone/>
            </a:pPr>
            <a:endParaRPr lang="en-US" sz="2000" dirty="0">
              <a:latin typeface="Calibri Light" panose="020F0302020204030204" pitchFamily="34" charset="0"/>
              <a:cs typeface="Calibri Light" panose="020F0302020204030204" pitchFamily="34" charset="0"/>
            </a:endParaRPr>
          </a:p>
        </p:txBody>
      </p:sp>
      <p:grpSp>
        <p:nvGrpSpPr>
          <p:cNvPr id="7" name="Group 6"/>
          <p:cNvGrpSpPr/>
          <p:nvPr/>
        </p:nvGrpSpPr>
        <p:grpSpPr>
          <a:xfrm>
            <a:off x="256673" y="264948"/>
            <a:ext cx="1860451" cy="835224"/>
            <a:chOff x="256673" y="264948"/>
            <a:chExt cx="1860451" cy="835224"/>
          </a:xfrm>
        </p:grpSpPr>
        <p:pic>
          <p:nvPicPr>
            <p:cNvPr id="4" name="Picture 3"/>
            <p:cNvPicPr>
              <a:picLocks noChangeAspect="1"/>
            </p:cNvPicPr>
            <p:nvPr/>
          </p:nvPicPr>
          <p:blipFill>
            <a:blip r:embed="rId2"/>
            <a:stretch>
              <a:fillRect/>
            </a:stretch>
          </p:blipFill>
          <p:spPr>
            <a:xfrm>
              <a:off x="256673" y="264948"/>
              <a:ext cx="841321" cy="835224"/>
            </a:xfrm>
            <a:prstGeom prst="rect">
              <a:avLst/>
            </a:prstGeom>
          </p:spPr>
        </p:pic>
        <p:sp>
          <p:nvSpPr>
            <p:cNvPr id="6" name="TextBox 5"/>
            <p:cNvSpPr txBox="1"/>
            <p:nvPr/>
          </p:nvSpPr>
          <p:spPr>
            <a:xfrm>
              <a:off x="840259" y="328617"/>
              <a:ext cx="1276865"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CARE</a:t>
              </a:r>
              <a:endParaRPr lang="en-US" dirty="0">
                <a:solidFill>
                  <a:srgbClr val="18CE8B"/>
                </a:solidFill>
                <a:latin typeface="Calibri Light" panose="020F0302020204030204" pitchFamily="34" charset="0"/>
                <a:cs typeface="Calibri Light" panose="020F0302020204030204" pitchFamily="34" charset="0"/>
              </a:endParaRPr>
            </a:p>
          </p:txBody>
        </p:sp>
      </p:grpSp>
      <p:sp>
        <p:nvSpPr>
          <p:cNvPr id="8" name="Slide Number Placeholder 7"/>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427385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36" y="1344474"/>
            <a:ext cx="8596668" cy="5062013"/>
          </a:xfrm>
        </p:spPr>
        <p:txBody>
          <a:bodyPr>
            <a:normAutofit fontScale="25000" lnSpcReduction="20000"/>
          </a:bodyPr>
          <a:lstStyle/>
          <a:p>
            <a:r>
              <a:rPr lang="en-US" sz="8000" b="1" dirty="0" smtClean="0">
                <a:solidFill>
                  <a:schemeClr val="tx1"/>
                </a:solidFill>
                <a:latin typeface="Calibri Light" panose="020F0302020204030204" pitchFamily="34" charset="0"/>
                <a:cs typeface="Calibri Light" panose="020F0302020204030204" pitchFamily="34" charset="0"/>
              </a:rPr>
              <a:t>CONCEPTS ARE THE FOUNDATION OF CARE</a:t>
            </a:r>
          </a:p>
          <a:p>
            <a:pPr lvl="1"/>
            <a:r>
              <a:rPr lang="en-US" sz="8000" dirty="0">
                <a:solidFill>
                  <a:schemeClr val="tx1"/>
                </a:solidFill>
                <a:latin typeface="Calibri Light" panose="020F0302020204030204" pitchFamily="34" charset="0"/>
                <a:cs typeface="Calibri Light" panose="020F0302020204030204" pitchFamily="34" charset="0"/>
              </a:rPr>
              <a:t>Concepts are few by design.  Less is more.  More concepts, more confusion.</a:t>
            </a:r>
          </a:p>
          <a:p>
            <a:pPr lvl="1"/>
            <a:r>
              <a:rPr lang="en-US" sz="8000" dirty="0">
                <a:solidFill>
                  <a:schemeClr val="tx1"/>
                </a:solidFill>
                <a:latin typeface="Calibri Light" panose="020F0302020204030204" pitchFamily="34" charset="0"/>
                <a:cs typeface="Calibri Light" panose="020F0302020204030204" pitchFamily="34" charset="0"/>
              </a:rPr>
              <a:t>Concepts are focused on providing an architectural foundation for rapidly building applications, in a platform agnostic way.</a:t>
            </a:r>
          </a:p>
          <a:p>
            <a:pPr lvl="1"/>
            <a:r>
              <a:rPr lang="en-US" sz="8000" dirty="0">
                <a:solidFill>
                  <a:schemeClr val="tx1"/>
                </a:solidFill>
                <a:latin typeface="Calibri Light" panose="020F0302020204030204" pitchFamily="34" charset="0"/>
                <a:cs typeface="Calibri Light" panose="020F0302020204030204" pitchFamily="34" charset="0"/>
              </a:rPr>
              <a:t>There should be reason for a concept to exist and one should think of the effort necessary to properly introduce a new concept.  Introducing a new concept should include documenting, designing, design review, implementing code, code review, and testing code.  This indirectly defines cost to introduce a new concept and like many things will compared with respect to its cost/value.</a:t>
            </a:r>
          </a:p>
          <a:p>
            <a:pPr lvl="1"/>
            <a:r>
              <a:rPr lang="en-US" sz="8000" dirty="0">
                <a:solidFill>
                  <a:schemeClr val="tx1"/>
                </a:solidFill>
                <a:latin typeface="Calibri Light" panose="020F0302020204030204" pitchFamily="34" charset="0"/>
                <a:cs typeface="Calibri Light" panose="020F0302020204030204" pitchFamily="34" charset="0"/>
              </a:rPr>
              <a:t>The concepts described herein should be common knowledge and gospel to an IPS Software Engineer.  These concepts will be the basis of each project.  However, each project will build and adapt these concepts as needed.</a:t>
            </a:r>
          </a:p>
          <a:p>
            <a:pPr lvl="1"/>
            <a:r>
              <a:rPr lang="en-US" sz="8000" dirty="0">
                <a:solidFill>
                  <a:schemeClr val="tx1"/>
                </a:solidFill>
                <a:latin typeface="Calibri Light" panose="020F0302020204030204" pitchFamily="34" charset="0"/>
                <a:cs typeface="Calibri Light" panose="020F0302020204030204" pitchFamily="34" charset="0"/>
              </a:rPr>
              <a:t>The discipline of identifying, justifying, and establishing a concept is a good practice.</a:t>
            </a:r>
          </a:p>
          <a:p>
            <a:pPr marL="457200" lvl="1" indent="0">
              <a:buNone/>
            </a:pPr>
            <a:endParaRPr lang="en-US" dirty="0">
              <a:solidFill>
                <a:schemeClr val="tx1"/>
              </a:solidFill>
              <a:latin typeface="Calibri Light" panose="020F0302020204030204" pitchFamily="34" charset="0"/>
              <a:cs typeface="Calibri Light" panose="020F0302020204030204" pitchFamily="34" charset="0"/>
            </a:endParaRPr>
          </a:p>
        </p:txBody>
      </p:sp>
      <p:grpSp>
        <p:nvGrpSpPr>
          <p:cNvPr id="7" name="Group 6"/>
          <p:cNvGrpSpPr/>
          <p:nvPr/>
        </p:nvGrpSpPr>
        <p:grpSpPr>
          <a:xfrm>
            <a:off x="256673" y="264948"/>
            <a:ext cx="1860451" cy="835224"/>
            <a:chOff x="256673" y="264948"/>
            <a:chExt cx="1860451" cy="835224"/>
          </a:xfrm>
        </p:grpSpPr>
        <p:pic>
          <p:nvPicPr>
            <p:cNvPr id="8" name="Picture 7"/>
            <p:cNvPicPr>
              <a:picLocks noChangeAspect="1"/>
            </p:cNvPicPr>
            <p:nvPr/>
          </p:nvPicPr>
          <p:blipFill>
            <a:blip r:embed="rId2"/>
            <a:stretch>
              <a:fillRect/>
            </a:stretch>
          </p:blipFill>
          <p:spPr>
            <a:xfrm>
              <a:off x="256673" y="264948"/>
              <a:ext cx="841321" cy="835224"/>
            </a:xfrm>
            <a:prstGeom prst="rect">
              <a:avLst/>
            </a:prstGeom>
          </p:spPr>
        </p:pic>
        <p:sp>
          <p:nvSpPr>
            <p:cNvPr id="9" name="TextBox 8"/>
            <p:cNvSpPr txBox="1"/>
            <p:nvPr/>
          </p:nvSpPr>
          <p:spPr>
            <a:xfrm>
              <a:off x="840259" y="328617"/>
              <a:ext cx="1276865"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CARE</a:t>
              </a:r>
              <a:endParaRPr lang="en-US" dirty="0">
                <a:solidFill>
                  <a:srgbClr val="18CE8B"/>
                </a:solidFill>
                <a:latin typeface="Calibri Light" panose="020F0302020204030204" pitchFamily="34" charset="0"/>
                <a:cs typeface="Calibri Light" panose="020F0302020204030204" pitchFamily="34" charset="0"/>
              </a:endParaRPr>
            </a:p>
          </p:txBody>
        </p:sp>
      </p:gr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451016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659" y="939902"/>
            <a:ext cx="10135451" cy="5675038"/>
          </a:xfrm>
        </p:spPr>
        <p:txBody>
          <a:bodyPr>
            <a:noAutofit/>
          </a:bodyPr>
          <a:lstStyle/>
          <a:p>
            <a:r>
              <a:rPr lang="en-US" sz="2000" dirty="0" smtClean="0">
                <a:solidFill>
                  <a:schemeClr val="tx1"/>
                </a:solidFill>
                <a:latin typeface="Calibri Light" panose="020F0302020204030204" pitchFamily="34" charset="0"/>
                <a:cs typeface="Calibri Light" panose="020F0302020204030204" pitchFamily="34" charset="0"/>
              </a:rPr>
              <a:t>CARE Overview</a:t>
            </a:r>
          </a:p>
          <a:p>
            <a:pPr lvl="1">
              <a:buFont typeface="+mj-lt"/>
              <a:buAutoNum type="arabicPeriod"/>
            </a:pPr>
            <a:r>
              <a:rPr lang="en-US" sz="2000" b="1" dirty="0">
                <a:latin typeface="Calibri Light" panose="020F0302020204030204" pitchFamily="34" charset="0"/>
                <a:cs typeface="Calibri Light" panose="020F0302020204030204" pitchFamily="34" charset="0"/>
              </a:rPr>
              <a:t>CARE</a:t>
            </a:r>
            <a:r>
              <a:rPr lang="en-US" sz="2000" dirty="0">
                <a:latin typeface="Calibri Light" panose="020F0302020204030204" pitchFamily="34" charset="0"/>
                <a:cs typeface="Calibri Light" panose="020F0302020204030204" pitchFamily="34" charset="0"/>
              </a:rPr>
              <a:t> puts an emphasis on pattern oriented software development with Single Responsibility Principal as a valued </a:t>
            </a:r>
            <a:r>
              <a:rPr lang="en-US" sz="2000" dirty="0" smtClean="0">
                <a:latin typeface="Calibri Light" panose="020F0302020204030204" pitchFamily="34" charset="0"/>
                <a:cs typeface="Calibri Light" panose="020F0302020204030204" pitchFamily="34" charset="0"/>
              </a:rPr>
              <a:t>attribute. </a:t>
            </a:r>
            <a:r>
              <a:rPr lang="en-US" sz="2000" dirty="0" err="1" smtClean="0">
                <a:latin typeface="Calibri Light" panose="020F0302020204030204" pitchFamily="34" charset="0"/>
                <a:cs typeface="Calibri Light" panose="020F0302020204030204" pitchFamily="34" charset="0"/>
              </a:rPr>
              <a:t>PubSub</a:t>
            </a:r>
            <a:r>
              <a:rPr lang="en-US" sz="2000" dirty="0">
                <a:latin typeface="Calibri Light" panose="020F0302020204030204" pitchFamily="34" charset="0"/>
                <a:cs typeface="Calibri Light" panose="020F0302020204030204" pitchFamily="34" charset="0"/>
              </a:rPr>
              <a:t>, Dependency Injection, Views, </a:t>
            </a:r>
            <a:r>
              <a:rPr lang="en-US" sz="2000" dirty="0" err="1">
                <a:latin typeface="Calibri Light" panose="020F0302020204030204" pitchFamily="34" charset="0"/>
                <a:cs typeface="Calibri Light" panose="020F0302020204030204" pitchFamily="34" charset="0"/>
              </a:rPr>
              <a:t>ViewModels</a:t>
            </a:r>
            <a:r>
              <a:rPr lang="en-US" sz="2000" dirty="0">
                <a:latin typeface="Calibri Light" panose="020F0302020204030204" pitchFamily="34" charset="0"/>
                <a:cs typeface="Calibri Light" panose="020F0302020204030204" pitchFamily="34" charset="0"/>
              </a:rPr>
              <a:t>, Services, Repositories, and Models represent primary </a:t>
            </a:r>
            <a:r>
              <a:rPr lang="en-US" sz="2000" dirty="0" smtClean="0">
                <a:latin typeface="Calibri Light" panose="020F0302020204030204" pitchFamily="34" charset="0"/>
                <a:cs typeface="Calibri Light" panose="020F0302020204030204" pitchFamily="34" charset="0"/>
              </a:rPr>
              <a:t>nomenclature</a:t>
            </a:r>
          </a:p>
          <a:p>
            <a:pPr lvl="1">
              <a:buFont typeface="+mj-lt"/>
              <a:buAutoNum type="arabicPeriod"/>
            </a:pPr>
            <a:r>
              <a:rPr lang="en-US" sz="2000" b="1" dirty="0">
                <a:latin typeface="Calibri Light" panose="020F0302020204030204" pitchFamily="34" charset="0"/>
                <a:cs typeface="Calibri Light" panose="020F0302020204030204" pitchFamily="34" charset="0"/>
              </a:rPr>
              <a:t>CARE</a:t>
            </a:r>
            <a:r>
              <a:rPr lang="en-US" sz="2000" dirty="0">
                <a:latin typeface="Calibri Light" panose="020F0302020204030204" pitchFamily="34" charset="0"/>
                <a:cs typeface="Calibri Light" panose="020F0302020204030204" pitchFamily="34" charset="0"/>
              </a:rPr>
              <a:t> provides for less coupling between components with fewer interdependencies across the application. </a:t>
            </a:r>
          </a:p>
          <a:p>
            <a:pPr lvl="1">
              <a:buFont typeface="+mj-lt"/>
              <a:buAutoNum type="arabicPeriod"/>
            </a:pPr>
            <a:r>
              <a:rPr lang="en-US" sz="2000" dirty="0">
                <a:latin typeface="Calibri Light" panose="020F0302020204030204" pitchFamily="34" charset="0"/>
                <a:cs typeface="Calibri Light" panose="020F0302020204030204" pitchFamily="34" charset="0"/>
              </a:rPr>
              <a:t>The architectural model is lean, with a focus on simplicity and understanding with some relaxation of object oriented purity.</a:t>
            </a:r>
          </a:p>
          <a:p>
            <a:pPr lvl="1">
              <a:buFont typeface="+mj-lt"/>
              <a:buAutoNum type="arabicPeriod"/>
            </a:pPr>
            <a:r>
              <a:rPr lang="en-US" sz="2000" dirty="0">
                <a:latin typeface="Calibri Light" panose="020F0302020204030204" pitchFamily="34" charset="0"/>
                <a:cs typeface="Calibri Light" panose="020F0302020204030204" pitchFamily="34" charset="0"/>
              </a:rPr>
              <a:t>Architecture lends itself towards a functional style of programming, which would mitigate the divergence from pure object orientation (not required, per-se</a:t>
            </a:r>
            <a:r>
              <a:rPr lang="en-US" sz="2000" dirty="0" smtClean="0">
                <a:latin typeface="Calibri Light" panose="020F0302020204030204" pitchFamily="34" charset="0"/>
                <a:cs typeface="Calibri Light" panose="020F0302020204030204" pitchFamily="34" charset="0"/>
              </a:rPr>
              <a:t>).</a:t>
            </a:r>
          </a:p>
          <a:p>
            <a:pPr lvl="1">
              <a:buFont typeface="+mj-lt"/>
              <a:buAutoNum type="arabicPeriod"/>
            </a:pPr>
            <a:r>
              <a:rPr lang="en-US" sz="2000" b="1" dirty="0">
                <a:latin typeface="Calibri Light" panose="020F0302020204030204" pitchFamily="34" charset="0"/>
                <a:cs typeface="Calibri Light" panose="020F0302020204030204" pitchFamily="34" charset="0"/>
              </a:rPr>
              <a:t>CARE</a:t>
            </a:r>
            <a:r>
              <a:rPr lang="en-US" sz="2000" dirty="0">
                <a:latin typeface="Calibri Light" panose="020F0302020204030204" pitchFamily="34" charset="0"/>
                <a:cs typeface="Calibri Light" panose="020F0302020204030204" pitchFamily="34" charset="0"/>
              </a:rPr>
              <a:t> is consistency with well defined requirements with respect to cross-cutting concerns such as configuration and logging</a:t>
            </a:r>
            <a:r>
              <a:rPr lang="en-US" sz="2000" dirty="0" smtClean="0">
                <a:latin typeface="Calibri Light" panose="020F0302020204030204" pitchFamily="34" charset="0"/>
                <a:cs typeface="Calibri Light" panose="020F0302020204030204" pitchFamily="34" charset="0"/>
              </a:rPr>
              <a:t>.</a:t>
            </a:r>
          </a:p>
          <a:p>
            <a:pPr lvl="1">
              <a:buFont typeface="+mj-lt"/>
              <a:buAutoNum type="arabicPeriod"/>
            </a:pPr>
            <a:r>
              <a:rPr lang="en-US" sz="2000" dirty="0">
                <a:latin typeface="Calibri Light" panose="020F0302020204030204" pitchFamily="34" charset="0"/>
                <a:cs typeface="Calibri Light" panose="020F0302020204030204" pitchFamily="34" charset="0"/>
              </a:rPr>
              <a:t>New projects start from a </a:t>
            </a:r>
            <a:r>
              <a:rPr lang="en-US" sz="2000" dirty="0" err="1">
                <a:latin typeface="Calibri Light" panose="020F0302020204030204" pitchFamily="34" charset="0"/>
                <a:cs typeface="Calibri Light" panose="020F0302020204030204" pitchFamily="34" charset="0"/>
              </a:rPr>
              <a:t>CAREfully</a:t>
            </a:r>
            <a:r>
              <a:rPr lang="en-US" sz="2000" dirty="0">
                <a:latin typeface="Calibri Light" panose="020F0302020204030204" pitchFamily="34" charset="0"/>
                <a:cs typeface="Calibri Light" panose="020F0302020204030204" pitchFamily="34" charset="0"/>
              </a:rPr>
              <a:t> implemented seed project.  CARE code is forked from a seed project. CARE code is not common libraries. CARE code does not need to be concerned with backwards compatibility with other/older projects.</a:t>
            </a:r>
          </a:p>
          <a:p>
            <a:pPr lvl="1">
              <a:buFont typeface="+mj-lt"/>
              <a:buAutoNum type="arabicPeriod"/>
            </a:pPr>
            <a:endParaRPr lang="en-US" sz="2000" dirty="0">
              <a:latin typeface="Calibri Light" panose="020F0302020204030204" pitchFamily="34" charset="0"/>
              <a:cs typeface="Calibri Light" panose="020F0302020204030204" pitchFamily="34" charset="0"/>
            </a:endParaRPr>
          </a:p>
          <a:p>
            <a:pPr lvl="1">
              <a:buFont typeface="+mj-lt"/>
              <a:buAutoNum type="arabicPeriod"/>
            </a:pPr>
            <a:endParaRPr lang="en-US" sz="2000" dirty="0">
              <a:latin typeface="Calibri Light" panose="020F0302020204030204" pitchFamily="34" charset="0"/>
              <a:cs typeface="Calibri Light" panose="020F0302020204030204" pitchFamily="34" charset="0"/>
            </a:endParaRPr>
          </a:p>
          <a:p>
            <a:pPr lvl="1">
              <a:buFont typeface="+mj-lt"/>
              <a:buAutoNum type="arabicPeriod"/>
            </a:pPr>
            <a:endParaRPr lang="en-US" sz="2000" dirty="0" smtClean="0">
              <a:latin typeface="Calibri Light" panose="020F0302020204030204" pitchFamily="34" charset="0"/>
              <a:cs typeface="Calibri Light" panose="020F0302020204030204" pitchFamily="34" charset="0"/>
            </a:endParaRPr>
          </a:p>
          <a:p>
            <a:pPr marL="457200" lvl="1" indent="0">
              <a:buNone/>
            </a:pPr>
            <a:endParaRPr lang="en-US" sz="2000" dirty="0">
              <a:latin typeface="Calibri Light" panose="020F0302020204030204" pitchFamily="34" charset="0"/>
              <a:cs typeface="Calibri Light" panose="020F0302020204030204" pitchFamily="34" charset="0"/>
            </a:endParaRPr>
          </a:p>
        </p:txBody>
      </p:sp>
      <p:grpSp>
        <p:nvGrpSpPr>
          <p:cNvPr id="7" name="Group 6"/>
          <p:cNvGrpSpPr/>
          <p:nvPr/>
        </p:nvGrpSpPr>
        <p:grpSpPr>
          <a:xfrm>
            <a:off x="0" y="41009"/>
            <a:ext cx="1860451" cy="835224"/>
            <a:chOff x="256673" y="264948"/>
            <a:chExt cx="1860451" cy="835224"/>
          </a:xfrm>
        </p:grpSpPr>
        <p:pic>
          <p:nvPicPr>
            <p:cNvPr id="8" name="Picture 7"/>
            <p:cNvPicPr>
              <a:picLocks noChangeAspect="1"/>
            </p:cNvPicPr>
            <p:nvPr/>
          </p:nvPicPr>
          <p:blipFill>
            <a:blip r:embed="rId2"/>
            <a:stretch>
              <a:fillRect/>
            </a:stretch>
          </p:blipFill>
          <p:spPr>
            <a:xfrm>
              <a:off x="256673" y="264948"/>
              <a:ext cx="841321" cy="835224"/>
            </a:xfrm>
            <a:prstGeom prst="rect">
              <a:avLst/>
            </a:prstGeom>
          </p:spPr>
        </p:pic>
        <p:sp>
          <p:nvSpPr>
            <p:cNvPr id="9" name="TextBox 8"/>
            <p:cNvSpPr txBox="1"/>
            <p:nvPr/>
          </p:nvSpPr>
          <p:spPr>
            <a:xfrm>
              <a:off x="840259" y="328617"/>
              <a:ext cx="1276865"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CARE</a:t>
              </a:r>
              <a:endParaRPr lang="en-US" dirty="0">
                <a:solidFill>
                  <a:srgbClr val="18CE8B"/>
                </a:solidFill>
                <a:latin typeface="Calibri Light" panose="020F0302020204030204" pitchFamily="34" charset="0"/>
                <a:cs typeface="Calibri Light" panose="020F0302020204030204" pitchFamily="34" charset="0"/>
              </a:endParaRPr>
            </a:p>
          </p:txBody>
        </p:sp>
      </p:gr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122395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a:xfrm>
            <a:off x="6569542" y="420875"/>
            <a:ext cx="4864100" cy="2889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u="sng" dirty="0" err="1" smtClean="0">
                <a:latin typeface="Calibri Light" panose="020F0302020204030204" pitchFamily="34" charset="0"/>
                <a:cs typeface="Calibri Light" panose="020F0302020204030204" pitchFamily="34" charset="0"/>
              </a:rPr>
              <a:t>CAREfully</a:t>
            </a:r>
            <a:r>
              <a:rPr lang="en-US" sz="1800" u="sng" dirty="0" smtClean="0">
                <a:latin typeface="Calibri Light" panose="020F0302020204030204" pitchFamily="34" charset="0"/>
                <a:cs typeface="Calibri Light" panose="020F0302020204030204" pitchFamily="34" charset="0"/>
              </a:rPr>
              <a:t> oriented application</a:t>
            </a:r>
            <a:endParaRPr lang="en-US" sz="1800" u="sng" dirty="0">
              <a:latin typeface="Calibri Light" panose="020F0302020204030204" pitchFamily="34" charset="0"/>
              <a:cs typeface="Calibri Light" panose="020F0302020204030204" pitchFamily="34" charset="0"/>
            </a:endParaRPr>
          </a:p>
        </p:txBody>
      </p:sp>
      <p:sp>
        <p:nvSpPr>
          <p:cNvPr id="57" name="Rounded Rectangle 22"/>
          <p:cNvSpPr/>
          <p:nvPr/>
        </p:nvSpPr>
        <p:spPr>
          <a:xfrm>
            <a:off x="101600" y="1904747"/>
            <a:ext cx="1891187" cy="1430558"/>
          </a:xfrm>
          <a:prstGeom prst="roundRect">
            <a:avLst/>
          </a:prstGeom>
          <a:solidFill>
            <a:schemeClr val="accent2">
              <a:lumMod val="20000"/>
              <a:lumOff val="80000"/>
            </a:schemeClr>
          </a:solidFill>
          <a:ln>
            <a:solidFill>
              <a:srgbClr val="728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u="sng" dirty="0">
                <a:solidFill>
                  <a:schemeClr val="tx1"/>
                </a:solidFill>
                <a:latin typeface="Calibri Light" panose="020F0302020204030204" pitchFamily="34" charset="0"/>
                <a:cs typeface="Calibri Light" panose="020F0302020204030204" pitchFamily="34" charset="0"/>
              </a:rPr>
              <a:t>AppInfo</a:t>
            </a:r>
          </a:p>
          <a:p>
            <a:r>
              <a:rPr lang="en-US" sz="1000" dirty="0">
                <a:solidFill>
                  <a:schemeClr val="tx1"/>
                </a:solidFill>
                <a:latin typeface="Calibri Light" panose="020F0302020204030204" pitchFamily="34" charset="0"/>
                <a:cs typeface="Calibri Light" panose="020F0302020204030204" pitchFamily="34" charset="0"/>
              </a:rPr>
              <a:t>ConfigDir_App</a:t>
            </a:r>
          </a:p>
          <a:p>
            <a:r>
              <a:rPr lang="en-US" sz="1000" dirty="0">
                <a:solidFill>
                  <a:schemeClr val="tx1"/>
                </a:solidFill>
                <a:latin typeface="Calibri Light" panose="020F0302020204030204" pitchFamily="34" charset="0"/>
                <a:cs typeface="Calibri Light" panose="020F0302020204030204" pitchFamily="34" charset="0"/>
              </a:rPr>
              <a:t>ConfigDir_AppData </a:t>
            </a:r>
          </a:p>
          <a:p>
            <a:r>
              <a:rPr lang="en-US" sz="1000" dirty="0">
                <a:solidFill>
                  <a:schemeClr val="tx1"/>
                </a:solidFill>
                <a:latin typeface="Calibri Light" panose="020F0302020204030204" pitchFamily="34" charset="0"/>
                <a:cs typeface="Calibri Light" panose="020F0302020204030204" pitchFamily="34" charset="0"/>
              </a:rPr>
              <a:t>SourceDir</a:t>
            </a:r>
          </a:p>
          <a:p>
            <a:r>
              <a:rPr lang="en-US" sz="1000" dirty="0">
                <a:solidFill>
                  <a:schemeClr val="tx1"/>
                </a:solidFill>
                <a:latin typeface="Calibri Light" panose="020F0302020204030204" pitchFamily="34" charset="0"/>
                <a:cs typeface="Calibri Light" panose="020F0302020204030204" pitchFamily="34" charset="0"/>
              </a:rPr>
              <a:t>PubSub</a:t>
            </a:r>
          </a:p>
          <a:p>
            <a:r>
              <a:rPr lang="en-US" sz="1000" dirty="0">
                <a:solidFill>
                  <a:schemeClr val="tx1"/>
                </a:solidFill>
                <a:latin typeface="Calibri Light" panose="020F0302020204030204" pitchFamily="34" charset="0"/>
                <a:cs typeface="Calibri Light" panose="020F0302020204030204" pitchFamily="34" charset="0"/>
              </a:rPr>
              <a:t>Ioc</a:t>
            </a:r>
          </a:p>
          <a:p>
            <a:r>
              <a:rPr lang="en-US" sz="1000" dirty="0" err="1">
                <a:solidFill>
                  <a:schemeClr val="tx1"/>
                </a:solidFill>
                <a:latin typeface="Calibri Light" panose="020F0302020204030204" pitchFamily="34" charset="0"/>
                <a:cs typeface="Calibri Light" panose="020F0302020204030204" pitchFamily="34" charset="0"/>
              </a:rPr>
              <a:t>SettingsManager</a:t>
            </a:r>
            <a:endParaRPr lang="en-US" sz="1000" dirty="0">
              <a:solidFill>
                <a:schemeClr val="tx1"/>
              </a:solidFill>
              <a:latin typeface="Calibri Light" panose="020F0302020204030204" pitchFamily="34" charset="0"/>
              <a:cs typeface="Calibri Light" panose="020F0302020204030204" pitchFamily="34" charset="0"/>
            </a:endParaRPr>
          </a:p>
        </p:txBody>
      </p:sp>
      <p:sp>
        <p:nvSpPr>
          <p:cNvPr id="58" name="Rounded Rectangular Callout 29"/>
          <p:cNvSpPr/>
          <p:nvPr/>
        </p:nvSpPr>
        <p:spPr>
          <a:xfrm>
            <a:off x="2722490" y="1277689"/>
            <a:ext cx="3624756" cy="1042794"/>
          </a:xfrm>
          <a:prstGeom prst="wedgeRoundRectCallout">
            <a:avLst>
              <a:gd name="adj1" fmla="val -75924"/>
              <a:gd name="adj2" fmla="val 35822"/>
              <a:gd name="adj3" fmla="val 16667"/>
            </a:avLst>
          </a:prstGeom>
          <a:solidFill>
            <a:srgbClr val="E9FDF5"/>
          </a:solidFill>
          <a:ln w="9525">
            <a:solidFill>
              <a:srgbClr val="0CD1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Font typeface="+mj-lt"/>
              <a:buAutoNum type="arabicPeriod"/>
            </a:pPr>
            <a:r>
              <a:rPr lang="en-US" sz="1000" b="1" dirty="0">
                <a:solidFill>
                  <a:schemeClr val="tx1"/>
                </a:solidFill>
                <a:latin typeface="Calibri Light" panose="020F0302020204030204" pitchFamily="34" charset="0"/>
                <a:cs typeface="Calibri Light" panose="020F0302020204030204" pitchFamily="34" charset="0"/>
              </a:rPr>
              <a:t>Static class to drive application initialization.</a:t>
            </a:r>
          </a:p>
          <a:p>
            <a:pPr marL="228600" indent="-228600">
              <a:buFont typeface="+mj-lt"/>
              <a:buAutoNum type="arabicPeriod"/>
            </a:pPr>
            <a:r>
              <a:rPr lang="en-US" sz="1000" b="1" dirty="0">
                <a:solidFill>
                  <a:schemeClr val="tx1"/>
                </a:solidFill>
                <a:latin typeface="Calibri Light" panose="020F0302020204030204" pitchFamily="34" charset="0"/>
                <a:cs typeface="Calibri Light" panose="020F0302020204030204" pitchFamily="34" charset="0"/>
              </a:rPr>
              <a:t>AppInfo will determine and expose common directories.</a:t>
            </a:r>
          </a:p>
          <a:p>
            <a:pPr marL="228600" indent="-228600">
              <a:buFont typeface="+mj-lt"/>
              <a:buAutoNum type="arabicPeriod"/>
            </a:pPr>
            <a:r>
              <a:rPr lang="en-US" sz="1000" b="1" dirty="0">
                <a:solidFill>
                  <a:schemeClr val="tx1"/>
                </a:solidFill>
                <a:latin typeface="Calibri Light" panose="020F0302020204030204" pitchFamily="34" charset="0"/>
                <a:cs typeface="Calibri Light" panose="020F0302020204030204" pitchFamily="34" charset="0"/>
              </a:rPr>
              <a:t>AppInfo will expose a configured PubSub.</a:t>
            </a:r>
          </a:p>
          <a:p>
            <a:pPr marL="228600" indent="-228600">
              <a:buFont typeface="+mj-lt"/>
              <a:buAutoNum type="arabicPeriod"/>
            </a:pPr>
            <a:r>
              <a:rPr lang="en-US" sz="1000" b="1" dirty="0">
                <a:solidFill>
                  <a:schemeClr val="tx1"/>
                </a:solidFill>
                <a:latin typeface="Calibri Light" panose="020F0302020204030204" pitchFamily="34" charset="0"/>
                <a:cs typeface="Calibri Light" panose="020F0302020204030204" pitchFamily="34" charset="0"/>
              </a:rPr>
              <a:t>Ioc is the Dependency Injection Container, effectively a high value replacement for the ‘new’ operator.</a:t>
            </a:r>
          </a:p>
        </p:txBody>
      </p:sp>
      <p:sp>
        <p:nvSpPr>
          <p:cNvPr id="59" name="Rounded Rectangle 11"/>
          <p:cNvSpPr/>
          <p:nvPr/>
        </p:nvSpPr>
        <p:spPr>
          <a:xfrm>
            <a:off x="2112404" y="2472603"/>
            <a:ext cx="1891187" cy="862702"/>
          </a:xfrm>
          <a:prstGeom prst="roundRect">
            <a:avLst/>
          </a:prstGeom>
          <a:solidFill>
            <a:srgbClr val="D8E0FF"/>
          </a:solidFill>
          <a:ln>
            <a:solidFill>
              <a:srgbClr val="728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u="sng" dirty="0">
                <a:solidFill>
                  <a:schemeClr val="tx1"/>
                </a:solidFill>
                <a:latin typeface="Calibri Light" panose="020F0302020204030204" pitchFamily="34" charset="0"/>
                <a:cs typeface="Calibri Light" panose="020F0302020204030204" pitchFamily="34" charset="0"/>
              </a:rPr>
              <a:t>PubSub</a:t>
            </a:r>
          </a:p>
          <a:p>
            <a:r>
              <a:rPr lang="en-US" sz="1000" dirty="0">
                <a:solidFill>
                  <a:schemeClr val="tx1"/>
                </a:solidFill>
                <a:latin typeface="Calibri Light" panose="020F0302020204030204" pitchFamily="34" charset="0"/>
                <a:cs typeface="Calibri Light" panose="020F0302020204030204" pitchFamily="34" charset="0"/>
              </a:rPr>
              <a:t>Subscribe(…)</a:t>
            </a:r>
          </a:p>
          <a:p>
            <a:r>
              <a:rPr lang="en-US" sz="1000" dirty="0">
                <a:solidFill>
                  <a:schemeClr val="tx1"/>
                </a:solidFill>
                <a:latin typeface="Calibri Light" panose="020F0302020204030204" pitchFamily="34" charset="0"/>
                <a:cs typeface="Calibri Light" panose="020F0302020204030204" pitchFamily="34" charset="0"/>
              </a:rPr>
              <a:t>Unsubscribe(..)</a:t>
            </a:r>
          </a:p>
        </p:txBody>
      </p:sp>
      <p:sp>
        <p:nvSpPr>
          <p:cNvPr id="60" name="Rounded Rectangle 12"/>
          <p:cNvSpPr/>
          <p:nvPr/>
        </p:nvSpPr>
        <p:spPr>
          <a:xfrm>
            <a:off x="683954" y="4400702"/>
            <a:ext cx="2734246" cy="968333"/>
          </a:xfrm>
          <a:prstGeom prst="roundRect">
            <a:avLst/>
          </a:prstGeom>
          <a:solidFill>
            <a:srgbClr val="D8E0FF"/>
          </a:solidFill>
          <a:ln>
            <a:solidFill>
              <a:srgbClr val="728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u="sng" dirty="0">
                <a:solidFill>
                  <a:schemeClr val="tx1"/>
                </a:solidFill>
                <a:latin typeface="Calibri Light" panose="020F0302020204030204" pitchFamily="34" charset="0"/>
                <a:cs typeface="Calibri Light" panose="020F0302020204030204" pitchFamily="34" charset="0"/>
              </a:rPr>
              <a:t>IOC - Dependency Injection</a:t>
            </a:r>
          </a:p>
          <a:p>
            <a:r>
              <a:rPr lang="en-US" sz="1000" u="sng" dirty="0">
                <a:solidFill>
                  <a:schemeClr val="tx1"/>
                </a:solidFill>
                <a:latin typeface="Calibri Light" panose="020F0302020204030204" pitchFamily="34" charset="0"/>
                <a:cs typeface="Calibri Light" panose="020F0302020204030204" pitchFamily="34" charset="0"/>
              </a:rPr>
              <a:t>ResolveByType&lt;type&gt;()</a:t>
            </a:r>
          </a:p>
          <a:p>
            <a:r>
              <a:rPr lang="en-US" sz="1000" u="sng" dirty="0">
                <a:solidFill>
                  <a:schemeClr val="tx1"/>
                </a:solidFill>
                <a:latin typeface="Calibri Light" panose="020F0302020204030204" pitchFamily="34" charset="0"/>
                <a:cs typeface="Calibri Light" panose="020F0302020204030204" pitchFamily="34" charset="0"/>
              </a:rPr>
              <a:t>ResolveById&lt;type&gt;(</a:t>
            </a:r>
            <a:r>
              <a:rPr lang="en-US" sz="1000" u="sng" dirty="0" err="1">
                <a:solidFill>
                  <a:schemeClr val="tx1"/>
                </a:solidFill>
                <a:latin typeface="Calibri Light" panose="020F0302020204030204" pitchFamily="34" charset="0"/>
                <a:cs typeface="Calibri Light" panose="020F0302020204030204" pitchFamily="34" charset="0"/>
              </a:rPr>
              <a:t>objectId</a:t>
            </a:r>
            <a:r>
              <a:rPr lang="en-US" sz="1000" u="sng" dirty="0">
                <a:solidFill>
                  <a:schemeClr val="tx1"/>
                </a:solidFill>
                <a:latin typeface="Calibri Light" panose="020F0302020204030204" pitchFamily="34" charset="0"/>
                <a:cs typeface="Calibri Light" panose="020F0302020204030204" pitchFamily="34" charset="0"/>
              </a:rPr>
              <a:t>)</a:t>
            </a:r>
          </a:p>
          <a:p>
            <a:pPr algn="ctr"/>
            <a:r>
              <a:rPr lang="en-US" sz="1000" b="1" u="sng" dirty="0">
                <a:solidFill>
                  <a:schemeClr val="tx1"/>
                </a:solidFill>
                <a:latin typeface="Calibri Light" panose="020F0302020204030204" pitchFamily="34" charset="0"/>
                <a:cs typeface="Calibri Light" panose="020F0302020204030204" pitchFamily="34" charset="0"/>
              </a:rPr>
              <a:t> </a:t>
            </a:r>
          </a:p>
        </p:txBody>
      </p:sp>
      <p:sp>
        <p:nvSpPr>
          <p:cNvPr id="61" name="Rounded Rectangle 13"/>
          <p:cNvSpPr/>
          <p:nvPr/>
        </p:nvSpPr>
        <p:spPr>
          <a:xfrm>
            <a:off x="683954" y="5505430"/>
            <a:ext cx="2750380" cy="458497"/>
          </a:xfrm>
          <a:prstGeom prst="roundRect">
            <a:avLst/>
          </a:prstGeom>
          <a:solidFill>
            <a:srgbClr val="D8E0FF"/>
          </a:solidFill>
          <a:ln>
            <a:solidFill>
              <a:srgbClr val="728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u="sng" dirty="0">
                <a:solidFill>
                  <a:schemeClr val="tx1"/>
                </a:solidFill>
                <a:latin typeface="Calibri Light" panose="020F0302020204030204" pitchFamily="34" charset="0"/>
                <a:cs typeface="Calibri Light" panose="020F0302020204030204" pitchFamily="34" charset="0"/>
              </a:rPr>
              <a:t>Logging Configuration</a:t>
            </a:r>
          </a:p>
        </p:txBody>
      </p:sp>
      <p:sp>
        <p:nvSpPr>
          <p:cNvPr id="62" name="Rounded Rectangle 14"/>
          <p:cNvSpPr/>
          <p:nvPr/>
        </p:nvSpPr>
        <p:spPr>
          <a:xfrm>
            <a:off x="664435" y="3516701"/>
            <a:ext cx="2734246" cy="767111"/>
          </a:xfrm>
          <a:prstGeom prst="roundRect">
            <a:avLst/>
          </a:prstGeom>
          <a:solidFill>
            <a:srgbClr val="D8E0FF"/>
          </a:solidFill>
          <a:ln>
            <a:solidFill>
              <a:srgbClr val="728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u="sng" dirty="0">
                <a:solidFill>
                  <a:schemeClr val="tx1"/>
                </a:solidFill>
                <a:latin typeface="Calibri Light" panose="020F0302020204030204" pitchFamily="34" charset="0"/>
                <a:cs typeface="Calibri Light" panose="020F0302020204030204" pitchFamily="34" charset="0"/>
              </a:rPr>
              <a:t>SettingsManager</a:t>
            </a:r>
          </a:p>
          <a:p>
            <a:r>
              <a:rPr lang="en-US" sz="1000" u="sng" dirty="0" err="1">
                <a:solidFill>
                  <a:schemeClr val="tx1"/>
                </a:solidFill>
                <a:latin typeface="Calibri Light" panose="020F0302020204030204" pitchFamily="34" charset="0"/>
                <a:cs typeface="Calibri Light" panose="020F0302020204030204" pitchFamily="34" charset="0"/>
              </a:rPr>
              <a:t>GetValue</a:t>
            </a:r>
            <a:r>
              <a:rPr lang="en-US" sz="1000" u="sng" dirty="0">
                <a:solidFill>
                  <a:schemeClr val="tx1"/>
                </a:solidFill>
                <a:latin typeface="Calibri Light" panose="020F0302020204030204" pitchFamily="34" charset="0"/>
                <a:cs typeface="Calibri Light" panose="020F0302020204030204" pitchFamily="34" charset="0"/>
              </a:rPr>
              <a:t>&lt;type&gt;(settingId)</a:t>
            </a:r>
          </a:p>
          <a:p>
            <a:r>
              <a:rPr lang="en-US" sz="1000" u="sng" dirty="0" err="1">
                <a:solidFill>
                  <a:schemeClr val="tx1"/>
                </a:solidFill>
                <a:latin typeface="Calibri Light" panose="020F0302020204030204" pitchFamily="34" charset="0"/>
                <a:cs typeface="Calibri Light" panose="020F0302020204030204" pitchFamily="34" charset="0"/>
              </a:rPr>
              <a:t>SetValue</a:t>
            </a:r>
            <a:r>
              <a:rPr lang="en-US" sz="1000" u="sng" dirty="0">
                <a:solidFill>
                  <a:schemeClr val="tx1"/>
                </a:solidFill>
                <a:latin typeface="Calibri Light" panose="020F0302020204030204" pitchFamily="34" charset="0"/>
                <a:cs typeface="Calibri Light" panose="020F0302020204030204" pitchFamily="34" charset="0"/>
              </a:rPr>
              <a:t>(settingId, value)</a:t>
            </a:r>
          </a:p>
        </p:txBody>
      </p:sp>
      <p:grpSp>
        <p:nvGrpSpPr>
          <p:cNvPr id="63" name="Group 62"/>
          <p:cNvGrpSpPr/>
          <p:nvPr/>
        </p:nvGrpSpPr>
        <p:grpSpPr>
          <a:xfrm>
            <a:off x="4263432" y="4342739"/>
            <a:ext cx="2483052" cy="638432"/>
            <a:chOff x="4327651" y="4274395"/>
            <a:chExt cx="2468740" cy="628063"/>
          </a:xfrm>
        </p:grpSpPr>
        <p:sp>
          <p:nvSpPr>
            <p:cNvPr id="78" name="Rounded Rectangle 19"/>
            <p:cNvSpPr/>
            <p:nvPr/>
          </p:nvSpPr>
          <p:spPr>
            <a:xfrm>
              <a:off x="4480051" y="4426795"/>
              <a:ext cx="2316340" cy="475663"/>
            </a:xfrm>
            <a:prstGeom prst="roundRect">
              <a:avLst/>
            </a:prstGeom>
            <a:solidFill>
              <a:srgbClr val="D8E0FF"/>
            </a:solidFill>
            <a:ln>
              <a:solidFill>
                <a:srgbClr val="728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b="1" u="sng" dirty="0">
                <a:solidFill>
                  <a:schemeClr val="tx1"/>
                </a:solidFill>
              </a:endParaRPr>
            </a:p>
          </p:txBody>
        </p:sp>
        <p:sp>
          <p:nvSpPr>
            <p:cNvPr id="79" name="Rounded Rectangle 18"/>
            <p:cNvSpPr/>
            <p:nvPr/>
          </p:nvSpPr>
          <p:spPr>
            <a:xfrm>
              <a:off x="4327651" y="4274395"/>
              <a:ext cx="2316340" cy="475663"/>
            </a:xfrm>
            <a:prstGeom prst="roundRect">
              <a:avLst/>
            </a:prstGeom>
            <a:solidFill>
              <a:srgbClr val="D8E0FF"/>
            </a:solidFill>
            <a:ln>
              <a:solidFill>
                <a:srgbClr val="728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u="sng" dirty="0">
                  <a:solidFill>
                    <a:schemeClr val="tx1"/>
                  </a:solidFill>
                  <a:latin typeface="Calibri Light" panose="020F0302020204030204" pitchFamily="34" charset="0"/>
                  <a:cs typeface="Calibri Light" panose="020F0302020204030204" pitchFamily="34" charset="0"/>
                </a:rPr>
                <a:t>{name}Service(s)</a:t>
              </a:r>
            </a:p>
          </p:txBody>
        </p:sp>
      </p:grpSp>
      <p:grpSp>
        <p:nvGrpSpPr>
          <p:cNvPr id="64" name="Group 63"/>
          <p:cNvGrpSpPr/>
          <p:nvPr/>
        </p:nvGrpSpPr>
        <p:grpSpPr>
          <a:xfrm>
            <a:off x="6930130" y="1111767"/>
            <a:ext cx="5172970" cy="4091083"/>
            <a:chOff x="6950292" y="1312569"/>
            <a:chExt cx="5143153" cy="4024639"/>
          </a:xfrm>
        </p:grpSpPr>
        <p:pic>
          <p:nvPicPr>
            <p:cNvPr id="67" name="Picture 2" descr="https://www.smartz.com/s/RRTgEbfGMEKV0KDYARmaNw/turn-wirefram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054" y="1312569"/>
              <a:ext cx="1492070" cy="1458540"/>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16"/>
            <p:cNvSpPr/>
            <p:nvPr/>
          </p:nvSpPr>
          <p:spPr>
            <a:xfrm>
              <a:off x="6950292" y="1972942"/>
              <a:ext cx="1880286" cy="535830"/>
            </a:xfrm>
            <a:prstGeom prst="roundRect">
              <a:avLst/>
            </a:prstGeom>
            <a:solidFill>
              <a:srgbClr val="D8E0FF"/>
            </a:solidFill>
            <a:ln>
              <a:solidFill>
                <a:srgbClr val="728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u="sng" dirty="0">
                  <a:solidFill>
                    <a:schemeClr val="tx1"/>
                  </a:solidFill>
                  <a:latin typeface="Calibri Light" panose="020F0302020204030204" pitchFamily="34" charset="0"/>
                  <a:cs typeface="Calibri Light" panose="020F0302020204030204" pitchFamily="34" charset="0"/>
                </a:rPr>
                <a:t>{name}View</a:t>
              </a:r>
            </a:p>
          </p:txBody>
        </p:sp>
        <p:grpSp>
          <p:nvGrpSpPr>
            <p:cNvPr id="69" name="Group 68"/>
            <p:cNvGrpSpPr/>
            <p:nvPr/>
          </p:nvGrpSpPr>
          <p:grpSpPr>
            <a:xfrm>
              <a:off x="7406060" y="3787558"/>
              <a:ext cx="4577703" cy="1549650"/>
              <a:chOff x="7051871" y="4161037"/>
              <a:chExt cx="4577703" cy="1549650"/>
            </a:xfrm>
          </p:grpSpPr>
          <p:sp>
            <p:nvSpPr>
              <p:cNvPr id="75" name="Rounded Rectangle 17"/>
              <p:cNvSpPr/>
              <p:nvPr/>
            </p:nvSpPr>
            <p:spPr>
              <a:xfrm>
                <a:off x="7051871" y="4161037"/>
                <a:ext cx="2452003" cy="1115528"/>
              </a:xfrm>
              <a:prstGeom prst="roundRect">
                <a:avLst/>
              </a:prstGeom>
              <a:solidFill>
                <a:srgbClr val="D8E0FF"/>
              </a:solidFill>
              <a:ln>
                <a:solidFill>
                  <a:srgbClr val="728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u="sng" dirty="0">
                    <a:solidFill>
                      <a:schemeClr val="tx1"/>
                    </a:solidFill>
                    <a:latin typeface="Calibri Light" panose="020F0302020204030204" pitchFamily="34" charset="0"/>
                    <a:cs typeface="Calibri Light" panose="020F0302020204030204" pitchFamily="34" charset="0"/>
                  </a:rPr>
                  <a:t>{name}</a:t>
                </a:r>
                <a:r>
                  <a:rPr lang="en-US" sz="1600" b="1" u="sng" dirty="0" err="1">
                    <a:solidFill>
                      <a:schemeClr val="tx1"/>
                    </a:solidFill>
                    <a:latin typeface="Calibri Light" panose="020F0302020204030204" pitchFamily="34" charset="0"/>
                    <a:cs typeface="Calibri Light" panose="020F0302020204030204" pitchFamily="34" charset="0"/>
                  </a:rPr>
                  <a:t>ViewModel</a:t>
                </a:r>
                <a:endParaRPr lang="en-US" sz="1600" b="1" u="sng" dirty="0">
                  <a:solidFill>
                    <a:schemeClr val="tx1"/>
                  </a:solidFill>
                  <a:latin typeface="Calibri Light" panose="020F0302020204030204" pitchFamily="34" charset="0"/>
                  <a:cs typeface="Calibri Light" panose="020F0302020204030204" pitchFamily="34" charset="0"/>
                </a:endParaRPr>
              </a:p>
            </p:txBody>
          </p:sp>
          <p:sp>
            <p:nvSpPr>
              <p:cNvPr id="76" name="Rounded Rectangle 33"/>
              <p:cNvSpPr/>
              <p:nvPr/>
            </p:nvSpPr>
            <p:spPr>
              <a:xfrm>
                <a:off x="7870232" y="4646468"/>
                <a:ext cx="3120986" cy="1064219"/>
              </a:xfrm>
              <a:prstGeom prst="roundRect">
                <a:avLst/>
              </a:prstGeom>
              <a:solidFill>
                <a:srgbClr val="D8E0FF"/>
              </a:solidFill>
              <a:ln>
                <a:solidFill>
                  <a:srgbClr val="728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u="sng" dirty="0">
                    <a:solidFill>
                      <a:schemeClr val="tx1"/>
                    </a:solidFill>
                    <a:latin typeface="Calibri Light" panose="020F0302020204030204" pitchFamily="34" charset="0"/>
                    <a:cs typeface="Calibri Light" panose="020F0302020204030204" pitchFamily="34" charset="0"/>
                  </a:rPr>
                  <a:t>{named}Service(s)</a:t>
                </a:r>
              </a:p>
            </p:txBody>
          </p:sp>
          <p:sp>
            <p:nvSpPr>
              <p:cNvPr id="77" name="Rounded Rectangle 34"/>
              <p:cNvSpPr/>
              <p:nvPr/>
            </p:nvSpPr>
            <p:spPr>
              <a:xfrm>
                <a:off x="9206588" y="5091136"/>
                <a:ext cx="2422986" cy="451050"/>
              </a:xfrm>
              <a:prstGeom prst="roundRect">
                <a:avLst/>
              </a:prstGeom>
              <a:solidFill>
                <a:srgbClr val="D8E0FF"/>
              </a:solidFill>
              <a:ln>
                <a:solidFill>
                  <a:srgbClr val="728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u="sng" dirty="0">
                    <a:solidFill>
                      <a:schemeClr val="tx1"/>
                    </a:solidFill>
                    <a:latin typeface="Calibri Light" panose="020F0302020204030204" pitchFamily="34" charset="0"/>
                    <a:cs typeface="Calibri Light" panose="020F0302020204030204" pitchFamily="34" charset="0"/>
                  </a:rPr>
                  <a:t>{named}Repository(s)</a:t>
                </a:r>
              </a:p>
            </p:txBody>
          </p:sp>
        </p:grpSp>
        <p:sp>
          <p:nvSpPr>
            <p:cNvPr id="70" name="Up-Down Arrow 69"/>
            <p:cNvSpPr/>
            <p:nvPr/>
          </p:nvSpPr>
          <p:spPr>
            <a:xfrm>
              <a:off x="7815764" y="2833886"/>
              <a:ext cx="146649" cy="9051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ular Callout 40"/>
            <p:cNvSpPr/>
            <p:nvPr/>
          </p:nvSpPr>
          <p:spPr>
            <a:xfrm>
              <a:off x="7498334" y="3096025"/>
              <a:ext cx="928157" cy="238630"/>
            </a:xfrm>
            <a:prstGeom prst="wedgeRoundRectCallout">
              <a:avLst>
                <a:gd name="adj1" fmla="val -49749"/>
                <a:gd name="adj2" fmla="val 11768"/>
                <a:gd name="adj3" fmla="val 16667"/>
              </a:avLst>
            </a:prstGeom>
            <a:solidFill>
              <a:schemeClr val="accent6">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a:solidFill>
                    <a:schemeClr val="tx1"/>
                  </a:solidFill>
                  <a:latin typeface="Calibri Light" panose="020F0302020204030204" pitchFamily="34" charset="0"/>
                  <a:cs typeface="Calibri Light" panose="020F0302020204030204" pitchFamily="34" charset="0"/>
                </a:rPr>
                <a:t>Databinding</a:t>
              </a:r>
            </a:p>
          </p:txBody>
        </p:sp>
        <p:grpSp>
          <p:nvGrpSpPr>
            <p:cNvPr id="72" name="Group 71"/>
            <p:cNvGrpSpPr/>
            <p:nvPr/>
          </p:nvGrpSpPr>
          <p:grpSpPr>
            <a:xfrm>
              <a:off x="9214649" y="1861991"/>
              <a:ext cx="2878796" cy="789311"/>
              <a:chOff x="9193316" y="1820439"/>
              <a:chExt cx="2878796" cy="789311"/>
            </a:xfrm>
          </p:grpSpPr>
          <p:sp>
            <p:nvSpPr>
              <p:cNvPr id="73" name="Rounded Rectangular Callout 41"/>
              <p:cNvSpPr/>
              <p:nvPr/>
            </p:nvSpPr>
            <p:spPr>
              <a:xfrm>
                <a:off x="9348403" y="1931390"/>
                <a:ext cx="2365967" cy="369772"/>
              </a:xfrm>
              <a:prstGeom prst="wedgeRoundRectCallout">
                <a:avLst>
                  <a:gd name="adj1" fmla="val -69921"/>
                  <a:gd name="adj2" fmla="val 437743"/>
                  <a:gd name="adj3" fmla="val 16667"/>
                </a:avLst>
              </a:prstGeom>
              <a:solidFill>
                <a:schemeClr val="accent6">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00" dirty="0">
                  <a:solidFill>
                    <a:schemeClr val="tx1"/>
                  </a:solidFill>
                </a:endParaRPr>
              </a:p>
            </p:txBody>
          </p:sp>
          <p:sp>
            <p:nvSpPr>
              <p:cNvPr id="74" name="Rounded Rectangular Callout 39"/>
              <p:cNvSpPr/>
              <p:nvPr/>
            </p:nvSpPr>
            <p:spPr>
              <a:xfrm>
                <a:off x="9193316" y="1820439"/>
                <a:ext cx="2878796" cy="789311"/>
              </a:xfrm>
              <a:prstGeom prst="wedgeRoundRectCallout">
                <a:avLst>
                  <a:gd name="adj1" fmla="val -59404"/>
                  <a:gd name="adj2" fmla="val 5883"/>
                  <a:gd name="adj3" fmla="val 16667"/>
                </a:avLst>
              </a:prstGeom>
              <a:solidFill>
                <a:srgbClr val="E9FDF5"/>
              </a:solidFill>
              <a:ln w="9525">
                <a:solidFill>
                  <a:srgbClr val="0CD1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Font typeface="+mj-lt"/>
                  <a:buAutoNum type="arabicPeriod" startAt="9"/>
                </a:pPr>
                <a:r>
                  <a:rPr lang="en-US" sz="1000" b="1" dirty="0">
                    <a:solidFill>
                      <a:schemeClr val="tx1"/>
                    </a:solidFill>
                    <a:latin typeface="Calibri Light" panose="020F0302020204030204" pitchFamily="34" charset="0"/>
                    <a:cs typeface="Calibri Light" panose="020F0302020204030204" pitchFamily="34" charset="0"/>
                  </a:rPr>
                  <a:t>MVVM</a:t>
                </a:r>
                <a:r>
                  <a:rPr lang="en-US" sz="1000" dirty="0">
                    <a:solidFill>
                      <a:schemeClr val="tx1"/>
                    </a:solidFill>
                    <a:latin typeface="Calibri Light" panose="020F0302020204030204" pitchFamily="34" charset="0"/>
                    <a:cs typeface="Calibri Light" panose="020F0302020204030204" pitchFamily="34" charset="0"/>
                  </a:rPr>
                  <a:t> – Model View, View Model</a:t>
                </a:r>
              </a:p>
              <a:p>
                <a:pPr marL="228600" indent="-228600">
                  <a:buFont typeface="+mj-lt"/>
                  <a:buAutoNum type="arabicPeriod" startAt="9"/>
                </a:pPr>
                <a:r>
                  <a:rPr lang="en-US" sz="1000" dirty="0">
                    <a:solidFill>
                      <a:schemeClr val="tx1"/>
                    </a:solidFill>
                    <a:latin typeface="Calibri Light" panose="020F0302020204030204" pitchFamily="34" charset="0"/>
                    <a:cs typeface="Calibri Light" panose="020F0302020204030204" pitchFamily="34" charset="0"/>
                  </a:rPr>
                  <a:t>Prefer data binding.</a:t>
                </a:r>
              </a:p>
              <a:p>
                <a:pPr marL="228600" indent="-228600">
                  <a:buFont typeface="+mj-lt"/>
                  <a:buAutoNum type="arabicPeriod" startAt="9"/>
                </a:pPr>
                <a:r>
                  <a:rPr lang="en-US" sz="1000" dirty="0">
                    <a:solidFill>
                      <a:schemeClr val="tx1"/>
                    </a:solidFill>
                    <a:latin typeface="Calibri Light" panose="020F0302020204030204" pitchFamily="34" charset="0"/>
                    <a:cs typeface="Calibri Light" panose="020F0302020204030204" pitchFamily="34" charset="0"/>
                  </a:rPr>
                  <a:t>Code should not directly reference visual controls.</a:t>
                </a:r>
              </a:p>
            </p:txBody>
          </p:sp>
        </p:grpSp>
      </p:grpSp>
      <p:sp>
        <p:nvSpPr>
          <p:cNvPr id="65" name="Rounded Rectangular Callout 64"/>
          <p:cNvSpPr/>
          <p:nvPr/>
        </p:nvSpPr>
        <p:spPr>
          <a:xfrm>
            <a:off x="3615937" y="5442530"/>
            <a:ext cx="3624756" cy="1042794"/>
          </a:xfrm>
          <a:prstGeom prst="wedgeRoundRectCallout">
            <a:avLst>
              <a:gd name="adj1" fmla="val -21588"/>
              <a:gd name="adj2" fmla="val -90313"/>
              <a:gd name="adj3" fmla="val 16667"/>
            </a:avLst>
          </a:prstGeom>
          <a:solidFill>
            <a:srgbClr val="E9FDF5"/>
          </a:solidFill>
          <a:ln w="9525">
            <a:solidFill>
              <a:srgbClr val="0CD1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Font typeface="+mj-lt"/>
              <a:buAutoNum type="arabicPeriod" startAt="5"/>
            </a:pPr>
            <a:r>
              <a:rPr lang="en-US" sz="1000" dirty="0">
                <a:solidFill>
                  <a:schemeClr val="tx1"/>
                </a:solidFill>
                <a:latin typeface="Calibri Light" panose="020F0302020204030204" pitchFamily="34" charset="0"/>
                <a:cs typeface="Calibri Light" panose="020F0302020204030204" pitchFamily="34" charset="0"/>
              </a:rPr>
              <a:t>Freestanding Services</a:t>
            </a:r>
          </a:p>
          <a:p>
            <a:pPr marL="228600" indent="-228600">
              <a:buFont typeface="+mj-lt"/>
              <a:buAutoNum type="arabicPeriod" startAt="5"/>
            </a:pPr>
            <a:r>
              <a:rPr lang="en-US" sz="1000" dirty="0">
                <a:solidFill>
                  <a:schemeClr val="tx1"/>
                </a:solidFill>
                <a:latin typeface="Calibri Light" panose="020F0302020204030204" pitchFamily="34" charset="0"/>
                <a:cs typeface="Calibri Light" panose="020F0302020204030204" pitchFamily="34" charset="0"/>
              </a:rPr>
              <a:t>Activity is generally driven by PubSub.</a:t>
            </a:r>
          </a:p>
          <a:p>
            <a:pPr marL="228600" indent="-228600">
              <a:buFont typeface="+mj-lt"/>
              <a:buAutoNum type="arabicPeriod" startAt="5"/>
            </a:pPr>
            <a:r>
              <a:rPr lang="en-US" sz="1000" dirty="0">
                <a:solidFill>
                  <a:schemeClr val="tx1"/>
                </a:solidFill>
                <a:latin typeface="Calibri Light" panose="020F0302020204030204" pitchFamily="34" charset="0"/>
                <a:cs typeface="Calibri Light" panose="020F0302020204030204" pitchFamily="34" charset="0"/>
              </a:rPr>
              <a:t>Configured as Freestanding and instantiated during bootstrap process.</a:t>
            </a:r>
          </a:p>
          <a:p>
            <a:pPr marL="228600" indent="-228600">
              <a:buFont typeface="+mj-lt"/>
              <a:buAutoNum type="arabicPeriod" startAt="5"/>
            </a:pPr>
            <a:r>
              <a:rPr lang="en-US" sz="1000" dirty="0">
                <a:solidFill>
                  <a:schemeClr val="tx1"/>
                </a:solidFill>
                <a:latin typeface="Calibri Light" panose="020F0302020204030204" pitchFamily="34" charset="0"/>
                <a:cs typeface="Calibri Light" panose="020F0302020204030204" pitchFamily="34" charset="0"/>
              </a:rPr>
              <a:t>Configuration and lifecycle driven by Dependency Injection.</a:t>
            </a:r>
          </a:p>
        </p:txBody>
      </p:sp>
      <p:sp>
        <p:nvSpPr>
          <p:cNvPr id="66" name="Rounded Rectangular Callout 47"/>
          <p:cNvSpPr/>
          <p:nvPr/>
        </p:nvSpPr>
        <p:spPr>
          <a:xfrm>
            <a:off x="7709935" y="5710985"/>
            <a:ext cx="4258371" cy="755241"/>
          </a:xfrm>
          <a:prstGeom prst="wedgeRoundRectCallout">
            <a:avLst>
              <a:gd name="adj1" fmla="val -21791"/>
              <a:gd name="adj2" fmla="val -94036"/>
              <a:gd name="adj3" fmla="val 16667"/>
            </a:avLst>
          </a:prstGeom>
          <a:solidFill>
            <a:srgbClr val="E9FDF5"/>
          </a:solidFill>
          <a:ln w="9525">
            <a:solidFill>
              <a:srgbClr val="0CD18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Font typeface="+mj-lt"/>
              <a:buAutoNum type="arabicPeriod" startAt="12"/>
            </a:pPr>
            <a:r>
              <a:rPr lang="en-US" sz="1000" dirty="0">
                <a:solidFill>
                  <a:schemeClr val="tx1"/>
                </a:solidFill>
                <a:latin typeface="Calibri Light" panose="020F0302020204030204" pitchFamily="34" charset="0"/>
                <a:cs typeface="Calibri Light" panose="020F0302020204030204" pitchFamily="34" charset="0"/>
              </a:rPr>
              <a:t>Traditional object model. </a:t>
            </a:r>
          </a:p>
          <a:p>
            <a:pPr marL="228600" indent="-228600">
              <a:buFont typeface="+mj-lt"/>
              <a:buAutoNum type="arabicPeriod" startAt="12"/>
            </a:pPr>
            <a:r>
              <a:rPr lang="en-US" sz="1000" dirty="0">
                <a:solidFill>
                  <a:schemeClr val="tx1"/>
                </a:solidFill>
                <a:latin typeface="Calibri Light" panose="020F0302020204030204" pitchFamily="34" charset="0"/>
                <a:cs typeface="Calibri Light" panose="020F0302020204030204" pitchFamily="34" charset="0"/>
              </a:rPr>
              <a:t>Awkward to acquire a reference from a completely different part of the application. Common solutions tends to over-use of singletons.</a:t>
            </a:r>
          </a:p>
          <a:p>
            <a:pPr marL="228600" indent="-228600">
              <a:buFont typeface="+mj-lt"/>
              <a:buAutoNum type="arabicPeriod" startAt="12"/>
            </a:pPr>
            <a:r>
              <a:rPr lang="en-US" sz="1000" dirty="0">
                <a:solidFill>
                  <a:schemeClr val="tx1"/>
                </a:solidFill>
                <a:latin typeface="Calibri Light" panose="020F0302020204030204" pitchFamily="34" charset="0"/>
                <a:cs typeface="Calibri Light" panose="020F0302020204030204" pitchFamily="34" charset="0"/>
              </a:rPr>
              <a:t>PubSub is the recommended solution.</a:t>
            </a:r>
          </a:p>
        </p:txBody>
      </p:sp>
      <p:grpSp>
        <p:nvGrpSpPr>
          <p:cNvPr id="30" name="Group 29"/>
          <p:cNvGrpSpPr/>
          <p:nvPr/>
        </p:nvGrpSpPr>
        <p:grpSpPr>
          <a:xfrm>
            <a:off x="256673" y="264948"/>
            <a:ext cx="1860451" cy="835224"/>
            <a:chOff x="256673" y="264948"/>
            <a:chExt cx="1860451" cy="835224"/>
          </a:xfrm>
        </p:grpSpPr>
        <p:pic>
          <p:nvPicPr>
            <p:cNvPr id="31" name="Picture 30"/>
            <p:cNvPicPr>
              <a:picLocks noChangeAspect="1"/>
            </p:cNvPicPr>
            <p:nvPr/>
          </p:nvPicPr>
          <p:blipFill>
            <a:blip r:embed="rId3"/>
            <a:stretch>
              <a:fillRect/>
            </a:stretch>
          </p:blipFill>
          <p:spPr>
            <a:xfrm>
              <a:off x="256673" y="264948"/>
              <a:ext cx="841321" cy="835224"/>
            </a:xfrm>
            <a:prstGeom prst="rect">
              <a:avLst/>
            </a:prstGeom>
          </p:spPr>
        </p:pic>
        <p:sp>
          <p:nvSpPr>
            <p:cNvPr id="32" name="TextBox 31"/>
            <p:cNvSpPr txBox="1"/>
            <p:nvPr/>
          </p:nvSpPr>
          <p:spPr>
            <a:xfrm>
              <a:off x="840259" y="328617"/>
              <a:ext cx="1276865"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CARE</a:t>
              </a:r>
              <a:endParaRPr lang="en-US" dirty="0">
                <a:solidFill>
                  <a:srgbClr val="18CE8B"/>
                </a:solidFill>
                <a:latin typeface="Calibri Light" panose="020F0302020204030204" pitchFamily="34" charset="0"/>
                <a:cs typeface="Calibri Light" panose="020F0302020204030204" pitchFamily="34" charset="0"/>
              </a:endParaRPr>
            </a:p>
          </p:txBody>
        </p:sp>
      </p:grpSp>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413341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9"/>
          <p:cNvSpPr/>
          <p:nvPr/>
        </p:nvSpPr>
        <p:spPr>
          <a:xfrm>
            <a:off x="424684" y="1287793"/>
            <a:ext cx="4467671" cy="5379706"/>
          </a:xfrm>
          <a:prstGeom prst="roundRect">
            <a:avLst/>
          </a:prstGeom>
          <a:solidFill>
            <a:srgbClr val="D8E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Font typeface="+mj-lt"/>
              <a:buAutoNum type="arabicPeriod"/>
            </a:pPr>
            <a:r>
              <a:rPr lang="en-US" sz="1200" dirty="0">
                <a:solidFill>
                  <a:schemeClr val="tx1"/>
                </a:solidFill>
                <a:latin typeface="Calibri Light" panose="020F0302020204030204" pitchFamily="34" charset="0"/>
                <a:cs typeface="Calibri Light" panose="020F0302020204030204" pitchFamily="34" charset="0"/>
              </a:rPr>
              <a:t>Static class to drive basic application initialization.</a:t>
            </a:r>
          </a:p>
          <a:p>
            <a:pPr marL="228600" indent="-228600">
              <a:buFont typeface="+mj-lt"/>
              <a:buAutoNum type="arabicPeriod"/>
            </a:pPr>
            <a:r>
              <a:rPr lang="en-US" sz="1200" dirty="0">
                <a:solidFill>
                  <a:schemeClr val="tx1"/>
                </a:solidFill>
                <a:latin typeface="Calibri Light" panose="020F0302020204030204" pitchFamily="34" charset="0"/>
                <a:cs typeface="Calibri Light" panose="020F0302020204030204" pitchFamily="34" charset="0"/>
              </a:rPr>
              <a:t>Exposes common application features like </a:t>
            </a:r>
            <a:r>
              <a:rPr lang="en-US" sz="1200" dirty="0" err="1">
                <a:solidFill>
                  <a:schemeClr val="tx1"/>
                </a:solidFill>
                <a:latin typeface="Calibri Light" panose="020F0302020204030204" pitchFamily="34" charset="0"/>
                <a:cs typeface="Calibri Light" panose="020F0302020204030204" pitchFamily="34" charset="0"/>
              </a:rPr>
              <a:t>pubsub</a:t>
            </a:r>
            <a:r>
              <a:rPr lang="en-US" sz="1200" dirty="0">
                <a:solidFill>
                  <a:schemeClr val="tx1"/>
                </a:solidFill>
                <a:latin typeface="Calibri Light" panose="020F0302020204030204" pitchFamily="34" charset="0"/>
                <a:cs typeface="Calibri Light" panose="020F0302020204030204" pitchFamily="34" charset="0"/>
              </a:rPr>
              <a:t>.</a:t>
            </a:r>
          </a:p>
          <a:p>
            <a:pPr marL="228600" indent="-228600">
              <a:buFont typeface="+mj-lt"/>
              <a:buAutoNum type="arabicPeriod"/>
            </a:pPr>
            <a:r>
              <a:rPr lang="en-US" sz="1200" dirty="0">
                <a:solidFill>
                  <a:schemeClr val="tx1"/>
                </a:solidFill>
                <a:latin typeface="Calibri Light" panose="020F0302020204030204" pitchFamily="34" charset="0"/>
                <a:cs typeface="Calibri Light" panose="020F0302020204030204" pitchFamily="34" charset="0"/>
              </a:rPr>
              <a:t>Exposes properties for common directory locations.</a:t>
            </a:r>
          </a:p>
          <a:p>
            <a:pPr marL="228600" indent="-228600">
              <a:buFont typeface="+mj-lt"/>
              <a:buAutoNum type="arabicPeriod"/>
            </a:pPr>
            <a:endParaRPr lang="en-US" sz="1200" dirty="0">
              <a:solidFill>
                <a:schemeClr val="tx1"/>
              </a:solidFill>
              <a:latin typeface="Calibri Light" panose="020F0302020204030204" pitchFamily="34" charset="0"/>
              <a:cs typeface="Calibri Light" panose="020F0302020204030204" pitchFamily="34" charset="0"/>
            </a:endParaRPr>
          </a:p>
          <a:p>
            <a:pPr marL="228600" indent="-228600">
              <a:buFont typeface="+mj-lt"/>
              <a:buAutoNum type="arabicPeriod"/>
            </a:pPr>
            <a:endParaRPr lang="en-US" sz="1200" dirty="0">
              <a:solidFill>
                <a:schemeClr val="tx1"/>
              </a:solidFill>
              <a:latin typeface="Calibri Light" panose="020F0302020204030204" pitchFamily="34" charset="0"/>
              <a:cs typeface="Calibri Light" panose="020F0302020204030204" pitchFamily="34" charset="0"/>
            </a:endParaRPr>
          </a:p>
          <a:p>
            <a:pPr marL="228600" indent="-228600">
              <a:buFont typeface="+mj-lt"/>
              <a:buAutoNum type="arabicPeriod"/>
            </a:pPr>
            <a:endParaRPr lang="en-US" sz="1200" dirty="0">
              <a:solidFill>
                <a:schemeClr val="tx1"/>
              </a:solidFill>
              <a:latin typeface="Calibri Light" panose="020F0302020204030204" pitchFamily="34" charset="0"/>
              <a:cs typeface="Calibri Light" panose="020F0302020204030204" pitchFamily="34" charset="0"/>
            </a:endParaRPr>
          </a:p>
          <a:p>
            <a:pPr marL="228600" indent="-228600">
              <a:buFont typeface="+mj-lt"/>
              <a:buAutoNum type="arabicPeriod"/>
            </a:pPr>
            <a:endParaRPr lang="en-US" sz="1200" dirty="0">
              <a:solidFill>
                <a:schemeClr val="tx1"/>
              </a:solidFill>
              <a:latin typeface="Calibri Light" panose="020F0302020204030204" pitchFamily="34" charset="0"/>
              <a:cs typeface="Calibri Light" panose="020F0302020204030204" pitchFamily="34" charset="0"/>
            </a:endParaRPr>
          </a:p>
          <a:p>
            <a:endParaRPr lang="en-US" sz="1200" dirty="0">
              <a:solidFill>
                <a:schemeClr val="tx1"/>
              </a:solidFill>
              <a:latin typeface="Calibri Light" panose="020F0302020204030204" pitchFamily="34" charset="0"/>
              <a:cs typeface="Calibri Light" panose="020F0302020204030204" pitchFamily="34" charset="0"/>
            </a:endParaRPr>
          </a:p>
          <a:p>
            <a:pPr marL="228600" indent="-228600">
              <a:buFont typeface="+mj-lt"/>
              <a:buAutoNum type="arabicPeriod"/>
            </a:pPr>
            <a:endParaRPr lang="en-US" sz="1200" dirty="0">
              <a:solidFill>
                <a:schemeClr val="tx1"/>
              </a:solidFill>
              <a:latin typeface="Calibri Light" panose="020F0302020204030204" pitchFamily="34" charset="0"/>
              <a:cs typeface="Calibri Light" panose="020F0302020204030204" pitchFamily="34" charset="0"/>
            </a:endParaRPr>
          </a:p>
          <a:p>
            <a:pPr marL="228600" indent="-228600">
              <a:buFont typeface="+mj-lt"/>
              <a:buAutoNum type="arabicPeriod" startAt="4"/>
            </a:pPr>
            <a:r>
              <a:rPr lang="en-US" sz="1200" dirty="0">
                <a:solidFill>
                  <a:schemeClr val="tx1"/>
                </a:solidFill>
                <a:latin typeface="Calibri Light" panose="020F0302020204030204" pitchFamily="34" charset="0"/>
                <a:cs typeface="Calibri Light" panose="020F0302020204030204" pitchFamily="34" charset="0"/>
              </a:rPr>
              <a:t>Evaluates and makes distinctions between development and release modes.</a:t>
            </a:r>
          </a:p>
          <a:p>
            <a:pPr marL="228600" indent="-228600">
              <a:buFont typeface="+mj-lt"/>
              <a:buAutoNum type="arabicPeriod" startAt="4"/>
            </a:pPr>
            <a:r>
              <a:rPr lang="en-US" sz="1200" dirty="0">
                <a:solidFill>
                  <a:schemeClr val="tx1"/>
                </a:solidFill>
                <a:latin typeface="Calibri Light" panose="020F0302020204030204" pitchFamily="34" charset="0"/>
                <a:cs typeface="Calibri Light" panose="020F0302020204030204" pitchFamily="34" charset="0"/>
              </a:rPr>
              <a:t>Bootstraps core services</a:t>
            </a:r>
          </a:p>
          <a:p>
            <a:pPr marL="685800" lvl="1" indent="-228600">
              <a:buFont typeface="+mj-lt"/>
              <a:buAutoNum type="alphaLcParenR"/>
            </a:pPr>
            <a:r>
              <a:rPr lang="en-US" sz="1200" dirty="0">
                <a:solidFill>
                  <a:schemeClr val="tx1"/>
                </a:solidFill>
                <a:latin typeface="Calibri Light" panose="020F0302020204030204" pitchFamily="34" charset="0"/>
                <a:cs typeface="Calibri Light" panose="020F0302020204030204" pitchFamily="34" charset="0"/>
              </a:rPr>
              <a:t>Log Configuration</a:t>
            </a:r>
          </a:p>
          <a:p>
            <a:pPr marL="685800" lvl="1" indent="-228600">
              <a:buFont typeface="+mj-lt"/>
              <a:buAutoNum type="alphaLcParenR"/>
            </a:pPr>
            <a:r>
              <a:rPr lang="en-US" sz="1200" dirty="0">
                <a:solidFill>
                  <a:schemeClr val="tx1"/>
                </a:solidFill>
                <a:latin typeface="Calibri Light" panose="020F0302020204030204" pitchFamily="34" charset="0"/>
                <a:cs typeface="Calibri Light" panose="020F0302020204030204" pitchFamily="34" charset="0"/>
              </a:rPr>
              <a:t>IOC Container Configuration</a:t>
            </a:r>
          </a:p>
          <a:p>
            <a:pPr marL="685800" lvl="1" indent="-228600">
              <a:buFont typeface="+mj-lt"/>
              <a:buAutoNum type="alphaLcParenR"/>
            </a:pPr>
            <a:r>
              <a:rPr lang="en-US" sz="1200" dirty="0">
                <a:solidFill>
                  <a:schemeClr val="tx1"/>
                </a:solidFill>
                <a:latin typeface="Calibri Light" panose="020F0302020204030204" pitchFamily="34" charset="0"/>
                <a:cs typeface="Calibri Light" panose="020F0302020204030204" pitchFamily="34" charset="0"/>
              </a:rPr>
              <a:t>SettingsManager</a:t>
            </a:r>
          </a:p>
        </p:txBody>
      </p:sp>
      <p:sp>
        <p:nvSpPr>
          <p:cNvPr id="49" name="TextBox 48"/>
          <p:cNvSpPr txBox="1"/>
          <p:nvPr/>
        </p:nvSpPr>
        <p:spPr>
          <a:xfrm>
            <a:off x="2120772" y="1207812"/>
            <a:ext cx="927049"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AppInfo</a:t>
            </a:r>
          </a:p>
        </p:txBody>
      </p:sp>
      <p:grpSp>
        <p:nvGrpSpPr>
          <p:cNvPr id="50" name="Group 49"/>
          <p:cNvGrpSpPr/>
          <p:nvPr/>
        </p:nvGrpSpPr>
        <p:grpSpPr>
          <a:xfrm>
            <a:off x="677333" y="2021388"/>
            <a:ext cx="5146220" cy="4456409"/>
            <a:chOff x="486682" y="2062060"/>
            <a:chExt cx="4490762" cy="4118939"/>
          </a:xfrm>
        </p:grpSpPr>
        <p:sp>
          <p:nvSpPr>
            <p:cNvPr id="82" name="Rounded Rectangle 12"/>
            <p:cNvSpPr/>
            <p:nvPr/>
          </p:nvSpPr>
          <p:spPr>
            <a:xfrm>
              <a:off x="486682" y="5630475"/>
              <a:ext cx="4412183" cy="550524"/>
            </a:xfrm>
            <a:prstGeom prst="roundRect">
              <a:avLst/>
            </a:prstGeom>
            <a:solidFill>
              <a:srgbClr val="D8E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alibri Light" panose="020F0302020204030204" pitchFamily="34" charset="0"/>
                  <a:cs typeface="Calibri Light" panose="020F0302020204030204" pitchFamily="34" charset="0"/>
                </a:rPr>
                <a:t>SettingsManager</a:t>
              </a:r>
            </a:p>
            <a:p>
              <a:pPr marL="171450" indent="-171450">
                <a:buFont typeface="Arial" panose="020B0604020202020204" pitchFamily="34" charset="0"/>
                <a:buChar char="•"/>
              </a:pPr>
              <a:r>
                <a:rPr lang="en-US" sz="1200" dirty="0" err="1">
                  <a:solidFill>
                    <a:schemeClr val="tx1"/>
                  </a:solidFill>
                  <a:latin typeface="Calibri Light" panose="020F0302020204030204" pitchFamily="34" charset="0"/>
                  <a:cs typeface="Calibri Light" panose="020F0302020204030204" pitchFamily="34" charset="0"/>
                </a:rPr>
                <a:t>GetValue</a:t>
              </a:r>
              <a:r>
                <a:rPr lang="en-US" sz="1200" dirty="0">
                  <a:solidFill>
                    <a:schemeClr val="tx1"/>
                  </a:solidFill>
                  <a:latin typeface="Calibri Light" panose="020F0302020204030204" pitchFamily="34" charset="0"/>
                  <a:cs typeface="Calibri Light" panose="020F0302020204030204" pitchFamily="34" charset="0"/>
                </a:rPr>
                <a:t>&lt;type&gt;(settingId)</a:t>
              </a:r>
            </a:p>
            <a:p>
              <a:pPr marL="171450" indent="-171450">
                <a:buFont typeface="Arial" panose="020B0604020202020204" pitchFamily="34" charset="0"/>
                <a:buChar char="•"/>
              </a:pPr>
              <a:r>
                <a:rPr lang="en-US" sz="1200" dirty="0" err="1">
                  <a:solidFill>
                    <a:schemeClr val="tx1"/>
                  </a:solidFill>
                  <a:latin typeface="Calibri Light" panose="020F0302020204030204" pitchFamily="34" charset="0"/>
                  <a:cs typeface="Calibri Light" panose="020F0302020204030204" pitchFamily="34" charset="0"/>
                </a:rPr>
                <a:t>SetValue</a:t>
              </a:r>
              <a:r>
                <a:rPr lang="en-US" sz="1200" dirty="0">
                  <a:solidFill>
                    <a:schemeClr val="tx1"/>
                  </a:solidFill>
                  <a:latin typeface="Calibri Light" panose="020F0302020204030204" pitchFamily="34" charset="0"/>
                  <a:cs typeface="Calibri Light" panose="020F0302020204030204" pitchFamily="34" charset="0"/>
                </a:rPr>
                <a:t>(</a:t>
              </a:r>
              <a:r>
                <a:rPr lang="en-US" sz="1200" dirty="0" err="1">
                  <a:solidFill>
                    <a:schemeClr val="tx1"/>
                  </a:solidFill>
                  <a:latin typeface="Calibri Light" panose="020F0302020204030204" pitchFamily="34" charset="0"/>
                  <a:cs typeface="Calibri Light" panose="020F0302020204030204" pitchFamily="34" charset="0"/>
                </a:rPr>
                <a:t>settingId,object</a:t>
              </a:r>
              <a:r>
                <a:rPr lang="en-US" sz="1200" dirty="0">
                  <a:solidFill>
                    <a:schemeClr val="tx1"/>
                  </a:solidFill>
                  <a:latin typeface="Calibri Light" panose="020F0302020204030204" pitchFamily="34" charset="0"/>
                  <a:cs typeface="Calibri Light" panose="020F0302020204030204" pitchFamily="34" charset="0"/>
                </a:rPr>
                <a:t>)</a:t>
              </a:r>
            </a:p>
          </p:txBody>
        </p:sp>
        <p:sp>
          <p:nvSpPr>
            <p:cNvPr id="83" name="Rounded Rectangle 19"/>
            <p:cNvSpPr/>
            <p:nvPr/>
          </p:nvSpPr>
          <p:spPr>
            <a:xfrm>
              <a:off x="523205" y="2282411"/>
              <a:ext cx="4454239" cy="782545"/>
            </a:xfrm>
            <a:prstGeom prst="roundRect">
              <a:avLst/>
            </a:prstGeom>
            <a:solidFill>
              <a:srgbClr val="D8E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latin typeface="Calibri Light" panose="020F0302020204030204" pitchFamily="34" charset="0"/>
                  <a:cs typeface="Calibri Light" panose="020F0302020204030204" pitchFamily="34" charset="0"/>
                </a:rPr>
                <a:t>ConfigDir_App</a:t>
              </a:r>
              <a:r>
                <a:rPr lang="en-US" sz="1100" dirty="0">
                  <a:solidFill>
                    <a:schemeClr val="tx1"/>
                  </a:solidFill>
                  <a:latin typeface="Calibri Light" panose="020F0302020204030204" pitchFamily="34" charset="0"/>
                  <a:cs typeface="Calibri Light" panose="020F0302020204030204" pitchFamily="34" charset="0"/>
                </a:rPr>
                <a:t>   (configuration files that don’t change based upon installation)</a:t>
              </a:r>
            </a:p>
            <a:p>
              <a:r>
                <a:rPr lang="en-US" sz="1100" b="1" dirty="0">
                  <a:solidFill>
                    <a:schemeClr val="tx1"/>
                  </a:solidFill>
                  <a:latin typeface="Calibri Light" panose="020F0302020204030204" pitchFamily="34" charset="0"/>
                  <a:cs typeface="Calibri Light" panose="020F0302020204030204" pitchFamily="34" charset="0"/>
                </a:rPr>
                <a:t>ConfigDir_AppData</a:t>
              </a:r>
              <a:r>
                <a:rPr lang="en-US" sz="1100" dirty="0">
                  <a:solidFill>
                    <a:schemeClr val="tx1"/>
                  </a:solidFill>
                  <a:latin typeface="Calibri Light" panose="020F0302020204030204" pitchFamily="34" charset="0"/>
                  <a:cs typeface="Calibri Light" panose="020F0302020204030204" pitchFamily="34" charset="0"/>
                </a:rPr>
                <a:t> (configuration files that DO change based on the specific installation).</a:t>
              </a:r>
            </a:p>
            <a:p>
              <a:r>
                <a:rPr lang="en-US" sz="1100" b="1" dirty="0">
                  <a:solidFill>
                    <a:schemeClr val="tx1"/>
                  </a:solidFill>
                  <a:latin typeface="Calibri Light" panose="020F0302020204030204" pitchFamily="34" charset="0"/>
                  <a:cs typeface="Calibri Light" panose="020F0302020204030204" pitchFamily="34" charset="0"/>
                </a:rPr>
                <a:t>SourceDir</a:t>
              </a:r>
              <a:r>
                <a:rPr lang="en-US" sz="1100" dirty="0">
                  <a:solidFill>
                    <a:schemeClr val="tx1"/>
                  </a:solidFill>
                  <a:latin typeface="Calibri Light" panose="020F0302020204030204" pitchFamily="34" charset="0"/>
                  <a:cs typeface="Calibri Light" panose="020F0302020204030204" pitchFamily="34" charset="0"/>
                </a:rPr>
                <a:t> (Provides source root, if running from SourceTree)</a:t>
              </a:r>
            </a:p>
          </p:txBody>
        </p:sp>
        <p:sp>
          <p:nvSpPr>
            <p:cNvPr id="84" name="TextBox 83"/>
            <p:cNvSpPr txBox="1"/>
            <p:nvPr/>
          </p:nvSpPr>
          <p:spPr>
            <a:xfrm>
              <a:off x="4216292" y="2062060"/>
              <a:ext cx="498855" cy="246221"/>
            </a:xfrm>
            <a:prstGeom prst="rect">
              <a:avLst/>
            </a:prstGeom>
            <a:noFill/>
          </p:spPr>
          <p:txBody>
            <a:bodyPr wrap="none" rtlCol="0">
              <a:spAutoFit/>
            </a:bodyPr>
            <a:lstStyle/>
            <a:p>
              <a:r>
                <a:rPr lang="en-US" sz="1000" dirty="0">
                  <a:latin typeface="+mj-lt"/>
                </a:rPr>
                <a:t>public</a:t>
              </a:r>
            </a:p>
          </p:txBody>
        </p:sp>
        <p:sp>
          <p:nvSpPr>
            <p:cNvPr id="85" name="Rounded Rectangle 10"/>
            <p:cNvSpPr/>
            <p:nvPr/>
          </p:nvSpPr>
          <p:spPr>
            <a:xfrm>
              <a:off x="486682" y="4035131"/>
              <a:ext cx="4454239" cy="765322"/>
            </a:xfrm>
            <a:prstGeom prst="roundRect">
              <a:avLst/>
            </a:prstGeom>
            <a:solidFill>
              <a:srgbClr val="D8E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latin typeface="Calibri Light" panose="020F0302020204030204" pitchFamily="34" charset="0"/>
                  <a:cs typeface="Calibri Light" panose="020F0302020204030204" pitchFamily="34" charset="0"/>
                </a:rPr>
                <a:t>PubSub</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cs typeface="Calibri Light" panose="020F0302020204030204" pitchFamily="34" charset="0"/>
                </a:rPr>
                <a:t>Subscribe(…)</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cs typeface="Calibri Light" panose="020F0302020204030204" pitchFamily="34" charset="0"/>
                </a:rPr>
                <a:t>Publish(…)</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cs typeface="Calibri Light" panose="020F0302020204030204" pitchFamily="34" charset="0"/>
                </a:rPr>
                <a:t>Unsubscribe(…)</a:t>
              </a:r>
            </a:p>
          </p:txBody>
        </p:sp>
        <p:sp>
          <p:nvSpPr>
            <p:cNvPr id="86" name="TextBox 85"/>
            <p:cNvSpPr txBox="1"/>
            <p:nvPr/>
          </p:nvSpPr>
          <p:spPr>
            <a:xfrm>
              <a:off x="4206191" y="4012859"/>
              <a:ext cx="498855" cy="246221"/>
            </a:xfrm>
            <a:prstGeom prst="rect">
              <a:avLst/>
            </a:prstGeom>
            <a:noFill/>
          </p:spPr>
          <p:txBody>
            <a:bodyPr wrap="none" rtlCol="0">
              <a:spAutoFit/>
            </a:bodyPr>
            <a:lstStyle/>
            <a:p>
              <a:r>
                <a:rPr lang="en-US" sz="1000" dirty="0">
                  <a:latin typeface="+mj-lt"/>
                </a:rPr>
                <a:t>public</a:t>
              </a:r>
            </a:p>
          </p:txBody>
        </p:sp>
        <p:sp>
          <p:nvSpPr>
            <p:cNvPr id="87" name="Rounded Rectangle 11"/>
            <p:cNvSpPr/>
            <p:nvPr/>
          </p:nvSpPr>
          <p:spPr>
            <a:xfrm>
              <a:off x="523205" y="4906115"/>
              <a:ext cx="4412183" cy="543037"/>
            </a:xfrm>
            <a:prstGeom prst="roundRect">
              <a:avLst/>
            </a:prstGeom>
            <a:solidFill>
              <a:srgbClr val="D8E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latin typeface="Calibri Light" panose="020F0302020204030204" pitchFamily="34" charset="0"/>
                  <a:cs typeface="Calibri Light" panose="020F0302020204030204" pitchFamily="34" charset="0"/>
                </a:rPr>
                <a:t>Ioc (Inversion of Control Container)</a:t>
              </a:r>
            </a:p>
            <a:p>
              <a:pPr marL="171450" indent="-171450">
                <a:buFont typeface="Arial" panose="020B0604020202020204" pitchFamily="34" charset="0"/>
                <a:buChar char="•"/>
              </a:pPr>
              <a:r>
                <a:rPr lang="en-US" sz="1100" dirty="0">
                  <a:solidFill>
                    <a:schemeClr val="tx1"/>
                  </a:solidFill>
                  <a:latin typeface="Calibri Light" panose="020F0302020204030204" pitchFamily="34" charset="0"/>
                  <a:cs typeface="Calibri Light" panose="020F0302020204030204" pitchFamily="34" charset="0"/>
                </a:rPr>
                <a:t>ResolveByType&lt;type&gt;()</a:t>
              </a:r>
            </a:p>
            <a:p>
              <a:pPr marL="171450" indent="-171450">
                <a:buFont typeface="Arial" panose="020B0604020202020204" pitchFamily="34" charset="0"/>
                <a:buChar char="•"/>
              </a:pPr>
              <a:r>
                <a:rPr lang="en-US" sz="1100" dirty="0">
                  <a:solidFill>
                    <a:schemeClr val="tx1"/>
                  </a:solidFill>
                  <a:latin typeface="Calibri Light" panose="020F0302020204030204" pitchFamily="34" charset="0"/>
                  <a:cs typeface="Calibri Light" panose="020F0302020204030204" pitchFamily="34" charset="0"/>
                </a:rPr>
                <a:t>ResolveById(</a:t>
              </a:r>
              <a:r>
                <a:rPr lang="en-US" sz="1100" dirty="0" err="1">
                  <a:solidFill>
                    <a:schemeClr val="tx1"/>
                  </a:solidFill>
                  <a:latin typeface="Calibri Light" panose="020F0302020204030204" pitchFamily="34" charset="0"/>
                  <a:cs typeface="Calibri Light" panose="020F0302020204030204" pitchFamily="34" charset="0"/>
                </a:rPr>
                <a:t>objectId</a:t>
              </a:r>
              <a:r>
                <a:rPr lang="en-US" sz="1100" dirty="0">
                  <a:solidFill>
                    <a:schemeClr val="tx1"/>
                  </a:solidFill>
                  <a:latin typeface="Calibri Light" panose="020F0302020204030204" pitchFamily="34" charset="0"/>
                  <a:cs typeface="Calibri Light" panose="020F0302020204030204" pitchFamily="34" charset="0"/>
                </a:rPr>
                <a:t>)</a:t>
              </a:r>
            </a:p>
          </p:txBody>
        </p:sp>
        <p:sp>
          <p:nvSpPr>
            <p:cNvPr id="88" name="TextBox 87"/>
            <p:cNvSpPr txBox="1"/>
            <p:nvPr/>
          </p:nvSpPr>
          <p:spPr>
            <a:xfrm>
              <a:off x="4206191" y="4843677"/>
              <a:ext cx="498855" cy="246221"/>
            </a:xfrm>
            <a:prstGeom prst="rect">
              <a:avLst/>
            </a:prstGeom>
            <a:noFill/>
          </p:spPr>
          <p:txBody>
            <a:bodyPr wrap="none" rtlCol="0">
              <a:spAutoFit/>
            </a:bodyPr>
            <a:lstStyle/>
            <a:p>
              <a:r>
                <a:rPr lang="en-US" sz="1000" dirty="0">
                  <a:latin typeface="+mj-lt"/>
                </a:rPr>
                <a:t>public</a:t>
              </a:r>
            </a:p>
          </p:txBody>
        </p:sp>
        <p:sp>
          <p:nvSpPr>
            <p:cNvPr id="89" name="TextBox 88"/>
            <p:cNvSpPr txBox="1"/>
            <p:nvPr/>
          </p:nvSpPr>
          <p:spPr>
            <a:xfrm>
              <a:off x="4206191" y="5594794"/>
              <a:ext cx="498855" cy="246221"/>
            </a:xfrm>
            <a:prstGeom prst="rect">
              <a:avLst/>
            </a:prstGeom>
            <a:noFill/>
          </p:spPr>
          <p:txBody>
            <a:bodyPr wrap="none" rtlCol="0">
              <a:spAutoFit/>
            </a:bodyPr>
            <a:lstStyle/>
            <a:p>
              <a:r>
                <a:rPr lang="en-US" sz="1000" dirty="0">
                  <a:latin typeface="+mj-lt"/>
                </a:rPr>
                <a:t>public</a:t>
              </a:r>
            </a:p>
          </p:txBody>
        </p:sp>
      </p:grpSp>
      <p:grpSp>
        <p:nvGrpSpPr>
          <p:cNvPr id="51" name="Group 50"/>
          <p:cNvGrpSpPr/>
          <p:nvPr/>
        </p:nvGrpSpPr>
        <p:grpSpPr>
          <a:xfrm>
            <a:off x="6022424" y="1645399"/>
            <a:ext cx="5356776" cy="4490824"/>
            <a:chOff x="5150986" y="1714551"/>
            <a:chExt cx="4674500" cy="4150755"/>
          </a:xfrm>
        </p:grpSpPr>
        <p:grpSp>
          <p:nvGrpSpPr>
            <p:cNvPr id="52" name="Group 51"/>
            <p:cNvGrpSpPr/>
            <p:nvPr/>
          </p:nvGrpSpPr>
          <p:grpSpPr>
            <a:xfrm>
              <a:off x="6221623" y="1714551"/>
              <a:ext cx="3603863" cy="3602586"/>
              <a:chOff x="6221623" y="1714551"/>
              <a:chExt cx="3603863" cy="3602586"/>
            </a:xfrm>
          </p:grpSpPr>
          <p:sp>
            <p:nvSpPr>
              <p:cNvPr id="54" name="Rounded Rectangular Callout 18"/>
              <p:cNvSpPr/>
              <p:nvPr/>
            </p:nvSpPr>
            <p:spPr>
              <a:xfrm>
                <a:off x="6221623" y="4434739"/>
                <a:ext cx="3603863" cy="882398"/>
              </a:xfrm>
              <a:prstGeom prst="wedgeRoundRectCallout">
                <a:avLst>
                  <a:gd name="adj1" fmla="val -64844"/>
                  <a:gd name="adj2" fmla="val 20202"/>
                  <a:gd name="adj3" fmla="val 16667"/>
                </a:avLst>
              </a:prstGeom>
              <a:solidFill>
                <a:srgbClr val="E9FDF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latin typeface="Calibri Light" panose="020F0302020204030204" pitchFamily="34" charset="0"/>
                    <a:cs typeface="Calibri Light" panose="020F0302020204030204" pitchFamily="34" charset="0"/>
                  </a:rPr>
                  <a:t>General Purpose, Cross-Cutting, Application Services</a:t>
                </a:r>
              </a:p>
              <a:p>
                <a:pPr marL="228600" indent="-228600">
                  <a:buFont typeface="+mj-lt"/>
                  <a:buAutoNum type="arabicPeriod" startAt="13"/>
                </a:pPr>
                <a:r>
                  <a:rPr lang="en-US" sz="1100" dirty="0">
                    <a:solidFill>
                      <a:schemeClr val="tx1"/>
                    </a:solidFill>
                    <a:latin typeface="Calibri Light" panose="020F0302020204030204" pitchFamily="34" charset="0"/>
                    <a:cs typeface="Calibri Light" panose="020F0302020204030204" pitchFamily="34" charset="0"/>
                  </a:rPr>
                  <a:t>Bootstraps and configurators called via AppInfo</a:t>
                </a:r>
              </a:p>
              <a:p>
                <a:pPr marL="228600" indent="-228600">
                  <a:buFont typeface="+mj-lt"/>
                  <a:buAutoNum type="arabicPeriod" startAt="13"/>
                </a:pPr>
                <a:r>
                  <a:rPr lang="en-US" sz="1100" dirty="0" smtClean="0">
                    <a:solidFill>
                      <a:schemeClr val="tx1"/>
                    </a:solidFill>
                    <a:latin typeface="Calibri Light" panose="020F0302020204030204" pitchFamily="34" charset="0"/>
                    <a:cs typeface="Calibri Light" panose="020F0302020204030204" pitchFamily="34" charset="0"/>
                  </a:rPr>
                  <a:t>Exposed </a:t>
                </a:r>
                <a:r>
                  <a:rPr lang="en-US" sz="1100" dirty="0">
                    <a:solidFill>
                      <a:schemeClr val="tx1"/>
                    </a:solidFill>
                    <a:latin typeface="Calibri Light" panose="020F0302020204030204" pitchFamily="34" charset="0"/>
                    <a:cs typeface="Calibri Light" panose="020F0302020204030204" pitchFamily="34" charset="0"/>
                  </a:rPr>
                  <a:t>as a static property by AppInfo.</a:t>
                </a:r>
              </a:p>
              <a:p>
                <a:pPr marL="228600" indent="-228600">
                  <a:buFont typeface="+mj-lt"/>
                  <a:buAutoNum type="arabicPeriod" startAt="13"/>
                </a:pPr>
                <a:r>
                  <a:rPr lang="en-US" sz="1100" dirty="0">
                    <a:solidFill>
                      <a:schemeClr val="tx1"/>
                    </a:solidFill>
                    <a:latin typeface="Calibri Light" panose="020F0302020204030204" pitchFamily="34" charset="0"/>
                    <a:cs typeface="Calibri Light" panose="020F0302020204030204" pitchFamily="34" charset="0"/>
                  </a:rPr>
                  <a:t>Works like a Singleton, but not these services are NOT implemented as Singleton to better support testability.</a:t>
                </a:r>
              </a:p>
            </p:txBody>
          </p:sp>
          <p:sp>
            <p:nvSpPr>
              <p:cNvPr id="55" name="Rounded Rectangular Callout 20"/>
              <p:cNvSpPr/>
              <p:nvPr/>
            </p:nvSpPr>
            <p:spPr>
              <a:xfrm>
                <a:off x="6221623" y="1714551"/>
                <a:ext cx="3603863" cy="1140795"/>
              </a:xfrm>
              <a:prstGeom prst="wedgeRoundRectCallout">
                <a:avLst>
                  <a:gd name="adj1" fmla="val -79753"/>
                  <a:gd name="adj2" fmla="val 21623"/>
                  <a:gd name="adj3" fmla="val 16667"/>
                </a:avLst>
              </a:prstGeom>
              <a:solidFill>
                <a:srgbClr val="E9FDF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latin typeface="Calibri Light" panose="020F0302020204030204" pitchFamily="34" charset="0"/>
                    <a:cs typeface="Calibri Light" panose="020F0302020204030204" pitchFamily="34" charset="0"/>
                  </a:rPr>
                  <a:t>Procedure to determine and expose standard directories. Values will vary;</a:t>
                </a:r>
              </a:p>
              <a:p>
                <a:pPr marL="228600" indent="-228600">
                  <a:buFont typeface="+mj-lt"/>
                  <a:buAutoNum type="arabicPeriod" startAt="6"/>
                </a:pPr>
                <a:r>
                  <a:rPr lang="en-US" sz="1100" dirty="0">
                    <a:solidFill>
                      <a:schemeClr val="tx1"/>
                    </a:solidFill>
                    <a:latin typeface="Calibri Light" panose="020F0302020204030204" pitchFamily="34" charset="0"/>
                    <a:cs typeface="Calibri Light" panose="020F0302020204030204" pitchFamily="34" charset="0"/>
                  </a:rPr>
                  <a:t>Depending upon if running from source tree</a:t>
                </a:r>
              </a:p>
              <a:p>
                <a:pPr marL="228600" indent="-228600">
                  <a:buFont typeface="+mj-lt"/>
                  <a:buAutoNum type="arabicPeriod" startAt="6"/>
                </a:pPr>
                <a:r>
                  <a:rPr lang="en-US" sz="1100" dirty="0">
                    <a:solidFill>
                      <a:schemeClr val="tx1"/>
                    </a:solidFill>
                    <a:latin typeface="Calibri Light" panose="020F0302020204030204" pitchFamily="34" charset="0"/>
                    <a:cs typeface="Calibri Light" panose="020F0302020204030204" pitchFamily="34" charset="0"/>
                  </a:rPr>
                  <a:t>Debug or Release Model</a:t>
                </a:r>
              </a:p>
              <a:p>
                <a:pPr marL="228600" indent="-228600">
                  <a:buFont typeface="+mj-lt"/>
                  <a:buAutoNum type="arabicPeriod" startAt="6"/>
                </a:pPr>
                <a:r>
                  <a:rPr lang="en-US" sz="1100" dirty="0">
                    <a:solidFill>
                      <a:schemeClr val="tx1"/>
                    </a:solidFill>
                    <a:latin typeface="Calibri Light" panose="020F0302020204030204" pitchFamily="34" charset="0"/>
                    <a:cs typeface="Calibri Light" panose="020F0302020204030204" pitchFamily="34" charset="0"/>
                  </a:rPr>
                  <a:t>64bit or 32 Bit.</a:t>
                </a:r>
              </a:p>
              <a:p>
                <a:pPr marL="228600" indent="-228600">
                  <a:buFont typeface="+mj-lt"/>
                  <a:buAutoNum type="arabicPeriod" startAt="6"/>
                </a:pPr>
                <a:r>
                  <a:rPr lang="en-US" sz="1100" dirty="0">
                    <a:solidFill>
                      <a:schemeClr val="tx1"/>
                    </a:solidFill>
                    <a:latin typeface="Calibri Light" panose="020F0302020204030204" pitchFamily="34" charset="0"/>
                    <a:cs typeface="Calibri Light" panose="020F0302020204030204" pitchFamily="34" charset="0"/>
                  </a:rPr>
                  <a:t>Potentially will include application specific directories.</a:t>
                </a:r>
              </a:p>
            </p:txBody>
          </p:sp>
          <p:sp>
            <p:nvSpPr>
              <p:cNvPr id="81" name="Rounded Rectangular Callout 21"/>
              <p:cNvSpPr/>
              <p:nvPr/>
            </p:nvSpPr>
            <p:spPr>
              <a:xfrm>
                <a:off x="6221624" y="3065586"/>
                <a:ext cx="3603862" cy="914758"/>
              </a:xfrm>
              <a:prstGeom prst="wedgeRoundRectCallout">
                <a:avLst>
                  <a:gd name="adj1" fmla="val -163228"/>
                  <a:gd name="adj2" fmla="val -14831"/>
                  <a:gd name="adj3" fmla="val 16667"/>
                </a:avLst>
              </a:prstGeom>
              <a:solidFill>
                <a:srgbClr val="E9FDF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Font typeface="+mj-lt"/>
                  <a:buAutoNum type="arabicPeriod" startAt="10"/>
                </a:pPr>
                <a:r>
                  <a:rPr lang="en-US" sz="1100" dirty="0">
                    <a:solidFill>
                      <a:schemeClr val="tx1"/>
                    </a:solidFill>
                    <a:latin typeface="Calibri Light" panose="020F0302020204030204" pitchFamily="34" charset="0"/>
                    <a:cs typeface="Calibri Light" panose="020F0302020204030204" pitchFamily="34" charset="0"/>
                  </a:rPr>
                  <a:t>AppInfo will new up and call specifically focused configurators and bootstrap services.</a:t>
                </a:r>
              </a:p>
              <a:p>
                <a:pPr marL="228600" indent="-228600">
                  <a:buFont typeface="+mj-lt"/>
                  <a:buAutoNum type="arabicPeriod" startAt="10"/>
                </a:pPr>
                <a:r>
                  <a:rPr lang="en-US" sz="1100" dirty="0">
                    <a:solidFill>
                      <a:schemeClr val="tx1"/>
                    </a:solidFill>
                    <a:latin typeface="Calibri Light" panose="020F0302020204030204" pitchFamily="34" charset="0"/>
                    <a:cs typeface="Calibri Light" panose="020F0302020204030204" pitchFamily="34" charset="0"/>
                  </a:rPr>
                  <a:t>In and off itself, AppInfo does not contain code to bootstrap other services. </a:t>
                </a:r>
              </a:p>
              <a:p>
                <a:pPr marL="228600" indent="-228600">
                  <a:buFont typeface="+mj-lt"/>
                  <a:buAutoNum type="arabicPeriod" startAt="10"/>
                </a:pPr>
                <a:r>
                  <a:rPr lang="en-US" sz="1100" dirty="0">
                    <a:solidFill>
                      <a:schemeClr val="tx1"/>
                    </a:solidFill>
                    <a:latin typeface="Calibri Light" panose="020F0302020204030204" pitchFamily="34" charset="0"/>
                    <a:cs typeface="Calibri Light" panose="020F0302020204030204" pitchFamily="34" charset="0"/>
                  </a:rPr>
                  <a:t>AppInfo will maintain Single Responsibility.</a:t>
                </a:r>
              </a:p>
              <a:p>
                <a:endParaRPr lang="en-US" sz="1000" dirty="0">
                  <a:solidFill>
                    <a:schemeClr val="bg1"/>
                  </a:solidFill>
                  <a:latin typeface="Calibri Light" panose="020F0302020204030204" pitchFamily="34" charset="0"/>
                  <a:cs typeface="Calibri Light" panose="020F0302020204030204" pitchFamily="34" charset="0"/>
                </a:endParaRPr>
              </a:p>
            </p:txBody>
          </p:sp>
        </p:grpSp>
        <p:sp>
          <p:nvSpPr>
            <p:cNvPr id="53" name="Right Brace 52"/>
            <p:cNvSpPr/>
            <p:nvPr/>
          </p:nvSpPr>
          <p:spPr>
            <a:xfrm>
              <a:off x="5150986" y="4269419"/>
              <a:ext cx="341676" cy="1595887"/>
            </a:xfrm>
            <a:prstGeom prst="rightBrace">
              <a:avLst>
                <a:gd name="adj1" fmla="val 8333"/>
                <a:gd name="adj2" fmla="val 4946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0" name="Text Placeholder 2"/>
          <p:cNvSpPr txBox="1">
            <a:spLocks/>
          </p:cNvSpPr>
          <p:nvPr/>
        </p:nvSpPr>
        <p:spPr>
          <a:xfrm>
            <a:off x="7674442" y="412841"/>
            <a:ext cx="4864100" cy="2889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u="sng" dirty="0" err="1" smtClean="0">
                <a:latin typeface="Calibri Light" panose="020F0302020204030204" pitchFamily="34" charset="0"/>
                <a:cs typeface="Calibri Light" panose="020F0302020204030204" pitchFamily="34" charset="0"/>
              </a:rPr>
              <a:t>AppInfo</a:t>
            </a:r>
            <a:r>
              <a:rPr lang="en-US" sz="1800" u="sng" dirty="0" smtClean="0">
                <a:latin typeface="Calibri Light" panose="020F0302020204030204" pitchFamily="34" charset="0"/>
                <a:cs typeface="Calibri Light" panose="020F0302020204030204" pitchFamily="34" charset="0"/>
              </a:rPr>
              <a:t> - Details</a:t>
            </a:r>
            <a:endParaRPr lang="en-US" sz="1800" u="sng" dirty="0">
              <a:latin typeface="Calibri Light" panose="020F0302020204030204" pitchFamily="34" charset="0"/>
              <a:cs typeface="Calibri Light" panose="020F0302020204030204" pitchFamily="34" charset="0"/>
            </a:endParaRPr>
          </a:p>
        </p:txBody>
      </p:sp>
      <p:grpSp>
        <p:nvGrpSpPr>
          <p:cNvPr id="24" name="Group 23"/>
          <p:cNvGrpSpPr/>
          <p:nvPr/>
        </p:nvGrpSpPr>
        <p:grpSpPr>
          <a:xfrm>
            <a:off x="256673" y="264948"/>
            <a:ext cx="1860451" cy="835224"/>
            <a:chOff x="256673" y="264948"/>
            <a:chExt cx="1860451" cy="835224"/>
          </a:xfrm>
        </p:grpSpPr>
        <p:pic>
          <p:nvPicPr>
            <p:cNvPr id="25" name="Picture 24"/>
            <p:cNvPicPr>
              <a:picLocks noChangeAspect="1"/>
            </p:cNvPicPr>
            <p:nvPr/>
          </p:nvPicPr>
          <p:blipFill>
            <a:blip r:embed="rId2"/>
            <a:stretch>
              <a:fillRect/>
            </a:stretch>
          </p:blipFill>
          <p:spPr>
            <a:xfrm>
              <a:off x="256673" y="264948"/>
              <a:ext cx="841321" cy="835224"/>
            </a:xfrm>
            <a:prstGeom prst="rect">
              <a:avLst/>
            </a:prstGeom>
          </p:spPr>
        </p:pic>
        <p:sp>
          <p:nvSpPr>
            <p:cNvPr id="26" name="TextBox 25"/>
            <p:cNvSpPr txBox="1"/>
            <p:nvPr/>
          </p:nvSpPr>
          <p:spPr>
            <a:xfrm>
              <a:off x="840259" y="328617"/>
              <a:ext cx="1276865"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CARE</a:t>
              </a:r>
              <a:endParaRPr lang="en-US" dirty="0">
                <a:solidFill>
                  <a:srgbClr val="18CE8B"/>
                </a:solidFill>
                <a:latin typeface="Calibri Light" panose="020F0302020204030204" pitchFamily="34" charset="0"/>
                <a:cs typeface="Calibri Light" panose="020F0302020204030204" pitchFamily="34" charset="0"/>
              </a:endParaRPr>
            </a:p>
          </p:txBody>
        </p:sp>
      </p:grpSp>
      <p:sp>
        <p:nvSpPr>
          <p:cNvPr id="3" name="Slide Number Placeholder 2"/>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399453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1"/>
          <p:cNvSpPr txBox="1">
            <a:spLocks/>
          </p:cNvSpPr>
          <p:nvPr/>
        </p:nvSpPr>
        <p:spPr>
          <a:xfrm>
            <a:off x="5867375" y="412841"/>
            <a:ext cx="4864100" cy="2889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err="1" smtClean="0">
                <a:latin typeface="Calibri Light" panose="020F0302020204030204" pitchFamily="34" charset="0"/>
                <a:cs typeface="Calibri Light" panose="020F0302020204030204" pitchFamily="34" charset="0"/>
              </a:rPr>
              <a:t>PubSub</a:t>
            </a:r>
            <a:r>
              <a:rPr lang="en-US" sz="1800" dirty="0" smtClean="0">
                <a:latin typeface="Calibri Light" panose="020F0302020204030204" pitchFamily="34" charset="0"/>
                <a:cs typeface="Calibri Light" panose="020F0302020204030204" pitchFamily="34" charset="0"/>
              </a:rPr>
              <a:t> – Publish/Subscribe, Defined</a:t>
            </a:r>
            <a:endParaRPr lang="en-US" sz="1800" dirty="0">
              <a:latin typeface="Calibri Light" panose="020F0302020204030204" pitchFamily="34" charset="0"/>
              <a:cs typeface="Calibri Light" panose="020F0302020204030204" pitchFamily="34" charset="0"/>
            </a:endParaRPr>
          </a:p>
        </p:txBody>
      </p:sp>
      <p:grpSp>
        <p:nvGrpSpPr>
          <p:cNvPr id="23" name="Group 22"/>
          <p:cNvGrpSpPr/>
          <p:nvPr/>
        </p:nvGrpSpPr>
        <p:grpSpPr>
          <a:xfrm>
            <a:off x="246181" y="1485900"/>
            <a:ext cx="11793419" cy="5360415"/>
            <a:chOff x="399371" y="2449480"/>
            <a:chExt cx="11714211" cy="5177919"/>
          </a:xfrm>
        </p:grpSpPr>
        <p:sp>
          <p:nvSpPr>
            <p:cNvPr id="24" name="Rectangle 23"/>
            <p:cNvSpPr/>
            <p:nvPr/>
          </p:nvSpPr>
          <p:spPr>
            <a:xfrm>
              <a:off x="399371" y="2449480"/>
              <a:ext cx="11714211" cy="954107"/>
            </a:xfrm>
            <a:prstGeom prst="rect">
              <a:avLst/>
            </a:prstGeom>
          </p:spPr>
          <p:txBody>
            <a:bodyPr wrap="square">
              <a:spAutoFit/>
            </a:bodyPr>
            <a:lstStyle/>
            <a:p>
              <a:r>
                <a:rPr lang="en-US" sz="1400" dirty="0">
                  <a:solidFill>
                    <a:srgbClr val="252525"/>
                  </a:solidFill>
                  <a:latin typeface="Calibri Light" panose="020F0302020204030204" pitchFamily="34" charset="0"/>
                  <a:cs typeface="Calibri Light" panose="020F0302020204030204" pitchFamily="34" charset="0"/>
                </a:rPr>
                <a:t>In software architecture, </a:t>
              </a:r>
              <a:r>
                <a:rPr lang="en-US" sz="1400" b="1" dirty="0">
                  <a:solidFill>
                    <a:srgbClr val="252525"/>
                  </a:solidFill>
                  <a:latin typeface="Calibri Light" panose="020F0302020204030204" pitchFamily="34" charset="0"/>
                  <a:cs typeface="Calibri Light" panose="020F0302020204030204" pitchFamily="34" charset="0"/>
                </a:rPr>
                <a:t>publish–subscribe</a:t>
              </a:r>
              <a:r>
                <a:rPr lang="en-US" sz="1400" dirty="0">
                  <a:solidFill>
                    <a:srgbClr val="252525"/>
                  </a:solidFill>
                  <a:latin typeface="Calibri Light" panose="020F0302020204030204" pitchFamily="34" charset="0"/>
                  <a:cs typeface="Calibri Light" panose="020F0302020204030204" pitchFamily="34" charset="0"/>
                </a:rPr>
                <a:t> is a messaging pattern where senders of messages, called publishers, do not program the messages to be sent directly to specific receivers, called subscribers, but instead characterize published messages into classes without knowledge of which subscribers, if any, there may be. Similarly, subscribers express interest in one or more classes and only receive messages that are of interest, without knowledge of which publishers, if any, there are. [</a:t>
              </a:r>
              <a:r>
                <a:rPr lang="en-US" sz="1400" dirty="0">
                  <a:solidFill>
                    <a:srgbClr val="252525"/>
                  </a:solidFill>
                  <a:latin typeface="Calibri Light" panose="020F0302020204030204" pitchFamily="34" charset="0"/>
                  <a:cs typeface="Calibri Light" panose="020F0302020204030204" pitchFamily="34" charset="0"/>
                  <a:hlinkClick r:id="rId2"/>
                </a:rPr>
                <a:t>Wikipedia</a:t>
              </a:r>
              <a:r>
                <a:rPr lang="en-US" sz="1400" dirty="0">
                  <a:solidFill>
                    <a:srgbClr val="252525"/>
                  </a:solidFill>
                  <a:latin typeface="Calibri Light" panose="020F0302020204030204" pitchFamily="34" charset="0"/>
                  <a:cs typeface="Calibri Light" panose="020F0302020204030204" pitchFamily="34" charset="0"/>
                </a:rPr>
                <a:t>]</a:t>
              </a:r>
              <a:endParaRPr lang="en-US" sz="1400" dirty="0">
                <a:latin typeface="Calibri Light" panose="020F0302020204030204" pitchFamily="34" charset="0"/>
                <a:cs typeface="Calibri Light" panose="020F0302020204030204" pitchFamily="34" charset="0"/>
              </a:endParaRPr>
            </a:p>
          </p:txBody>
        </p:sp>
        <p:sp>
          <p:nvSpPr>
            <p:cNvPr id="25" name="Rounded Rectangular Callout 5"/>
            <p:cNvSpPr/>
            <p:nvPr/>
          </p:nvSpPr>
          <p:spPr>
            <a:xfrm>
              <a:off x="5098058" y="3227196"/>
              <a:ext cx="4472781" cy="276979"/>
            </a:xfrm>
            <a:prstGeom prst="wedgeRoundRectCallout">
              <a:avLst>
                <a:gd name="adj1" fmla="val -49267"/>
                <a:gd name="adj2" fmla="val -6505"/>
                <a:gd name="adj3" fmla="val 16667"/>
              </a:avLst>
            </a:prstGeom>
            <a:solidFill>
              <a:srgbClr val="E9FDF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cs typeface="Calibri Light" panose="020F0302020204030204" pitchFamily="34" charset="0"/>
                </a:rPr>
                <a:t>Publishers and Subscribers have no specific knowledge of each other</a:t>
              </a:r>
              <a:r>
                <a:rPr lang="en-US" sz="1000" dirty="0">
                  <a:solidFill>
                    <a:schemeClr val="bg1"/>
                  </a:solidFill>
                  <a:latin typeface="Calibri Light" panose="020F0302020204030204" pitchFamily="34" charset="0"/>
                  <a:cs typeface="Calibri Light" panose="020F0302020204030204" pitchFamily="34" charset="0"/>
                </a:rPr>
                <a:t>.</a:t>
              </a:r>
            </a:p>
          </p:txBody>
        </p:sp>
        <p:pic>
          <p:nvPicPr>
            <p:cNvPr id="26" name="Picture 2" descr="Ff649664.despublishsubscribe_f01(en-us,PandP.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9891" y="3790540"/>
              <a:ext cx="4286250" cy="253365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4031572" y="6324191"/>
              <a:ext cx="3616696" cy="246221"/>
            </a:xfrm>
            <a:prstGeom prst="rect">
              <a:avLst/>
            </a:prstGeom>
            <a:noFill/>
          </p:spPr>
          <p:txBody>
            <a:bodyPr wrap="none" rtlCol="0">
              <a:spAutoFit/>
            </a:bodyPr>
            <a:lstStyle/>
            <a:p>
              <a:r>
                <a:rPr lang="en-US" sz="1000" dirty="0">
                  <a:latin typeface="Calibri Light" panose="020F0302020204030204" pitchFamily="34" charset="0"/>
                  <a:cs typeface="Calibri Light" panose="020F0302020204030204" pitchFamily="34" charset="0"/>
                </a:rPr>
                <a:t>Source: </a:t>
              </a:r>
              <a:r>
                <a:rPr lang="en-US" sz="1000" dirty="0">
                  <a:latin typeface="Calibri Light" panose="020F0302020204030204" pitchFamily="34" charset="0"/>
                  <a:cs typeface="Calibri Light" panose="020F0302020204030204" pitchFamily="34" charset="0"/>
                  <a:hlinkClick r:id="rId4"/>
                </a:rPr>
                <a:t>https://msdn.microsoft.com/en-us/library/ff649664.aspx </a:t>
              </a:r>
              <a:endParaRPr lang="en-US" sz="1000" dirty="0">
                <a:latin typeface="Calibri Light" panose="020F0302020204030204" pitchFamily="34" charset="0"/>
                <a:cs typeface="Calibri Light" panose="020F0302020204030204" pitchFamily="34" charset="0"/>
              </a:endParaRPr>
            </a:p>
          </p:txBody>
        </p:sp>
        <p:sp>
          <p:nvSpPr>
            <p:cNvPr id="28" name="Rounded Rectangle 30"/>
            <p:cNvSpPr/>
            <p:nvPr/>
          </p:nvSpPr>
          <p:spPr>
            <a:xfrm>
              <a:off x="898246" y="6664515"/>
              <a:ext cx="10169132" cy="962884"/>
            </a:xfrm>
            <a:prstGeom prst="roundRect">
              <a:avLst/>
            </a:prstGeom>
            <a:solidFill>
              <a:srgbClr val="E9FD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latin typeface="Calibri Light" panose="020F0302020204030204" pitchFamily="34" charset="0"/>
                  <a:cs typeface="Calibri Light" panose="020F0302020204030204" pitchFamily="34" charset="0"/>
                </a:rPr>
                <a:t>The Pub Sub as described is a simple, in-process pattern, inspired by Microsoft Patterns and Practice’s Event Aggregator from the Prism Framework.</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cs typeface="Calibri Light" panose="020F0302020204030204" pitchFamily="34" charset="0"/>
                </a:rPr>
                <a:t>Prism’s </a:t>
              </a:r>
              <a:r>
                <a:rPr lang="en-US" sz="1200" dirty="0" err="1">
                  <a:solidFill>
                    <a:schemeClr val="tx1"/>
                  </a:solidFill>
                  <a:latin typeface="Calibri Light" panose="020F0302020204030204" pitchFamily="34" charset="0"/>
                  <a:cs typeface="Calibri Light" panose="020F0302020204030204" pitchFamily="34" charset="0"/>
                </a:rPr>
                <a:t>EventAggregator</a:t>
              </a:r>
              <a:r>
                <a:rPr lang="en-US" sz="1200" dirty="0">
                  <a:solidFill>
                    <a:schemeClr val="tx1"/>
                  </a:solidFill>
                  <a:latin typeface="Calibri Light" panose="020F0302020204030204" pitchFamily="34" charset="0"/>
                  <a:cs typeface="Calibri Light" panose="020F0302020204030204" pitchFamily="34" charset="0"/>
                </a:rPr>
                <a:t> is oriented towards a UI context, would need adaption for application wide usage, and has issues that would need to be fixed.</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cs typeface="Calibri Light" panose="020F0302020204030204" pitchFamily="34" charset="0"/>
                </a:rPr>
                <a:t>The Patterns and Practice group is effectively no longer in existence.</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cs typeface="Calibri Light" panose="020F0302020204030204" pitchFamily="34" charset="0"/>
                </a:rPr>
                <a:t>In a simple context, like this, it’s simple pattern, simple to implement.</a:t>
              </a:r>
            </a:p>
          </p:txBody>
        </p:sp>
      </p:grpSp>
      <p:grpSp>
        <p:nvGrpSpPr>
          <p:cNvPr id="12" name="Group 11"/>
          <p:cNvGrpSpPr/>
          <p:nvPr/>
        </p:nvGrpSpPr>
        <p:grpSpPr>
          <a:xfrm>
            <a:off x="256673" y="264948"/>
            <a:ext cx="1860451" cy="835224"/>
            <a:chOff x="256673" y="264948"/>
            <a:chExt cx="1860451" cy="835224"/>
          </a:xfrm>
        </p:grpSpPr>
        <p:pic>
          <p:nvPicPr>
            <p:cNvPr id="13" name="Picture 12"/>
            <p:cNvPicPr>
              <a:picLocks noChangeAspect="1"/>
            </p:cNvPicPr>
            <p:nvPr/>
          </p:nvPicPr>
          <p:blipFill>
            <a:blip r:embed="rId5"/>
            <a:stretch>
              <a:fillRect/>
            </a:stretch>
          </p:blipFill>
          <p:spPr>
            <a:xfrm>
              <a:off x="256673" y="264948"/>
              <a:ext cx="841321" cy="835224"/>
            </a:xfrm>
            <a:prstGeom prst="rect">
              <a:avLst/>
            </a:prstGeom>
          </p:spPr>
        </p:pic>
        <p:sp>
          <p:nvSpPr>
            <p:cNvPr id="14" name="TextBox 13"/>
            <p:cNvSpPr txBox="1"/>
            <p:nvPr/>
          </p:nvSpPr>
          <p:spPr>
            <a:xfrm>
              <a:off x="840259" y="328617"/>
              <a:ext cx="1276865"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CARE</a:t>
              </a:r>
              <a:endParaRPr lang="en-US" dirty="0">
                <a:solidFill>
                  <a:srgbClr val="18CE8B"/>
                </a:solidFill>
                <a:latin typeface="Calibri Light" panose="020F0302020204030204" pitchFamily="34" charset="0"/>
                <a:cs typeface="Calibri Light" panose="020F0302020204030204" pitchFamily="34" charset="0"/>
              </a:endParaRPr>
            </a:p>
          </p:txBody>
        </p:sp>
      </p:grpSp>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789132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1"/>
          <p:cNvSpPr txBox="1">
            <a:spLocks/>
          </p:cNvSpPr>
          <p:nvPr/>
        </p:nvSpPr>
        <p:spPr>
          <a:xfrm>
            <a:off x="7205273" y="389205"/>
            <a:ext cx="4864100" cy="2889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smtClean="0">
                <a:latin typeface="Calibri Light" panose="020F0302020204030204" pitchFamily="34" charset="0"/>
                <a:cs typeface="Calibri Light" panose="020F0302020204030204" pitchFamily="34" charset="0"/>
              </a:rPr>
              <a:t>Dependency Injection</a:t>
            </a:r>
            <a:endParaRPr lang="en-US" sz="1800" dirty="0">
              <a:latin typeface="Calibri Light" panose="020F0302020204030204" pitchFamily="34" charset="0"/>
              <a:cs typeface="Calibri Light" panose="020F0302020204030204" pitchFamily="34" charset="0"/>
            </a:endParaRPr>
          </a:p>
        </p:txBody>
      </p:sp>
      <p:sp>
        <p:nvSpPr>
          <p:cNvPr id="14" name="TextBox 13"/>
          <p:cNvSpPr txBox="1"/>
          <p:nvPr/>
        </p:nvSpPr>
        <p:spPr>
          <a:xfrm>
            <a:off x="256673" y="1313725"/>
            <a:ext cx="7952251" cy="1815882"/>
          </a:xfrm>
          <a:prstGeom prst="rect">
            <a:avLst/>
          </a:prstGeom>
          <a:noFill/>
        </p:spPr>
        <p:txBody>
          <a:bodyPr wrap="square" rtlCol="0">
            <a:spAutoFit/>
          </a:bodyPr>
          <a:lstStyle/>
          <a:p>
            <a:pPr marL="285750" indent="-285750" defTabSz="969996">
              <a:buFont typeface="+mj-lt"/>
              <a:buAutoNum type="arabicPeriod"/>
            </a:pPr>
            <a:r>
              <a:rPr lang="en-US" sz="1600" dirty="0">
                <a:solidFill>
                  <a:srgbClr val="3C3F3F"/>
                </a:solidFill>
                <a:latin typeface="Calibri Light" panose="020F0302020204030204" pitchFamily="34" charset="0"/>
                <a:cs typeface="Calibri Light" panose="020F0302020204030204" pitchFamily="34" charset="0"/>
              </a:rPr>
              <a:t>Dependency injection is a software design pattern that implements inversion of control for resolving dependencies. </a:t>
            </a:r>
          </a:p>
          <a:p>
            <a:pPr marL="285750" indent="-285750" defTabSz="969996">
              <a:buFont typeface="+mj-lt"/>
              <a:buAutoNum type="arabicPeriod"/>
            </a:pPr>
            <a:r>
              <a:rPr lang="en-US" sz="1600" dirty="0">
                <a:solidFill>
                  <a:srgbClr val="3C3F3F"/>
                </a:solidFill>
                <a:latin typeface="Calibri Light" panose="020F0302020204030204" pitchFamily="34" charset="0"/>
                <a:cs typeface="Calibri Light" panose="020F0302020204030204" pitchFamily="34" charset="0"/>
              </a:rPr>
              <a:t>Dependency injection is a technique that helps to keep a class focused on a singular purpose.  </a:t>
            </a:r>
          </a:p>
          <a:p>
            <a:pPr marL="285750" indent="-285750" defTabSz="969996">
              <a:buFont typeface="+mj-lt"/>
              <a:buAutoNum type="arabicPeriod"/>
            </a:pPr>
            <a:r>
              <a:rPr lang="en-US" sz="1600" dirty="0">
                <a:solidFill>
                  <a:srgbClr val="3C3F3F"/>
                </a:solidFill>
                <a:latin typeface="Calibri Light" panose="020F0302020204030204" pitchFamily="34" charset="0"/>
                <a:cs typeface="Calibri Light" panose="020F0302020204030204" pitchFamily="34" charset="0"/>
              </a:rPr>
              <a:t>Dependency injection enables and focuses design on de-coupled components, with the result being an object model that is approachable with respect to unit testing.</a:t>
            </a:r>
          </a:p>
          <a:p>
            <a:pPr marL="285750" indent="-285750" defTabSz="969996">
              <a:buFont typeface="+mj-lt"/>
              <a:buAutoNum type="arabicPeriod"/>
            </a:pPr>
            <a:r>
              <a:rPr lang="en-US" sz="1600" dirty="0">
                <a:solidFill>
                  <a:srgbClr val="3C3F3F"/>
                </a:solidFill>
                <a:latin typeface="Calibri Light" panose="020F0302020204030204" pitchFamily="34" charset="0"/>
                <a:cs typeface="Calibri Light" panose="020F0302020204030204" pitchFamily="34" charset="0"/>
              </a:rPr>
              <a:t>Resolving a classes' dependencies is delegated to the IOC container.</a:t>
            </a:r>
          </a:p>
        </p:txBody>
      </p:sp>
      <p:sp>
        <p:nvSpPr>
          <p:cNvPr id="15" name="Rounded Rectangular Callout 7"/>
          <p:cNvSpPr/>
          <p:nvPr/>
        </p:nvSpPr>
        <p:spPr>
          <a:xfrm>
            <a:off x="8125428" y="947387"/>
            <a:ext cx="3984511" cy="1785639"/>
          </a:xfrm>
          <a:prstGeom prst="wedgeRoundRectCallout">
            <a:avLst>
              <a:gd name="adj1" fmla="val -49955"/>
              <a:gd name="adj2" fmla="val -20014"/>
              <a:gd name="adj3" fmla="val 16667"/>
            </a:avLst>
          </a:prstGeom>
          <a:solidFill>
            <a:srgbClr val="E9FDF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n-US" sz="1200" dirty="0">
                <a:solidFill>
                  <a:schemeClr val="tx1"/>
                </a:solidFill>
                <a:latin typeface="Calibri Light" panose="020F0302020204030204" pitchFamily="34" charset="0"/>
                <a:cs typeface="Calibri Light" panose="020F0302020204030204" pitchFamily="34" charset="0"/>
              </a:rPr>
              <a:t>The IOC Container or Container refers to the software component that is configured and is used to instantiate object hierarchies (dependency graphs).</a:t>
            </a:r>
          </a:p>
          <a:p>
            <a:pPr marL="228600" indent="-228600">
              <a:buFont typeface="+mj-lt"/>
              <a:buAutoNum type="arabicPeriod"/>
            </a:pPr>
            <a:r>
              <a:rPr lang="en-US" sz="1200" dirty="0">
                <a:solidFill>
                  <a:schemeClr val="tx1"/>
                </a:solidFill>
                <a:latin typeface="Calibri Light" panose="020F0302020204030204" pitchFamily="34" charset="0"/>
                <a:cs typeface="Calibri Light" panose="020F0302020204030204" pitchFamily="34" charset="0"/>
              </a:rPr>
              <a:t>In simple terms, an IOC Container replaces “new”.</a:t>
            </a:r>
          </a:p>
          <a:p>
            <a:pPr marL="228600" indent="-228600">
              <a:buFont typeface="+mj-lt"/>
              <a:buAutoNum type="arabicPeriod"/>
            </a:pPr>
            <a:r>
              <a:rPr lang="en-US" sz="1200" dirty="0">
                <a:solidFill>
                  <a:schemeClr val="tx1"/>
                </a:solidFill>
                <a:latin typeface="Calibri Light" panose="020F0302020204030204" pitchFamily="34" charset="0"/>
                <a:cs typeface="Calibri Light" panose="020F0302020204030204" pitchFamily="34" charset="0"/>
              </a:rPr>
              <a:t>There are many open source options available for selecting a Dependency Injection Container.  In </a:t>
            </a:r>
            <a:r>
              <a:rPr lang="en-US" sz="1200" dirty="0" err="1">
                <a:solidFill>
                  <a:schemeClr val="tx1"/>
                </a:solidFill>
                <a:latin typeface="Calibri Light" panose="020F0302020204030204" pitchFamily="34" charset="0"/>
                <a:cs typeface="Calibri Light" panose="020F0302020204030204" pitchFamily="34" charset="0"/>
              </a:rPr>
              <a:t>.net</a:t>
            </a:r>
            <a:r>
              <a:rPr lang="en-US" sz="1200" dirty="0">
                <a:solidFill>
                  <a:schemeClr val="tx1"/>
                </a:solidFill>
                <a:latin typeface="Calibri Light" panose="020F0302020204030204" pitchFamily="34" charset="0"/>
                <a:cs typeface="Calibri Light" panose="020F0302020204030204" pitchFamily="34" charset="0"/>
              </a:rPr>
              <a:t>, </a:t>
            </a:r>
            <a:r>
              <a:rPr lang="en-US" sz="1200" dirty="0" err="1">
                <a:solidFill>
                  <a:schemeClr val="tx1"/>
                </a:solidFill>
                <a:latin typeface="Calibri Light" panose="020F0302020204030204" pitchFamily="34" charset="0"/>
                <a:cs typeface="Calibri Light" panose="020F0302020204030204" pitchFamily="34" charset="0"/>
              </a:rPr>
              <a:t>AutoFac</a:t>
            </a:r>
            <a:r>
              <a:rPr lang="en-US" sz="1200" dirty="0">
                <a:solidFill>
                  <a:schemeClr val="tx1"/>
                </a:solidFill>
                <a:latin typeface="Calibri Light" panose="020F0302020204030204" pitchFamily="34" charset="0"/>
                <a:cs typeface="Calibri Light" panose="020F0302020204030204" pitchFamily="34" charset="0"/>
              </a:rPr>
              <a:t> is recommended.  In HTML5, Angular2 has an easy to understand and easy to use Dependency Injection framework.</a:t>
            </a:r>
          </a:p>
        </p:txBody>
      </p:sp>
      <p:sp>
        <p:nvSpPr>
          <p:cNvPr id="16" name="Rounded Rectangle 9"/>
          <p:cNvSpPr/>
          <p:nvPr/>
        </p:nvSpPr>
        <p:spPr>
          <a:xfrm>
            <a:off x="677333" y="3256989"/>
            <a:ext cx="3179150" cy="395276"/>
          </a:xfrm>
          <a:prstGeom prst="roundRect">
            <a:avLst/>
          </a:prstGeom>
          <a:solidFill>
            <a:srgbClr val="D8E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cs typeface="Calibri Light" panose="020F0302020204030204" pitchFamily="34" charset="0"/>
              </a:rPr>
              <a:t>AppInfo</a:t>
            </a:r>
          </a:p>
        </p:txBody>
      </p:sp>
      <p:sp>
        <p:nvSpPr>
          <p:cNvPr id="17" name="TextBox 16"/>
          <p:cNvSpPr txBox="1"/>
          <p:nvPr/>
        </p:nvSpPr>
        <p:spPr>
          <a:xfrm>
            <a:off x="677333" y="3658054"/>
            <a:ext cx="5140411" cy="1015663"/>
          </a:xfrm>
          <a:prstGeom prst="rect">
            <a:avLst/>
          </a:prstGeom>
          <a:solidFill>
            <a:srgbClr val="D8E0FF"/>
          </a:solidFill>
          <a:ln w="6350">
            <a:solidFill>
              <a:schemeClr val="tx1"/>
            </a:solidFill>
            <a:prstDash val="sysDot"/>
          </a:ln>
        </p:spPr>
        <p:txBody>
          <a:bodyPr wrap="square" rtlCol="0">
            <a:spAutoFit/>
          </a:bodyPr>
          <a:lstStyle/>
          <a:p>
            <a:pPr marL="228600" indent="-228600">
              <a:buFont typeface="+mj-lt"/>
              <a:buAutoNum type="arabicPeriod" startAt="5"/>
            </a:pPr>
            <a:r>
              <a:rPr lang="en-US" sz="1200" dirty="0">
                <a:latin typeface="Calibri Light" panose="020F0302020204030204" pitchFamily="34" charset="0"/>
                <a:cs typeface="Calibri Light" panose="020F0302020204030204" pitchFamily="34" charset="0"/>
              </a:rPr>
              <a:t>Reads configuration files.</a:t>
            </a:r>
          </a:p>
          <a:p>
            <a:pPr marL="228600" indent="-228600">
              <a:buFont typeface="+mj-lt"/>
              <a:buAutoNum type="arabicPeriod" startAt="5"/>
            </a:pPr>
            <a:r>
              <a:rPr lang="en-US" sz="1200" dirty="0">
                <a:latin typeface="Calibri Light" panose="020F0302020204030204" pitchFamily="34" charset="0"/>
                <a:cs typeface="Calibri Light" panose="020F0302020204030204" pitchFamily="34" charset="0"/>
              </a:rPr>
              <a:t>Creates logging configuration and starts logger (</a:t>
            </a:r>
            <a:r>
              <a:rPr lang="en-US" sz="1200" dirty="0" err="1">
                <a:latin typeface="Calibri Light" panose="020F0302020204030204" pitchFamily="34" charset="0"/>
                <a:cs typeface="Calibri Light" panose="020F0302020204030204" pitchFamily="34" charset="0"/>
              </a:rPr>
              <a:t>LoggingConfigurator.class</a:t>
            </a:r>
            <a:r>
              <a:rPr lang="en-US" sz="1200" dirty="0">
                <a:latin typeface="Calibri Light" panose="020F0302020204030204" pitchFamily="34" charset="0"/>
                <a:cs typeface="Calibri Light" panose="020F0302020204030204" pitchFamily="34" charset="0"/>
              </a:rPr>
              <a:t>).</a:t>
            </a:r>
          </a:p>
          <a:p>
            <a:pPr marL="228600" indent="-228600">
              <a:buFont typeface="+mj-lt"/>
              <a:buAutoNum type="arabicPeriod" startAt="5"/>
            </a:pPr>
            <a:r>
              <a:rPr lang="en-US" sz="1200" b="1" dirty="0">
                <a:latin typeface="Calibri Light" panose="020F0302020204030204" pitchFamily="34" charset="0"/>
                <a:cs typeface="Calibri Light" panose="020F0302020204030204" pitchFamily="34" charset="0"/>
              </a:rPr>
              <a:t>Calls DI Configurator, builds container configuration</a:t>
            </a:r>
            <a:r>
              <a:rPr lang="en-US" sz="1200" dirty="0">
                <a:latin typeface="Calibri Light" panose="020F0302020204030204" pitchFamily="34" charset="0"/>
                <a:cs typeface="Calibri Light" panose="020F0302020204030204" pitchFamily="34" charset="0"/>
              </a:rPr>
              <a:t>.</a:t>
            </a:r>
          </a:p>
          <a:p>
            <a:pPr marL="228600" indent="-228600">
              <a:buFont typeface="+mj-lt"/>
              <a:buAutoNum type="arabicPeriod" startAt="5"/>
            </a:pPr>
            <a:r>
              <a:rPr lang="en-US" sz="1200" b="1" dirty="0">
                <a:latin typeface="Calibri Light" panose="020F0302020204030204" pitchFamily="34" charset="0"/>
                <a:cs typeface="Calibri Light" panose="020F0302020204030204" pitchFamily="34" charset="0"/>
              </a:rPr>
              <a:t>Instantiates container </a:t>
            </a:r>
            <a:r>
              <a:rPr lang="en-US" sz="1200" dirty="0">
                <a:latin typeface="Calibri Light" panose="020F0302020204030204" pitchFamily="34" charset="0"/>
                <a:cs typeface="Calibri Light" panose="020F0302020204030204" pitchFamily="34" charset="0"/>
              </a:rPr>
              <a:t>and installs container into </a:t>
            </a:r>
            <a:r>
              <a:rPr lang="en-US" sz="1200" dirty="0" err="1">
                <a:latin typeface="Calibri Light" panose="020F0302020204030204" pitchFamily="34" charset="0"/>
                <a:cs typeface="Calibri Light" panose="020F0302020204030204" pitchFamily="34" charset="0"/>
              </a:rPr>
              <a:t>AppInfo.Ioc</a:t>
            </a:r>
            <a:r>
              <a:rPr lang="en-US" sz="1200" dirty="0">
                <a:latin typeface="Calibri Light" panose="020F0302020204030204" pitchFamily="34" charset="0"/>
                <a:cs typeface="Calibri Light" panose="020F0302020204030204" pitchFamily="34" charset="0"/>
              </a:rPr>
              <a:t>.</a:t>
            </a:r>
          </a:p>
          <a:p>
            <a:pPr marL="228600" indent="-228600">
              <a:buFont typeface="+mj-lt"/>
              <a:buAutoNum type="arabicPeriod" startAt="5"/>
            </a:pPr>
            <a:r>
              <a:rPr lang="en-US" sz="1200" dirty="0" err="1">
                <a:latin typeface="Calibri Light" panose="020F0302020204030204" pitchFamily="34" charset="0"/>
                <a:cs typeface="Calibri Light" panose="020F0302020204030204" pitchFamily="34" charset="0"/>
              </a:rPr>
              <a:t>Autostart</a:t>
            </a:r>
            <a:r>
              <a:rPr lang="en-US" sz="1200" dirty="0">
                <a:latin typeface="Calibri Light" panose="020F0302020204030204" pitchFamily="34" charset="0"/>
                <a:cs typeface="Calibri Light" panose="020F0302020204030204" pitchFamily="34" charset="0"/>
              </a:rPr>
              <a:t> Services are instantiated via the Container.</a:t>
            </a:r>
          </a:p>
        </p:txBody>
      </p:sp>
      <p:sp>
        <p:nvSpPr>
          <p:cNvPr id="18" name="Rounded Rectangular Callout 21"/>
          <p:cNvSpPr/>
          <p:nvPr/>
        </p:nvSpPr>
        <p:spPr>
          <a:xfrm>
            <a:off x="6336704" y="3343161"/>
            <a:ext cx="4317892" cy="918478"/>
          </a:xfrm>
          <a:prstGeom prst="wedgeRoundRectCallout">
            <a:avLst>
              <a:gd name="adj1" fmla="val -67925"/>
              <a:gd name="adj2" fmla="val -8796"/>
              <a:gd name="adj3" fmla="val 16667"/>
            </a:avLst>
          </a:prstGeom>
          <a:solidFill>
            <a:srgbClr val="E9FDF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4"/>
            </a:pPr>
            <a:r>
              <a:rPr lang="en-US" sz="1200" dirty="0">
                <a:solidFill>
                  <a:schemeClr val="tx1"/>
                </a:solidFill>
                <a:latin typeface="Calibri Light" panose="020F0302020204030204" pitchFamily="34" charset="0"/>
                <a:cs typeface="Calibri Light" panose="020F0302020204030204" pitchFamily="34" charset="0"/>
              </a:rPr>
              <a:t>This is described elsewhere but included here to illustrate the importance of the IOC Container and it’s own configuration and how that configuration, impacts the entire application’s configuration.</a:t>
            </a:r>
          </a:p>
        </p:txBody>
      </p:sp>
      <p:sp>
        <p:nvSpPr>
          <p:cNvPr id="19" name="Rounded Rectangle 13"/>
          <p:cNvSpPr/>
          <p:nvPr/>
        </p:nvSpPr>
        <p:spPr>
          <a:xfrm>
            <a:off x="677333" y="4806888"/>
            <a:ext cx="3179150" cy="395276"/>
          </a:xfrm>
          <a:prstGeom prst="roundRect">
            <a:avLst/>
          </a:prstGeom>
          <a:solidFill>
            <a:srgbClr val="D8E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cs typeface="Calibri Light" panose="020F0302020204030204" pitchFamily="34" charset="0"/>
              </a:rPr>
              <a:t>AppInfo Constructor</a:t>
            </a:r>
          </a:p>
        </p:txBody>
      </p:sp>
      <p:sp>
        <p:nvSpPr>
          <p:cNvPr id="21" name="TextBox 20"/>
          <p:cNvSpPr txBox="1"/>
          <p:nvPr/>
        </p:nvSpPr>
        <p:spPr>
          <a:xfrm>
            <a:off x="677332" y="5202164"/>
            <a:ext cx="5140411" cy="276999"/>
          </a:xfrm>
          <a:prstGeom prst="rect">
            <a:avLst/>
          </a:prstGeom>
          <a:solidFill>
            <a:srgbClr val="D8E0FF"/>
          </a:solidFill>
          <a:ln w="6350">
            <a:solidFill>
              <a:srgbClr val="3C3F3F"/>
            </a:solidFill>
            <a:prstDash val="sysDot"/>
          </a:ln>
        </p:spPr>
        <p:txBody>
          <a:bodyPr wrap="square" rtlCol="0">
            <a:spAutoFit/>
          </a:bodyPr>
          <a:lstStyle/>
          <a:p>
            <a:pPr marL="0" marR="0" lvl="0" indent="0" defTabSz="969996"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rgbClr val="3C3F3F"/>
                </a:solidFill>
                <a:effectLst/>
                <a:uLnTx/>
                <a:uFillTx/>
                <a:latin typeface="Calibri Light" panose="020F0302020204030204" pitchFamily="34" charset="0"/>
                <a:cs typeface="Calibri Light" panose="020F0302020204030204" pitchFamily="34" charset="0"/>
              </a:rPr>
              <a:t>This.SettingsManager</a:t>
            </a:r>
            <a:r>
              <a:rPr kumimoji="0" lang="en-US" sz="1200" b="0" i="0" u="none" strike="noStrike" kern="0" cap="none" spc="0" normalizeH="0" baseline="0" noProof="0" dirty="0" smtClean="0">
                <a:ln>
                  <a:noFill/>
                </a:ln>
                <a:solidFill>
                  <a:srgbClr val="3C3F3F"/>
                </a:solidFill>
                <a:effectLst/>
                <a:uLnTx/>
                <a:uFillTx/>
                <a:latin typeface="Calibri Light" panose="020F0302020204030204" pitchFamily="34" charset="0"/>
                <a:cs typeface="Calibri Light" panose="020F0302020204030204" pitchFamily="34" charset="0"/>
              </a:rPr>
              <a:t> = </a:t>
            </a:r>
            <a:r>
              <a:rPr kumimoji="0" lang="en-US" sz="1200" b="0" i="0" u="none" strike="noStrike" kern="0" cap="none" spc="0" normalizeH="0" baseline="0" noProof="0" dirty="0" err="1" smtClean="0">
                <a:ln>
                  <a:noFill/>
                </a:ln>
                <a:solidFill>
                  <a:srgbClr val="3C3F3F"/>
                </a:solidFill>
                <a:effectLst/>
                <a:uLnTx/>
                <a:uFillTx/>
                <a:latin typeface="Calibri Light" panose="020F0302020204030204" pitchFamily="34" charset="0"/>
                <a:cs typeface="Calibri Light" panose="020F0302020204030204" pitchFamily="34" charset="0"/>
              </a:rPr>
              <a:t>this.IOCContainer.Resolve</a:t>
            </a:r>
            <a:r>
              <a:rPr kumimoji="0" lang="en-US" sz="1200" b="0" i="0" u="none" strike="noStrike" kern="0" cap="none" spc="0" normalizeH="0" baseline="0" noProof="0" dirty="0" smtClean="0">
                <a:ln>
                  <a:noFill/>
                </a:ln>
                <a:solidFill>
                  <a:srgbClr val="3C3F3F"/>
                </a:solidFill>
                <a:effectLst/>
                <a:uLnTx/>
                <a:uFillTx/>
                <a:latin typeface="Calibri Light" panose="020F0302020204030204" pitchFamily="34" charset="0"/>
                <a:cs typeface="Calibri Light" panose="020F0302020204030204" pitchFamily="34" charset="0"/>
              </a:rPr>
              <a:t>&lt;</a:t>
            </a:r>
            <a:r>
              <a:rPr kumimoji="0" lang="en-US" sz="1200" b="0" i="0" u="none" strike="noStrike" kern="0" cap="none" spc="0" normalizeH="0" baseline="0" noProof="0" dirty="0" err="1" smtClean="0">
                <a:ln>
                  <a:noFill/>
                </a:ln>
                <a:solidFill>
                  <a:srgbClr val="3C3F3F"/>
                </a:solidFill>
                <a:effectLst/>
                <a:uLnTx/>
                <a:uFillTx/>
                <a:latin typeface="Calibri Light" panose="020F0302020204030204" pitchFamily="34" charset="0"/>
                <a:cs typeface="Calibri Light" panose="020F0302020204030204" pitchFamily="34" charset="0"/>
              </a:rPr>
              <a:t>SettingsManager</a:t>
            </a:r>
            <a:r>
              <a:rPr kumimoji="0" lang="en-US" sz="1200" b="0" i="0" u="none" strike="noStrike" kern="0" cap="none" spc="0" normalizeH="0" baseline="0" noProof="0" dirty="0" smtClean="0">
                <a:ln>
                  <a:noFill/>
                </a:ln>
                <a:solidFill>
                  <a:srgbClr val="3C3F3F"/>
                </a:solidFill>
                <a:effectLst/>
                <a:uLnTx/>
                <a:uFillTx/>
                <a:latin typeface="Calibri Light" panose="020F0302020204030204" pitchFamily="34" charset="0"/>
                <a:cs typeface="Calibri Light" panose="020F0302020204030204" pitchFamily="34" charset="0"/>
              </a:rPr>
              <a:t>&gt;() </a:t>
            </a:r>
          </a:p>
        </p:txBody>
      </p:sp>
      <p:sp>
        <p:nvSpPr>
          <p:cNvPr id="29" name="Rectangle 28"/>
          <p:cNvSpPr/>
          <p:nvPr/>
        </p:nvSpPr>
        <p:spPr>
          <a:xfrm>
            <a:off x="857205" y="5479163"/>
            <a:ext cx="4780664" cy="599361"/>
          </a:xfrm>
          <a:prstGeom prst="rect">
            <a:avLst/>
          </a:prstGeom>
          <a:solidFill>
            <a:srgbClr val="D8E0FF"/>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latin typeface="Calibri Light" panose="020F0302020204030204" pitchFamily="34" charset="0"/>
                <a:cs typeface="Calibri Light" panose="020F0302020204030204" pitchFamily="34" charset="0"/>
              </a:rPr>
              <a:t>AppInfo.SettingsManager</a:t>
            </a:r>
            <a:endParaRPr lang="en-US" sz="1200" dirty="0">
              <a:solidFill>
                <a:schemeClr val="tx1"/>
              </a:solidFill>
              <a:latin typeface="Calibri Light" panose="020F0302020204030204" pitchFamily="34" charset="0"/>
              <a:cs typeface="Calibri Light" panose="020F0302020204030204" pitchFamily="34" charset="0"/>
            </a:endParaRPr>
          </a:p>
          <a:p>
            <a:r>
              <a:rPr lang="en-US" sz="1200" dirty="0">
                <a:solidFill>
                  <a:schemeClr val="tx1"/>
                </a:solidFill>
                <a:latin typeface="Calibri Light" panose="020F0302020204030204" pitchFamily="34" charset="0"/>
                <a:cs typeface="Calibri Light" panose="020F0302020204030204" pitchFamily="34" charset="0"/>
              </a:rPr>
              <a:t>      private </a:t>
            </a:r>
            <a:r>
              <a:rPr lang="en-US" sz="1200" dirty="0" err="1">
                <a:solidFill>
                  <a:schemeClr val="tx1"/>
                </a:solidFill>
                <a:latin typeface="Calibri Light" panose="020F0302020204030204" pitchFamily="34" charset="0"/>
                <a:cs typeface="Calibri Light" panose="020F0302020204030204" pitchFamily="34" charset="0"/>
              </a:rPr>
              <a:t>ISettingsManagerRepository</a:t>
            </a:r>
            <a:r>
              <a:rPr lang="en-US" sz="1200" dirty="0">
                <a:solidFill>
                  <a:schemeClr val="tx1"/>
                </a:solidFill>
                <a:latin typeface="Calibri Light" panose="020F0302020204030204" pitchFamily="34" charset="0"/>
                <a:cs typeface="Calibri Light" panose="020F0302020204030204" pitchFamily="34" charset="0"/>
              </a:rPr>
              <a:t>  </a:t>
            </a:r>
            <a:r>
              <a:rPr lang="en-US" sz="1200" dirty="0" err="1">
                <a:solidFill>
                  <a:schemeClr val="tx1"/>
                </a:solidFill>
                <a:latin typeface="Calibri Light" panose="020F0302020204030204" pitchFamily="34" charset="0"/>
                <a:cs typeface="Calibri Light" panose="020F0302020204030204" pitchFamily="34" charset="0"/>
              </a:rPr>
              <a:t>SettingsRepository</a:t>
            </a:r>
            <a:r>
              <a:rPr lang="en-US" sz="1200" dirty="0">
                <a:solidFill>
                  <a:schemeClr val="tx1"/>
                </a:solidFill>
                <a:latin typeface="Calibri Light" panose="020F0302020204030204" pitchFamily="34" charset="0"/>
                <a:cs typeface="Calibri Light" panose="020F0302020204030204" pitchFamily="34" charset="0"/>
              </a:rPr>
              <a:t> {</a:t>
            </a:r>
            <a:r>
              <a:rPr lang="en-US" sz="1200" dirty="0" err="1">
                <a:solidFill>
                  <a:schemeClr val="tx1"/>
                </a:solidFill>
                <a:latin typeface="Calibri Light" panose="020F0302020204030204" pitchFamily="34" charset="0"/>
                <a:cs typeface="Calibri Light" panose="020F0302020204030204" pitchFamily="34" charset="0"/>
              </a:rPr>
              <a:t>get;set</a:t>
            </a:r>
            <a:r>
              <a:rPr lang="en-US" sz="1200" dirty="0">
                <a:solidFill>
                  <a:schemeClr val="tx1"/>
                </a:solidFill>
                <a:latin typeface="Calibri Light" panose="020F0302020204030204" pitchFamily="34" charset="0"/>
                <a:cs typeface="Calibri Light" panose="020F0302020204030204" pitchFamily="34" charset="0"/>
              </a:rPr>
              <a:t>;}</a:t>
            </a:r>
          </a:p>
        </p:txBody>
      </p:sp>
      <p:sp>
        <p:nvSpPr>
          <p:cNvPr id="30" name="Rectangle 29"/>
          <p:cNvSpPr/>
          <p:nvPr/>
        </p:nvSpPr>
        <p:spPr>
          <a:xfrm>
            <a:off x="3634716" y="6034569"/>
            <a:ext cx="2183026" cy="582131"/>
          </a:xfrm>
          <a:prstGeom prst="rect">
            <a:avLst/>
          </a:prstGeom>
          <a:solidFill>
            <a:srgbClr val="D8E0FF"/>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latin typeface="Calibri Light" panose="020F0302020204030204" pitchFamily="34" charset="0"/>
                <a:cs typeface="Calibri Light" panose="020F0302020204030204" pitchFamily="34" charset="0"/>
              </a:rPr>
              <a:t>SettingsJsonRepository</a:t>
            </a:r>
            <a:r>
              <a:rPr lang="en-US" sz="1200" dirty="0">
                <a:solidFill>
                  <a:schemeClr val="tx1"/>
                </a:solidFill>
                <a:latin typeface="Calibri Light" panose="020F0302020204030204" pitchFamily="34" charset="0"/>
                <a:cs typeface="Calibri Light" panose="020F0302020204030204" pitchFamily="34" charset="0"/>
              </a:rPr>
              <a:t>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cs typeface="Calibri Light" panose="020F0302020204030204" pitchFamily="34" charset="0"/>
              </a:rPr>
              <a:t>An implementation that persists with </a:t>
            </a:r>
            <a:r>
              <a:rPr lang="en-US" sz="1200" dirty="0" err="1">
                <a:solidFill>
                  <a:schemeClr val="tx1"/>
                </a:solidFill>
                <a:latin typeface="Calibri Light" panose="020F0302020204030204" pitchFamily="34" charset="0"/>
                <a:cs typeface="Calibri Light" panose="020F0302020204030204" pitchFamily="34" charset="0"/>
              </a:rPr>
              <a:t>json</a:t>
            </a:r>
            <a:r>
              <a:rPr lang="en-US" sz="1200" dirty="0">
                <a:solidFill>
                  <a:schemeClr val="tx1"/>
                </a:solidFill>
                <a:latin typeface="Calibri Light" panose="020F0302020204030204" pitchFamily="34" charset="0"/>
                <a:cs typeface="Calibri Light" panose="020F0302020204030204" pitchFamily="34" charset="0"/>
              </a:rPr>
              <a:t> to disk. </a:t>
            </a:r>
          </a:p>
        </p:txBody>
      </p:sp>
      <p:sp>
        <p:nvSpPr>
          <p:cNvPr id="32" name="Rounded Rectangular Callout 19"/>
          <p:cNvSpPr/>
          <p:nvPr/>
        </p:nvSpPr>
        <p:spPr>
          <a:xfrm>
            <a:off x="1097994" y="6251502"/>
            <a:ext cx="1807252" cy="365198"/>
          </a:xfrm>
          <a:prstGeom prst="wedgeRoundRectCallout">
            <a:avLst>
              <a:gd name="adj1" fmla="val 212"/>
              <a:gd name="adj2" fmla="val -113587"/>
              <a:gd name="adj3" fmla="val 16667"/>
            </a:avLst>
          </a:prstGeom>
          <a:solidFill>
            <a:srgbClr val="E9FDF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Calibri Light" panose="020F0302020204030204" pitchFamily="34" charset="0"/>
                <a:cs typeface="Calibri Light" panose="020F0302020204030204" pitchFamily="34" charset="0"/>
              </a:rPr>
              <a:t>An interface is provided for  use by the application.</a:t>
            </a:r>
          </a:p>
        </p:txBody>
      </p:sp>
      <p:sp>
        <p:nvSpPr>
          <p:cNvPr id="33" name="Rounded Rectangular Callout 15"/>
          <p:cNvSpPr/>
          <p:nvPr/>
        </p:nvSpPr>
        <p:spPr>
          <a:xfrm>
            <a:off x="6410929" y="4362051"/>
            <a:ext cx="3919325" cy="686473"/>
          </a:xfrm>
          <a:prstGeom prst="wedgeRoundRectCallout">
            <a:avLst>
              <a:gd name="adj1" fmla="val -68818"/>
              <a:gd name="adj2" fmla="val 146257"/>
              <a:gd name="adj3" fmla="val 16667"/>
            </a:avLst>
          </a:prstGeom>
          <a:solidFill>
            <a:srgbClr val="E9FDF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5"/>
            </a:pPr>
            <a:r>
              <a:rPr lang="en-US" sz="1200" dirty="0">
                <a:solidFill>
                  <a:schemeClr val="tx1"/>
                </a:solidFill>
                <a:latin typeface="Calibri Light" panose="020F0302020204030204" pitchFamily="34" charset="0"/>
                <a:cs typeface="Calibri Light" panose="020F0302020204030204" pitchFamily="34" charset="0"/>
              </a:rPr>
              <a:t>The SettingsManager will be instantiated via the Container and will be provided with all configured dependencies. In this case, the </a:t>
            </a:r>
            <a:r>
              <a:rPr lang="en-US" sz="1200" dirty="0" err="1">
                <a:solidFill>
                  <a:schemeClr val="tx1"/>
                </a:solidFill>
                <a:latin typeface="Calibri Light" panose="020F0302020204030204" pitchFamily="34" charset="0"/>
                <a:cs typeface="Calibri Light" panose="020F0302020204030204" pitchFamily="34" charset="0"/>
              </a:rPr>
              <a:t>SettingsJsonRepository</a:t>
            </a:r>
            <a:r>
              <a:rPr lang="en-US" sz="1200" dirty="0">
                <a:solidFill>
                  <a:schemeClr val="tx1"/>
                </a:solidFill>
                <a:latin typeface="Calibri Light" panose="020F0302020204030204" pitchFamily="34" charset="0"/>
                <a:cs typeface="Calibri Light" panose="020F0302020204030204" pitchFamily="34" charset="0"/>
              </a:rPr>
              <a:t>.</a:t>
            </a:r>
          </a:p>
        </p:txBody>
      </p:sp>
      <p:sp>
        <p:nvSpPr>
          <p:cNvPr id="34" name="Rounded Rectangular Callout 20"/>
          <p:cNvSpPr/>
          <p:nvPr/>
        </p:nvSpPr>
        <p:spPr>
          <a:xfrm>
            <a:off x="6972669" y="5448842"/>
            <a:ext cx="3919325" cy="1166435"/>
          </a:xfrm>
          <a:prstGeom prst="wedgeRoundRectCallout">
            <a:avLst>
              <a:gd name="adj1" fmla="val -80292"/>
              <a:gd name="adj2" fmla="val 29181"/>
              <a:gd name="adj3" fmla="val 16667"/>
            </a:avLst>
          </a:prstGeom>
          <a:solidFill>
            <a:srgbClr val="E9FDF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6"/>
            </a:pPr>
            <a:r>
              <a:rPr lang="en-US" sz="1100" dirty="0">
                <a:solidFill>
                  <a:schemeClr val="tx1"/>
                </a:solidFill>
                <a:latin typeface="Calibri Light" panose="020F0302020204030204" pitchFamily="34" charset="0"/>
                <a:cs typeface="Calibri Light" panose="020F0302020204030204" pitchFamily="34" charset="0"/>
              </a:rPr>
              <a:t>A container is provided as configured. </a:t>
            </a:r>
          </a:p>
          <a:p>
            <a:pPr marL="228600" indent="-228600">
              <a:buFont typeface="+mj-lt"/>
              <a:buAutoNum type="arabicPeriod" startAt="6"/>
            </a:pPr>
            <a:r>
              <a:rPr lang="en-US" sz="1100" dirty="0">
                <a:solidFill>
                  <a:schemeClr val="tx1"/>
                </a:solidFill>
                <a:latin typeface="Calibri Light" panose="020F0302020204030204" pitchFamily="34" charset="0"/>
                <a:cs typeface="Calibri Light" panose="020F0302020204030204" pitchFamily="34" charset="0"/>
              </a:rPr>
              <a:t>For unit testing of the settings container a mock could be provide.</a:t>
            </a:r>
          </a:p>
          <a:p>
            <a:pPr marL="228600" indent="-228600">
              <a:buFont typeface="+mj-lt"/>
              <a:buAutoNum type="arabicPeriod" startAt="6"/>
            </a:pPr>
            <a:r>
              <a:rPr lang="en-US" sz="1100" dirty="0">
                <a:solidFill>
                  <a:schemeClr val="tx1"/>
                </a:solidFill>
                <a:latin typeface="Calibri Light" panose="020F0302020204030204" pitchFamily="34" charset="0"/>
                <a:cs typeface="Calibri Light" panose="020F0302020204030204" pitchFamily="34" charset="0"/>
              </a:rPr>
              <a:t>If future growth dictates a DB persisted implementation, then a </a:t>
            </a:r>
            <a:r>
              <a:rPr lang="en-US" sz="1100" dirty="0" err="1">
                <a:solidFill>
                  <a:schemeClr val="tx1"/>
                </a:solidFill>
                <a:latin typeface="Calibri Light" panose="020F0302020204030204" pitchFamily="34" charset="0"/>
                <a:cs typeface="Calibri Light" panose="020F0302020204030204" pitchFamily="34" charset="0"/>
              </a:rPr>
              <a:t>SettingsDBRepository</a:t>
            </a:r>
            <a:r>
              <a:rPr lang="en-US" sz="1100" dirty="0">
                <a:solidFill>
                  <a:schemeClr val="tx1"/>
                </a:solidFill>
                <a:latin typeface="Calibri Light" panose="020F0302020204030204" pitchFamily="34" charset="0"/>
                <a:cs typeface="Calibri Light" panose="020F0302020204030204" pitchFamily="34" charset="0"/>
              </a:rPr>
              <a:t> can be developed then deployed by changing the configuration of the IOC container.</a:t>
            </a:r>
          </a:p>
        </p:txBody>
      </p:sp>
      <p:sp>
        <p:nvSpPr>
          <p:cNvPr id="35" name="Rectangle 34"/>
          <p:cNvSpPr/>
          <p:nvPr/>
        </p:nvSpPr>
        <p:spPr>
          <a:xfrm>
            <a:off x="6593225" y="2909015"/>
            <a:ext cx="3231397" cy="276999"/>
          </a:xfrm>
          <a:prstGeom prst="rect">
            <a:avLst/>
          </a:prstGeom>
        </p:spPr>
        <p:txBody>
          <a:bodyPr wrap="none">
            <a:spAutoFit/>
          </a:bodyPr>
          <a:lstStyle/>
          <a:p>
            <a:pPr lvl="0" defTabSz="969996"/>
            <a:r>
              <a:rPr lang="en-US" sz="1200" dirty="0">
                <a:latin typeface="Calibri Light" panose="020F0302020204030204"/>
                <a:hlinkClick r:id="rId2"/>
              </a:rPr>
              <a:t>This is a good reference for Dependency Injection</a:t>
            </a:r>
            <a:endParaRPr lang="en-US" sz="1200" dirty="0">
              <a:latin typeface="Calibri Light" panose="020F0302020204030204"/>
            </a:endParaRPr>
          </a:p>
        </p:txBody>
      </p:sp>
      <p:grpSp>
        <p:nvGrpSpPr>
          <p:cNvPr id="20" name="Group 19"/>
          <p:cNvGrpSpPr/>
          <p:nvPr/>
        </p:nvGrpSpPr>
        <p:grpSpPr>
          <a:xfrm>
            <a:off x="256673" y="264948"/>
            <a:ext cx="1860451" cy="835224"/>
            <a:chOff x="256673" y="264948"/>
            <a:chExt cx="1860451" cy="835224"/>
          </a:xfrm>
        </p:grpSpPr>
        <p:pic>
          <p:nvPicPr>
            <p:cNvPr id="23" name="Picture 22"/>
            <p:cNvPicPr>
              <a:picLocks noChangeAspect="1"/>
            </p:cNvPicPr>
            <p:nvPr/>
          </p:nvPicPr>
          <p:blipFill>
            <a:blip r:embed="rId3"/>
            <a:stretch>
              <a:fillRect/>
            </a:stretch>
          </p:blipFill>
          <p:spPr>
            <a:xfrm>
              <a:off x="256673" y="264948"/>
              <a:ext cx="841321" cy="835224"/>
            </a:xfrm>
            <a:prstGeom prst="rect">
              <a:avLst/>
            </a:prstGeom>
          </p:spPr>
        </p:pic>
        <p:sp>
          <p:nvSpPr>
            <p:cNvPr id="24" name="TextBox 23"/>
            <p:cNvSpPr txBox="1"/>
            <p:nvPr/>
          </p:nvSpPr>
          <p:spPr>
            <a:xfrm>
              <a:off x="840259" y="328617"/>
              <a:ext cx="1276865" cy="707886"/>
            </a:xfrm>
            <a:prstGeom prst="rect">
              <a:avLst/>
            </a:prstGeom>
            <a:noFill/>
          </p:spPr>
          <p:txBody>
            <a:bodyPr wrap="square" rtlCol="0">
              <a:spAutoFit/>
            </a:bodyPr>
            <a:lstStyle/>
            <a:p>
              <a:r>
                <a:rPr lang="en-US" sz="4000" dirty="0" smtClean="0">
                  <a:solidFill>
                    <a:srgbClr val="18CE8B"/>
                  </a:solidFill>
                  <a:latin typeface="Calibri Light" panose="020F0302020204030204" pitchFamily="34" charset="0"/>
                  <a:cs typeface="Calibri Light" panose="020F0302020204030204" pitchFamily="34" charset="0"/>
                </a:rPr>
                <a:t>CARE</a:t>
              </a:r>
              <a:endParaRPr lang="en-US" dirty="0">
                <a:solidFill>
                  <a:srgbClr val="18CE8B"/>
                </a:solidFill>
                <a:latin typeface="Calibri Light" panose="020F0302020204030204" pitchFamily="34" charset="0"/>
                <a:cs typeface="Calibri Light" panose="020F0302020204030204" pitchFamily="34" charset="0"/>
              </a:endParaRPr>
            </a:p>
          </p:txBody>
        </p:sp>
      </p:gr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296662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8">
      <a:dk1>
        <a:sysClr val="windowText" lastClr="000000"/>
      </a:dk1>
      <a:lt1>
        <a:sysClr val="window" lastClr="FFFFFF"/>
      </a:lt1>
      <a:dk2>
        <a:srgbClr val="2C3C43"/>
      </a:dk2>
      <a:lt2>
        <a:srgbClr val="EBEBEB"/>
      </a:lt2>
      <a:accent1>
        <a:srgbClr val="0CD184"/>
      </a:accent1>
      <a:accent2>
        <a:srgbClr val="3C64FF"/>
      </a:accent2>
      <a:accent3>
        <a:srgbClr val="E6B91E"/>
      </a:accent3>
      <a:accent4>
        <a:srgbClr val="E76618"/>
      </a:accent4>
      <a:accent5>
        <a:srgbClr val="C42F1A"/>
      </a:accent5>
      <a:accent6>
        <a:srgbClr val="C8FBE7"/>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519</TotalTime>
  <Words>2202</Words>
  <Application>Microsoft Macintosh PowerPoint</Application>
  <PresentationFormat>Widescreen</PresentationFormat>
  <Paragraphs>224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Calibri Light</vt:lpstr>
      <vt:lpstr>Futura Std Book</vt:lpstr>
      <vt:lpstr>Trebuchet MS</vt:lpstr>
      <vt:lpstr>Wingdings 3</vt:lpstr>
      <vt:lpstr>Arial</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OldProgrammer.io| CARE Overview</dc:title>
  <dc:creator>Neer Patel</dc:creator>
  <cp:lastModifiedBy>jeff jarrell</cp:lastModifiedBy>
  <cp:revision>28</cp:revision>
  <dcterms:created xsi:type="dcterms:W3CDTF">2017-05-30T16:13:26Z</dcterms:created>
  <dcterms:modified xsi:type="dcterms:W3CDTF">2017-06-06T02:30:37Z</dcterms:modified>
</cp:coreProperties>
</file>