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4" r:id="rId2"/>
    <p:sldId id="265" r:id="rId3"/>
    <p:sldId id="267" r:id="rId4"/>
    <p:sldId id="268" r:id="rId5"/>
    <p:sldId id="266" r:id="rId6"/>
    <p:sldId id="269" r:id="rId7"/>
    <p:sldId id="270"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50"/>
    <a:srgbClr val="02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116" d="100"/>
          <a:sy n="116" d="100"/>
        </p:scale>
        <p:origin x="224"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0DCA5-7381-2041-BD0F-EFEF1B6EABC7}" type="datetimeFigureOut">
              <a:rPr lang="en-US" smtClean="0"/>
              <a:t>11/12/17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9BDDB-A0F3-3943-9891-D1730A75749A}" type="slidenum">
              <a:rPr lang="en-US" smtClean="0"/>
              <a:t>‹#›</a:t>
            </a:fld>
            <a:endParaRPr lang="en-US"/>
          </a:p>
        </p:txBody>
      </p:sp>
    </p:spTree>
    <p:extLst>
      <p:ext uri="{BB962C8B-B14F-4D97-AF65-F5344CB8AC3E}">
        <p14:creationId xmlns:p14="http://schemas.microsoft.com/office/powerpoint/2010/main" val="176824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93B0FB-D9EA-5946-863A-B97088E066D8}" type="slidenum">
              <a:rPr lang="en-US" smtClean="0"/>
              <a:t>1</a:t>
            </a:fld>
            <a:endParaRPr lang="en-US"/>
          </a:p>
        </p:txBody>
      </p:sp>
    </p:spTree>
    <p:extLst>
      <p:ext uri="{BB962C8B-B14F-4D97-AF65-F5344CB8AC3E}">
        <p14:creationId xmlns:p14="http://schemas.microsoft.com/office/powerpoint/2010/main" val="200966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F92BC-D633-401A-9FB1-0DB51062E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528633B-B059-48CF-9DBD-FD37D285B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488E3A-BDB7-478F-A994-261A956BCBCD}"/>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7DBA6C0E-FB6A-4311-AA9A-7E7AFD8E3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702563-F64C-4969-B62B-367860035422}"/>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351676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3FEBD-F89E-42E1-B579-59B1535F5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1431F48-AA96-4BD1-A99C-7DE6E1762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DC17AA-42E0-4128-96B7-75C2508AAE4F}"/>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A3D6C5E0-6277-4F58-B40D-3BD3A4E61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D39EC-0AC5-439D-9518-AE75BFB76213}"/>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420398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99CE62-01A1-48C5-BB71-9E27868B5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D447D12-DBD6-405F-BAD0-9FA9DCB924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9914F4-DF51-40A6-B030-8929B39BCF06}"/>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A9999E1C-6F8C-4391-83C6-F44EC58B4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E1B3B5-8181-4C57-B2BF-1745C4C68220}"/>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76939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60254-47A8-4254-A80E-378FD1BA6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D70DD86-E7F0-4B7B-B989-2B61B38431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3BBE0D-4FA4-4EBB-AF2E-2B51C407ED7A}"/>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8D71BF2F-5EB6-4338-9696-62F335AA4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640138-FFDC-4BB8-8B6B-AE35EC4EE9B6}"/>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111763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F26E9-DCC0-421D-80F0-5F5B52C20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E4B179-80E9-4378-ADFF-514110B67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ADBD6B9-7EA6-4CB7-BD0D-DBF7AD4B3669}"/>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72A999A8-0C95-4426-B979-E1BDD9608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011E7C-453D-4057-A0C1-B6A13F9DA14E}"/>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20966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DD1A3-6E0E-43E0-9031-AECEA6542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73547DA-E42F-4F45-8831-651DDDDC4E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3C0496-DEA5-4C75-B45B-2592C33695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FE59A49-0138-43FD-AE40-4640BB108FA3}"/>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6" name="Footer Placeholder 5">
            <a:extLst>
              <a:ext uri="{FF2B5EF4-FFF2-40B4-BE49-F238E27FC236}">
                <a16:creationId xmlns:a16="http://schemas.microsoft.com/office/drawing/2014/main" xmlns="" id="{1760BFDB-C077-4DCE-B783-1A5911590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37BF234-8C47-4054-957D-A0A6D3114598}"/>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14319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ED730-550B-4DB4-A033-8DAEEF4C8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FDD2EBE-19E1-46ED-96B0-CC6D9CD6D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4DC3DE3-4824-4926-BCA3-47D84E9CEE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27F0BB2-EB9B-4F8E-9DEC-BFD338884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0C5A0A4-F4DB-4454-AB06-1DFD5FD909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0EAF13C-5098-4250-9124-19A730939D7D}"/>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8" name="Footer Placeholder 7">
            <a:extLst>
              <a:ext uri="{FF2B5EF4-FFF2-40B4-BE49-F238E27FC236}">
                <a16:creationId xmlns:a16="http://schemas.microsoft.com/office/drawing/2014/main" xmlns="" id="{A5A8A0D7-9331-43B6-8EFB-54ADA61FB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EAD3EE5-98EA-45BA-8F65-66A65A3C0E29}"/>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255532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E4256-C2CB-4322-8D08-1C69E514A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FB43E94-40DC-474C-9762-2676C8B614EA}"/>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4" name="Footer Placeholder 3">
            <a:extLst>
              <a:ext uri="{FF2B5EF4-FFF2-40B4-BE49-F238E27FC236}">
                <a16:creationId xmlns:a16="http://schemas.microsoft.com/office/drawing/2014/main" xmlns="" id="{EE5657A3-13CD-46D5-B3FC-DF961058BF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1D81F5A-A748-4207-B80B-A150D1655488}"/>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190226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4F7B77F-F194-4EF9-A131-932AB443C3C6}"/>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3" name="Footer Placeholder 2">
            <a:extLst>
              <a:ext uri="{FF2B5EF4-FFF2-40B4-BE49-F238E27FC236}">
                <a16:creationId xmlns:a16="http://schemas.microsoft.com/office/drawing/2014/main" xmlns="" id="{00382FBB-2504-4770-83CB-95A67FBFDE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6A6F3B-59F5-46D3-89E1-76D15F4B58BF}"/>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159717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E15E1-B555-4A75-A6C9-AB9D5A095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156F50E-E58C-4BC9-90F6-4B4EB3A76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B836DBE-4842-4369-A37F-B34A4E924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17AC5CB-5708-45CE-8503-797C60B617EC}"/>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6" name="Footer Placeholder 5">
            <a:extLst>
              <a:ext uri="{FF2B5EF4-FFF2-40B4-BE49-F238E27FC236}">
                <a16:creationId xmlns:a16="http://schemas.microsoft.com/office/drawing/2014/main" xmlns="" id="{F830DE5D-98B0-4452-BF9C-009E86F9A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0F84B8-C3B8-4E79-B948-5617E2E2E5A0}"/>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396771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6DD0D-897B-40A1-976A-65CF43863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EDEDEDD-E565-463F-B547-60AF01999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34643C3-BDFD-4008-963E-BCD801D00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40C529F-648B-4606-8608-F0ED7C7F2156}"/>
              </a:ext>
            </a:extLst>
          </p:cNvPr>
          <p:cNvSpPr>
            <a:spLocks noGrp="1"/>
          </p:cNvSpPr>
          <p:nvPr>
            <p:ph type="dt" sz="half" idx="10"/>
          </p:nvPr>
        </p:nvSpPr>
        <p:spPr/>
        <p:txBody>
          <a:bodyPr/>
          <a:lstStyle/>
          <a:p>
            <a:fld id="{961215A3-0A7D-4EF8-80D8-3F4B3C1B0500}" type="datetimeFigureOut">
              <a:rPr lang="en-US" smtClean="0"/>
              <a:t>11/12/17</a:t>
            </a:fld>
            <a:endParaRPr lang="en-US"/>
          </a:p>
        </p:txBody>
      </p:sp>
      <p:sp>
        <p:nvSpPr>
          <p:cNvPr id="6" name="Footer Placeholder 5">
            <a:extLst>
              <a:ext uri="{FF2B5EF4-FFF2-40B4-BE49-F238E27FC236}">
                <a16:creationId xmlns:a16="http://schemas.microsoft.com/office/drawing/2014/main" xmlns="" id="{BA18DE01-155E-4F1F-8545-C0EBD7470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AA422D8-31DD-412F-9AFE-ECB4D503C778}"/>
              </a:ext>
            </a:extLst>
          </p:cNvPr>
          <p:cNvSpPr>
            <a:spLocks noGrp="1"/>
          </p:cNvSpPr>
          <p:nvPr>
            <p:ph type="sldNum" sz="quarter" idx="12"/>
          </p:nvPr>
        </p:nvSpPr>
        <p:spPr/>
        <p:txBody>
          <a:bodyPr/>
          <a:lstStyle/>
          <a:p>
            <a:fld id="{7319EAE4-A119-4D6C-913D-4506AB3A2A8F}" type="slidenum">
              <a:rPr lang="en-US" smtClean="0"/>
              <a:t>‹#›</a:t>
            </a:fld>
            <a:endParaRPr lang="en-US"/>
          </a:p>
        </p:txBody>
      </p:sp>
    </p:spTree>
    <p:extLst>
      <p:ext uri="{BB962C8B-B14F-4D97-AF65-F5344CB8AC3E}">
        <p14:creationId xmlns:p14="http://schemas.microsoft.com/office/powerpoint/2010/main" val="28352253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D6D6B8-FE95-454F-B1E0-D61BDE710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2EE6D9C-EE91-4D6F-8AD2-8771BEBCF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A52BA7-1DE5-44B3-9FEC-C73770BA5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215A3-0A7D-4EF8-80D8-3F4B3C1B0500}" type="datetimeFigureOut">
              <a:rPr lang="en-US" smtClean="0"/>
              <a:t>11/12/17</a:t>
            </a:fld>
            <a:endParaRPr lang="en-US"/>
          </a:p>
        </p:txBody>
      </p:sp>
      <p:sp>
        <p:nvSpPr>
          <p:cNvPr id="5" name="Footer Placeholder 4">
            <a:extLst>
              <a:ext uri="{FF2B5EF4-FFF2-40B4-BE49-F238E27FC236}">
                <a16:creationId xmlns:a16="http://schemas.microsoft.com/office/drawing/2014/main" xmlns="" id="{FC2DEB85-D9F1-4E5D-8036-B1D208EF2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EE805CE-A75F-409A-8E9E-7E36658A9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9EAE4-A119-4D6C-913D-4506AB3A2A8F}" type="slidenum">
              <a:rPr lang="en-US" smtClean="0"/>
              <a:t>‹#›</a:t>
            </a:fld>
            <a:endParaRPr lang="en-US"/>
          </a:p>
        </p:txBody>
      </p:sp>
    </p:spTree>
    <p:extLst>
      <p:ext uri="{BB962C8B-B14F-4D97-AF65-F5344CB8AC3E}">
        <p14:creationId xmlns:p14="http://schemas.microsoft.com/office/powerpoint/2010/main" val="300251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hyperlink" Target="https://msdn.microsoft.com/en-us/library/ff649664.aspx"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en.wikipedia.org/wiki/Publish%E2%80%93subscribe_patter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85370" y="91202"/>
            <a:ext cx="3810330" cy="1908213"/>
          </a:xfrm>
          <a:prstGeom prst="rect">
            <a:avLst/>
          </a:prstGeom>
        </p:spPr>
      </p:pic>
      <p:sp>
        <p:nvSpPr>
          <p:cNvPr id="7" name="Rounded Rectangular Callout 29"/>
          <p:cNvSpPr/>
          <p:nvPr/>
        </p:nvSpPr>
        <p:spPr>
          <a:xfrm>
            <a:off x="513245" y="3156516"/>
            <a:ext cx="10840555" cy="1867176"/>
          </a:xfrm>
          <a:prstGeom prst="wedgeRoundRectCallout">
            <a:avLst>
              <a:gd name="adj1" fmla="val -49420"/>
              <a:gd name="adj2" fmla="val 33602"/>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A prime benefit of pubsub is that it enables the conventional un-coupled relationship between the action (publish) and the re-action (subscribe).  Without Pubsub much effort is required in the architecture of an application to either building up and/or acquire references to object collaborators and then ensuring that these references are built to a specific interface, base type (inheritance), or class type</a:t>
            </a:r>
            <a:r>
              <a:rPr lang="en-US" sz="2000" dirty="0" smtClean="0">
                <a:solidFill>
                  <a:schemeClr val="tx1"/>
                </a:solidFill>
              </a:rPr>
              <a:t>.</a:t>
            </a:r>
          </a:p>
          <a:p>
            <a:pPr marL="228600" marR="0" lvl="0" indent="-228600" defTabSz="914400" eaLnBrk="1" fontAlgn="auto" latinLnBrk="0" hangingPunct="1">
              <a:lnSpc>
                <a:spcPct val="100000"/>
              </a:lnSpc>
              <a:spcBef>
                <a:spcPts val="0"/>
              </a:spcBef>
              <a:spcAft>
                <a:spcPts val="0"/>
              </a:spcAft>
              <a:buClrTx/>
              <a:buSzTx/>
              <a:buFont typeface="+mj-lt"/>
              <a:buNone/>
              <a:tabLst/>
              <a:defRPr/>
            </a:pPr>
            <a:endParaRPr lang="en-US" sz="2400" b="1" dirty="0">
              <a:solidFill>
                <a:schemeClr val="tx1"/>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4"/>
          <a:stretch>
            <a:fillRect/>
          </a:stretch>
        </p:blipFill>
        <p:spPr>
          <a:xfrm>
            <a:off x="513245" y="1793277"/>
            <a:ext cx="841321" cy="835225"/>
          </a:xfrm>
          <a:prstGeom prst="rect">
            <a:avLst/>
          </a:prstGeom>
        </p:spPr>
      </p:pic>
      <p:sp>
        <p:nvSpPr>
          <p:cNvPr id="10" name="TextBox 9"/>
          <p:cNvSpPr txBox="1"/>
          <p:nvPr/>
        </p:nvSpPr>
        <p:spPr>
          <a:xfrm>
            <a:off x="1115341" y="1999414"/>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PubSub for Typescript</a:t>
            </a:r>
            <a:endParaRPr lang="en-US" dirty="0">
              <a:solidFill>
                <a:srgbClr val="18CE8B"/>
              </a:solidFill>
              <a:latin typeface="Calibri Light" panose="020F0302020204030204" pitchFamily="34" charset="0"/>
              <a:cs typeface="Calibri Light" panose="020F0302020204030204" pitchFamily="34" charset="0"/>
            </a:endParaRPr>
          </a:p>
        </p:txBody>
      </p:sp>
      <p:sp>
        <p:nvSpPr>
          <p:cNvPr id="11" name="TextBox 10"/>
          <p:cNvSpPr txBox="1"/>
          <p:nvPr/>
        </p:nvSpPr>
        <p:spPr>
          <a:xfrm>
            <a:off x="0" y="6123007"/>
            <a:ext cx="6678592" cy="646331"/>
          </a:xfrm>
          <a:prstGeom prst="rect">
            <a:avLst/>
          </a:prstGeom>
          <a:noFill/>
        </p:spPr>
        <p:txBody>
          <a:bodyPr wrap="square" rtlCol="0">
            <a:spAutoFit/>
          </a:bodyPr>
          <a:lstStyle/>
          <a:p>
            <a:r>
              <a:rPr lang="en-US" dirty="0" smtClean="0">
                <a:latin typeface="Calibri Light" charset="0"/>
                <a:ea typeface="Calibri Light" charset="0"/>
                <a:cs typeface="Calibri Light" charset="0"/>
              </a:rPr>
              <a:t>These materials are provided under the terms of the MIT license and are free to adapt and use. There is no warranty express or implied.</a:t>
            </a:r>
            <a:endParaRPr lang="en-US" dirty="0">
              <a:latin typeface="Calibri Light" charset="0"/>
              <a:ea typeface="Calibri Light" charset="0"/>
              <a:cs typeface="Calibri Light" charset="0"/>
            </a:endParaRPr>
          </a:p>
        </p:txBody>
      </p:sp>
      <p:sp>
        <p:nvSpPr>
          <p:cNvPr id="12" name="Slide Number Placeholder 11"/>
          <p:cNvSpPr>
            <a:spLocks noGrp="1"/>
          </p:cNvSpPr>
          <p:nvPr>
            <p:ph type="sldNum" sz="quarter" idx="12"/>
          </p:nvPr>
        </p:nvSpPr>
        <p:spPr/>
        <p:txBody>
          <a:bodyPr/>
          <a:lstStyle/>
          <a:p>
            <a:fld id="{D57F1E4F-1CFF-5643-939E-217C01CDF565}" type="slidenum">
              <a:rPr lang="en-US" smtClean="0"/>
              <a:pPr/>
              <a:t>1</a:t>
            </a:fld>
            <a:endParaRPr lang="en-US" dirty="0"/>
          </a:p>
        </p:txBody>
      </p:sp>
      <p:sp>
        <p:nvSpPr>
          <p:cNvPr id="2" name="TextBox 1"/>
          <p:cNvSpPr txBox="1"/>
          <p:nvPr/>
        </p:nvSpPr>
        <p:spPr>
          <a:xfrm>
            <a:off x="8813494" y="6390586"/>
            <a:ext cx="2051908" cy="338554"/>
          </a:xfrm>
          <a:prstGeom prst="rect">
            <a:avLst/>
          </a:prstGeom>
          <a:noFill/>
        </p:spPr>
        <p:txBody>
          <a:bodyPr wrap="none" rtlCol="0">
            <a:spAutoFit/>
          </a:bodyPr>
          <a:lstStyle/>
          <a:p>
            <a:r>
              <a:rPr lang="en-US" sz="1600" dirty="0" smtClean="0">
                <a:solidFill>
                  <a:schemeClr val="bg2">
                    <a:lumMod val="50000"/>
                  </a:schemeClr>
                </a:solidFill>
              </a:rPr>
              <a:t>October 7, 2017.  V1.0</a:t>
            </a:r>
            <a:endParaRPr lang="en-US" sz="1600" dirty="0">
              <a:solidFill>
                <a:schemeClr val="bg2">
                  <a:lumMod val="50000"/>
                </a:schemeClr>
              </a:solidFill>
            </a:endParaRPr>
          </a:p>
        </p:txBody>
      </p:sp>
    </p:spTree>
    <p:extLst>
      <p:ext uri="{BB962C8B-B14F-4D97-AF65-F5344CB8AC3E}">
        <p14:creationId xmlns:p14="http://schemas.microsoft.com/office/powerpoint/2010/main" val="2045498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3A08D33A-DECC-430B-A8B6-A064B5C4C2D1}"/>
              </a:ext>
            </a:extLst>
          </p:cNvPr>
          <p:cNvSpPr>
            <a:spLocks noGrp="1" noChangeArrowheads="1"/>
          </p:cNvSpPr>
          <p:nvPr>
            <p:ph idx="1"/>
          </p:nvPr>
        </p:nvSpPr>
        <p:spPr bwMode="auto">
          <a:xfrm>
            <a:off x="764821" y="1753621"/>
            <a:ext cx="955902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token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SubscribeEvent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PubSubTopic.</a:t>
            </a:r>
            <a:r>
              <a:rPr kumimoji="0" lang="en-US" altLang="en-US" sz="18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testEvent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objectId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HandleEventWithThisMethod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handlePEvent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ApplyFilterPredicate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=&gt;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en-US" altLang="en-US"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sourceObjectId</a:t>
            </a:r>
            <a:r>
              <a:rPr kumimoji="0" lang="en-US" altLang="en-US"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objectId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Done</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44161" y="71775"/>
            <a:ext cx="841321" cy="835225"/>
          </a:xfrm>
          <a:prstGeom prst="rect">
            <a:avLst/>
          </a:prstGeom>
        </p:spPr>
      </p:pic>
      <p:sp>
        <p:nvSpPr>
          <p:cNvPr id="6" name="TextBox 5"/>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Subscribe Event - Example</a:t>
            </a:r>
            <a:endParaRPr lang="en-US" dirty="0">
              <a:solidFill>
                <a:srgbClr val="18CE8B"/>
              </a:solidFill>
              <a:latin typeface="Calibri Light" panose="020F0302020204030204" pitchFamily="34" charset="0"/>
              <a:cs typeface="Calibri Light" panose="020F0302020204030204" pitchFamily="34" charset="0"/>
            </a:endParaRPr>
          </a:p>
        </p:txBody>
      </p:sp>
      <p:sp>
        <p:nvSpPr>
          <p:cNvPr id="7" name="Rounded Rectangular Callout 6"/>
          <p:cNvSpPr/>
          <p:nvPr/>
        </p:nvSpPr>
        <p:spPr>
          <a:xfrm>
            <a:off x="4311500" y="3457238"/>
            <a:ext cx="4536415" cy="707138"/>
          </a:xfrm>
          <a:prstGeom prst="wedgeRoundRectCallout">
            <a:avLst>
              <a:gd name="adj1" fmla="val -93165"/>
              <a:gd name="adj2" fmla="val -870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Don’t FORGET .DONE(). This registers the subscription. The other is about configuration. If you don’t call DONE, you won’t actually subscribe.</a:t>
            </a:r>
            <a:endParaRPr lang="en-US" sz="1400" dirty="0"/>
          </a:p>
        </p:txBody>
      </p:sp>
      <p:sp>
        <p:nvSpPr>
          <p:cNvPr id="8" name="Rectangle 7"/>
          <p:cNvSpPr/>
          <p:nvPr/>
        </p:nvSpPr>
        <p:spPr>
          <a:xfrm>
            <a:off x="946257" y="2900444"/>
            <a:ext cx="1422370" cy="3305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0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A56570-86A0-4CC0-AA83-42986EA33727}"/>
              </a:ext>
            </a:extLst>
          </p:cNvPr>
          <p:cNvSpPr>
            <a:spLocks noGrp="1"/>
          </p:cNvSpPr>
          <p:nvPr>
            <p:ph idx="1"/>
          </p:nvPr>
        </p:nvSpPr>
        <p:spPr>
          <a:xfrm>
            <a:off x="344161" y="1274782"/>
            <a:ext cx="10515600" cy="4351338"/>
          </a:xfrm>
        </p:spPr>
        <p:txBody>
          <a:bodyPr/>
          <a:lstStyle/>
          <a:p>
            <a:r>
              <a:rPr lang="en-US" sz="1800" dirty="0" err="1"/>
              <a:t>PublishEvent</a:t>
            </a:r>
            <a:r>
              <a:rPr lang="en-US" sz="1800" dirty="0"/>
              <a:t> help publisher to publish event.</a:t>
            </a:r>
          </a:p>
          <a:p>
            <a:r>
              <a:rPr lang="en-US" sz="1800" dirty="0" err="1">
                <a:solidFill>
                  <a:srgbClr val="00B050"/>
                </a:solidFill>
              </a:rPr>
              <a:t>PublishEvent.Create</a:t>
            </a:r>
            <a:r>
              <a:rPr lang="en-US" sz="1800" dirty="0">
                <a:solidFill>
                  <a:srgbClr val="00B050"/>
                </a:solidFill>
              </a:rPr>
              <a:t> </a:t>
            </a:r>
            <a:r>
              <a:rPr lang="en-US" sz="1800" dirty="0"/>
              <a:t>method will help publisher to create a </a:t>
            </a:r>
            <a:r>
              <a:rPr lang="en-US" sz="1800" dirty="0" err="1"/>
              <a:t>PublishEvent</a:t>
            </a:r>
            <a:r>
              <a:rPr lang="en-US" sz="1800" dirty="0"/>
              <a:t>.</a:t>
            </a:r>
          </a:p>
          <a:p>
            <a:r>
              <a:rPr lang="en-US" sz="1800" dirty="0" err="1">
                <a:solidFill>
                  <a:srgbClr val="00B050"/>
                </a:solidFill>
              </a:rPr>
              <a:t>PublishEvent.SetDataArgumentTo</a:t>
            </a:r>
            <a:r>
              <a:rPr lang="en-US" sz="1800" dirty="0">
                <a:solidFill>
                  <a:srgbClr val="00B050"/>
                </a:solidFill>
              </a:rPr>
              <a:t> </a:t>
            </a:r>
            <a:r>
              <a:rPr lang="en-US" sz="1800" dirty="0"/>
              <a:t>method  will set argument data.</a:t>
            </a:r>
          </a:p>
          <a:p>
            <a:r>
              <a:rPr lang="en-US" sz="1800" dirty="0" err="1">
                <a:solidFill>
                  <a:srgbClr val="00B050"/>
                </a:solidFill>
              </a:rPr>
              <a:t>PublishEvent.Send</a:t>
            </a:r>
            <a:r>
              <a:rPr lang="en-US" sz="1800" dirty="0">
                <a:solidFill>
                  <a:srgbClr val="00B050"/>
                </a:solidFill>
              </a:rPr>
              <a:t> </a:t>
            </a:r>
            <a:r>
              <a:rPr lang="en-US" sz="1800" dirty="0"/>
              <a:t>method will publish the event. Internally it will call </a:t>
            </a:r>
            <a:r>
              <a:rPr lang="en-US" sz="1800" dirty="0" err="1"/>
              <a:t>PubSubService.Publish</a:t>
            </a:r>
            <a:r>
              <a:rPr lang="en-US" sz="1800" dirty="0"/>
              <a:t> method.</a:t>
            </a:r>
          </a:p>
          <a:p>
            <a:r>
              <a:rPr lang="en-US" sz="1800" dirty="0" err="1">
                <a:solidFill>
                  <a:srgbClr val="00B050"/>
                </a:solidFill>
              </a:rPr>
              <a:t>PubSubService.Publish</a:t>
            </a:r>
            <a:r>
              <a:rPr lang="en-US" sz="1800" dirty="0">
                <a:solidFill>
                  <a:srgbClr val="00B050"/>
                </a:solidFill>
              </a:rPr>
              <a:t> </a:t>
            </a:r>
            <a:r>
              <a:rPr lang="en-US" sz="1800" dirty="0"/>
              <a:t>method will process the event for all subscriber. It will send socket message if it is enabled </a:t>
            </a:r>
            <a:r>
              <a:rPr lang="en-US" sz="1800" dirty="0" smtClean="0"/>
              <a:t>(per the </a:t>
            </a:r>
            <a:r>
              <a:rPr lang="en-US" sz="1800" dirty="0" err="1" smtClean="0"/>
              <a:t>EventDescriptor</a:t>
            </a:r>
            <a:r>
              <a:rPr lang="en-US" sz="1800" dirty="0" smtClean="0"/>
              <a:t>) and </a:t>
            </a:r>
            <a:r>
              <a:rPr lang="en-US" sz="1800" dirty="0"/>
              <a:t>then it will call callback functions. </a:t>
            </a:r>
          </a:p>
        </p:txBody>
      </p:sp>
      <p:pic>
        <p:nvPicPr>
          <p:cNvPr id="4" name="Picture 3"/>
          <p:cNvPicPr>
            <a:picLocks noChangeAspect="1"/>
          </p:cNvPicPr>
          <p:nvPr/>
        </p:nvPicPr>
        <p:blipFill>
          <a:blip r:embed="rId2"/>
          <a:stretch>
            <a:fillRect/>
          </a:stretch>
        </p:blipFill>
        <p:spPr>
          <a:xfrm>
            <a:off x="344161" y="71775"/>
            <a:ext cx="841321" cy="835225"/>
          </a:xfrm>
          <a:prstGeom prst="rect">
            <a:avLst/>
          </a:prstGeom>
        </p:spPr>
      </p:pic>
      <p:sp>
        <p:nvSpPr>
          <p:cNvPr id="5" name="TextBox 4"/>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Publish Event</a:t>
            </a:r>
            <a:endParaRPr lang="en-US" dirty="0">
              <a:solidFill>
                <a:srgbClr val="18CE8B"/>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580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CC802D6B-E3C3-4D85-8AFB-9FF98A277A09}"/>
              </a:ext>
            </a:extLst>
          </p:cNvPr>
          <p:cNvSpPr>
            <a:spLocks noGrp="1" noChangeArrowheads="1"/>
          </p:cNvSpPr>
          <p:nvPr>
            <p:ph idx="1"/>
          </p:nvPr>
        </p:nvSpPr>
        <p:spPr bwMode="auto">
          <a:xfrm>
            <a:off x="551761" y="1378223"/>
            <a:ext cx="895629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PublishEvent.</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PubSubTopic.</a:t>
            </a:r>
            <a:r>
              <a:rPr kumimoji="0" lang="en-US" altLang="en-US" sz="2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testEvent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objectId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SetDataArgumentTo</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source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index</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Send</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344161" y="71775"/>
            <a:ext cx="841321" cy="835225"/>
          </a:xfrm>
          <a:prstGeom prst="rect">
            <a:avLst/>
          </a:prstGeom>
        </p:spPr>
      </p:pic>
      <p:sp>
        <p:nvSpPr>
          <p:cNvPr id="6" name="TextBox 5"/>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Publish Event Example</a:t>
            </a:r>
            <a:endParaRPr lang="en-US" dirty="0">
              <a:solidFill>
                <a:srgbClr val="18CE8B"/>
              </a:solidFill>
              <a:latin typeface="Calibri Light" panose="020F0302020204030204" pitchFamily="34" charset="0"/>
              <a:cs typeface="Calibri Light" panose="020F0302020204030204" pitchFamily="34" charset="0"/>
            </a:endParaRPr>
          </a:p>
        </p:txBody>
      </p:sp>
      <p:sp>
        <p:nvSpPr>
          <p:cNvPr id="7" name="Rounded Rectangular Callout 6"/>
          <p:cNvSpPr/>
          <p:nvPr/>
        </p:nvSpPr>
        <p:spPr>
          <a:xfrm>
            <a:off x="4311500" y="3457238"/>
            <a:ext cx="4536415" cy="707138"/>
          </a:xfrm>
          <a:prstGeom prst="wedgeRoundRectCallout">
            <a:avLst>
              <a:gd name="adj1" fmla="val -32937"/>
              <a:gd name="adj2" fmla="val -241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Should </a:t>
            </a:r>
            <a:r>
              <a:rPr lang="en-US" sz="1400" smtClean="0"/>
              <a:t>be strongly typed</a:t>
            </a:r>
            <a:endParaRPr lang="en-US" sz="1400" dirty="0"/>
          </a:p>
        </p:txBody>
      </p:sp>
    </p:spTree>
    <p:extLst>
      <p:ext uri="{BB962C8B-B14F-4D97-AF65-F5344CB8AC3E}">
        <p14:creationId xmlns:p14="http://schemas.microsoft.com/office/powerpoint/2010/main" val="206754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5867375" y="412841"/>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latin typeface="Calibri Light" panose="020F0302020204030204" pitchFamily="34" charset="0"/>
                <a:cs typeface="Calibri Light" panose="020F0302020204030204" pitchFamily="34" charset="0"/>
              </a:rPr>
              <a:t>PubSub – Publish/Subscribe, Defined</a:t>
            </a:r>
            <a:endParaRPr lang="en-US" sz="1800" dirty="0">
              <a:latin typeface="Calibri Light" panose="020F0302020204030204" pitchFamily="34" charset="0"/>
              <a:cs typeface="Calibri Light" panose="020F0302020204030204" pitchFamily="34" charset="0"/>
            </a:endParaRPr>
          </a:p>
        </p:txBody>
      </p:sp>
      <p:grpSp>
        <p:nvGrpSpPr>
          <p:cNvPr id="23" name="Group 22"/>
          <p:cNvGrpSpPr/>
          <p:nvPr/>
        </p:nvGrpSpPr>
        <p:grpSpPr>
          <a:xfrm>
            <a:off x="246181" y="1485900"/>
            <a:ext cx="11793419" cy="5262995"/>
            <a:chOff x="399371" y="2449480"/>
            <a:chExt cx="11714211" cy="5083816"/>
          </a:xfrm>
        </p:grpSpPr>
        <p:sp>
          <p:nvSpPr>
            <p:cNvPr id="24" name="Rectangle 23"/>
            <p:cNvSpPr/>
            <p:nvPr/>
          </p:nvSpPr>
          <p:spPr>
            <a:xfrm>
              <a:off x="399371" y="2449480"/>
              <a:ext cx="11714211" cy="1040544"/>
            </a:xfrm>
            <a:prstGeom prst="rect">
              <a:avLst/>
            </a:prstGeom>
          </p:spPr>
          <p:txBody>
            <a:bodyPr wrap="square">
              <a:spAutoFit/>
            </a:bodyPr>
            <a:lstStyle/>
            <a:p>
              <a:r>
                <a:rPr lang="en-US" sz="1600" b="1" dirty="0">
                  <a:solidFill>
                    <a:srgbClr val="252525"/>
                  </a:solidFill>
                  <a:latin typeface="Calibri Light" panose="020F0302020204030204" pitchFamily="34" charset="0"/>
                  <a:cs typeface="Calibri Light" panose="020F0302020204030204" pitchFamily="34" charset="0"/>
                </a:rPr>
                <a:t>In software architecture, publish–subscribe is a messaging pattern where senders of messages, called publishers, do not program the messages to be sent directly to specific receivers, called subscribers, but instead characterize published messages into classes without knowledge of which subscribers, if any, there may be. Similarly, subscribers express interest in one or more classes and only receive messages that are of interest, without knowledge of which publishers, if any, there are. [</a:t>
              </a:r>
              <a:r>
                <a:rPr lang="en-US" sz="1600" b="1" dirty="0">
                  <a:solidFill>
                    <a:srgbClr val="252525"/>
                  </a:solidFill>
                  <a:latin typeface="Calibri Light" panose="020F0302020204030204" pitchFamily="34" charset="0"/>
                  <a:cs typeface="Calibri Light" panose="020F0302020204030204" pitchFamily="34" charset="0"/>
                  <a:hlinkClick r:id="rId2"/>
                </a:rPr>
                <a:t>Wikipedia</a:t>
              </a:r>
              <a:r>
                <a:rPr lang="en-US" sz="1600" b="1" dirty="0">
                  <a:solidFill>
                    <a:srgbClr val="252525"/>
                  </a:solidFill>
                  <a:latin typeface="Calibri Light" panose="020F0302020204030204" pitchFamily="34" charset="0"/>
                  <a:cs typeface="Calibri Light" panose="020F0302020204030204" pitchFamily="34" charset="0"/>
                </a:rPr>
                <a:t>]</a:t>
              </a:r>
              <a:endParaRPr lang="en-US" sz="1600" b="1" dirty="0">
                <a:latin typeface="Calibri Light" panose="020F0302020204030204" pitchFamily="34" charset="0"/>
                <a:cs typeface="Calibri Light" panose="020F0302020204030204" pitchFamily="34" charset="0"/>
              </a:endParaRPr>
            </a:p>
          </p:txBody>
        </p:sp>
        <p:sp>
          <p:nvSpPr>
            <p:cNvPr id="25" name="Rounded Rectangular Callout 5"/>
            <p:cNvSpPr/>
            <p:nvPr/>
          </p:nvSpPr>
          <p:spPr>
            <a:xfrm>
              <a:off x="5982810" y="3487075"/>
              <a:ext cx="4472781" cy="276979"/>
            </a:xfrm>
            <a:prstGeom prst="wedgeRoundRectCallout">
              <a:avLst>
                <a:gd name="adj1" fmla="val -49267"/>
                <a:gd name="adj2" fmla="val -6505"/>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Publishers and Subscribers have no specific knowledge of each other</a:t>
              </a:r>
              <a:r>
                <a:rPr lang="en-US" sz="1000" dirty="0">
                  <a:solidFill>
                    <a:schemeClr val="bg1"/>
                  </a:solidFill>
                  <a:latin typeface="Calibri Light" panose="020F0302020204030204" pitchFamily="34" charset="0"/>
                  <a:cs typeface="Calibri Light" panose="020F0302020204030204" pitchFamily="34" charset="0"/>
                </a:rPr>
                <a:t>.</a:t>
              </a:r>
            </a:p>
          </p:txBody>
        </p:sp>
        <p:pic>
          <p:nvPicPr>
            <p:cNvPr id="26" name="Picture 2" descr="Ff649664.despublishsubscribe_f01(en-us,PandP.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891" y="3790540"/>
              <a:ext cx="4286250" cy="253365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4031572" y="6324191"/>
              <a:ext cx="3616696" cy="246221"/>
            </a:xfrm>
            <a:prstGeom prst="rect">
              <a:avLst/>
            </a:prstGeom>
            <a:noFill/>
          </p:spPr>
          <p:txBody>
            <a:bodyPr wrap="none" rtlCol="0">
              <a:spAutoFit/>
            </a:bodyPr>
            <a:lstStyle/>
            <a:p>
              <a:r>
                <a:rPr lang="en-US" sz="1000" dirty="0">
                  <a:latin typeface="Calibri Light" panose="020F0302020204030204" pitchFamily="34" charset="0"/>
                  <a:cs typeface="Calibri Light" panose="020F0302020204030204" pitchFamily="34" charset="0"/>
                </a:rPr>
                <a:t>Source: </a:t>
              </a:r>
              <a:r>
                <a:rPr lang="en-US" sz="1000" dirty="0">
                  <a:latin typeface="Calibri Light" panose="020F0302020204030204" pitchFamily="34" charset="0"/>
                  <a:cs typeface="Calibri Light" panose="020F0302020204030204" pitchFamily="34" charset="0"/>
                  <a:hlinkClick r:id="rId4"/>
                </a:rPr>
                <a:t>https://msdn.microsoft.com/en-us/library/ff649664.aspx </a:t>
              </a:r>
              <a:endParaRPr lang="en-US" sz="1000" dirty="0">
                <a:latin typeface="Calibri Light" panose="020F0302020204030204" pitchFamily="34" charset="0"/>
                <a:cs typeface="Calibri Light" panose="020F0302020204030204" pitchFamily="34" charset="0"/>
              </a:endParaRPr>
            </a:p>
          </p:txBody>
        </p:sp>
        <p:sp>
          <p:nvSpPr>
            <p:cNvPr id="28" name="Rounded Rectangle 30"/>
            <p:cNvSpPr/>
            <p:nvPr/>
          </p:nvSpPr>
          <p:spPr>
            <a:xfrm>
              <a:off x="898245" y="6570412"/>
              <a:ext cx="10169132" cy="962884"/>
            </a:xfrm>
            <a:prstGeom prst="roundRect">
              <a:avLst/>
            </a:prstGeom>
            <a:solidFill>
              <a:srgbClr val="E9FD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The Pub Sub as described is a simple, in-process pattern, inspired by Microsoft Patterns and Practice’s Event Aggregator from the Prism Framework.</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Prism’s </a:t>
              </a:r>
              <a:r>
                <a:rPr lang="en-US" sz="1200" dirty="0" err="1">
                  <a:solidFill>
                    <a:schemeClr val="tx1"/>
                  </a:solidFill>
                  <a:latin typeface="Calibri Light" panose="020F0302020204030204" pitchFamily="34" charset="0"/>
                  <a:cs typeface="Calibri Light" panose="020F0302020204030204" pitchFamily="34" charset="0"/>
                </a:rPr>
                <a:t>EventAggregator</a:t>
              </a:r>
              <a:r>
                <a:rPr lang="en-US" sz="1200" dirty="0">
                  <a:solidFill>
                    <a:schemeClr val="tx1"/>
                  </a:solidFill>
                  <a:latin typeface="Calibri Light" panose="020F0302020204030204" pitchFamily="34" charset="0"/>
                  <a:cs typeface="Calibri Light" panose="020F0302020204030204" pitchFamily="34" charset="0"/>
                </a:rPr>
                <a:t> is oriented towards a UI context, would need adaption for application wide usage, and has issues that would need to be fixed.</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The Patterns and Practice group is effectively no longer in existence.</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In a simple context, like this, it’s simple pattern, simple to implement.</a:t>
              </a:r>
            </a:p>
          </p:txBody>
        </p:sp>
      </p:grpSp>
      <p:grpSp>
        <p:nvGrpSpPr>
          <p:cNvPr id="12" name="Group 11"/>
          <p:cNvGrpSpPr/>
          <p:nvPr/>
        </p:nvGrpSpPr>
        <p:grpSpPr>
          <a:xfrm>
            <a:off x="256673" y="264948"/>
            <a:ext cx="1860451" cy="835224"/>
            <a:chOff x="256673" y="264948"/>
            <a:chExt cx="1860451" cy="835224"/>
          </a:xfrm>
        </p:grpSpPr>
        <p:pic>
          <p:nvPicPr>
            <p:cNvPr id="13" name="Picture 12"/>
            <p:cNvPicPr>
              <a:picLocks noChangeAspect="1"/>
            </p:cNvPicPr>
            <p:nvPr/>
          </p:nvPicPr>
          <p:blipFill>
            <a:blip r:embed="rId5"/>
            <a:stretch>
              <a:fillRect/>
            </a:stretch>
          </p:blipFill>
          <p:spPr>
            <a:xfrm>
              <a:off x="256673" y="264948"/>
              <a:ext cx="841321" cy="835224"/>
            </a:xfrm>
            <a:prstGeom prst="rect">
              <a:avLst/>
            </a:prstGeom>
          </p:spPr>
        </p:pic>
        <p:sp>
          <p:nvSpPr>
            <p:cNvPr id="14" name="TextBox 13"/>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77993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672" y="118713"/>
            <a:ext cx="841321" cy="835225"/>
          </a:xfrm>
          <a:prstGeom prst="rect">
            <a:avLst/>
          </a:prstGeom>
        </p:spPr>
      </p:pic>
      <p:sp>
        <p:nvSpPr>
          <p:cNvPr id="5" name="TextBox 4"/>
          <p:cNvSpPr txBox="1"/>
          <p:nvPr/>
        </p:nvSpPr>
        <p:spPr>
          <a:xfrm>
            <a:off x="740768" y="324850"/>
            <a:ext cx="6180359" cy="707886"/>
          </a:xfrm>
          <a:prstGeom prst="rect">
            <a:avLst/>
          </a:prstGeom>
          <a:noFill/>
        </p:spPr>
        <p:txBody>
          <a:bodyPr wrap="square" rtlCol="0">
            <a:spAutoFit/>
          </a:bodyPr>
          <a:lstStyle/>
          <a:p>
            <a:r>
              <a:rPr lang="en-US" sz="4000" smtClean="0">
                <a:solidFill>
                  <a:srgbClr val="18CE8B"/>
                </a:solidFill>
                <a:latin typeface="Calibri Light" panose="020F0302020204030204" pitchFamily="34" charset="0"/>
                <a:cs typeface="Calibri Light" panose="020F0302020204030204" pitchFamily="34" charset="0"/>
              </a:rPr>
              <a:t>Key Features</a:t>
            </a:r>
            <a:endParaRPr lang="en-US" dirty="0">
              <a:solidFill>
                <a:srgbClr val="18CE8B"/>
              </a:solidFill>
              <a:latin typeface="Calibri Light" panose="020F0302020204030204" pitchFamily="34" charset="0"/>
              <a:cs typeface="Calibri Light" panose="020F0302020204030204" pitchFamily="34" charset="0"/>
            </a:endParaRPr>
          </a:p>
        </p:txBody>
      </p:sp>
      <p:sp>
        <p:nvSpPr>
          <p:cNvPr id="2" name="TextBox 1"/>
          <p:cNvSpPr txBox="1"/>
          <p:nvPr/>
        </p:nvSpPr>
        <p:spPr>
          <a:xfrm>
            <a:off x="311110" y="1164938"/>
            <a:ext cx="9868476" cy="4801314"/>
          </a:xfrm>
          <a:prstGeom prst="rect">
            <a:avLst/>
          </a:prstGeom>
          <a:noFill/>
        </p:spPr>
        <p:txBody>
          <a:bodyPr wrap="square" rtlCol="0">
            <a:spAutoFit/>
          </a:bodyPr>
          <a:lstStyle/>
          <a:p>
            <a:r>
              <a:rPr lang="en-US" b="1" dirty="0" smtClean="0"/>
              <a:t>Fluent Interface</a:t>
            </a:r>
          </a:p>
          <a:p>
            <a:endParaRPr lang="en-US" b="1" dirty="0" smtClean="0"/>
          </a:p>
          <a:p>
            <a:r>
              <a:rPr lang="en-US" dirty="0" smtClean="0"/>
              <a:t>Describing, Subscribing, and Publishing are facilitated with an easy to read, easy to use fluent interface.  This approach attempts to simplify usage by using a sentence like structure for easy readability.</a:t>
            </a:r>
          </a:p>
          <a:p>
            <a:endParaRPr lang="en-US" b="1" dirty="0" smtClean="0"/>
          </a:p>
          <a:p>
            <a:r>
              <a:rPr lang="en-US" b="1" dirty="0" smtClean="0"/>
              <a:t>Hot or Cold Events</a:t>
            </a:r>
          </a:p>
          <a:p>
            <a:endParaRPr lang="en-US" b="1" dirty="0" smtClean="0"/>
          </a:p>
          <a:p>
            <a:r>
              <a:rPr lang="en-US" dirty="0" smtClean="0"/>
              <a:t>This implementation features the ability an event to being </a:t>
            </a:r>
            <a:r>
              <a:rPr lang="en-US" b="1" dirty="0" smtClean="0"/>
              <a:t>HOT</a:t>
            </a:r>
            <a:r>
              <a:rPr lang="en-US" dirty="0" smtClean="0"/>
              <a:t>, which means the event may have occurred prior to the event subscription. This solves the problem of ensuring start up order, as in, the listeners must be listening (subscribed) before the event is published.  A </a:t>
            </a:r>
            <a:r>
              <a:rPr lang="en-US" b="1" dirty="0" smtClean="0"/>
              <a:t>COLD </a:t>
            </a:r>
            <a:r>
              <a:rPr lang="en-US" dirty="0" smtClean="0"/>
              <a:t>event refers to upon subscription ONLY subsequent events are received.</a:t>
            </a:r>
          </a:p>
          <a:p>
            <a:endParaRPr lang="en-US" dirty="0"/>
          </a:p>
          <a:p>
            <a:r>
              <a:rPr lang="en-US" b="1" dirty="0" smtClean="0"/>
              <a:t>Across The Wire Events</a:t>
            </a:r>
          </a:p>
          <a:p>
            <a:endParaRPr lang="en-US" b="1" dirty="0" smtClean="0"/>
          </a:p>
          <a:p>
            <a:r>
              <a:rPr lang="en-US" dirty="0" smtClean="0"/>
              <a:t>Events can be designated as an event to go across the wire using an underlying socket mechanism.  At the application level an event is published with normal syntax and is unaware if it is client side or server side code.</a:t>
            </a:r>
            <a:endParaRPr lang="en-US" dirty="0"/>
          </a:p>
        </p:txBody>
      </p:sp>
    </p:spTree>
    <p:extLst>
      <p:ext uri="{BB962C8B-B14F-4D97-AF65-F5344CB8AC3E}">
        <p14:creationId xmlns:p14="http://schemas.microsoft.com/office/powerpoint/2010/main" val="122401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672" y="118713"/>
            <a:ext cx="841321" cy="835225"/>
          </a:xfrm>
          <a:prstGeom prst="rect">
            <a:avLst/>
          </a:prstGeom>
        </p:spPr>
      </p:pic>
      <p:sp>
        <p:nvSpPr>
          <p:cNvPr id="5" name="TextBox 4"/>
          <p:cNvSpPr txBox="1"/>
          <p:nvPr/>
        </p:nvSpPr>
        <p:spPr>
          <a:xfrm>
            <a:off x="740768" y="324850"/>
            <a:ext cx="6180359" cy="707886"/>
          </a:xfrm>
          <a:prstGeom prst="rect">
            <a:avLst/>
          </a:prstGeom>
          <a:noFill/>
        </p:spPr>
        <p:txBody>
          <a:bodyPr wrap="square" rtlCol="0">
            <a:spAutoFit/>
          </a:bodyPr>
          <a:lstStyle/>
          <a:p>
            <a:r>
              <a:rPr lang="en-US" sz="4000" smtClean="0">
                <a:solidFill>
                  <a:srgbClr val="18CE8B"/>
                </a:solidFill>
                <a:latin typeface="Calibri Light" panose="020F0302020204030204" pitchFamily="34" charset="0"/>
                <a:cs typeface="Calibri Light" panose="020F0302020204030204" pitchFamily="34" charset="0"/>
              </a:rPr>
              <a:t>Key Features</a:t>
            </a:r>
            <a:endParaRPr lang="en-US" dirty="0">
              <a:solidFill>
                <a:srgbClr val="18CE8B"/>
              </a:solidFill>
              <a:latin typeface="Calibri Light" panose="020F0302020204030204" pitchFamily="34" charset="0"/>
              <a:cs typeface="Calibri Light" panose="020F0302020204030204" pitchFamily="34" charset="0"/>
            </a:endParaRPr>
          </a:p>
        </p:txBody>
      </p:sp>
      <p:sp>
        <p:nvSpPr>
          <p:cNvPr id="2" name="TextBox 1"/>
          <p:cNvSpPr txBox="1"/>
          <p:nvPr/>
        </p:nvSpPr>
        <p:spPr>
          <a:xfrm>
            <a:off x="311110" y="1164938"/>
            <a:ext cx="9868476" cy="3139321"/>
          </a:xfrm>
          <a:prstGeom prst="rect">
            <a:avLst/>
          </a:prstGeom>
          <a:noFill/>
        </p:spPr>
        <p:txBody>
          <a:bodyPr wrap="square" rtlCol="0">
            <a:spAutoFit/>
          </a:bodyPr>
          <a:lstStyle/>
          <a:p>
            <a:r>
              <a:rPr lang="en-US" b="1" dirty="0" smtClean="0"/>
              <a:t>Filters</a:t>
            </a:r>
          </a:p>
          <a:p>
            <a:endParaRPr lang="en-US" dirty="0" smtClean="0"/>
          </a:p>
          <a:p>
            <a:r>
              <a:rPr lang="en-US" dirty="0" smtClean="0"/>
              <a:t>A subscriber to an event can put a filter on the event to indicate that if a filter condition is true, then the event is to be received.  If the filter condition is false then the handler is not called.  </a:t>
            </a:r>
          </a:p>
          <a:p>
            <a:endParaRPr lang="en-US" dirty="0"/>
          </a:p>
          <a:p>
            <a:r>
              <a:rPr lang="en-US" b="1" dirty="0" smtClean="0"/>
              <a:t>Event Buffers</a:t>
            </a:r>
          </a:p>
          <a:p>
            <a:endParaRPr lang="en-US" dirty="0" smtClean="0"/>
          </a:p>
          <a:p>
            <a:r>
              <a:rPr lang="en-US" dirty="0" smtClean="0"/>
              <a:t>Each event maintains a buffer of events.  This enables, in a HOT context, that upon subscription, the most recent event that matches the filter will be provided to the subscriber.  The buffer size can be configured for each event type.</a:t>
            </a:r>
          </a:p>
          <a:p>
            <a:endParaRPr lang="en-US" dirty="0"/>
          </a:p>
        </p:txBody>
      </p:sp>
    </p:spTree>
    <p:extLst>
      <p:ext uri="{BB962C8B-B14F-4D97-AF65-F5344CB8AC3E}">
        <p14:creationId xmlns:p14="http://schemas.microsoft.com/office/powerpoint/2010/main" val="93276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773" y="250915"/>
            <a:ext cx="841321" cy="835225"/>
          </a:xfrm>
          <a:prstGeom prst="rect">
            <a:avLst/>
          </a:prstGeom>
        </p:spPr>
      </p:pic>
      <p:sp>
        <p:nvSpPr>
          <p:cNvPr id="5" name="TextBox 4"/>
          <p:cNvSpPr txBox="1"/>
          <p:nvPr/>
        </p:nvSpPr>
        <p:spPr>
          <a:xfrm>
            <a:off x="806869" y="45705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Describing Events</a:t>
            </a:r>
            <a:endParaRPr lang="en-US" dirty="0">
              <a:solidFill>
                <a:srgbClr val="18CE8B"/>
              </a:solidFill>
              <a:latin typeface="Calibri Light" panose="020F0302020204030204" pitchFamily="34" charset="0"/>
              <a:cs typeface="Calibri Light" panose="020F0302020204030204" pitchFamily="34" charset="0"/>
            </a:endParaRPr>
          </a:p>
        </p:txBody>
      </p:sp>
      <p:sp>
        <p:nvSpPr>
          <p:cNvPr id="6" name="TextBox 5"/>
          <p:cNvSpPr txBox="1"/>
          <p:nvPr/>
        </p:nvSpPr>
        <p:spPr>
          <a:xfrm>
            <a:off x="344161" y="1371075"/>
            <a:ext cx="9868476" cy="1200329"/>
          </a:xfrm>
          <a:prstGeom prst="rect">
            <a:avLst/>
          </a:prstGeom>
          <a:noFill/>
        </p:spPr>
        <p:txBody>
          <a:bodyPr wrap="square" rtlCol="0">
            <a:spAutoFit/>
          </a:bodyPr>
          <a:lstStyle/>
          <a:p>
            <a:r>
              <a:rPr lang="en-US" dirty="0" smtClean="0"/>
              <a:t>Each event needs to be described. This is specification of options for each </a:t>
            </a:r>
            <a:r>
              <a:rPr lang="en-US" dirty="0" err="1" smtClean="0"/>
              <a:t>pubsub</a:t>
            </a:r>
            <a:r>
              <a:rPr lang="en-US" dirty="0" smtClean="0"/>
              <a:t> topic.  Most events are configured generally with default options.  This configuration works by configuring all of the </a:t>
            </a:r>
            <a:r>
              <a:rPr lang="en-US" dirty="0" err="1" smtClean="0"/>
              <a:t>pubsub</a:t>
            </a:r>
            <a:r>
              <a:rPr lang="en-US" dirty="0" smtClean="0"/>
              <a:t> topics the same, then adding EventDescriptors for those that events that need special options.  If a specific event is configured multiple times, then the last </a:t>
            </a:r>
            <a:r>
              <a:rPr lang="en-US" dirty="0" err="1" smtClean="0"/>
              <a:t>EventDescriptor</a:t>
            </a:r>
            <a:r>
              <a:rPr lang="en-US" dirty="0" smtClean="0"/>
              <a:t> wins.</a:t>
            </a:r>
            <a:endParaRPr lang="en-US" dirty="0"/>
          </a:p>
        </p:txBody>
      </p:sp>
      <p:sp>
        <p:nvSpPr>
          <p:cNvPr id="9" name="Content Placeholder 2">
            <a:extLst>
              <a:ext uri="{FF2B5EF4-FFF2-40B4-BE49-F238E27FC236}">
                <a16:creationId xmlns:a16="http://schemas.microsoft.com/office/drawing/2014/main" xmlns="" id="{73CEFA11-D88F-4E2C-ACEE-7D1FC723AD56}"/>
              </a:ext>
            </a:extLst>
          </p:cNvPr>
          <p:cNvSpPr txBox="1">
            <a:spLocks/>
          </p:cNvSpPr>
          <p:nvPr/>
        </p:nvSpPr>
        <p:spPr>
          <a:xfrm>
            <a:off x="344161" y="2856339"/>
            <a:ext cx="10515600" cy="2213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solidFill>
                  <a:srgbClr val="00B050"/>
                </a:solidFill>
              </a:rPr>
              <a:t>EventDescriptor</a:t>
            </a:r>
            <a:r>
              <a:rPr lang="en-US" sz="1800" dirty="0" smtClean="0"/>
              <a:t> holds information about event, like event topic, arguments and additional properties.</a:t>
            </a:r>
          </a:p>
          <a:p>
            <a:r>
              <a:rPr lang="en-US" sz="1800" dirty="0" smtClean="0"/>
              <a:t> </a:t>
            </a:r>
            <a:r>
              <a:rPr lang="en-US" sz="1800" dirty="0" err="1" smtClean="0">
                <a:solidFill>
                  <a:srgbClr val="00B050"/>
                </a:solidFill>
              </a:rPr>
              <a:t>EventDescriptor.Create</a:t>
            </a:r>
            <a:r>
              <a:rPr lang="en-US" sz="1800" dirty="0" smtClean="0">
                <a:solidFill>
                  <a:srgbClr val="00B050"/>
                </a:solidFill>
              </a:rPr>
              <a:t>(</a:t>
            </a:r>
            <a:r>
              <a:rPr lang="en-US" sz="1800" dirty="0" err="1" smtClean="0">
                <a:solidFill>
                  <a:srgbClr val="00B050"/>
                </a:solidFill>
              </a:rPr>
              <a:t>PubSubTopic.startPour</a:t>
            </a:r>
            <a:r>
              <a:rPr lang="en-US" sz="1800" dirty="0" smtClean="0">
                <a:solidFill>
                  <a:srgbClr val="00B050"/>
                </a:solidFill>
              </a:rPr>
              <a:t>)</a:t>
            </a:r>
            <a:r>
              <a:rPr lang="en-US" sz="1800" dirty="0" smtClean="0"/>
              <a:t>: static method help us to create </a:t>
            </a:r>
            <a:r>
              <a:rPr lang="en-US" sz="1800" dirty="0" err="1" smtClean="0"/>
              <a:t>EventDescriptor</a:t>
            </a:r>
            <a:r>
              <a:rPr lang="en-US" sz="1800" dirty="0" smtClean="0"/>
              <a:t> object using topic.  It will make sure that we can have only one </a:t>
            </a:r>
            <a:r>
              <a:rPr lang="en-US" sz="1800" dirty="0" err="1" smtClean="0"/>
              <a:t>EventDescriptor</a:t>
            </a:r>
            <a:r>
              <a:rPr lang="en-US" sz="1800" dirty="0" smtClean="0"/>
              <a:t> for each topic. </a:t>
            </a:r>
          </a:p>
          <a:p>
            <a:r>
              <a:rPr lang="en-US" sz="1800" dirty="0" err="1" smtClean="0">
                <a:solidFill>
                  <a:srgbClr val="00B050"/>
                </a:solidFill>
              </a:rPr>
              <a:t>GoesToServer</a:t>
            </a:r>
            <a:r>
              <a:rPr lang="en-US" sz="1800" dirty="0" smtClean="0">
                <a:solidFill>
                  <a:srgbClr val="00B050"/>
                </a:solidFill>
              </a:rPr>
              <a:t>(): </a:t>
            </a:r>
            <a:r>
              <a:rPr lang="en-US" sz="1800" dirty="0" smtClean="0"/>
              <a:t>If we want to send this event to server then we need to call this method on </a:t>
            </a:r>
            <a:r>
              <a:rPr lang="en-US" sz="1800" dirty="0" err="1" smtClean="0"/>
              <a:t>EventDescriptor</a:t>
            </a:r>
            <a:r>
              <a:rPr lang="en-US" sz="1800" dirty="0" smtClean="0"/>
              <a:t> object.</a:t>
            </a:r>
          </a:p>
          <a:p>
            <a:r>
              <a:rPr lang="en-US" sz="1800" dirty="0" err="1" smtClean="0">
                <a:solidFill>
                  <a:srgbClr val="00B050"/>
                </a:solidFill>
              </a:rPr>
              <a:t>GoesToClient</a:t>
            </a:r>
            <a:r>
              <a:rPr lang="en-US" sz="1800" dirty="0" smtClean="0">
                <a:solidFill>
                  <a:srgbClr val="00B050"/>
                </a:solidFill>
              </a:rPr>
              <a:t>()</a:t>
            </a:r>
            <a:r>
              <a:rPr lang="en-US" sz="1800" dirty="0" smtClean="0"/>
              <a:t>: If we want to send this event to client then we need to call this method on </a:t>
            </a:r>
            <a:r>
              <a:rPr lang="en-US" sz="1800" dirty="0" err="1" smtClean="0"/>
              <a:t>EventDescriptor</a:t>
            </a:r>
            <a:r>
              <a:rPr lang="en-US" sz="1800" dirty="0" smtClean="0"/>
              <a:t> object</a:t>
            </a:r>
            <a:endParaRPr lang="en-US" sz="1800" dirty="0"/>
          </a:p>
        </p:txBody>
      </p:sp>
    </p:spTree>
    <p:extLst>
      <p:ext uri="{BB962C8B-B14F-4D97-AF65-F5344CB8AC3E}">
        <p14:creationId xmlns:p14="http://schemas.microsoft.com/office/powerpoint/2010/main" val="15257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161" y="71775"/>
            <a:ext cx="841321" cy="835225"/>
          </a:xfrm>
          <a:prstGeom prst="rect">
            <a:avLst/>
          </a:prstGeom>
        </p:spPr>
      </p:pic>
      <p:sp>
        <p:nvSpPr>
          <p:cNvPr id="5" name="TextBox 4"/>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Configuring </a:t>
            </a:r>
            <a:r>
              <a:rPr lang="en-US" sz="4000" dirty="0" err="1" smtClean="0">
                <a:solidFill>
                  <a:srgbClr val="18CE8B"/>
                </a:solidFill>
                <a:latin typeface="Calibri Light" panose="020F0302020204030204" pitchFamily="34" charset="0"/>
                <a:cs typeface="Calibri Light" panose="020F0302020204030204" pitchFamily="34" charset="0"/>
              </a:rPr>
              <a:t>PubSub</a:t>
            </a:r>
            <a:r>
              <a:rPr lang="en-US" sz="4000" dirty="0" smtClean="0">
                <a:solidFill>
                  <a:srgbClr val="18CE8B"/>
                </a:solidFill>
                <a:latin typeface="Calibri Light" panose="020F0302020204030204" pitchFamily="34" charset="0"/>
                <a:cs typeface="Calibri Light" panose="020F0302020204030204" pitchFamily="34" charset="0"/>
              </a:rPr>
              <a:t> - Client</a:t>
            </a:r>
            <a:endParaRPr lang="en-US" dirty="0">
              <a:solidFill>
                <a:srgbClr val="18CE8B"/>
              </a:solidFill>
              <a:latin typeface="Calibri Light" panose="020F0302020204030204" pitchFamily="34" charset="0"/>
              <a:cs typeface="Calibri Light" panose="020F0302020204030204" pitchFamily="34" charset="0"/>
            </a:endParaRPr>
          </a:p>
        </p:txBody>
      </p:sp>
      <p:sp>
        <p:nvSpPr>
          <p:cNvPr id="6" name="TextBox 5"/>
          <p:cNvSpPr txBox="1"/>
          <p:nvPr/>
        </p:nvSpPr>
        <p:spPr>
          <a:xfrm>
            <a:off x="344161" y="1243322"/>
            <a:ext cx="9868476" cy="1692771"/>
          </a:xfrm>
          <a:prstGeom prst="rect">
            <a:avLst/>
          </a:prstGeom>
          <a:noFill/>
        </p:spPr>
        <p:txBody>
          <a:bodyPr wrap="square" rtlCol="0">
            <a:spAutoFit/>
          </a:bodyPr>
          <a:lstStyle/>
          <a:p>
            <a:r>
              <a:rPr lang="en-US" dirty="0" err="1" smtClean="0"/>
              <a:t>Pubsub</a:t>
            </a:r>
            <a:r>
              <a:rPr lang="en-US" dirty="0" smtClean="0"/>
              <a:t> needs to be configured with EventDescriptors.  An event allows each event (</a:t>
            </a:r>
            <a:r>
              <a:rPr lang="en-US" dirty="0" err="1" smtClean="0"/>
              <a:t>pubsub</a:t>
            </a:r>
            <a:r>
              <a:rPr lang="en-US" dirty="0" smtClean="0"/>
              <a:t> topic) to have specific options.</a:t>
            </a:r>
          </a:p>
          <a:p>
            <a:endParaRPr lang="en-US" dirty="0" smtClean="0"/>
          </a:p>
          <a:p>
            <a:r>
              <a:rPr lang="en-US" b="1" dirty="0" err="1" smtClean="0"/>
              <a:t>AppComponent.definePubsubEvents</a:t>
            </a:r>
            <a:endParaRPr lang="en-US" b="1" dirty="0" smtClean="0"/>
          </a:p>
          <a:p>
            <a:r>
              <a:rPr lang="en-US" sz="1600" dirty="0" smtClean="0"/>
              <a:t>This routine will iterate the pseudo </a:t>
            </a:r>
            <a:r>
              <a:rPr lang="en-US" sz="1600" dirty="0" err="1" smtClean="0"/>
              <a:t>enum</a:t>
            </a:r>
            <a:r>
              <a:rPr lang="en-US" sz="1600" dirty="0" smtClean="0"/>
              <a:t>, </a:t>
            </a:r>
            <a:r>
              <a:rPr lang="en-US" sz="1600" dirty="0" err="1" smtClean="0"/>
              <a:t>PubSubTopics</a:t>
            </a:r>
            <a:r>
              <a:rPr lang="en-US" sz="1600" dirty="0" smtClean="0"/>
              <a:t> and provide EventDescriptors in a default configuration.</a:t>
            </a:r>
          </a:p>
          <a:p>
            <a:r>
              <a:rPr lang="en-US" sz="1600" dirty="0" smtClean="0"/>
              <a:t>Next, </a:t>
            </a:r>
            <a:r>
              <a:rPr lang="en-US" sz="1600" dirty="0" err="1" smtClean="0"/>
              <a:t>EventDescritors</a:t>
            </a:r>
            <a:r>
              <a:rPr lang="en-US" sz="1600" dirty="0" smtClean="0"/>
              <a:t> are provided for those events with special options.</a:t>
            </a:r>
          </a:p>
        </p:txBody>
      </p:sp>
      <p:sp>
        <p:nvSpPr>
          <p:cNvPr id="9" name="Content Placeholder 8">
            <a:extLst>
              <a:ext uri="{FF2B5EF4-FFF2-40B4-BE49-F238E27FC236}">
                <a16:creationId xmlns:a16="http://schemas.microsoft.com/office/drawing/2014/main" xmlns="" id="{CFC1181C-0850-49BF-BF58-7A640D0EA03A}"/>
              </a:ext>
            </a:extLst>
          </p:cNvPr>
          <p:cNvSpPr>
            <a:spLocks noGrp="1" noChangeArrowheads="1"/>
          </p:cNvSpPr>
          <p:nvPr>
            <p:ph idx="1"/>
          </p:nvPr>
        </p:nvSpPr>
        <p:spPr bwMode="auto">
          <a:xfrm>
            <a:off x="344161" y="3103126"/>
            <a:ext cx="11005851" cy="375487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definePubSubEvents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iterate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pubsubTopic</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the events are just going to be similar/without special treatment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every topic will get a descriptor, but descriptor will be over-written if overridden downstream</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we have to do this from here, because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AppInfo</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must be available (pubsub is created first)</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.appInfo.pubsub.</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configureUsingPubSubTopicWithoutEventOptions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describe events that have special options (last definition wins)</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EventDescriptor.</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PubSubTopic.</a:t>
            </a:r>
            <a:r>
              <a:rPr kumimoji="0" lang="en-US" altLang="en-US" sz="14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testSocketSend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GoesToServer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EventDescriptor.</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PubSubTopic.</a:t>
            </a:r>
            <a:r>
              <a:rPr kumimoji="0" lang="en-US" altLang="en-US" sz="14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startPour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GoesToServer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EventDescriptor.</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PubSubTopic.</a:t>
            </a:r>
            <a:r>
              <a:rPr kumimoji="0" lang="en-US" altLang="en-US" sz="14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cancelPour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GoesToServer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ounded Rectangular Callout 9"/>
          <p:cNvSpPr/>
          <p:nvPr/>
        </p:nvSpPr>
        <p:spPr>
          <a:xfrm>
            <a:off x="6162334" y="4779262"/>
            <a:ext cx="4536415" cy="707138"/>
          </a:xfrm>
          <a:prstGeom prst="wedgeRoundRectCallout">
            <a:avLst>
              <a:gd name="adj1" fmla="val -127894"/>
              <a:gd name="adj2" fmla="val -153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This is an option. This indicates that is an event that will use the socket, to send the event </a:t>
            </a:r>
            <a:r>
              <a:rPr lang="en-US" sz="1400" dirty="0" err="1" smtClean="0"/>
              <a:t>args</a:t>
            </a:r>
            <a:r>
              <a:rPr lang="en-US" sz="1400" dirty="0" smtClean="0"/>
              <a:t> to the server side.</a:t>
            </a:r>
            <a:endParaRPr lang="en-US" sz="1400" dirty="0"/>
          </a:p>
        </p:txBody>
      </p:sp>
      <p:sp>
        <p:nvSpPr>
          <p:cNvPr id="11" name="Rectangle 10"/>
          <p:cNvSpPr/>
          <p:nvPr/>
        </p:nvSpPr>
        <p:spPr>
          <a:xfrm>
            <a:off x="440675" y="4461831"/>
            <a:ext cx="5530467" cy="1883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612189" y="5921320"/>
            <a:ext cx="4536415" cy="707138"/>
          </a:xfrm>
          <a:prstGeom prst="wedgeRoundRectCallout">
            <a:avLst>
              <a:gd name="adj1" fmla="val -63781"/>
              <a:gd name="adj2" fmla="val -21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These are EventDescriptors.  Each event has one but you only to to explicitly specify one, if it is non-standard configuration.</a:t>
            </a:r>
            <a:endParaRPr lang="en-US" sz="1400" dirty="0"/>
          </a:p>
        </p:txBody>
      </p:sp>
    </p:spTree>
    <p:extLst>
      <p:ext uri="{BB962C8B-B14F-4D97-AF65-F5344CB8AC3E}">
        <p14:creationId xmlns:p14="http://schemas.microsoft.com/office/powerpoint/2010/main" val="12834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161" y="71775"/>
            <a:ext cx="841321" cy="835225"/>
          </a:xfrm>
          <a:prstGeom prst="rect">
            <a:avLst/>
          </a:prstGeom>
        </p:spPr>
      </p:pic>
      <p:sp>
        <p:nvSpPr>
          <p:cNvPr id="5" name="TextBox 4"/>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Configuring </a:t>
            </a:r>
            <a:r>
              <a:rPr lang="en-US" sz="4000" dirty="0" err="1" smtClean="0">
                <a:solidFill>
                  <a:srgbClr val="18CE8B"/>
                </a:solidFill>
                <a:latin typeface="Calibri Light" panose="020F0302020204030204" pitchFamily="34" charset="0"/>
                <a:cs typeface="Calibri Light" panose="020F0302020204030204" pitchFamily="34" charset="0"/>
              </a:rPr>
              <a:t>PubSub</a:t>
            </a:r>
            <a:r>
              <a:rPr lang="en-US" sz="4000" dirty="0" smtClean="0">
                <a:solidFill>
                  <a:srgbClr val="18CE8B"/>
                </a:solidFill>
                <a:latin typeface="Calibri Light" panose="020F0302020204030204" pitchFamily="34" charset="0"/>
                <a:cs typeface="Calibri Light" panose="020F0302020204030204" pitchFamily="34" charset="0"/>
              </a:rPr>
              <a:t> - Server</a:t>
            </a:r>
            <a:endParaRPr lang="en-US" dirty="0">
              <a:solidFill>
                <a:srgbClr val="18CE8B"/>
              </a:solidFill>
              <a:latin typeface="Calibri Light" panose="020F0302020204030204" pitchFamily="34" charset="0"/>
              <a:cs typeface="Calibri Light" panose="020F0302020204030204" pitchFamily="34" charset="0"/>
            </a:endParaRPr>
          </a:p>
        </p:txBody>
      </p:sp>
      <p:sp>
        <p:nvSpPr>
          <p:cNvPr id="6" name="TextBox 5"/>
          <p:cNvSpPr txBox="1"/>
          <p:nvPr/>
        </p:nvSpPr>
        <p:spPr>
          <a:xfrm>
            <a:off x="344161" y="1243322"/>
            <a:ext cx="9868476" cy="1692771"/>
          </a:xfrm>
          <a:prstGeom prst="rect">
            <a:avLst/>
          </a:prstGeom>
          <a:noFill/>
        </p:spPr>
        <p:txBody>
          <a:bodyPr wrap="square" rtlCol="0">
            <a:spAutoFit/>
          </a:bodyPr>
          <a:lstStyle/>
          <a:p>
            <a:r>
              <a:rPr lang="en-US" dirty="0" err="1" smtClean="0"/>
              <a:t>Pubsub</a:t>
            </a:r>
            <a:r>
              <a:rPr lang="en-US" dirty="0" smtClean="0"/>
              <a:t> was originally built with a focus on the client side. We did add the socket </a:t>
            </a:r>
            <a:r>
              <a:rPr lang="en-US" dirty="0" err="1" smtClean="0"/>
              <a:t>pubsub</a:t>
            </a:r>
            <a:r>
              <a:rPr lang="en-US" dirty="0" smtClean="0"/>
              <a:t> capability to pass the event server side and </a:t>
            </a:r>
            <a:r>
              <a:rPr lang="en-US" dirty="0" err="1" smtClean="0"/>
              <a:t>pubsub</a:t>
            </a:r>
            <a:r>
              <a:rPr lang="en-US" dirty="0" smtClean="0"/>
              <a:t> was enhanced to work in the same way on both client and server.</a:t>
            </a:r>
          </a:p>
          <a:p>
            <a:endParaRPr lang="en-US" dirty="0" smtClean="0"/>
          </a:p>
          <a:p>
            <a:r>
              <a:rPr lang="en-US" b="1" dirty="0" err="1" smtClean="0"/>
              <a:t>AppInfoService.PreparePubSub</a:t>
            </a:r>
            <a:endParaRPr lang="en-US" b="1" dirty="0" smtClean="0"/>
          </a:p>
          <a:p>
            <a:r>
              <a:rPr lang="en-US" sz="1600" dirty="0" smtClean="0"/>
              <a:t>This routine will iterate the pseudo </a:t>
            </a:r>
            <a:r>
              <a:rPr lang="en-US" sz="1600" dirty="0" err="1" smtClean="0"/>
              <a:t>enum</a:t>
            </a:r>
            <a:r>
              <a:rPr lang="en-US" sz="1600" dirty="0" smtClean="0"/>
              <a:t>, </a:t>
            </a:r>
            <a:r>
              <a:rPr lang="en-US" sz="1600" dirty="0" err="1" smtClean="0"/>
              <a:t>PubSubTopics</a:t>
            </a:r>
            <a:r>
              <a:rPr lang="en-US" sz="1600" dirty="0" smtClean="0"/>
              <a:t> and provide EventDescriptors in a default configuration.</a:t>
            </a:r>
          </a:p>
          <a:p>
            <a:r>
              <a:rPr lang="en-US" sz="1600" dirty="0" smtClean="0"/>
              <a:t>Next, </a:t>
            </a:r>
            <a:r>
              <a:rPr lang="en-US" sz="1600" dirty="0" err="1" smtClean="0"/>
              <a:t>EventDescritors</a:t>
            </a:r>
            <a:r>
              <a:rPr lang="en-US" sz="1600" dirty="0" smtClean="0"/>
              <a:t> are provided for those events with special options.</a:t>
            </a:r>
          </a:p>
        </p:txBody>
      </p:sp>
      <p:sp>
        <p:nvSpPr>
          <p:cNvPr id="9" name="Content Placeholder 8">
            <a:extLst>
              <a:ext uri="{FF2B5EF4-FFF2-40B4-BE49-F238E27FC236}">
                <a16:creationId xmlns:a16="http://schemas.microsoft.com/office/drawing/2014/main" xmlns="" id="{CFC1181C-0850-49BF-BF58-7A640D0EA03A}"/>
              </a:ext>
            </a:extLst>
          </p:cNvPr>
          <p:cNvSpPr>
            <a:spLocks noGrp="1" noChangeArrowheads="1"/>
          </p:cNvSpPr>
          <p:nvPr>
            <p:ph idx="1"/>
          </p:nvPr>
        </p:nvSpPr>
        <p:spPr bwMode="auto">
          <a:xfrm>
            <a:off x="344161" y="3496069"/>
            <a:ext cx="11005851" cy="24622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400" dirty="0" err="1"/>
              <a:t>preparePubSub</a:t>
            </a:r>
            <a:r>
              <a:rPr lang="en-US" sz="1400" dirty="0"/>
              <a:t>() {</a:t>
            </a:r>
            <a:br>
              <a:rPr lang="en-US" sz="1400" dirty="0"/>
            </a:br>
            <a:r>
              <a:rPr lang="en-US" sz="1400" dirty="0"/>
              <a:t>    </a:t>
            </a:r>
            <a:r>
              <a:rPr lang="en-US" sz="1400" i="1" dirty="0"/>
              <a:t>// were not using </a:t>
            </a:r>
            <a:r>
              <a:rPr lang="en-US" sz="1400" i="1" dirty="0" err="1"/>
              <a:t>ioc</a:t>
            </a:r>
            <a:r>
              <a:rPr lang="en-US" sz="1400" i="1" dirty="0"/>
              <a:t> in this case, because it </a:t>
            </a:r>
            <a:r>
              <a:rPr lang="en-US" sz="1400" i="1" dirty="0" err="1"/>
              <a:t>requres</a:t>
            </a:r>
            <a:r>
              <a:rPr lang="en-US" sz="1400" i="1" dirty="0"/>
              <a:t> a @injectable annotation which is </a:t>
            </a:r>
            <a:r>
              <a:rPr lang="en-US" sz="1400" i="1" dirty="0" err="1"/>
              <a:t>inversify</a:t>
            </a:r>
            <a:r>
              <a:rPr lang="en-US" sz="1400" i="1" dirty="0"/>
              <a:t/>
            </a:r>
            <a:br>
              <a:rPr lang="en-US" sz="1400" i="1" dirty="0"/>
            </a:br>
            <a:r>
              <a:rPr lang="en-US" sz="1400" i="1" dirty="0"/>
              <a:t>    </a:t>
            </a:r>
            <a:r>
              <a:rPr lang="en-US" sz="1400" b="1" dirty="0" err="1"/>
              <a:t>this</a:t>
            </a:r>
            <a:r>
              <a:rPr lang="en-US" sz="1400" dirty="0" err="1"/>
              <a:t>.</a:t>
            </a:r>
            <a:r>
              <a:rPr lang="en-US" sz="1400" b="1" dirty="0" err="1"/>
              <a:t>pubsub</a:t>
            </a:r>
            <a:r>
              <a:rPr lang="en-US" sz="1400" b="1" dirty="0"/>
              <a:t> </a:t>
            </a:r>
            <a:r>
              <a:rPr lang="en-US" sz="1400" dirty="0"/>
              <a:t>= </a:t>
            </a:r>
            <a:r>
              <a:rPr lang="en-US" sz="1400" b="1" dirty="0"/>
              <a:t>new </a:t>
            </a:r>
            <a:r>
              <a:rPr lang="en-US" sz="1400" dirty="0" err="1"/>
              <a:t>PubSubService</a:t>
            </a:r>
            <a:r>
              <a:rPr lang="en-US" sz="1400" dirty="0"/>
              <a:t>() ;</a:t>
            </a:r>
            <a:br>
              <a:rPr lang="en-US" sz="1400" dirty="0"/>
            </a:br>
            <a:r>
              <a:rPr lang="en-US" sz="1400" dirty="0"/>
              <a:t/>
            </a:r>
            <a:br>
              <a:rPr lang="en-US" sz="1400" dirty="0"/>
            </a:br>
            <a:r>
              <a:rPr lang="en-US" sz="1400" dirty="0"/>
              <a:t>    </a:t>
            </a:r>
            <a:r>
              <a:rPr lang="en-US" sz="1400" i="1" dirty="0"/>
              <a:t>// we have to do this from here, because </a:t>
            </a:r>
            <a:r>
              <a:rPr lang="en-US" sz="1400" i="1" dirty="0" err="1"/>
              <a:t>AppInfo</a:t>
            </a:r>
            <a:r>
              <a:rPr lang="en-US" sz="1400" i="1" dirty="0"/>
              <a:t> must be available (</a:t>
            </a:r>
            <a:r>
              <a:rPr lang="en-US" sz="1400" i="1" dirty="0" err="1"/>
              <a:t>pubsub</a:t>
            </a:r>
            <a:r>
              <a:rPr lang="en-US" sz="1400" i="1" dirty="0"/>
              <a:t> is created first)</a:t>
            </a:r>
            <a:br>
              <a:rPr lang="en-US" sz="1400" i="1" dirty="0"/>
            </a:br>
            <a:r>
              <a:rPr lang="en-US" sz="1400" i="1" dirty="0"/>
              <a:t>    </a:t>
            </a:r>
            <a:r>
              <a:rPr lang="en-US" sz="1400" b="1" dirty="0" err="1"/>
              <a:t>this</a:t>
            </a:r>
            <a:r>
              <a:rPr lang="en-US" sz="1400" dirty="0" err="1"/>
              <a:t>.</a:t>
            </a:r>
            <a:r>
              <a:rPr lang="en-US" sz="1400" b="1" dirty="0" err="1"/>
              <a:t>pubsub</a:t>
            </a:r>
            <a:r>
              <a:rPr lang="en-US" sz="1400" dirty="0" err="1"/>
              <a:t>.configureUsingPubSubTopicWithoutEventOptions</a:t>
            </a:r>
            <a:r>
              <a:rPr lang="en-US" sz="1400" dirty="0"/>
              <a:t>();</a:t>
            </a:r>
            <a:br>
              <a:rPr lang="en-US" sz="1400" dirty="0"/>
            </a:br>
            <a:r>
              <a:rPr lang="en-US" sz="1400" dirty="0"/>
              <a:t/>
            </a:r>
            <a:br>
              <a:rPr lang="en-US" sz="1400" dirty="0"/>
            </a:br>
            <a:r>
              <a:rPr lang="en-US" sz="1400" dirty="0"/>
              <a:t>    </a:t>
            </a:r>
            <a:r>
              <a:rPr lang="en-US" sz="1400" i="1" dirty="0"/>
              <a:t>// add in, more defined events here</a:t>
            </a:r>
            <a:br>
              <a:rPr lang="en-US" sz="1400" i="1" dirty="0"/>
            </a:br>
            <a:r>
              <a:rPr lang="en-US" sz="1400" i="1" dirty="0"/>
              <a:t>    </a:t>
            </a:r>
            <a:r>
              <a:rPr lang="en-US" sz="1400" dirty="0" err="1"/>
              <a:t>EventDescriptor.</a:t>
            </a:r>
            <a:r>
              <a:rPr lang="en-US" sz="1400" i="1" dirty="0" err="1"/>
              <a:t>Create</a:t>
            </a:r>
            <a:r>
              <a:rPr lang="en-US" sz="1400" dirty="0"/>
              <a:t>(</a:t>
            </a:r>
            <a:r>
              <a:rPr lang="en-US" sz="1400" dirty="0" err="1"/>
              <a:t>PubSubTopic.</a:t>
            </a:r>
            <a:r>
              <a:rPr lang="en-US" sz="1400" i="1" dirty="0" err="1"/>
              <a:t>pourComplete</a:t>
            </a:r>
            <a:r>
              <a:rPr lang="en-US" sz="1400" dirty="0"/>
              <a:t>)</a:t>
            </a:r>
            <a:br>
              <a:rPr lang="en-US" sz="1400" dirty="0"/>
            </a:br>
            <a:r>
              <a:rPr lang="en-US" sz="1400" dirty="0"/>
              <a:t>        .</a:t>
            </a:r>
            <a:r>
              <a:rPr lang="en-US" sz="1400" dirty="0" err="1"/>
              <a:t>GoesToClient</a:t>
            </a:r>
            <a:r>
              <a:rPr lang="en-US" sz="1400" dirty="0"/>
              <a:t>();</a:t>
            </a:r>
            <a:br>
              <a:rPr lang="en-US" sz="1400" dirty="0"/>
            </a:br>
            <a:r>
              <a:rPr lang="en-US" sz="1400" dirty="0"/>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ounded Rectangular Callout 9"/>
          <p:cNvSpPr/>
          <p:nvPr/>
        </p:nvSpPr>
        <p:spPr>
          <a:xfrm>
            <a:off x="7234824" y="4500999"/>
            <a:ext cx="4536415" cy="353569"/>
          </a:xfrm>
          <a:prstGeom prst="wedgeRoundRectCallout">
            <a:avLst>
              <a:gd name="adj1" fmla="val -90009"/>
              <a:gd name="adj2" fmla="val 391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Standard configuration. </a:t>
            </a:r>
            <a:r>
              <a:rPr lang="en-US" sz="1400" dirty="0"/>
              <a:t> </a:t>
            </a:r>
            <a:r>
              <a:rPr lang="en-US" sz="1400" dirty="0" smtClean="0"/>
              <a:t>Creates general event </a:t>
            </a:r>
            <a:r>
              <a:rPr lang="en-US" sz="1400" dirty="0" err="1" smtClean="0"/>
              <a:t>descritors</a:t>
            </a:r>
            <a:r>
              <a:rPr lang="en-US" sz="1400" dirty="0" smtClean="0"/>
              <a:t>.</a:t>
            </a:r>
            <a:endParaRPr lang="en-US" sz="1400" dirty="0"/>
          </a:p>
        </p:txBody>
      </p:sp>
      <p:sp>
        <p:nvSpPr>
          <p:cNvPr id="11" name="Rectangle 10"/>
          <p:cNvSpPr/>
          <p:nvPr/>
        </p:nvSpPr>
        <p:spPr>
          <a:xfrm>
            <a:off x="440675" y="5012676"/>
            <a:ext cx="5530467" cy="7381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813597" y="5152360"/>
            <a:ext cx="4536415" cy="707138"/>
          </a:xfrm>
          <a:prstGeom prst="wedgeRoundRectCallout">
            <a:avLst>
              <a:gd name="adj1" fmla="val -63781"/>
              <a:gd name="adj2" fmla="val -21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These are EventDescriptors.  Each event has one but you only to to explicitly specify one, if it is non-standard configuration. This one goes back to the  client side.</a:t>
            </a:r>
            <a:endParaRPr lang="en-US" sz="1400" dirty="0"/>
          </a:p>
        </p:txBody>
      </p:sp>
    </p:spTree>
    <p:extLst>
      <p:ext uri="{BB962C8B-B14F-4D97-AF65-F5344CB8AC3E}">
        <p14:creationId xmlns:p14="http://schemas.microsoft.com/office/powerpoint/2010/main" val="161700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CEFA11-D88F-4E2C-ACEE-7D1FC723AD56}"/>
              </a:ext>
            </a:extLst>
          </p:cNvPr>
          <p:cNvSpPr>
            <a:spLocks noGrp="1"/>
          </p:cNvSpPr>
          <p:nvPr>
            <p:ph idx="1"/>
          </p:nvPr>
        </p:nvSpPr>
        <p:spPr>
          <a:xfrm>
            <a:off x="344161" y="1191935"/>
            <a:ext cx="10515600" cy="2213119"/>
          </a:xfrm>
        </p:spPr>
        <p:txBody>
          <a:bodyPr>
            <a:normAutofit/>
          </a:bodyPr>
          <a:lstStyle/>
          <a:p>
            <a:r>
              <a:rPr lang="en-US" sz="1800" dirty="0" err="1">
                <a:solidFill>
                  <a:srgbClr val="00B050"/>
                </a:solidFill>
              </a:rPr>
              <a:t>EventDescriptor</a:t>
            </a:r>
            <a:r>
              <a:rPr lang="en-US" sz="1800" dirty="0"/>
              <a:t> holds information about event, like event topic, arguments and additional properties.</a:t>
            </a:r>
          </a:p>
          <a:p>
            <a:r>
              <a:rPr lang="en-US" sz="1800" dirty="0"/>
              <a:t> </a:t>
            </a:r>
            <a:r>
              <a:rPr lang="en-US" sz="1800" dirty="0" err="1">
                <a:solidFill>
                  <a:srgbClr val="00B050"/>
                </a:solidFill>
              </a:rPr>
              <a:t>EventDescriptor.Create</a:t>
            </a:r>
            <a:r>
              <a:rPr lang="en-US" sz="1800" dirty="0">
                <a:solidFill>
                  <a:srgbClr val="00B050"/>
                </a:solidFill>
              </a:rPr>
              <a:t>(</a:t>
            </a:r>
            <a:r>
              <a:rPr lang="en-US" sz="1800" dirty="0" err="1">
                <a:solidFill>
                  <a:srgbClr val="00B050"/>
                </a:solidFill>
              </a:rPr>
              <a:t>PubSubTopic.startPour</a:t>
            </a:r>
            <a:r>
              <a:rPr lang="en-US" sz="1800" dirty="0">
                <a:solidFill>
                  <a:srgbClr val="00B050"/>
                </a:solidFill>
              </a:rPr>
              <a:t>)</a:t>
            </a:r>
            <a:r>
              <a:rPr lang="en-US" sz="1800" dirty="0"/>
              <a:t>: static method help us to create </a:t>
            </a:r>
            <a:r>
              <a:rPr lang="en-US" sz="1800" dirty="0" err="1"/>
              <a:t>EventDescriptor</a:t>
            </a:r>
            <a:r>
              <a:rPr lang="en-US" sz="1800" dirty="0"/>
              <a:t> object using topic.  It will make sure that we can have only one </a:t>
            </a:r>
            <a:r>
              <a:rPr lang="en-US" sz="1800" dirty="0" err="1"/>
              <a:t>EventDescriptor</a:t>
            </a:r>
            <a:r>
              <a:rPr lang="en-US" sz="1800" dirty="0"/>
              <a:t> for each topic. </a:t>
            </a:r>
          </a:p>
          <a:p>
            <a:r>
              <a:rPr lang="en-US" sz="1800" dirty="0" err="1">
                <a:solidFill>
                  <a:srgbClr val="00B050"/>
                </a:solidFill>
              </a:rPr>
              <a:t>GoesToServer</a:t>
            </a:r>
            <a:r>
              <a:rPr lang="en-US" sz="1800" dirty="0">
                <a:solidFill>
                  <a:srgbClr val="00B050"/>
                </a:solidFill>
              </a:rPr>
              <a:t>(): </a:t>
            </a:r>
            <a:r>
              <a:rPr lang="en-US" sz="1800" dirty="0"/>
              <a:t>If we want to send this event to server then we need to call this method on </a:t>
            </a:r>
            <a:r>
              <a:rPr lang="en-US" sz="1800" dirty="0" err="1"/>
              <a:t>EventDescriptor</a:t>
            </a:r>
            <a:r>
              <a:rPr lang="en-US" sz="1800" dirty="0"/>
              <a:t> object.</a:t>
            </a:r>
          </a:p>
          <a:p>
            <a:r>
              <a:rPr lang="en-US" sz="1800" dirty="0" err="1">
                <a:solidFill>
                  <a:srgbClr val="00B050"/>
                </a:solidFill>
              </a:rPr>
              <a:t>GoesToClient</a:t>
            </a:r>
            <a:r>
              <a:rPr lang="en-US" sz="1800" dirty="0">
                <a:solidFill>
                  <a:srgbClr val="00B050"/>
                </a:solidFill>
              </a:rPr>
              <a:t>()</a:t>
            </a:r>
            <a:r>
              <a:rPr lang="en-US" sz="1800" dirty="0"/>
              <a:t>: If we want to send this event to client then we need to call this method on </a:t>
            </a:r>
            <a:r>
              <a:rPr lang="en-US" sz="1800" dirty="0" err="1"/>
              <a:t>EventDescriptor</a:t>
            </a:r>
            <a:r>
              <a:rPr lang="en-US" sz="1800" dirty="0"/>
              <a:t> </a:t>
            </a:r>
            <a:r>
              <a:rPr lang="en-US" sz="1800" dirty="0" smtClean="0"/>
              <a:t>object</a:t>
            </a:r>
            <a:endParaRPr lang="en-US" sz="1800" dirty="0"/>
          </a:p>
        </p:txBody>
      </p:sp>
      <p:pic>
        <p:nvPicPr>
          <p:cNvPr id="4" name="Picture 3"/>
          <p:cNvPicPr>
            <a:picLocks noChangeAspect="1"/>
          </p:cNvPicPr>
          <p:nvPr/>
        </p:nvPicPr>
        <p:blipFill>
          <a:blip r:embed="rId2"/>
          <a:stretch>
            <a:fillRect/>
          </a:stretch>
        </p:blipFill>
        <p:spPr>
          <a:xfrm>
            <a:off x="344161" y="71775"/>
            <a:ext cx="841321" cy="835225"/>
          </a:xfrm>
          <a:prstGeom prst="rect">
            <a:avLst/>
          </a:prstGeom>
        </p:spPr>
      </p:pic>
      <p:sp>
        <p:nvSpPr>
          <p:cNvPr id="5" name="TextBox 4"/>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Event Descriptor</a:t>
            </a:r>
            <a:endParaRPr lang="en-US" dirty="0">
              <a:solidFill>
                <a:srgbClr val="18CE8B"/>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708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79C456-2E9D-4C10-B6BD-D9FD8647E37C}"/>
              </a:ext>
            </a:extLst>
          </p:cNvPr>
          <p:cNvSpPr>
            <a:spLocks noGrp="1"/>
          </p:cNvSpPr>
          <p:nvPr>
            <p:ph idx="1"/>
          </p:nvPr>
        </p:nvSpPr>
        <p:spPr>
          <a:xfrm>
            <a:off x="573795" y="1191935"/>
            <a:ext cx="10515600" cy="4351338"/>
          </a:xfrm>
        </p:spPr>
        <p:txBody>
          <a:bodyPr>
            <a:normAutofit/>
          </a:bodyPr>
          <a:lstStyle/>
          <a:p>
            <a:r>
              <a:rPr lang="en-US" sz="1900" dirty="0" err="1"/>
              <a:t>SubscribeEvent</a:t>
            </a:r>
            <a:r>
              <a:rPr lang="en-US" sz="1900" dirty="0"/>
              <a:t> class will help us to subscribe events. Consumer will call </a:t>
            </a:r>
            <a:r>
              <a:rPr lang="en-US" sz="1900" dirty="0">
                <a:solidFill>
                  <a:srgbClr val="00B050"/>
                </a:solidFill>
              </a:rPr>
              <a:t>Create</a:t>
            </a:r>
            <a:r>
              <a:rPr lang="en-US" sz="1900" dirty="0"/>
              <a:t> method and will pass </a:t>
            </a:r>
            <a:r>
              <a:rPr lang="en-US" sz="1900" dirty="0">
                <a:solidFill>
                  <a:srgbClr val="FFC000"/>
                </a:solidFill>
              </a:rPr>
              <a:t>topic</a:t>
            </a:r>
            <a:r>
              <a:rPr lang="en-US" sz="1900" dirty="0"/>
              <a:t> and </a:t>
            </a:r>
            <a:r>
              <a:rPr lang="en-US" sz="1900" dirty="0" err="1">
                <a:solidFill>
                  <a:srgbClr val="FFC000"/>
                </a:solidFill>
              </a:rPr>
              <a:t>objectId</a:t>
            </a:r>
            <a:r>
              <a:rPr lang="en-US" sz="1900" dirty="0"/>
              <a:t>.</a:t>
            </a:r>
          </a:p>
          <a:p>
            <a:r>
              <a:rPr lang="en-US" sz="1900" dirty="0"/>
              <a:t>Then we need to call </a:t>
            </a:r>
            <a:r>
              <a:rPr lang="en-US" sz="1900" dirty="0" err="1">
                <a:solidFill>
                  <a:srgbClr val="00B050"/>
                </a:solidFill>
              </a:rPr>
              <a:t>HandleEventWithThisMethod</a:t>
            </a:r>
            <a:r>
              <a:rPr lang="en-US" sz="1900" dirty="0"/>
              <a:t>, which takes </a:t>
            </a:r>
            <a:r>
              <a:rPr lang="en-US" sz="1900" dirty="0">
                <a:solidFill>
                  <a:srgbClr val="FFC000"/>
                </a:solidFill>
              </a:rPr>
              <a:t>call</a:t>
            </a:r>
            <a:r>
              <a:rPr lang="en-US" sz="1900" dirty="0"/>
              <a:t> </a:t>
            </a:r>
            <a:r>
              <a:rPr lang="en-US" sz="1900" dirty="0">
                <a:solidFill>
                  <a:srgbClr val="FFC000"/>
                </a:solidFill>
              </a:rPr>
              <a:t>back</a:t>
            </a:r>
            <a:r>
              <a:rPr lang="en-US" sz="1900" dirty="0"/>
              <a:t> function as an argument. This function will be called after event raised.   </a:t>
            </a:r>
          </a:p>
          <a:p>
            <a:r>
              <a:rPr lang="en-US" sz="1900" dirty="0"/>
              <a:t> </a:t>
            </a:r>
            <a:r>
              <a:rPr lang="en-US" sz="1900" dirty="0" err="1">
                <a:solidFill>
                  <a:srgbClr val="00B050"/>
                </a:solidFill>
              </a:rPr>
              <a:t>ApplyFilterPredicate</a:t>
            </a:r>
            <a:r>
              <a:rPr lang="en-US" sz="1900" dirty="0">
                <a:solidFill>
                  <a:srgbClr val="00B050"/>
                </a:solidFill>
              </a:rPr>
              <a:t> </a:t>
            </a:r>
            <a:r>
              <a:rPr lang="en-US" sz="1900" dirty="0"/>
              <a:t>method help us to apply filters on events which is raised</a:t>
            </a:r>
            <a:r>
              <a:rPr lang="en-US" sz="1900" dirty="0" smtClean="0"/>
              <a:t>.</a:t>
            </a:r>
          </a:p>
          <a:p>
            <a:r>
              <a:rPr lang="en-US" sz="1900" dirty="0" err="1" smtClean="0">
                <a:solidFill>
                  <a:srgbClr val="00B150"/>
                </a:solidFill>
              </a:rPr>
              <a:t>SendCurrentEventOnly</a:t>
            </a:r>
            <a:r>
              <a:rPr lang="en-US" sz="1900" dirty="0" smtClean="0">
                <a:solidFill>
                  <a:srgbClr val="00B150"/>
                </a:solidFill>
              </a:rPr>
              <a:t>() </a:t>
            </a:r>
            <a:r>
              <a:rPr lang="mr-IN" sz="1900" dirty="0" smtClean="0"/>
              <a:t>–</a:t>
            </a:r>
            <a:r>
              <a:rPr lang="en-US" sz="1900" dirty="0" smtClean="0"/>
              <a:t> The subscriber can use this to indicate that they only want to review the current event. Normally, a subscriber gets the most recent event that matches the filter. In this case, if the filter doesn’t pass, then the subscriber won’t get the event.</a:t>
            </a:r>
            <a:endParaRPr lang="en-US" sz="1900" dirty="0"/>
          </a:p>
          <a:p>
            <a:r>
              <a:rPr lang="en-US" sz="1900" dirty="0"/>
              <a:t> </a:t>
            </a:r>
            <a:r>
              <a:rPr lang="en-US" sz="1900" dirty="0">
                <a:solidFill>
                  <a:srgbClr val="00B050"/>
                </a:solidFill>
              </a:rPr>
              <a:t>Done</a:t>
            </a:r>
            <a:r>
              <a:rPr lang="en-US" sz="1900" dirty="0"/>
              <a:t> method will register subscription using  </a:t>
            </a:r>
            <a:r>
              <a:rPr lang="en-US" sz="1900" dirty="0" err="1">
                <a:solidFill>
                  <a:srgbClr val="FFC000"/>
                </a:solidFill>
              </a:rPr>
              <a:t>PubSubSubscriptionToken</a:t>
            </a:r>
            <a:r>
              <a:rPr lang="en-US" sz="1900" dirty="0"/>
              <a:t> </a:t>
            </a:r>
          </a:p>
          <a:p>
            <a:r>
              <a:rPr lang="en-US" sz="1900" dirty="0"/>
              <a:t>Consumer can unsubscribe the event using </a:t>
            </a:r>
            <a:r>
              <a:rPr lang="en-US" sz="1900" dirty="0" err="1">
                <a:solidFill>
                  <a:srgbClr val="00B050"/>
                </a:solidFill>
              </a:rPr>
              <a:t>UnSubscribeByToken</a:t>
            </a:r>
            <a:r>
              <a:rPr lang="en-US" sz="1900" dirty="0"/>
              <a:t> or </a:t>
            </a:r>
            <a:r>
              <a:rPr lang="en-US" sz="1900" dirty="0" err="1">
                <a:solidFill>
                  <a:srgbClr val="00B050"/>
                </a:solidFill>
              </a:rPr>
              <a:t>UnSubscribeByConsumer</a:t>
            </a:r>
            <a:r>
              <a:rPr lang="en-US" sz="1900" dirty="0"/>
              <a:t> method.</a:t>
            </a:r>
          </a:p>
          <a:p>
            <a:pPr marL="0" indent="0">
              <a:buNone/>
            </a:pPr>
            <a:endParaRPr lang="en-US" dirty="0"/>
          </a:p>
        </p:txBody>
      </p:sp>
      <p:pic>
        <p:nvPicPr>
          <p:cNvPr id="4" name="Picture 3"/>
          <p:cNvPicPr>
            <a:picLocks noChangeAspect="1"/>
          </p:cNvPicPr>
          <p:nvPr/>
        </p:nvPicPr>
        <p:blipFill>
          <a:blip r:embed="rId2"/>
          <a:stretch>
            <a:fillRect/>
          </a:stretch>
        </p:blipFill>
        <p:spPr>
          <a:xfrm>
            <a:off x="344161" y="71775"/>
            <a:ext cx="841321" cy="835225"/>
          </a:xfrm>
          <a:prstGeom prst="rect">
            <a:avLst/>
          </a:prstGeom>
        </p:spPr>
      </p:pic>
      <p:sp>
        <p:nvSpPr>
          <p:cNvPr id="5" name="TextBox 4"/>
          <p:cNvSpPr txBox="1"/>
          <p:nvPr/>
        </p:nvSpPr>
        <p:spPr>
          <a:xfrm>
            <a:off x="946257" y="277912"/>
            <a:ext cx="6180359"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Subscribe Event</a:t>
            </a:r>
            <a:endParaRPr lang="en-US" dirty="0">
              <a:solidFill>
                <a:srgbClr val="18CE8B"/>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3317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3835</TotalTime>
  <Words>1267</Words>
  <Application>Microsoft Macintosh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 Sub</dc:title>
  <dc:creator>prashant suryawanshi</dc:creator>
  <cp:lastModifiedBy>jeff jarrell</cp:lastModifiedBy>
  <cp:revision>56</cp:revision>
  <dcterms:created xsi:type="dcterms:W3CDTF">2017-10-05T02:17:50Z</dcterms:created>
  <dcterms:modified xsi:type="dcterms:W3CDTF">2017-11-13T00:48:32Z</dcterms:modified>
</cp:coreProperties>
</file>