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74"/>
  </p:normalViewPr>
  <p:slideViewPr>
    <p:cSldViewPr snapToGrid="0" snapToObjects="1">
      <p:cViewPr varScale="1">
        <p:scale>
          <a:sx n="117" d="100"/>
          <a:sy n="117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C55E6-1339-6E45-9A60-90F75F3B94D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3B0FC-29DA-7344-89ED-D414661A7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1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3B0FC-29DA-7344-89ED-D414661A7E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13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3B0FC-29DA-7344-89ED-D414661A7E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6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72C5-747B-FA4D-94B0-93597A344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028D4-A712-4048-82C2-9CEA4F60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BB357-B131-0E40-9A88-A9EA0044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02BD-CE96-DB4D-893F-AFC1C3ABAB5D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16F26-8276-6E47-8A31-1BCBF57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E817-D837-2F49-9C9B-B307EA0B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01A8-872F-1841-A2A1-DBAF016ED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6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6947-E871-0145-9D9D-FB467DE1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492E0-5844-C74B-ABC7-5B39E0E55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0F550-3DB6-D440-8274-EC60FCCD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02BD-CE96-DB4D-893F-AFC1C3ABAB5D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2AE4A-1DD6-0C40-A1B4-80E482EC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D022-4479-5149-8437-BC955E50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01A8-872F-1841-A2A1-DBAF016ED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8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56C06-C7F4-3740-B10B-246B8378B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D26CA-D801-D04C-8359-DE37AE899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333FE-3E08-2646-9EE7-80377E1F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02BD-CE96-DB4D-893F-AFC1C3ABAB5D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45BC9-9E99-284F-83C5-A154FB3A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6EDDB-0FED-794A-B886-669DE3EF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01A8-872F-1841-A2A1-DBAF016ED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2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B9B2-B99C-7F42-A085-472ED0E4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09EF7-4B7F-5E42-AA83-787F003B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8D5B0-224A-F04B-9543-1890B146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02BD-CE96-DB4D-893F-AFC1C3ABAB5D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ADD92-5225-1B4D-966F-00320138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EDE25-C17D-694A-BD91-6FE8D532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01A8-872F-1841-A2A1-DBAF016ED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0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C535-5DCF-7648-A9EC-504580092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B0E76-8C21-4349-A046-419040DF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0B931-3936-674B-A495-332714E2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02BD-CE96-DB4D-893F-AFC1C3ABAB5D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7BA80-A54B-1F4E-A7F3-69632CD0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4D2E4-389B-7A43-8DB2-109EE6C6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01A8-872F-1841-A2A1-DBAF016ED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2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9E81-B2C3-7148-90EE-1FB465B3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9DA7-8B7F-E04C-B761-51A5B2B26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075EE-464C-8F4E-B2DB-BE4678A15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E89B0-962F-0844-AD44-74C5B9495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02BD-CE96-DB4D-893F-AFC1C3ABAB5D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8A4FF-85D5-EE4C-B19B-3F9BBC98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94DAC-BA5F-8947-BEF4-DA4B1149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01A8-872F-1841-A2A1-DBAF016ED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2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8976-0888-1946-8043-7E51239B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591E0-3DE3-E14E-A6D7-DCE6ADF09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FE65A-3212-2146-9538-CF5A743A5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CAEAB-8C82-9E4A-8FE7-03167E4C5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F4976-C786-4A4E-99A7-580DE2E04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E70B4-AE6C-414A-9071-23B4C498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02BD-CE96-DB4D-893F-AFC1C3ABAB5D}" type="datetimeFigureOut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96708-9F27-1D49-AA7A-6FEBD31E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3C782-C97C-7E4B-9451-4B1837F5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01A8-872F-1841-A2A1-DBAF016ED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2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52C8F-577B-C941-8889-8B31F814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E8CDA-4552-324D-A431-164BDD91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02BD-CE96-DB4D-893F-AFC1C3ABAB5D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932B2-14E6-B842-A0AF-1F11687E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42C6D-CE1E-1546-BBE3-BB5F5D33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01A8-872F-1841-A2A1-DBAF016ED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B9B97-E1AD-1248-9CF1-D9028567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02BD-CE96-DB4D-893F-AFC1C3ABAB5D}" type="datetimeFigureOut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F50CA-5871-E24B-9E00-9A2E2D4A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CBF9C-88C0-2D44-AD9D-254B4DC1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01A8-872F-1841-A2A1-DBAF016ED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0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D769-1641-014C-B14C-5971BFE4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F87AD-843B-4D40-882E-AD77A9BC5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3E49F-C044-CA4F-9073-5A74ABD82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05D9E-D5EB-5E44-9CB6-A3F844A9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02BD-CE96-DB4D-893F-AFC1C3ABAB5D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5A09E-512B-DD41-8FE8-6A1D9BD0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1CCC2-8DC8-4742-BFBC-4EB89072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01A8-872F-1841-A2A1-DBAF016ED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0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4D0A-BDA7-3444-B10B-59F5D330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CF2D2-9064-7449-8F5B-90016A2C6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90DC0-2F77-FB49-9F06-423CD3558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F7ADE-EA6C-9D48-9916-FE14410A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02BD-CE96-DB4D-893F-AFC1C3ABAB5D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AB83E-5737-DF4D-83D7-E6749762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D8138-1A61-1B4A-A5DD-BAE70992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01A8-872F-1841-A2A1-DBAF016ED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7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9C169-B1ED-074A-AEA0-D8D7DD40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8F6F3-A9AA-1048-A299-C0309FB87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3C2F6-E5F1-4443-8074-6FA30C834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A02BD-CE96-DB4D-893F-AFC1C3ABAB5D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F7C4-6AD7-694F-AFF5-4FB4A5869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F097-66DC-FC44-938F-61C1B5E42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E01A8-872F-1841-A2A1-DBAF016ED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3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A70D66-F154-6A42-9C9F-F2B417FB132A}"/>
              </a:ext>
            </a:extLst>
          </p:cNvPr>
          <p:cNvSpPr txBox="1"/>
          <p:nvPr/>
        </p:nvSpPr>
        <p:spPr>
          <a:xfrm>
            <a:off x="83248" y="138397"/>
            <a:ext cx="306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Typescript/C# Class Definitions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16AC3-1540-CA46-9E26-312F0BBE8F9D}"/>
              </a:ext>
            </a:extLst>
          </p:cNvPr>
          <p:cNvSpPr txBox="1"/>
          <p:nvPr/>
        </p:nvSpPr>
        <p:spPr>
          <a:xfrm>
            <a:off x="849084" y="968829"/>
            <a:ext cx="106672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authoritative source for typescript class definitions is in </a:t>
            </a:r>
            <a:r>
              <a:rPr lang="en-US" dirty="0" err="1"/>
              <a:t>AltSpire</a:t>
            </a:r>
            <a:r>
              <a:rPr lang="en-US" dirty="0"/>
              <a:t>/client/</a:t>
            </a:r>
            <a:r>
              <a:rPr lang="en-US" dirty="0" err="1"/>
              <a:t>src</a:t>
            </a:r>
            <a:r>
              <a:rPr lang="en-US" dirty="0"/>
              <a:t>/app/universal/</a:t>
            </a:r>
            <a:r>
              <a:rPr lang="en-US" dirty="0" err="1"/>
              <a:t>app.types.ts</a:t>
            </a:r>
            <a:endParaRPr lang="en-US" dirty="0"/>
          </a:p>
          <a:p>
            <a:r>
              <a:rPr lang="en-US" dirty="0"/>
              <a:t>This gets REPLICATED to </a:t>
            </a:r>
            <a:r>
              <a:rPr lang="en-US" dirty="0" err="1"/>
              <a:t>altspire</a:t>
            </a:r>
            <a:r>
              <a:rPr lang="en-US" dirty="0"/>
              <a:t>/server/universal/</a:t>
            </a:r>
            <a:r>
              <a:rPr lang="en-US" dirty="0" err="1"/>
              <a:t>app.types.ts</a:t>
            </a:r>
            <a:r>
              <a:rPr lang="en-US" dirty="0"/>
              <a:t> by running </a:t>
            </a:r>
            <a:r>
              <a:rPr lang="en-US" dirty="0" err="1">
                <a:highlight>
                  <a:srgbClr val="FFFF00"/>
                </a:highlight>
              </a:rPr>
              <a:t>altspire</a:t>
            </a:r>
            <a:r>
              <a:rPr lang="en-US" dirty="0">
                <a:highlight>
                  <a:srgbClr val="FFFF00"/>
                </a:highlight>
              </a:rPr>
              <a:t>/client$ gulp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ConsumerUI</a:t>
            </a:r>
            <a:r>
              <a:rPr lang="en-US" dirty="0"/>
              <a:t>, the types necessary for the </a:t>
            </a:r>
            <a:r>
              <a:rPr lang="en-US" dirty="0" err="1"/>
              <a:t>consumerui</a:t>
            </a:r>
            <a:r>
              <a:rPr lang="en-US" dirty="0"/>
              <a:t>, use (a subset of </a:t>
            </a:r>
            <a:r>
              <a:rPr lang="en-US" dirty="0" err="1"/>
              <a:t>altspire</a:t>
            </a:r>
            <a:r>
              <a:rPr lang="en-US" dirty="0"/>
              <a:t> </a:t>
            </a:r>
            <a:r>
              <a:rPr lang="en-US" dirty="0" err="1"/>
              <a:t>app.types.ts</a:t>
            </a:r>
            <a:r>
              <a:rPr lang="en-US" dirty="0"/>
              <a:t>) are HAND-COPY/PASTED to </a:t>
            </a:r>
            <a:r>
              <a:rPr lang="en-US" dirty="0" err="1"/>
              <a:t>Consumerui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/app/universal/</a:t>
            </a:r>
            <a:r>
              <a:rPr lang="en-US" dirty="0" err="1"/>
              <a:t>app.types.ts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SpirePlus</a:t>
            </a:r>
            <a:r>
              <a:rPr lang="en-US" dirty="0"/>
              <a:t> – the same class names and property names will be ported and maintained in </a:t>
            </a:r>
            <a:r>
              <a:rPr lang="en-US" dirty="0" err="1"/>
              <a:t>SpirePlus</a:t>
            </a:r>
            <a:r>
              <a:rPr lang="en-US" dirty="0"/>
              <a:t>/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E1FB228-DBAE-2E4E-AF00-939572427183}"/>
              </a:ext>
            </a:extLst>
          </p:cNvPr>
          <p:cNvSpPr/>
          <p:nvPr/>
        </p:nvSpPr>
        <p:spPr>
          <a:xfrm>
            <a:off x="850919" y="3145971"/>
            <a:ext cx="2296886" cy="3167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AltSpire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10248A2-6ECA-C540-9446-65E4314D887A}"/>
              </a:ext>
            </a:extLst>
          </p:cNvPr>
          <p:cNvSpPr/>
          <p:nvPr/>
        </p:nvSpPr>
        <p:spPr>
          <a:xfrm>
            <a:off x="1469570" y="3668484"/>
            <a:ext cx="3690258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Client/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/app/universal/</a:t>
            </a:r>
            <a:r>
              <a:rPr lang="en-US" dirty="0" err="1">
                <a:solidFill>
                  <a:schemeClr val="tx1"/>
                </a:solidFill>
              </a:rPr>
              <a:t>app.types.ts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7F997A7-27D9-C845-9F26-F636E106B7E0}"/>
              </a:ext>
            </a:extLst>
          </p:cNvPr>
          <p:cNvSpPr/>
          <p:nvPr/>
        </p:nvSpPr>
        <p:spPr>
          <a:xfrm>
            <a:off x="1999362" y="5453741"/>
            <a:ext cx="3690258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server/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/universal/</a:t>
            </a:r>
            <a:r>
              <a:rPr lang="en-US" dirty="0" err="1">
                <a:solidFill>
                  <a:schemeClr val="tx1"/>
                </a:solidFill>
              </a:rPr>
              <a:t>app.types.ts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EF7A27C-F489-4B4A-8028-58E4D9C32FF2}"/>
              </a:ext>
            </a:extLst>
          </p:cNvPr>
          <p:cNvSpPr/>
          <p:nvPr/>
        </p:nvSpPr>
        <p:spPr>
          <a:xfrm>
            <a:off x="3314699" y="4189858"/>
            <a:ext cx="179615" cy="1208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3015E9-0DF8-0B44-8138-17EEABDD6949}"/>
              </a:ext>
            </a:extLst>
          </p:cNvPr>
          <p:cNvSpPr txBox="1"/>
          <p:nvPr/>
        </p:nvSpPr>
        <p:spPr>
          <a:xfrm>
            <a:off x="3494314" y="4431851"/>
            <a:ext cx="130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Replicated</a:t>
            </a:r>
          </a:p>
          <a:p>
            <a:r>
              <a:rPr lang="en-US" dirty="0"/>
              <a:t>Client$ gulp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F985CDC-2436-394E-AA7A-6EE29D8AF387}"/>
              </a:ext>
            </a:extLst>
          </p:cNvPr>
          <p:cNvSpPr/>
          <p:nvPr/>
        </p:nvSpPr>
        <p:spPr>
          <a:xfrm>
            <a:off x="6463695" y="3701141"/>
            <a:ext cx="2296886" cy="1099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ConsumerUI</a:t>
            </a:r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7674455-E974-1640-9A26-477D4B6331B7}"/>
              </a:ext>
            </a:extLst>
          </p:cNvPr>
          <p:cNvSpPr/>
          <p:nvPr/>
        </p:nvSpPr>
        <p:spPr>
          <a:xfrm>
            <a:off x="5290457" y="3842657"/>
            <a:ext cx="751114" cy="163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FC06E7-5D9D-864E-9A2B-6AB9783F460A}"/>
              </a:ext>
            </a:extLst>
          </p:cNvPr>
          <p:cNvSpPr txBox="1"/>
          <p:nvPr/>
        </p:nvSpPr>
        <p:spPr>
          <a:xfrm>
            <a:off x="5431972" y="3299152"/>
            <a:ext cx="304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Copy/paste necessary types to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056768C-20A5-A545-94E2-F09D00F0884F}"/>
              </a:ext>
            </a:extLst>
          </p:cNvPr>
          <p:cNvSpPr/>
          <p:nvPr/>
        </p:nvSpPr>
        <p:spPr>
          <a:xfrm>
            <a:off x="6812219" y="4189858"/>
            <a:ext cx="3690258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/app/universal/</a:t>
            </a:r>
            <a:r>
              <a:rPr lang="en-US" dirty="0" err="1">
                <a:solidFill>
                  <a:schemeClr val="tx1"/>
                </a:solidFill>
              </a:rPr>
              <a:t>app.types.ts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6BB70DD-C55D-424B-B4A9-962D82EB5DF5}"/>
              </a:ext>
            </a:extLst>
          </p:cNvPr>
          <p:cNvSpPr/>
          <p:nvPr/>
        </p:nvSpPr>
        <p:spPr>
          <a:xfrm>
            <a:off x="6466719" y="5500052"/>
            <a:ext cx="2669419" cy="1099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C# Spire Plus - Backend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95DF386E-CCCD-6A4A-A075-D1CD1786C60F}"/>
              </a:ext>
            </a:extLst>
          </p:cNvPr>
          <p:cNvSpPr/>
          <p:nvPr/>
        </p:nvSpPr>
        <p:spPr>
          <a:xfrm rot="2396704">
            <a:off x="4786051" y="4719681"/>
            <a:ext cx="1807138" cy="160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2AD5F1-359F-134C-AC79-28FF02BE1D35}"/>
              </a:ext>
            </a:extLst>
          </p:cNvPr>
          <p:cNvSpPr txBox="1"/>
          <p:nvPr/>
        </p:nvSpPr>
        <p:spPr>
          <a:xfrm>
            <a:off x="6433918" y="508440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Port and keep sync’d up necessary types to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8FF40A9-8BDF-0B4F-A166-FCFB234AAB48}"/>
              </a:ext>
            </a:extLst>
          </p:cNvPr>
          <p:cNvSpPr/>
          <p:nvPr/>
        </p:nvSpPr>
        <p:spPr>
          <a:xfrm>
            <a:off x="6812218" y="5990304"/>
            <a:ext cx="5009667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Backend\</a:t>
            </a:r>
            <a:r>
              <a:rPr lang="en-US" dirty="0" err="1">
                <a:solidFill>
                  <a:schemeClr val="tx1"/>
                </a:solidFill>
              </a:rPr>
              <a:t>AppCommon</a:t>
            </a:r>
            <a:r>
              <a:rPr lang="en-US" dirty="0">
                <a:solidFill>
                  <a:schemeClr val="tx1"/>
                </a:solidFill>
              </a:rPr>
              <a:t>\Models\</a:t>
            </a:r>
            <a:r>
              <a:rPr lang="en-US" dirty="0" err="1">
                <a:solidFill>
                  <a:schemeClr val="tx1"/>
                </a:solidFill>
              </a:rPr>
              <a:t>EndPointModels.cs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751FDD-EE62-FA41-8E28-BE93A766FBF3}"/>
              </a:ext>
            </a:extLst>
          </p:cNvPr>
          <p:cNvSpPr/>
          <p:nvPr/>
        </p:nvSpPr>
        <p:spPr>
          <a:xfrm>
            <a:off x="3764219" y="27618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Backend\</a:t>
            </a:r>
            <a:r>
              <a:rPr lang="en-US" dirty="0" err="1"/>
              <a:t>AppCommon</a:t>
            </a:r>
            <a:r>
              <a:rPr lang="en-US" dirty="0"/>
              <a:t>\Models\</a:t>
            </a:r>
            <a:r>
              <a:rPr lang="en-US" dirty="0" err="1"/>
              <a:t>EndPointModels.cs</a:t>
            </a:r>
            <a:endParaRPr lang="en-US" dirty="0"/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0E5581AD-4049-EE4C-9576-47B364D6E064}"/>
              </a:ext>
            </a:extLst>
          </p:cNvPr>
          <p:cNvSpPr/>
          <p:nvPr/>
        </p:nvSpPr>
        <p:spPr>
          <a:xfrm>
            <a:off x="633204" y="6172200"/>
            <a:ext cx="4526623" cy="517073"/>
          </a:xfrm>
          <a:prstGeom prst="wedgeRectCallout">
            <a:avLst>
              <a:gd name="adj1" fmla="val -15494"/>
              <a:gd name="adj2" fmla="val -9652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Watch out, if you update types in server first/only, sooner or later it’s going to get rolled over.</a:t>
            </a:r>
          </a:p>
        </p:txBody>
      </p:sp>
    </p:spTree>
    <p:extLst>
      <p:ext uri="{BB962C8B-B14F-4D97-AF65-F5344CB8AC3E}">
        <p14:creationId xmlns:p14="http://schemas.microsoft.com/office/powerpoint/2010/main" val="64517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BB1F71F7-4105-7D4F-8109-A407FB1050E9}"/>
              </a:ext>
            </a:extLst>
          </p:cNvPr>
          <p:cNvSpPr/>
          <p:nvPr/>
        </p:nvSpPr>
        <p:spPr>
          <a:xfrm>
            <a:off x="7874298" y="603264"/>
            <a:ext cx="3152931" cy="961110"/>
          </a:xfrm>
          <a:prstGeom prst="wedgeRectCallout">
            <a:avLst>
              <a:gd name="adj1" fmla="val -89491"/>
              <a:gd name="adj2" fmla="val 5835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Object coming in across the wire or has been stringified.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Objects will be missing typescript functions. I.e. Getters/Setters.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866CAA-C091-5B49-8D9A-BC260F2F9FEE}"/>
              </a:ext>
            </a:extLst>
          </p:cNvPr>
          <p:cNvGrpSpPr/>
          <p:nvPr/>
        </p:nvGrpSpPr>
        <p:grpSpPr>
          <a:xfrm>
            <a:off x="252513" y="514389"/>
            <a:ext cx="6437086" cy="2133600"/>
            <a:chOff x="615370" y="1015405"/>
            <a:chExt cx="6437086" cy="21336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7F84E38-AA35-B647-8F5A-E084F4D9D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370" y="1015405"/>
              <a:ext cx="6350000" cy="2133600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9" name="Rectangular Callout 8">
              <a:extLst>
                <a:ext uri="{FF2B5EF4-FFF2-40B4-BE49-F238E27FC236}">
                  <a16:creationId xmlns:a16="http://schemas.microsoft.com/office/drawing/2014/main" id="{3BE4581D-CD9B-4049-8B95-FA4DD1242C21}"/>
                </a:ext>
              </a:extLst>
            </p:cNvPr>
            <p:cNvSpPr/>
            <p:nvPr/>
          </p:nvSpPr>
          <p:spPr>
            <a:xfrm>
              <a:off x="4379984" y="1796008"/>
              <a:ext cx="2211643" cy="256707"/>
            </a:xfrm>
            <a:prstGeom prst="wedgeRectCallout">
              <a:avLst>
                <a:gd name="adj1" fmla="val -130614"/>
                <a:gd name="adj2" fmla="val 242831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/>
            </a:p>
          </p:txBody>
        </p:sp>
        <p:sp>
          <p:nvSpPr>
            <p:cNvPr id="6" name="Rectangular Callout 5">
              <a:extLst>
                <a:ext uri="{FF2B5EF4-FFF2-40B4-BE49-F238E27FC236}">
                  <a16:creationId xmlns:a16="http://schemas.microsoft.com/office/drawing/2014/main" id="{F832EA56-574A-D740-B045-713E63DD6EBE}"/>
                </a:ext>
              </a:extLst>
            </p:cNvPr>
            <p:cNvSpPr/>
            <p:nvPr/>
          </p:nvSpPr>
          <p:spPr>
            <a:xfrm>
              <a:off x="4303784" y="1766519"/>
              <a:ext cx="2748672" cy="315686"/>
            </a:xfrm>
            <a:prstGeom prst="wedgeRectCallout">
              <a:avLst>
                <a:gd name="adj1" fmla="val -105512"/>
                <a:gd name="adj2" fmla="val -100652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Note everything is of Object type.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886BD5-F99B-BF42-A20C-3C1BF236F754}"/>
                </a:ext>
              </a:extLst>
            </p:cNvPr>
            <p:cNvSpPr/>
            <p:nvPr/>
          </p:nvSpPr>
          <p:spPr>
            <a:xfrm>
              <a:off x="2035628" y="1102491"/>
              <a:ext cx="729343" cy="4977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2B1E7D-32A4-A54F-A165-B4D6B7C49556}"/>
                </a:ext>
              </a:extLst>
            </p:cNvPr>
            <p:cNvSpPr/>
            <p:nvPr/>
          </p:nvSpPr>
          <p:spPr>
            <a:xfrm>
              <a:off x="1894115" y="2343463"/>
              <a:ext cx="696686" cy="4759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AB20E04-6899-D041-A988-6400F14A2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13" y="4673183"/>
            <a:ext cx="6705600" cy="18288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50E37DA-9057-C744-AFFE-508D28B8CFDF}"/>
              </a:ext>
            </a:extLst>
          </p:cNvPr>
          <p:cNvSpPr/>
          <p:nvPr/>
        </p:nvSpPr>
        <p:spPr>
          <a:xfrm>
            <a:off x="252513" y="2921922"/>
            <a:ext cx="9144000" cy="1477328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effectLst/>
              </a:rPr>
              <a:t>let </a:t>
            </a:r>
            <a:r>
              <a:rPr lang="en-US" dirty="0" err="1">
                <a:solidFill>
                  <a:srgbClr val="458383"/>
                </a:solidFill>
                <a:effectLst/>
              </a:rPr>
              <a:t>flavorTo</a:t>
            </a:r>
            <a:r>
              <a:rPr lang="en-US" dirty="0">
                <a:solidFill>
                  <a:srgbClr val="458383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0080"/>
                </a:solidFill>
                <a:effectLst/>
              </a:rPr>
              <a:t>new </a:t>
            </a:r>
            <a:r>
              <a:rPr lang="en-US" dirty="0" err="1"/>
              <a:t>FlavorDesign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>
                <a:solidFill>
                  <a:srgbClr val="458383"/>
                </a:solidFill>
                <a:effectLst/>
              </a:rPr>
              <a:t>flavorTo</a:t>
            </a:r>
            <a:r>
              <a:rPr lang="en-US" dirty="0">
                <a:solidFill>
                  <a:srgbClr val="458383"/>
                </a:solidFill>
                <a:effectLst/>
              </a:rPr>
              <a:t> </a:t>
            </a:r>
            <a:r>
              <a:rPr lang="en-US" dirty="0"/>
              <a:t>=  </a:t>
            </a:r>
            <a:r>
              <a:rPr lang="en-US" dirty="0" err="1"/>
              <a:t>JsUtil.</a:t>
            </a:r>
            <a:r>
              <a:rPr lang="en-US" i="1" dirty="0" err="1">
                <a:effectLst/>
              </a:rPr>
              <a:t>mapToNewObject</a:t>
            </a:r>
            <a:r>
              <a:rPr lang="en-US" dirty="0"/>
              <a:t>(</a:t>
            </a:r>
            <a:r>
              <a:rPr lang="en-US" dirty="0" err="1"/>
              <a:t>flavorFrom</a:t>
            </a:r>
            <a:r>
              <a:rPr lang="en-US" dirty="0"/>
              <a:t>, </a:t>
            </a:r>
            <a:r>
              <a:rPr lang="en-US" dirty="0" err="1">
                <a:solidFill>
                  <a:srgbClr val="458383"/>
                </a:solidFill>
                <a:effectLst/>
              </a:rPr>
              <a:t>flavorTo</a:t>
            </a:r>
            <a:r>
              <a:rPr lang="en-US" dirty="0"/>
              <a:t>) ;</a:t>
            </a:r>
            <a:br>
              <a:rPr lang="en-US" dirty="0"/>
            </a:br>
            <a:r>
              <a:rPr lang="en-US" dirty="0" err="1">
                <a:solidFill>
                  <a:srgbClr val="458383"/>
                </a:solidFill>
                <a:effectLst/>
              </a:rPr>
              <a:t>flavorTo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  <a:effectLst/>
              </a:rPr>
              <a:t>design</a:t>
            </a:r>
            <a:r>
              <a:rPr lang="en-US" b="1" dirty="0">
                <a:solidFill>
                  <a:srgbClr val="660E7A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dirty="0" err="1"/>
              <a:t>JsUtil.</a:t>
            </a:r>
            <a:r>
              <a:rPr lang="en-US" i="1" dirty="0" err="1">
                <a:effectLst/>
              </a:rPr>
              <a:t>mapToNewObject</a:t>
            </a:r>
            <a:r>
              <a:rPr lang="en-US" dirty="0"/>
              <a:t>(</a:t>
            </a:r>
            <a:r>
              <a:rPr lang="en-US" dirty="0" err="1"/>
              <a:t>flavorFrom.</a:t>
            </a:r>
            <a:r>
              <a:rPr lang="en-US" b="1" dirty="0" err="1">
                <a:solidFill>
                  <a:srgbClr val="660E7A"/>
                </a:solidFill>
                <a:effectLst/>
              </a:rPr>
              <a:t>design</a:t>
            </a:r>
            <a:r>
              <a:rPr lang="en-US" dirty="0"/>
              <a:t>, </a:t>
            </a:r>
            <a:r>
              <a:rPr lang="en-US" b="1" dirty="0">
                <a:solidFill>
                  <a:srgbClr val="000080"/>
                </a:solidFill>
                <a:effectLst/>
              </a:rPr>
              <a:t>new </a:t>
            </a:r>
            <a:r>
              <a:rPr lang="en-US" dirty="0" err="1"/>
              <a:t>FlavorDesignVisual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 err="1">
                <a:solidFill>
                  <a:srgbClr val="458383"/>
                </a:solidFill>
                <a:effectLst/>
              </a:rPr>
              <a:t>flavorTo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  <a:effectLst/>
              </a:rPr>
              <a:t>select</a:t>
            </a:r>
            <a:r>
              <a:rPr lang="en-US" b="1" dirty="0">
                <a:solidFill>
                  <a:srgbClr val="660E7A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dirty="0" err="1"/>
              <a:t>JsUtil.</a:t>
            </a:r>
            <a:r>
              <a:rPr lang="en-US" i="1" dirty="0" err="1">
                <a:effectLst/>
              </a:rPr>
              <a:t>mapToNewObject</a:t>
            </a:r>
            <a:r>
              <a:rPr lang="en-US" dirty="0"/>
              <a:t>(</a:t>
            </a:r>
            <a:r>
              <a:rPr lang="en-US" dirty="0" err="1"/>
              <a:t>flavorFrom.</a:t>
            </a:r>
            <a:r>
              <a:rPr lang="en-US" b="1" dirty="0" err="1">
                <a:solidFill>
                  <a:srgbClr val="660E7A"/>
                </a:solidFill>
                <a:effectLst/>
              </a:rPr>
              <a:t>select</a:t>
            </a:r>
            <a:r>
              <a:rPr lang="en-US" dirty="0"/>
              <a:t>, </a:t>
            </a:r>
            <a:r>
              <a:rPr lang="en-US" b="1" dirty="0">
                <a:solidFill>
                  <a:srgbClr val="000080"/>
                </a:solidFill>
                <a:effectLst/>
              </a:rPr>
              <a:t>new </a:t>
            </a:r>
            <a:r>
              <a:rPr lang="en-US" dirty="0" err="1"/>
              <a:t>FlavorDesignDetail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 err="1">
                <a:solidFill>
                  <a:srgbClr val="458383"/>
                </a:solidFill>
                <a:effectLst/>
              </a:rPr>
              <a:t>flavorTo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  <a:effectLst/>
              </a:rPr>
              <a:t>spin</a:t>
            </a:r>
            <a:r>
              <a:rPr lang="en-US" b="1" dirty="0">
                <a:solidFill>
                  <a:srgbClr val="660E7A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dirty="0" err="1"/>
              <a:t>JsUtil.</a:t>
            </a:r>
            <a:r>
              <a:rPr lang="en-US" i="1" dirty="0" err="1">
                <a:effectLst/>
              </a:rPr>
              <a:t>mapToNewObject</a:t>
            </a:r>
            <a:r>
              <a:rPr lang="en-US" dirty="0"/>
              <a:t>(</a:t>
            </a:r>
            <a:r>
              <a:rPr lang="en-US" dirty="0" err="1"/>
              <a:t>flavorFrom.</a:t>
            </a:r>
            <a:r>
              <a:rPr lang="en-US" b="1" dirty="0" err="1">
                <a:solidFill>
                  <a:srgbClr val="660E7A"/>
                </a:solidFill>
                <a:effectLst/>
              </a:rPr>
              <a:t>spin</a:t>
            </a:r>
            <a:r>
              <a:rPr lang="en-US" dirty="0"/>
              <a:t>, </a:t>
            </a:r>
            <a:r>
              <a:rPr lang="en-US" b="1" dirty="0">
                <a:solidFill>
                  <a:srgbClr val="000080"/>
                </a:solidFill>
                <a:effectLst/>
              </a:rPr>
              <a:t>new </a:t>
            </a:r>
            <a:r>
              <a:rPr lang="en-US" dirty="0" err="1"/>
              <a:t>FlavorDesignDetail</a:t>
            </a:r>
            <a:r>
              <a:rPr lang="en-US" dirty="0"/>
              <a:t>());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AF12022D-2138-1145-AAC1-5B911ECF22B3}"/>
              </a:ext>
            </a:extLst>
          </p:cNvPr>
          <p:cNvSpPr/>
          <p:nvPr/>
        </p:nvSpPr>
        <p:spPr>
          <a:xfrm>
            <a:off x="7141356" y="2125613"/>
            <a:ext cx="4865913" cy="1407560"/>
          </a:xfrm>
          <a:prstGeom prst="wedgeRectCallout">
            <a:avLst>
              <a:gd name="adj1" fmla="val -66262"/>
              <a:gd name="adj2" fmla="val 46378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sz="1400" dirty="0"/>
              <a:t>Fix incoming object by using </a:t>
            </a:r>
            <a:r>
              <a:rPr lang="en-US" sz="1400" dirty="0" err="1"/>
              <a:t>JsUtil.mapToNewObject</a:t>
            </a:r>
            <a:r>
              <a:rPr lang="en-US" sz="1400" dirty="0"/>
              <a:t>. On the top level object and encapsulated objects too.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400" dirty="0"/>
              <a:t>This will copy the incoming values to an object that is provided as the second argument.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400" dirty="0"/>
              <a:t>For this to work, all properties on class definitions must provide a default value.</a:t>
            </a:r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370F11FE-D6EF-E546-B1CB-91681550595A}"/>
              </a:ext>
            </a:extLst>
          </p:cNvPr>
          <p:cNvSpPr/>
          <p:nvPr/>
        </p:nvSpPr>
        <p:spPr>
          <a:xfrm>
            <a:off x="7141356" y="4812908"/>
            <a:ext cx="4865913" cy="619063"/>
          </a:xfrm>
          <a:prstGeom prst="wedgeRectCallout">
            <a:avLst>
              <a:gd name="adj1" fmla="val -128007"/>
              <a:gd name="adj2" fmla="val 23519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6"/>
            </a:pPr>
            <a:r>
              <a:rPr lang="en-US" sz="1400" dirty="0"/>
              <a:t>Now object and subtypes has type definitions.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sz="1400" dirty="0"/>
              <a:t>Functions defined on the typescript class are now available.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8AD5BC-2258-1045-BD6F-802CAC3DF560}"/>
              </a:ext>
            </a:extLst>
          </p:cNvPr>
          <p:cNvSpPr txBox="1"/>
          <p:nvPr/>
        </p:nvSpPr>
        <p:spPr>
          <a:xfrm>
            <a:off x="94134" y="18655"/>
            <a:ext cx="2874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Typescript – Object Mapping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E0BCD5-FC5B-2041-8CF4-E9C1FEF394AE}"/>
              </a:ext>
            </a:extLst>
          </p:cNvPr>
          <p:cNvSpPr/>
          <p:nvPr/>
        </p:nvSpPr>
        <p:spPr>
          <a:xfrm>
            <a:off x="1531257" y="4719622"/>
            <a:ext cx="1767113" cy="559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280237-E217-7A48-A15E-AF8F4C5CAFC5}"/>
              </a:ext>
            </a:extLst>
          </p:cNvPr>
          <p:cNvSpPr/>
          <p:nvPr/>
        </p:nvSpPr>
        <p:spPr>
          <a:xfrm>
            <a:off x="1433285" y="5942034"/>
            <a:ext cx="1767113" cy="559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8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328</Words>
  <Application>Microsoft Macintosh PowerPoint</Application>
  <PresentationFormat>Widescreen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jarrell</dc:creator>
  <cp:lastModifiedBy>jeff jarrell</cp:lastModifiedBy>
  <cp:revision>7</cp:revision>
  <dcterms:created xsi:type="dcterms:W3CDTF">2018-04-18T16:13:00Z</dcterms:created>
  <dcterms:modified xsi:type="dcterms:W3CDTF">2018-04-18T18:28:09Z</dcterms:modified>
</cp:coreProperties>
</file>