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65" r:id="rId14"/>
    <p:sldId id="266" r:id="rId15"/>
    <p:sldId id="267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589F-787D-4EA4-9406-1E4A5D0A25DB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4243-ACE2-46FC-A254-AD15FB5D457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589F-787D-4EA4-9406-1E4A5D0A25DB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4243-ACE2-46FC-A254-AD15FB5D4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589F-787D-4EA4-9406-1E4A5D0A25DB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4243-ACE2-46FC-A254-AD15FB5D4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589F-787D-4EA4-9406-1E4A5D0A25DB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4243-ACE2-46FC-A254-AD15FB5D4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589F-787D-4EA4-9406-1E4A5D0A25DB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4243-ACE2-46FC-A254-AD15FB5D457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589F-787D-4EA4-9406-1E4A5D0A25DB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4243-ACE2-46FC-A254-AD15FB5D4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589F-787D-4EA4-9406-1E4A5D0A25DB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4243-ACE2-46FC-A254-AD15FB5D457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589F-787D-4EA4-9406-1E4A5D0A25DB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4243-ACE2-46FC-A254-AD15FB5D4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589F-787D-4EA4-9406-1E4A5D0A25DB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4243-ACE2-46FC-A254-AD15FB5D4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589F-787D-4EA4-9406-1E4A5D0A25DB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4243-ACE2-46FC-A254-AD15FB5D45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589F-787D-4EA4-9406-1E4A5D0A25DB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4243-ACE2-46FC-A254-AD15FB5D4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A14589F-787D-4EA4-9406-1E4A5D0A25DB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5274243-ACE2-46FC-A254-AD15FB5D45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drupal.org/api/drupal" TargetMode="External"/><Relationship Id="rId2" Type="http://schemas.openxmlformats.org/officeDocument/2006/relationships/hyperlink" Target="https://php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rupalcontrib.org/" TargetMode="External"/><Relationship Id="rId4" Type="http://schemas.openxmlformats.org/officeDocument/2006/relationships/hyperlink" Target="https://www.drupal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Drupal 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Nancy Wichmann</a:t>
            </a:r>
          </a:p>
          <a:p>
            <a:r>
              <a:rPr lang="en-US" dirty="0" smtClean="0"/>
              <a:t>EDC, Inc.</a:t>
            </a:r>
          </a:p>
          <a:p>
            <a:r>
              <a:rPr lang="en-US" dirty="0" smtClean="0"/>
              <a:t>Waltham, 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186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catch:</a:t>
            </a:r>
          </a:p>
          <a:p>
            <a:pPr lvl="1"/>
            <a:r>
              <a:rPr lang="en-US" dirty="0" smtClean="0"/>
              <a:t>Viewing nodes (add data, or extra fields)</a:t>
            </a:r>
          </a:p>
          <a:p>
            <a:pPr lvl="1"/>
            <a:r>
              <a:rPr lang="en-US" dirty="0" smtClean="0"/>
              <a:t>New nodes (insert)</a:t>
            </a:r>
          </a:p>
          <a:p>
            <a:pPr lvl="1"/>
            <a:r>
              <a:rPr lang="en-US" dirty="0" smtClean="0"/>
              <a:t>Updated nodes</a:t>
            </a:r>
          </a:p>
          <a:p>
            <a:pPr lvl="1"/>
            <a:r>
              <a:rPr lang="en-US" dirty="0" smtClean="0"/>
              <a:t>Deleted nodes</a:t>
            </a:r>
          </a:p>
          <a:p>
            <a:pPr lvl="1"/>
            <a:r>
              <a:rPr lang="en-US" dirty="0" smtClean="0"/>
              <a:t>And more…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Here’s a secret…</a:t>
            </a:r>
          </a:p>
          <a:p>
            <a:pPr lvl="1"/>
            <a:r>
              <a:rPr lang="en-US" dirty="0" smtClean="0"/>
              <a:t>You can do this on taxonomy terms, users, and almost any core item </a:t>
            </a:r>
            <a:r>
              <a:rPr lang="en-US" dirty="0" smtClean="0"/>
              <a:t>type, and many contributed module constructs.</a:t>
            </a:r>
          </a:p>
          <a:p>
            <a:pPr lvl="1"/>
            <a:r>
              <a:rPr lang="en-US" dirty="0" smtClean="0"/>
              <a:t>Many similar hooks for any entities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704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contributed modules too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Implements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hook_flag_flag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After registering, return/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event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register_others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complete flagging profile fields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connect_custom_flag_flag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($flag, 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$account, $flagging)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global $user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($flag-&gt;name == 'registration') {</a:t>
            </a:r>
          </a:p>
        </p:txBody>
      </p:sp>
    </p:spTree>
    <p:extLst>
      <p:ext uri="{BB962C8B-B14F-4D97-AF65-F5344CB8AC3E}">
        <p14:creationId xmlns:p14="http://schemas.microsoft.com/office/powerpoint/2010/main" val="8313121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Pieces of data that can substituted into other data.</a:t>
            </a:r>
          </a:p>
          <a:p>
            <a:endParaRPr lang="en-US" dirty="0"/>
          </a:p>
          <a:p>
            <a:r>
              <a:rPr lang="en-US" dirty="0" smtClean="0"/>
              <a:t>You </a:t>
            </a:r>
            <a:r>
              <a:rPr lang="en-US" dirty="0" smtClean="0"/>
              <a:t>can create your own (</a:t>
            </a:r>
            <a:r>
              <a:rPr lang="en-US" dirty="0" err="1" smtClean="0"/>
              <a:t>hook_token_info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 or add to someone </a:t>
            </a:r>
            <a:r>
              <a:rPr lang="en-US" dirty="0" smtClean="0"/>
              <a:t>else’s (</a:t>
            </a:r>
            <a:r>
              <a:rPr lang="en-US" dirty="0" err="1" smtClean="0"/>
              <a:t>hook_token_info_alter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 your own substitutions (</a:t>
            </a:r>
            <a:r>
              <a:rPr lang="en-US" dirty="0" err="1" smtClean="0"/>
              <a:t>hook_tokens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347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(all kinds)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5029200"/>
          </a:xfrm>
        </p:spPr>
        <p:txBody>
          <a:bodyPr>
            <a:no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Implements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hook_form_alter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Note: we need to be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late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 the form cycle so we can see all the fields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connect_custom_form_alter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(&amp;$form, &amp;$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form_state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global $user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($form, __FUNCTION__.' '.$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Is it a node form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-10) == '_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node_form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Yes, are they allowed to see the publishing options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$type = $form['type']['#value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user_access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("view $type publishing options"))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$form['options']['#access']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switch ($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case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views_exposed_form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</p:txBody>
      </p:sp>
    </p:spTree>
    <p:extLst>
      <p:ext uri="{BB962C8B-B14F-4D97-AF65-F5344CB8AC3E}">
        <p14:creationId xmlns:p14="http://schemas.microsoft.com/office/powerpoint/2010/main" val="1003377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case 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system_cron_settings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options = array(10*60 =&gt; '10 minutes', 15*60 =&gt; '15 minutes', 30*60 =&gt; '30 minutes')        + $form['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']['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cron_safe_threshold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']['#options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($options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$form['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']['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cron_safe_threshold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']['#options'] = $options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</p:txBody>
      </p:sp>
    </p:spTree>
    <p:extLst>
      <p:ext uri="{BB962C8B-B14F-4D97-AF65-F5344CB8AC3E}">
        <p14:creationId xmlns:p14="http://schemas.microsoft.com/office/powerpoint/2010/main" val="33004551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Edit Event Questions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case 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event_questions_node_form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connect_custom_preset_groups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($form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drupal_set_message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(t('Questions should be created or edited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inside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associated Event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.'),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'error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unset($form['actions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']);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</p:txBody>
      </p:sp>
    </p:spTree>
    <p:extLst>
      <p:ext uri="{BB962C8B-B14F-4D97-AF65-F5344CB8AC3E}">
        <p14:creationId xmlns:p14="http://schemas.microsoft.com/office/powerpoint/2010/main" val="15666834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your own form?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“</a:t>
            </a:r>
            <a:r>
              <a:rPr lang="en-US" dirty="0" err="1" smtClean="0"/>
              <a:t>drupal_get_form</a:t>
            </a:r>
            <a:r>
              <a:rPr lang="en-US" dirty="0" smtClean="0"/>
              <a:t>” in menu</a:t>
            </a:r>
          </a:p>
          <a:p>
            <a:r>
              <a:rPr lang="en-US" dirty="0" smtClean="0"/>
              <a:t>Return form contents.</a:t>
            </a:r>
          </a:p>
          <a:p>
            <a:r>
              <a:rPr lang="en-US" dirty="0" smtClean="0"/>
              <a:t>Can be multi-step if needed.</a:t>
            </a:r>
          </a:p>
          <a:p>
            <a:r>
              <a:rPr lang="en-US" dirty="0" smtClean="0"/>
              <a:t>Can be fixed or dynamic.</a:t>
            </a:r>
          </a:p>
          <a:p>
            <a:endParaRPr lang="en-US" dirty="0"/>
          </a:p>
          <a:p>
            <a:r>
              <a:rPr lang="en-US" dirty="0" smtClean="0"/>
              <a:t>Let’s look at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019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barely touch the subject in an hour</a:t>
            </a:r>
          </a:p>
          <a:p>
            <a:r>
              <a:rPr lang="en-US" dirty="0" smtClean="0"/>
              <a:t>You don’t usually need to master everything at once (Your learning can be as modular as Drupal.)</a:t>
            </a:r>
          </a:p>
          <a:p>
            <a:r>
              <a:rPr lang="en-US" dirty="0" smtClean="0"/>
              <a:t>Don’t be afraid!</a:t>
            </a:r>
          </a:p>
          <a:p>
            <a:endParaRPr lang="en-US" dirty="0"/>
          </a:p>
          <a:p>
            <a:r>
              <a:rPr lang="en-US" dirty="0" smtClean="0"/>
              <a:t>X 2381</a:t>
            </a:r>
          </a:p>
          <a:p>
            <a:r>
              <a:rPr lang="en-US" dirty="0" smtClean="0"/>
              <a:t>781-697-6344</a:t>
            </a:r>
          </a:p>
          <a:p>
            <a:r>
              <a:rPr lang="en-US" dirty="0" smtClean="0"/>
              <a:t>nwichmann@edc.org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206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Drupal’s modular construction</a:t>
            </a:r>
          </a:p>
          <a:p>
            <a:r>
              <a:rPr lang="en-US" dirty="0" smtClean="0"/>
              <a:t>Look at how you can use code to make Drupal do something different.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Don’t code if you don’t need to.</a:t>
            </a:r>
          </a:p>
          <a:p>
            <a:r>
              <a:rPr lang="en-US" dirty="0" smtClean="0"/>
              <a:t>“There’s a module </a:t>
            </a:r>
            <a:r>
              <a:rPr lang="en-US" smtClean="0"/>
              <a:t>for that.”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141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not learn PHP or how to program.</a:t>
            </a:r>
          </a:p>
          <a:p>
            <a:r>
              <a:rPr lang="en-US" dirty="0" smtClean="0"/>
              <a:t>PHP can be picked up by looking at working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Views could be it’s own presentation.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PHP “Manual”: </a:t>
            </a:r>
            <a:r>
              <a:rPr lang="en-US" dirty="0" smtClean="0">
                <a:hlinkClick r:id="rId2"/>
              </a:rPr>
              <a:t>https://php.net</a:t>
            </a:r>
            <a:endParaRPr lang="en-US" dirty="0" smtClean="0"/>
          </a:p>
          <a:p>
            <a:r>
              <a:rPr lang="en-US" dirty="0" smtClean="0"/>
              <a:t>Drupal API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api.drupal.org/api/drupal</a:t>
            </a:r>
            <a:endParaRPr lang="en-US" dirty="0" smtClean="0"/>
          </a:p>
          <a:p>
            <a:r>
              <a:rPr lang="en-US" dirty="0"/>
              <a:t>Other documentation at </a:t>
            </a:r>
            <a:r>
              <a:rPr lang="en-US" dirty="0">
                <a:hlinkClick r:id="rId4"/>
              </a:rPr>
              <a:t>https://www.drupal.org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Most contributed modules have a “Browse repository”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www.drupalcontrib.org</a:t>
            </a:r>
            <a:r>
              <a:rPr lang="en-US" dirty="0" smtClean="0"/>
              <a:t> can also be helpful</a:t>
            </a:r>
            <a:endParaRPr lang="en-US" dirty="0"/>
          </a:p>
          <a:p>
            <a:r>
              <a:rPr lang="en-US" dirty="0" err="1" smtClean="0"/>
              <a:t>Stackexchange</a:t>
            </a:r>
            <a:r>
              <a:rPr lang="en-US" dirty="0" smtClean="0"/>
              <a:t> is useful for questions and </a:t>
            </a:r>
            <a:r>
              <a:rPr lang="en-US" dirty="0" smtClean="0"/>
              <a:t>answers</a:t>
            </a:r>
          </a:p>
          <a:p>
            <a:r>
              <a:rPr lang="en-US" dirty="0" smtClean="0"/>
              <a:t>Local sites depend on your computer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261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and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beginning was the NODE. It was a collection of stuff that identified a data point(s).</a:t>
            </a:r>
          </a:p>
          <a:p>
            <a:r>
              <a:rPr lang="en-US" dirty="0" smtClean="0"/>
              <a:t>In ancient times the Content Construction Kit was developed so that each site could create it’s own content types and add other fields to them.</a:t>
            </a:r>
          </a:p>
          <a:p>
            <a:r>
              <a:rPr lang="en-US" dirty="0" smtClean="0"/>
              <a:t>In Drupal 7, this idea was extended to a more general idea of “Entity” and included in Core.</a:t>
            </a:r>
          </a:p>
          <a:p>
            <a:r>
              <a:rPr lang="en-US" dirty="0" smtClean="0"/>
              <a:t>A Node is only one type of Entity.</a:t>
            </a:r>
          </a:p>
          <a:p>
            <a:r>
              <a:rPr lang="en-US" dirty="0" smtClean="0"/>
              <a:t>Almost all core data collections are now entities, such as taxonomy terms, users, </a:t>
            </a:r>
            <a:r>
              <a:rPr lang="en-US" dirty="0" err="1" smtClean="0"/>
              <a:t>entityforms</a:t>
            </a:r>
            <a:r>
              <a:rPr lang="en-US" dirty="0" smtClean="0"/>
              <a:t>, field collections, etc.</a:t>
            </a:r>
          </a:p>
          <a:p>
            <a:r>
              <a:rPr lang="en-US" dirty="0" smtClean="0"/>
              <a:t>You can even make your own entities.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290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US" dirty="0" smtClean="0"/>
              <a:t>How to execute your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458200" cy="5638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Implements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hook_menu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tta_reports_menu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$items = 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$items['admin/reports/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tta_reports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 = 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'title' =&gt; 'CAPTServices Reporting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'access arguments' =&gt; array('access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reports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'page callback' =&gt;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drupal_get_form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'page arguments' =&gt; array('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tta_reports_main_form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=&gt; 'main-menu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$items['core-admin/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costs_by_person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 = 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'title' =&gt; 'Costs Report by Person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'access arguments' =&gt; array('access content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'page callback'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tta_reports_costs_person_list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$items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284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need to limit who can use your stuff, you can implement </a:t>
            </a:r>
            <a:r>
              <a:rPr lang="en-US" dirty="0" err="1" smtClean="0"/>
              <a:t>hook_permission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 need to modify someone else’s menu item, you can implement </a:t>
            </a:r>
            <a:r>
              <a:rPr lang="en-US" dirty="0" err="1" smtClean="0"/>
              <a:t>hook_menu_alter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 want something to work like an admin page (or not), you </a:t>
            </a:r>
            <a:r>
              <a:rPr lang="en-US" dirty="0"/>
              <a:t>can implement </a:t>
            </a:r>
            <a:r>
              <a:rPr lang="en-US" dirty="0" err="1" smtClean="0"/>
              <a:t>hook_admin_paths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Menus can look quite different in different places, even in the same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286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more on 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$items['node/%node/notifications'] = array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'title' =&gt; 'Notifications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'page callback' =&gt;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connect_custom_view_notifications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'page arguments' =&gt; array(1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'access callback' =&gt;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connect_custom_access_notifications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'access arguments' =&gt; array(1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'weight' =&gt;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'type' =&gt; MENU_LOCAL_TASK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$items['node/%node/registrations'] = array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'title' =&gt; 'Registrations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'page callback' =&gt;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drupal_get_form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'page arguments' =&gt; array('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connect_custom_view_registrations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1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'access callback' =&gt;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connect_custom_access_registrations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'access arguments' =&gt; array(1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'weight' =&gt;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'type' =&gt; MENU_LOCAL_TASK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'file' =&gt; 'connect_custom.pages.inc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038599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 node is loaded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054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Implements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hook_node_load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Add number of answers to question nodes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connect_custom_node_load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($nodes, $types)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event_questions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$types))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($nodes as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=&gt; $question)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$query = "SELECT COUNT(*) FROM 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field_data_field_answers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WHERE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$count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db_query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($query, array(':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$question-&gt;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fetchField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$nodes[$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field_answer_count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[LANGUAGE_NONE][0]['value'] = $count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new fields, such as above.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Provide defaults for newly added fields.</a:t>
            </a:r>
          </a:p>
        </p:txBody>
      </p:sp>
    </p:spTree>
    <p:extLst>
      <p:ext uri="{BB962C8B-B14F-4D97-AF65-F5344CB8AC3E}">
        <p14:creationId xmlns:p14="http://schemas.microsoft.com/office/powerpoint/2010/main" val="21812103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 node is saved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Implements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hook_node_presave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connect_custom_node_presave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($node)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Get rid of curly quotes in titles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$node-&gt;title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($node-&gt;title, array("‘" =&gt; "'", "’" =&gt; "'", '“' =&gt; '"', '”' =&gt; '"', "\t" =&gt; '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'));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7983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131</TotalTime>
  <Words>1225</Words>
  <Application>Microsoft Office PowerPoint</Application>
  <PresentationFormat>On-screen Show (4:3)</PresentationFormat>
  <Paragraphs>177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Introduction to Drupal Modules</vt:lpstr>
      <vt:lpstr>Today</vt:lpstr>
      <vt:lpstr>Today</vt:lpstr>
      <vt:lpstr>Nodes and Entities</vt:lpstr>
      <vt:lpstr>How to execute your stuff</vt:lpstr>
      <vt:lpstr>More on Menus</vt:lpstr>
      <vt:lpstr>And more on menus</vt:lpstr>
      <vt:lpstr>When a node is loaded</vt:lpstr>
      <vt:lpstr>When a node is saved</vt:lpstr>
      <vt:lpstr>More on Nodes</vt:lpstr>
      <vt:lpstr>Many contributed modules too</vt:lpstr>
      <vt:lpstr>Tokens</vt:lpstr>
      <vt:lpstr>Forms (all kinds)</vt:lpstr>
      <vt:lpstr>More on forms</vt:lpstr>
      <vt:lpstr>More on Forms</vt:lpstr>
      <vt:lpstr>Make your own form?</vt:lpstr>
      <vt:lpstr>Questions?</vt:lpstr>
    </vt:vector>
  </TitlesOfParts>
  <Company>Education Development Center,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Drupal Modules</dc:title>
  <dc:creator>Wichmann, Nancy</dc:creator>
  <cp:lastModifiedBy>Wichmann, Nancy</cp:lastModifiedBy>
  <cp:revision>21</cp:revision>
  <dcterms:created xsi:type="dcterms:W3CDTF">2018-05-15T20:04:37Z</dcterms:created>
  <dcterms:modified xsi:type="dcterms:W3CDTF">2018-05-16T17:45:12Z</dcterms:modified>
</cp:coreProperties>
</file>