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1" r:id="rId2"/>
    <p:sldId id="290" r:id="rId3"/>
    <p:sldId id="291" r:id="rId4"/>
    <p:sldId id="288" r:id="rId5"/>
    <p:sldId id="261" r:id="rId6"/>
    <p:sldId id="286" r:id="rId7"/>
    <p:sldId id="287" r:id="rId8"/>
    <p:sldId id="298" r:id="rId9"/>
    <p:sldId id="296" r:id="rId10"/>
    <p:sldId id="293" r:id="rId11"/>
    <p:sldId id="302" r:id="rId12"/>
    <p:sldId id="300" r:id="rId13"/>
    <p:sldId id="299" r:id="rId14"/>
    <p:sldId id="297" r:id="rId1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A43B"/>
    <a:srgbClr val="50962D"/>
    <a:srgbClr val="DADADA"/>
    <a:srgbClr val="37AFD5"/>
    <a:srgbClr val="1C2632"/>
    <a:srgbClr val="2387A6"/>
    <a:srgbClr val="FFB500"/>
    <a:srgbClr val="CB1F54"/>
    <a:srgbClr val="BAC8D8"/>
    <a:srgbClr val="2A3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94494" autoAdjust="0"/>
  </p:normalViewPr>
  <p:slideViewPr>
    <p:cSldViewPr snapToGrid="0" snapToObjects="1">
      <p:cViewPr>
        <p:scale>
          <a:sx n="74" d="100"/>
          <a:sy n="74" d="100"/>
        </p:scale>
        <p:origin x="-486" y="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B5515-7A04-544E-BDDE-FB7430688B6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Jan. 30,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3A7C2-AA01-404E-90B0-DEB0A5819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1238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A0470-3AAC-AF4E-8B14-EE9BD692B790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Jan. 30,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73C60-877F-3F4D-9B92-2C35666F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905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73C60-877F-3F4D-9B92-2C35666FFDC2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Jan. 30,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0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73C60-877F-3F4D-9B92-2C35666FFDC2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Jan. 30,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0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73C60-877F-3F4D-9B92-2C35666FFDC2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Jan. 30,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0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73C60-877F-3F4D-9B92-2C35666FFDC2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Jan. 30,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0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xt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648" y="710573"/>
            <a:ext cx="10969752" cy="1581912"/>
          </a:xfrm>
        </p:spPr>
        <p:txBody>
          <a:bodyPr anchor="t" anchorCtr="0">
            <a:noAutofit/>
          </a:bodyPr>
          <a:lstStyle>
            <a:lvl1pPr algn="l">
              <a:defRPr sz="5000" b="1" cap="all" baseline="0">
                <a:solidFill>
                  <a:srgbClr val="1C263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PRESENTATION TITLE </a:t>
            </a:r>
            <a:br>
              <a:rPr lang="en-US" dirty="0" smtClean="0"/>
            </a:br>
            <a:r>
              <a:rPr lang="en-US" dirty="0" smtClean="0"/>
              <a:t>[can span two lines]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2648" y="2706624"/>
            <a:ext cx="10969752" cy="492884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[Subtitle – can span 2 lines]</a:t>
            </a:r>
            <a:endParaRPr lang="en-US" dirty="0"/>
          </a:p>
        </p:txBody>
      </p:sp>
      <p:sp>
        <p:nvSpPr>
          <p:cNvPr id="11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612775" y="5037177"/>
            <a:ext cx="4894263" cy="133826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2000">
                <a:solidFill>
                  <a:schemeClr val="bg1"/>
                </a:solidFill>
              </a:defRPr>
            </a:lvl3pPr>
            <a:lvl4pPr marL="1371600" indent="0">
              <a:buNone/>
              <a:defRPr sz="2000">
                <a:solidFill>
                  <a:schemeClr val="bg1"/>
                </a:solidFill>
              </a:defRPr>
            </a:lvl4pPr>
            <a:lvl5pPr marL="182880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[Presenter]</a:t>
            </a:r>
          </a:p>
          <a:p>
            <a:pPr lvl="0"/>
            <a:r>
              <a:rPr lang="en-US" dirty="0" smtClean="0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12876648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32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8240" y="6509622"/>
            <a:ext cx="2743200" cy="365125"/>
          </a:xfrm>
        </p:spPr>
        <p:txBody>
          <a:bodyPr/>
          <a:lstStyle/>
          <a:p>
            <a:fld id="{CA49D0EE-DE7F-324B-A84C-F36708423CD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12648" y="6519672"/>
            <a:ext cx="6150102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Jan. 30, 2018 | edc.org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78240" y="6509622"/>
            <a:ext cx="2743200" cy="365125"/>
          </a:xfrm>
        </p:spPr>
        <p:txBody>
          <a:bodyPr/>
          <a:lstStyle/>
          <a:p>
            <a:fld id="{CA49D0EE-DE7F-324B-A84C-F36708423C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Jan. 30, 2018 | edc.org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6772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9D0EE-DE7F-324B-A84C-F36708423C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Jan. 30, 2018 | edc.org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12775" y="1778000"/>
            <a:ext cx="5381625" cy="447040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214533" y="1778000"/>
            <a:ext cx="5370916" cy="447040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5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9D0EE-DE7F-324B-A84C-F36708423C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Jan. 30, 2018 | edc.org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12775" y="2523067"/>
            <a:ext cx="5381625" cy="3793596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180138" y="2523067"/>
            <a:ext cx="5405437" cy="3793596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12775" y="1795463"/>
            <a:ext cx="5381625" cy="7270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6180138" y="1795463"/>
            <a:ext cx="5405437" cy="7270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79065" y="1795463"/>
            <a:ext cx="0" cy="4521200"/>
          </a:xfrm>
          <a:prstGeom prst="line">
            <a:avLst/>
          </a:prstGeom>
          <a:ln w="9525" cmpd="sng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62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2295144"/>
            <a:ext cx="10972800" cy="876073"/>
          </a:xfrm>
        </p:spPr>
        <p:txBody>
          <a:bodyPr>
            <a:noAutofit/>
          </a:bodyPr>
          <a:lstStyle>
            <a:lvl1pPr>
              <a:defRPr sz="4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8240" y="6509622"/>
            <a:ext cx="2743200" cy="365125"/>
          </a:xfrm>
        </p:spPr>
        <p:txBody>
          <a:bodyPr/>
          <a:lstStyle/>
          <a:p>
            <a:fld id="{CA49D0EE-DE7F-324B-A84C-F36708423C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613225" y="1828800"/>
            <a:ext cx="10955206" cy="103187"/>
          </a:xfrm>
          <a:custGeom>
            <a:avLst/>
            <a:gdLst>
              <a:gd name="T0" fmla="*/ 0 w 4608"/>
              <a:gd name="T1" fmla="*/ 0 h 65"/>
              <a:gd name="T2" fmla="*/ 224 w 4608"/>
              <a:gd name="T3" fmla="*/ 0 h 65"/>
              <a:gd name="T4" fmla="*/ 286 w 4608"/>
              <a:gd name="T5" fmla="*/ 65 h 65"/>
              <a:gd name="T6" fmla="*/ 349 w 4608"/>
              <a:gd name="T7" fmla="*/ 0 h 65"/>
              <a:gd name="T8" fmla="*/ 4608 w 4608"/>
              <a:gd name="T9" fmla="*/ 0 h 65"/>
              <a:gd name="connsiteX0" fmla="*/ 0 w 13834"/>
              <a:gd name="connsiteY0" fmla="*/ 0 h 10000"/>
              <a:gd name="connsiteX1" fmla="*/ 486 w 13834"/>
              <a:gd name="connsiteY1" fmla="*/ 0 h 10000"/>
              <a:gd name="connsiteX2" fmla="*/ 621 w 13834"/>
              <a:gd name="connsiteY2" fmla="*/ 10000 h 10000"/>
              <a:gd name="connsiteX3" fmla="*/ 757 w 13834"/>
              <a:gd name="connsiteY3" fmla="*/ 0 h 10000"/>
              <a:gd name="connsiteX4" fmla="*/ 13834 w 13834"/>
              <a:gd name="connsiteY4" fmla="*/ 0 h 10000"/>
              <a:gd name="connsiteX0" fmla="*/ 0 w 14092"/>
              <a:gd name="connsiteY0" fmla="*/ 0 h 10000"/>
              <a:gd name="connsiteX1" fmla="*/ 486 w 14092"/>
              <a:gd name="connsiteY1" fmla="*/ 0 h 10000"/>
              <a:gd name="connsiteX2" fmla="*/ 621 w 14092"/>
              <a:gd name="connsiteY2" fmla="*/ 10000 h 10000"/>
              <a:gd name="connsiteX3" fmla="*/ 757 w 14092"/>
              <a:gd name="connsiteY3" fmla="*/ 0 h 10000"/>
              <a:gd name="connsiteX4" fmla="*/ 14092 w 14092"/>
              <a:gd name="connsiteY4" fmla="*/ 0 h 10000"/>
              <a:gd name="connsiteX0" fmla="*/ 0 w 14576"/>
              <a:gd name="connsiteY0" fmla="*/ 0 h 10000"/>
              <a:gd name="connsiteX1" fmla="*/ 970 w 14576"/>
              <a:gd name="connsiteY1" fmla="*/ 0 h 10000"/>
              <a:gd name="connsiteX2" fmla="*/ 1105 w 14576"/>
              <a:gd name="connsiteY2" fmla="*/ 10000 h 10000"/>
              <a:gd name="connsiteX3" fmla="*/ 1241 w 14576"/>
              <a:gd name="connsiteY3" fmla="*/ 0 h 10000"/>
              <a:gd name="connsiteX4" fmla="*/ 14576 w 14576"/>
              <a:gd name="connsiteY4" fmla="*/ 0 h 10000"/>
              <a:gd name="connsiteX0" fmla="*/ 0 w 14084"/>
              <a:gd name="connsiteY0" fmla="*/ 0 h 10000"/>
              <a:gd name="connsiteX1" fmla="*/ 970 w 14084"/>
              <a:gd name="connsiteY1" fmla="*/ 0 h 10000"/>
              <a:gd name="connsiteX2" fmla="*/ 1105 w 14084"/>
              <a:gd name="connsiteY2" fmla="*/ 10000 h 10000"/>
              <a:gd name="connsiteX3" fmla="*/ 1241 w 14084"/>
              <a:gd name="connsiteY3" fmla="*/ 0 h 10000"/>
              <a:gd name="connsiteX4" fmla="*/ 14084 w 14084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84" h="10000">
                <a:moveTo>
                  <a:pt x="0" y="0"/>
                </a:moveTo>
                <a:lnTo>
                  <a:pt x="970" y="0"/>
                </a:lnTo>
                <a:lnTo>
                  <a:pt x="1105" y="10000"/>
                </a:lnTo>
                <a:cubicBezTo>
                  <a:pt x="1150" y="6667"/>
                  <a:pt x="1196" y="3333"/>
                  <a:pt x="1241" y="0"/>
                </a:cubicBezTo>
                <a:lnTo>
                  <a:pt x="14084" y="0"/>
                </a:ln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713214"/>
            <a:endParaRPr lang="en-US" sz="1404" dirty="0">
              <a:ln>
                <a:solidFill>
                  <a:srgbClr val="FAFAFA"/>
                </a:solidFill>
              </a:ln>
              <a:solidFill>
                <a:srgbClr val="1B2732"/>
              </a:solidFill>
              <a:latin typeface="Calibri" charset="0"/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12648" y="6519672"/>
            <a:ext cx="6150102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Jan. 30, 2018 | edc.org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71489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51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ic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477872"/>
            <a:ext cx="12192000" cy="2120636"/>
          </a:xfrm>
          <a:prstGeom prst="rect">
            <a:avLst/>
          </a:prstGeom>
          <a:solidFill>
            <a:srgbClr val="1C2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56" y="4565276"/>
            <a:ext cx="4166304" cy="19504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648" y="710572"/>
            <a:ext cx="10972800" cy="1581912"/>
          </a:xfrm>
        </p:spPr>
        <p:txBody>
          <a:bodyPr anchor="t" anchorCtr="0">
            <a:noAutofit/>
          </a:bodyPr>
          <a:lstStyle>
            <a:lvl1pPr algn="l">
              <a:defRPr sz="5000" b="1" cap="all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PRESENTATION TITLE </a:t>
            </a:r>
            <a:br>
              <a:rPr lang="en-US" dirty="0" smtClean="0"/>
            </a:br>
            <a:r>
              <a:rPr lang="en-US" dirty="0" smtClean="0"/>
              <a:t>[can span two lines]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2648" y="2706624"/>
            <a:ext cx="10972800" cy="1237464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[Subtitle – can span 2 lines]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03" y="5163354"/>
            <a:ext cx="2823722" cy="718258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612775" y="5037177"/>
            <a:ext cx="4894263" cy="133826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2000">
                <a:solidFill>
                  <a:schemeClr val="bg1"/>
                </a:solidFill>
              </a:defRPr>
            </a:lvl3pPr>
            <a:lvl4pPr marL="1371600" indent="0">
              <a:buNone/>
              <a:defRPr sz="2000">
                <a:solidFill>
                  <a:schemeClr val="bg1"/>
                </a:solidFill>
              </a:defRPr>
            </a:lvl4pPr>
            <a:lvl5pPr marL="182880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[Presenter]</a:t>
            </a:r>
            <a:endParaRPr lang="en-US" dirty="0" smtClean="0"/>
          </a:p>
          <a:p>
            <a:pPr lvl="0"/>
            <a:r>
              <a:rPr lang="en-US" dirty="0" smtClean="0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5084975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32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477872"/>
            <a:ext cx="12192000" cy="2120636"/>
          </a:xfrm>
          <a:prstGeom prst="rect">
            <a:avLst/>
          </a:prstGeom>
          <a:solidFill>
            <a:srgbClr val="1C2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353300" y="0"/>
            <a:ext cx="4838700" cy="4477871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648" y="710573"/>
            <a:ext cx="6473952" cy="1581912"/>
          </a:xfrm>
        </p:spPr>
        <p:txBody>
          <a:bodyPr anchor="t" anchorCtr="0">
            <a:noAutofit/>
          </a:bodyPr>
          <a:lstStyle>
            <a:lvl1pPr algn="l">
              <a:defRPr sz="5000" b="1" cap="all" baseline="0">
                <a:solidFill>
                  <a:srgbClr val="1C263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2648" y="2697480"/>
            <a:ext cx="5330952" cy="1498384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[Subtitle – can span 2 lines]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03" y="5163354"/>
            <a:ext cx="2823722" cy="7182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56" y="4565276"/>
            <a:ext cx="4166304" cy="1950493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612775" y="5037177"/>
            <a:ext cx="4683125" cy="133826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2000">
                <a:solidFill>
                  <a:schemeClr val="bg1"/>
                </a:solidFill>
              </a:defRPr>
            </a:lvl3pPr>
            <a:lvl4pPr marL="1371600" indent="0">
              <a:buNone/>
              <a:defRPr sz="2000">
                <a:solidFill>
                  <a:schemeClr val="bg1"/>
                </a:solidFill>
              </a:defRPr>
            </a:lvl4pPr>
            <a:lvl5pPr marL="182880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[Presenter]</a:t>
            </a:r>
            <a:endParaRPr lang="en-US" dirty="0" smtClean="0"/>
          </a:p>
          <a:p>
            <a:pPr lvl="0"/>
            <a:r>
              <a:rPr lang="en-US" dirty="0" smtClean="0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37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32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2295144"/>
            <a:ext cx="10972800" cy="876073"/>
          </a:xfrm>
        </p:spPr>
        <p:txBody>
          <a:bodyPr>
            <a:noAutofit/>
          </a:bodyPr>
          <a:lstStyle>
            <a:lvl1pPr>
              <a:defRPr sz="4600" cap="all" baseline="0"/>
            </a:lvl1pPr>
          </a:lstStyle>
          <a:p>
            <a:r>
              <a:rPr lang="en-US" dirty="0" smtClean="0"/>
              <a:t>TITLE [KEY WORD = WHITE]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8240" y="6509622"/>
            <a:ext cx="2743200" cy="365125"/>
          </a:xfrm>
        </p:spPr>
        <p:txBody>
          <a:bodyPr/>
          <a:lstStyle/>
          <a:p>
            <a:fld id="{CA49D0EE-DE7F-324B-A84C-F36708423C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613225" y="1828800"/>
            <a:ext cx="10955206" cy="103187"/>
          </a:xfrm>
          <a:custGeom>
            <a:avLst/>
            <a:gdLst>
              <a:gd name="T0" fmla="*/ 0 w 4608"/>
              <a:gd name="T1" fmla="*/ 0 h 65"/>
              <a:gd name="T2" fmla="*/ 224 w 4608"/>
              <a:gd name="T3" fmla="*/ 0 h 65"/>
              <a:gd name="T4" fmla="*/ 286 w 4608"/>
              <a:gd name="T5" fmla="*/ 65 h 65"/>
              <a:gd name="T6" fmla="*/ 349 w 4608"/>
              <a:gd name="T7" fmla="*/ 0 h 65"/>
              <a:gd name="T8" fmla="*/ 4608 w 4608"/>
              <a:gd name="T9" fmla="*/ 0 h 65"/>
              <a:gd name="connsiteX0" fmla="*/ 0 w 13834"/>
              <a:gd name="connsiteY0" fmla="*/ 0 h 10000"/>
              <a:gd name="connsiteX1" fmla="*/ 486 w 13834"/>
              <a:gd name="connsiteY1" fmla="*/ 0 h 10000"/>
              <a:gd name="connsiteX2" fmla="*/ 621 w 13834"/>
              <a:gd name="connsiteY2" fmla="*/ 10000 h 10000"/>
              <a:gd name="connsiteX3" fmla="*/ 757 w 13834"/>
              <a:gd name="connsiteY3" fmla="*/ 0 h 10000"/>
              <a:gd name="connsiteX4" fmla="*/ 13834 w 13834"/>
              <a:gd name="connsiteY4" fmla="*/ 0 h 10000"/>
              <a:gd name="connsiteX0" fmla="*/ 0 w 14092"/>
              <a:gd name="connsiteY0" fmla="*/ 0 h 10000"/>
              <a:gd name="connsiteX1" fmla="*/ 486 w 14092"/>
              <a:gd name="connsiteY1" fmla="*/ 0 h 10000"/>
              <a:gd name="connsiteX2" fmla="*/ 621 w 14092"/>
              <a:gd name="connsiteY2" fmla="*/ 10000 h 10000"/>
              <a:gd name="connsiteX3" fmla="*/ 757 w 14092"/>
              <a:gd name="connsiteY3" fmla="*/ 0 h 10000"/>
              <a:gd name="connsiteX4" fmla="*/ 14092 w 14092"/>
              <a:gd name="connsiteY4" fmla="*/ 0 h 10000"/>
              <a:gd name="connsiteX0" fmla="*/ 0 w 14576"/>
              <a:gd name="connsiteY0" fmla="*/ 0 h 10000"/>
              <a:gd name="connsiteX1" fmla="*/ 970 w 14576"/>
              <a:gd name="connsiteY1" fmla="*/ 0 h 10000"/>
              <a:gd name="connsiteX2" fmla="*/ 1105 w 14576"/>
              <a:gd name="connsiteY2" fmla="*/ 10000 h 10000"/>
              <a:gd name="connsiteX3" fmla="*/ 1241 w 14576"/>
              <a:gd name="connsiteY3" fmla="*/ 0 h 10000"/>
              <a:gd name="connsiteX4" fmla="*/ 14576 w 14576"/>
              <a:gd name="connsiteY4" fmla="*/ 0 h 10000"/>
              <a:gd name="connsiteX0" fmla="*/ 0 w 14084"/>
              <a:gd name="connsiteY0" fmla="*/ 0 h 10000"/>
              <a:gd name="connsiteX1" fmla="*/ 970 w 14084"/>
              <a:gd name="connsiteY1" fmla="*/ 0 h 10000"/>
              <a:gd name="connsiteX2" fmla="*/ 1105 w 14084"/>
              <a:gd name="connsiteY2" fmla="*/ 10000 h 10000"/>
              <a:gd name="connsiteX3" fmla="*/ 1241 w 14084"/>
              <a:gd name="connsiteY3" fmla="*/ 0 h 10000"/>
              <a:gd name="connsiteX4" fmla="*/ 14084 w 14084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84" h="10000">
                <a:moveTo>
                  <a:pt x="0" y="0"/>
                </a:moveTo>
                <a:lnTo>
                  <a:pt x="970" y="0"/>
                </a:lnTo>
                <a:lnTo>
                  <a:pt x="1105" y="10000"/>
                </a:lnTo>
                <a:cubicBezTo>
                  <a:pt x="1150" y="6667"/>
                  <a:pt x="1196" y="3333"/>
                  <a:pt x="1241" y="0"/>
                </a:cubicBezTo>
                <a:lnTo>
                  <a:pt x="14084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713214"/>
            <a:endParaRPr lang="en-US" sz="1404" dirty="0">
              <a:ln>
                <a:solidFill>
                  <a:srgbClr val="FAFAFA"/>
                </a:solidFill>
              </a:ln>
              <a:solidFill>
                <a:srgbClr val="1B2732"/>
              </a:solidFill>
              <a:latin typeface="Calibri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612648" y="3335030"/>
            <a:ext cx="10761663" cy="2185988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12648" y="6519672"/>
            <a:ext cx="6150102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Jan. 30, 2018 | edc.org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1791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51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 Bullet Number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8240" y="6509622"/>
            <a:ext cx="2743200" cy="365125"/>
          </a:xfrm>
        </p:spPr>
        <p:txBody>
          <a:bodyPr/>
          <a:lstStyle/>
          <a:p>
            <a:fld id="{CA49D0EE-DE7F-324B-A84C-F36708423CD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1648254" y="1722573"/>
            <a:ext cx="9934146" cy="413543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B1F54"/>
              </a:buClr>
              <a:buSzTx/>
              <a:buFont typeface="Arial"/>
              <a:buNone/>
              <a:tabLst/>
              <a:defRPr sz="3000" baseline="0">
                <a:solidFill>
                  <a:schemeClr val="bg1"/>
                </a:solidFill>
              </a:defRPr>
            </a:lvl1pPr>
            <a:lvl2pPr marL="457200" indent="0">
              <a:buNone/>
              <a:defRPr sz="3000"/>
            </a:lvl2pPr>
            <a:lvl3pPr marL="914400" indent="0">
              <a:buNone/>
              <a:defRPr sz="3000"/>
            </a:lvl3pPr>
            <a:lvl4pPr marL="1371600" indent="0">
              <a:buNone/>
              <a:defRPr sz="3000"/>
            </a:lvl4pPr>
            <a:lvl5pPr marL="1828800" indent="0">
              <a:buNone/>
              <a:defRPr sz="30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B1F54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edit text [Use icons to the left for a numbered list. Move icons vertically to line up with text.]</a:t>
            </a:r>
          </a:p>
          <a:p>
            <a:pPr lvl="0"/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12648" y="6519672"/>
            <a:ext cx="6150102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Jan. 30, 2018 | edc.org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77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 with Bullet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8240" y="6509622"/>
            <a:ext cx="2743200" cy="365125"/>
          </a:xfrm>
        </p:spPr>
        <p:txBody>
          <a:bodyPr/>
          <a:lstStyle/>
          <a:p>
            <a:fld id="{CA49D0EE-DE7F-324B-A84C-F36708423CD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1648254" y="1722573"/>
            <a:ext cx="9934146" cy="413543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B1F54"/>
              </a:buClr>
              <a:buSzTx/>
              <a:buFont typeface="Arial"/>
              <a:buNone/>
              <a:tabLst/>
              <a:defRPr sz="3000" baseline="0">
                <a:solidFill>
                  <a:schemeClr val="tx1"/>
                </a:solidFill>
              </a:defRPr>
            </a:lvl1pPr>
            <a:lvl2pPr marL="457200" indent="0">
              <a:buNone/>
              <a:defRPr sz="3000"/>
            </a:lvl2pPr>
            <a:lvl3pPr marL="914400" indent="0">
              <a:buNone/>
              <a:defRPr sz="3000"/>
            </a:lvl3pPr>
            <a:lvl4pPr marL="1371600" indent="0">
              <a:buNone/>
              <a:defRPr sz="3000"/>
            </a:lvl4pPr>
            <a:lvl5pPr marL="1828800" indent="0">
              <a:buNone/>
              <a:defRPr sz="30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B1F54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edit text [Use icons to the left for a numbered list. Move icons vertically to line up with text.]</a:t>
            </a:r>
          </a:p>
          <a:p>
            <a:pPr lvl="0"/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12648" y="6519672"/>
            <a:ext cx="6150102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Jan. 30, 2018 | edc.org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7339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78240" y="6509622"/>
            <a:ext cx="2743200" cy="365125"/>
          </a:xfrm>
        </p:spPr>
        <p:txBody>
          <a:bodyPr/>
          <a:lstStyle/>
          <a:p>
            <a:fld id="{CA49D0EE-DE7F-324B-A84C-F36708423C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12775" y="1719072"/>
            <a:ext cx="10972800" cy="4222750"/>
          </a:xfrm>
        </p:spPr>
        <p:txBody>
          <a:bodyPr/>
          <a:lstStyle>
            <a:lvl1pPr>
              <a:lnSpc>
                <a:spcPct val="110000"/>
              </a:lnSpc>
              <a:defRPr sz="2400" baseline="0"/>
            </a:lvl1pPr>
            <a:lvl2pPr>
              <a:lnSpc>
                <a:spcPct val="110000"/>
              </a:lnSpc>
              <a:defRPr sz="1800" baseline="0"/>
            </a:lvl2pPr>
            <a:lvl3pPr>
              <a:lnSpc>
                <a:spcPct val="110000"/>
              </a:lnSpc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12648" y="6519672"/>
            <a:ext cx="6150102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 smtClean="0"/>
              <a:t>June 13, 2018 | edc.org</a:t>
            </a:r>
          </a:p>
        </p:txBody>
      </p:sp>
    </p:spTree>
    <p:extLst>
      <p:ext uri="{BB962C8B-B14F-4D97-AF65-F5344CB8AC3E}">
        <p14:creationId xmlns:p14="http://schemas.microsoft.com/office/powerpoint/2010/main" val="57707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423490"/>
            <a:ext cx="10972800" cy="770996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78240" y="6509622"/>
            <a:ext cx="2743200" cy="365125"/>
          </a:xfrm>
        </p:spPr>
        <p:txBody>
          <a:bodyPr/>
          <a:lstStyle/>
          <a:p>
            <a:fld id="{CA49D0EE-DE7F-324B-A84C-F36708423C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000500" y="1593923"/>
            <a:ext cx="6705600" cy="123989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B1F54"/>
              </a:buClr>
              <a:buSzTx/>
              <a:buFontTx/>
              <a:buNone/>
              <a:tabLst/>
              <a:defRPr sz="1800" b="1" i="0" baseline="0">
                <a:solidFill>
                  <a:schemeClr val="accent1"/>
                </a:solidFill>
                <a:latin typeface="Arial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B1F54"/>
              </a:buClr>
              <a:buSzTx/>
              <a:buFontTx/>
              <a:buNone/>
              <a:tabLst/>
              <a:defRPr/>
            </a:pPr>
            <a:r>
              <a:rPr lang="en-US" dirty="0" smtClean="0"/>
              <a:t>Click to edit intro content.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B1F54"/>
              </a:buClr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 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12648" y="6519672"/>
            <a:ext cx="6150102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Jan. 30, 2018 | edc.org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4000500" y="2924878"/>
            <a:ext cx="6705600" cy="26274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rgbClr val="CB1F54"/>
              </a:buClr>
              <a:buSzTx/>
              <a:buFontTx/>
              <a:buNone/>
              <a:tabLst/>
              <a:defRPr sz="18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CB1F54"/>
              </a:buClr>
              <a:buSzTx/>
              <a:buFontTx/>
              <a:buNone/>
              <a:tabLst/>
              <a:defRPr/>
            </a:pPr>
            <a:r>
              <a:rPr lang="en-US" dirty="0" smtClean="0"/>
              <a:t>Click to edit text.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</a:t>
            </a:r>
            <a:r>
              <a:rPr lang="en-US" dirty="0" smtClean="0"/>
              <a:t> </a:t>
            </a:r>
            <a:r>
              <a:rPr lang="en-US" dirty="0" err="1" smtClean="0"/>
              <a:t>eturadipiscing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CB1F54"/>
              </a:buClr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CB1F54"/>
              </a:buClr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1" y="1721455"/>
            <a:ext cx="3733800" cy="2234460"/>
          </a:xfrm>
        </p:spPr>
        <p:txBody>
          <a:bodyPr/>
          <a:lstStyle>
            <a:lvl1pPr marL="0" indent="0">
              <a:lnSpc>
                <a:spcPct val="110000"/>
              </a:lnSpc>
              <a:buFontTx/>
              <a:buNone/>
              <a:defRPr sz="18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	</a:t>
            </a:r>
          </a:p>
          <a:p>
            <a:pPr lvl="0"/>
            <a:r>
              <a:rPr lang="en-US" dirty="0" smtClean="0"/>
              <a:t>            Click to add photo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4463" y="4180759"/>
            <a:ext cx="3119337" cy="1528063"/>
          </a:xfrm>
        </p:spPr>
        <p:txBody>
          <a:bodyPr/>
          <a:lstStyle>
            <a:lvl1pPr marL="0" indent="0">
              <a:lnSpc>
                <a:spcPct val="130000"/>
              </a:lnSpc>
              <a:buFontTx/>
              <a:buNone/>
              <a:defRPr sz="1400" b="1" i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call-out (or delete)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6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78240" y="6509622"/>
            <a:ext cx="2743200" cy="365125"/>
          </a:xfrm>
        </p:spPr>
        <p:txBody>
          <a:bodyPr/>
          <a:lstStyle/>
          <a:p>
            <a:fld id="{CA49D0EE-DE7F-324B-A84C-F36708423C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612775" y="1920875"/>
            <a:ext cx="10972800" cy="3985655"/>
          </a:xfrm>
        </p:spPr>
        <p:txBody>
          <a:bodyPr/>
          <a:lstStyle>
            <a:lvl1pPr marL="0" indent="0" rtl="0" eaLnBrk="1" fontAlgn="auto" latinLnBrk="0" hangingPunct="1">
              <a:buNone/>
              <a:defRPr lang="en-US" sz="2000" b="0" i="0" u="none" strike="noStrike" smtClean="0">
                <a:effectLst/>
              </a:defRPr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12648" y="6519672"/>
            <a:ext cx="6150102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Jan. 30, 2018 | edc.org</a:t>
            </a:r>
            <a:endParaRPr lang="en-US" dirty="0" smtClean="0"/>
          </a:p>
        </p:txBody>
      </p:sp>
      <p:sp>
        <p:nvSpPr>
          <p:cNvPr id="8" name="Table Placeholder 8"/>
          <p:cNvSpPr>
            <a:spLocks noGrp="1"/>
          </p:cNvSpPr>
          <p:nvPr>
            <p:ph type="tbl" sz="quarter" idx="14" hasCustomPrompt="1"/>
          </p:nvPr>
        </p:nvSpPr>
        <p:spPr>
          <a:xfrm>
            <a:off x="612648" y="6054811"/>
            <a:ext cx="10972800" cy="300682"/>
          </a:xfrm>
        </p:spPr>
        <p:txBody>
          <a:bodyPr/>
          <a:lstStyle>
            <a:lvl1pPr marL="0" indent="0" rtl="0" eaLnBrk="1" fontAlgn="auto" latinLnBrk="0" hangingPunct="1">
              <a:buNone/>
              <a:defRPr lang="en-US" sz="11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 smtClean="0"/>
              <a:t>Source: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73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19672"/>
            <a:ext cx="12192000" cy="347472"/>
          </a:xfrm>
          <a:prstGeom prst="rect">
            <a:avLst/>
          </a:prstGeom>
          <a:solidFill>
            <a:srgbClr val="2A3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648" y="423490"/>
            <a:ext cx="10972800" cy="11704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1828800"/>
            <a:ext cx="10972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8240" y="65013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CA49D0EE-DE7F-324B-A84C-F36708423C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12648" y="6519672"/>
            <a:ext cx="6150102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 smtClean="0"/>
              <a:t>June 13, 2018 | edc.org</a:t>
            </a:r>
          </a:p>
        </p:txBody>
      </p:sp>
    </p:spTree>
    <p:extLst>
      <p:ext uri="{BB962C8B-B14F-4D97-AF65-F5344CB8AC3E}">
        <p14:creationId xmlns:p14="http://schemas.microsoft.com/office/powerpoint/2010/main" val="69081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4" r:id="rId4"/>
    <p:sldLayoutId id="2147483655" r:id="rId5"/>
    <p:sldLayoutId id="2147483669" r:id="rId6"/>
    <p:sldLayoutId id="2147483665" r:id="rId7"/>
    <p:sldLayoutId id="2147483667" r:id="rId8"/>
    <p:sldLayoutId id="2147483652" r:id="rId9"/>
    <p:sldLayoutId id="2147483668" r:id="rId10"/>
    <p:sldLayoutId id="2147483666" r:id="rId11"/>
    <p:sldLayoutId id="2147483671" r:id="rId12"/>
    <p:sldLayoutId id="2147483672" r:id="rId13"/>
    <p:sldLayoutId id="2147483670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rgbClr val="CB1F54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rgbClr val="CB1F5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rgbClr val="CB1F5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rgbClr val="CB1F5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B1F54"/>
        </a:buClr>
        <a:buFont typeface="Arial"/>
        <a:buChar char="•"/>
        <a:defRPr sz="1800" kern="1200">
          <a:solidFill>
            <a:srgbClr val="1C26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744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pos="936" userDrawn="1">
          <p15:clr>
            <a:srgbClr val="F26B43"/>
          </p15:clr>
        </p15:guide>
        <p15:guide id="5" pos="1104" userDrawn="1">
          <p15:clr>
            <a:srgbClr val="F26B43"/>
          </p15:clr>
        </p15:guide>
        <p15:guide id="6" pos="1656" userDrawn="1">
          <p15:clr>
            <a:srgbClr val="F26B43"/>
          </p15:clr>
        </p15:guide>
        <p15:guide id="8" pos="2352" userDrawn="1">
          <p15:clr>
            <a:srgbClr val="F26B43"/>
          </p15:clr>
        </p15:guide>
        <p15:guide id="9" pos="252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3048" userDrawn="1">
          <p15:clr>
            <a:srgbClr val="F26B43"/>
          </p15:clr>
        </p15:guide>
        <p15:guide id="12" pos="3216" userDrawn="1">
          <p15:clr>
            <a:srgbClr val="F26B43"/>
          </p15:clr>
        </p15:guide>
        <p15:guide id="13" pos="3912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pos="4632" userDrawn="1">
          <p15:clr>
            <a:srgbClr val="F26B43"/>
          </p15:clr>
        </p15:guide>
        <p15:guide id="16" pos="5160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5328" userDrawn="1">
          <p15:clr>
            <a:srgbClr val="F26B43"/>
          </p15:clr>
        </p15:guide>
        <p15:guide id="19" pos="6576" userDrawn="1">
          <p15:clr>
            <a:srgbClr val="F26B43"/>
          </p15:clr>
        </p15:guide>
        <p15:guide id="20" pos="6024" userDrawn="1">
          <p15:clr>
            <a:srgbClr val="F26B43"/>
          </p15:clr>
        </p15:guide>
        <p15:guide id="21" pos="6744" userDrawn="1">
          <p15:clr>
            <a:srgbClr val="F26B43"/>
          </p15:clr>
        </p15:guide>
        <p15:guide id="22" pos="7296" userDrawn="1">
          <p15:clr>
            <a:srgbClr val="F26B43"/>
          </p15:clr>
        </p15:guide>
        <p15:guide id="23" orient="horz" pos="96" userDrawn="1">
          <p15:clr>
            <a:srgbClr val="F26B43"/>
          </p15:clr>
        </p15:guide>
        <p15:guide id="24" orient="horz" pos="336" userDrawn="1">
          <p15:clr>
            <a:srgbClr val="F26B43"/>
          </p15:clr>
        </p15:guide>
        <p15:guide id="25" orient="horz" pos="1152" userDrawn="1">
          <p15:clr>
            <a:srgbClr val="F26B43"/>
          </p15:clr>
        </p15:guide>
        <p15:guide id="26" orient="horz" pos="4008" userDrawn="1">
          <p15:clr>
            <a:srgbClr val="F26B43"/>
          </p15:clr>
        </p15:guide>
        <p15:guide id="27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ordpress.org/themes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ordpress.org/gutenberg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ccnetwork.net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cs-resources.edc.org/lesson-plans" TargetMode="External"/><Relationship Id="rId2" Type="http://schemas.openxmlformats.org/officeDocument/2006/relationships/hyperlink" Target="http://youngmathematicians.edc.org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wordpress.org/themes/" TargetMode="External"/><Relationship Id="rId7" Type="http://schemas.openxmlformats.org/officeDocument/2006/relationships/hyperlink" Target="https://wordpress.stackexchange.com/" TargetMode="External"/><Relationship Id="rId2" Type="http://schemas.openxmlformats.org/officeDocument/2006/relationships/hyperlink" Target="https://codex.wordpress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hemeforest.net/" TargetMode="External"/><Relationship Id="rId5" Type="http://schemas.openxmlformats.org/officeDocument/2006/relationships/hyperlink" Target="https://wordpress.org/plugins/" TargetMode="External"/><Relationship Id="rId4" Type="http://schemas.openxmlformats.org/officeDocument/2006/relationships/hyperlink" Target="https://wordpress.org/them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x.wordpress.org/Child_Theme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wordpress.org/themes/basics/template-hierarchy/" TargetMode="External"/><Relationship Id="rId2" Type="http://schemas.openxmlformats.org/officeDocument/2006/relationships/hyperlink" Target="https://codex.wordpress.org/Template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1133340"/>
            <a:ext cx="10972800" cy="1350689"/>
          </a:xfrm>
        </p:spPr>
        <p:txBody>
          <a:bodyPr/>
          <a:lstStyle/>
          <a:p>
            <a:pPr algn="ctr"/>
            <a:r>
              <a:rPr lang="en-US" sz="6000" dirty="0" smtClean="0"/>
              <a:t>Introduction to </a:t>
            </a:r>
            <a:r>
              <a:rPr lang="en-US" sz="6000" dirty="0" err="1" smtClean="0"/>
              <a:t>Wordpress</a:t>
            </a:r>
            <a:endParaRPr lang="en-US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9D0EE-DE7F-324B-A84C-F36708423CD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June 13, 2018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2775" y="4790941"/>
            <a:ext cx="10972800" cy="92727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US" sz="2400" dirty="0" smtClean="0"/>
              <a:t>Clare Crawford</a:t>
            </a:r>
          </a:p>
          <a:p>
            <a:pPr algn="ctr"/>
            <a:r>
              <a:rPr lang="en-US" sz="2400" dirty="0" smtClean="0"/>
              <a:t>June 13, 2018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545515"/>
            <a:ext cx="3810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</a:t>
            </a:r>
            <a:r>
              <a:rPr lang="en-US" smtClean="0"/>
              <a:t>Free Themes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9D0EE-DE7F-324B-A84C-F36708423CD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Browse the </a:t>
            </a:r>
            <a:r>
              <a:rPr lang="en-US" dirty="0" err="1" smtClean="0"/>
              <a:t>Wordpress</a:t>
            </a:r>
            <a:r>
              <a:rPr lang="en-US" dirty="0" smtClean="0"/>
              <a:t> theme directory: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https://wordpress.org/themes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Demo 2 using </a:t>
            </a:r>
            <a:r>
              <a:rPr lang="en-US" dirty="0" err="1" smtClean="0"/>
              <a:t>OceanWP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June 13, 2018 </a:t>
            </a:r>
          </a:p>
        </p:txBody>
      </p:sp>
    </p:spTree>
    <p:extLst>
      <p:ext uri="{BB962C8B-B14F-4D97-AF65-F5344CB8AC3E}">
        <p14:creationId xmlns:p14="http://schemas.microsoft.com/office/powerpoint/2010/main" val="40687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Directions: Gutenberg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9D0EE-DE7F-324B-A84C-F36708423CD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://wordpress.org/gutenberg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/>
              <a:t>editing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Based on blocks</a:t>
            </a:r>
          </a:p>
          <a:p>
            <a:r>
              <a:rPr lang="en-US" dirty="0" smtClean="0"/>
              <a:t>Will be a </a:t>
            </a:r>
            <a:r>
              <a:rPr lang="en-US" smtClean="0"/>
              <a:t>big change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June 13, 2018 | edc.org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695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EDC 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9D0EE-DE7F-324B-A84C-F36708423CD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USAID </a:t>
            </a:r>
            <a:r>
              <a:rPr lang="en-US" dirty="0" smtClean="0"/>
              <a:t>ECCN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https://eccnetwork.net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Resource Repository:</a:t>
            </a:r>
          </a:p>
          <a:p>
            <a:pPr lvl="2"/>
            <a:r>
              <a:rPr lang="en-US" dirty="0" smtClean="0"/>
              <a:t>Document </a:t>
            </a:r>
            <a:r>
              <a:rPr lang="en-US" dirty="0" smtClean="0"/>
              <a:t>management plugin and custom taxonomies</a:t>
            </a:r>
          </a:p>
          <a:p>
            <a:pPr lvl="2"/>
            <a:r>
              <a:rPr lang="en-US" dirty="0" smtClean="0"/>
              <a:t>Advanced Custom </a:t>
            </a:r>
            <a:r>
              <a:rPr lang="en-US" dirty="0"/>
              <a:t>F</a:t>
            </a:r>
            <a:r>
              <a:rPr lang="en-US" dirty="0" smtClean="0"/>
              <a:t>ields Pro </a:t>
            </a:r>
            <a:r>
              <a:rPr lang="en-US" dirty="0" smtClean="0"/>
              <a:t>plugin for extra fields</a:t>
            </a:r>
            <a:endParaRPr lang="en-US" dirty="0" smtClean="0"/>
          </a:p>
          <a:p>
            <a:pPr lvl="2"/>
            <a:r>
              <a:rPr lang="en-US" dirty="0" smtClean="0"/>
              <a:t>Search and Filter Pro </a:t>
            </a:r>
            <a:r>
              <a:rPr lang="en-US" dirty="0" smtClean="0"/>
              <a:t>plugin</a:t>
            </a:r>
            <a:endParaRPr lang="en-US" dirty="0" smtClean="0"/>
          </a:p>
          <a:p>
            <a:pPr lvl="2"/>
            <a:r>
              <a:rPr lang="en-US" dirty="0" smtClean="0"/>
              <a:t>Custom plugin for </a:t>
            </a:r>
            <a:r>
              <a:rPr lang="en-US" dirty="0" smtClean="0"/>
              <a:t>browsing</a:t>
            </a:r>
          </a:p>
          <a:p>
            <a:pPr lvl="1"/>
            <a:r>
              <a:rPr lang="en-US" dirty="0" smtClean="0"/>
              <a:t>Membership community and discussion forums (</a:t>
            </a:r>
            <a:r>
              <a:rPr lang="en-US" dirty="0" err="1" smtClean="0"/>
              <a:t>Buddypress</a:t>
            </a:r>
            <a:r>
              <a:rPr lang="en-US" dirty="0" smtClean="0"/>
              <a:t> &amp; </a:t>
            </a:r>
            <a:r>
              <a:rPr lang="en-US" dirty="0" err="1" smtClean="0"/>
              <a:t>bbPress</a:t>
            </a:r>
            <a:r>
              <a:rPr lang="en-US" dirty="0" smtClean="0"/>
              <a:t> plugins)</a:t>
            </a:r>
          </a:p>
          <a:p>
            <a:pPr lvl="1"/>
            <a:r>
              <a:rPr lang="en-US" dirty="0" smtClean="0"/>
              <a:t>Site members can post notices (USP Pro plugin)</a:t>
            </a:r>
            <a:endParaRPr lang="en-US" dirty="0" smtClean="0"/>
          </a:p>
          <a:p>
            <a:pPr lvl="1"/>
            <a:r>
              <a:rPr lang="en-US" dirty="0" smtClean="0"/>
              <a:t>Premium </a:t>
            </a:r>
            <a:r>
              <a:rPr lang="en-US" dirty="0" smtClean="0"/>
              <a:t>theme </a:t>
            </a:r>
            <a:r>
              <a:rPr lang="en-US" dirty="0" smtClean="0"/>
              <a:t>(</a:t>
            </a:r>
            <a:r>
              <a:rPr lang="en-US" dirty="0" err="1" smtClean="0"/>
              <a:t>Kleo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June 13, </a:t>
            </a:r>
            <a:r>
              <a:rPr lang="en-US" dirty="0" smtClean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EDC 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9D0EE-DE7F-324B-A84C-F36708423CD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Young Mathematicians: </a:t>
            </a:r>
            <a:r>
              <a:rPr lang="en-US" dirty="0">
                <a:hlinkClick r:id="rId2"/>
              </a:rPr>
              <a:t>http://youngmathematicians.edc.org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Custom </a:t>
            </a:r>
            <a:r>
              <a:rPr lang="en-US" dirty="0"/>
              <a:t>post </a:t>
            </a:r>
            <a:r>
              <a:rPr lang="en-US" dirty="0" smtClean="0"/>
              <a:t>type for picture books</a:t>
            </a:r>
            <a:endParaRPr lang="en-US" dirty="0"/>
          </a:p>
          <a:p>
            <a:pPr lvl="1"/>
            <a:r>
              <a:rPr lang="en-US" dirty="0"/>
              <a:t>Post Grid plugin (free</a:t>
            </a:r>
            <a:r>
              <a:rPr lang="en-US" dirty="0" smtClean="0"/>
              <a:t>) for grid display</a:t>
            </a:r>
            <a:endParaRPr lang="en-US" dirty="0"/>
          </a:p>
          <a:p>
            <a:pPr lvl="1"/>
            <a:r>
              <a:rPr lang="en-US" dirty="0"/>
              <a:t>Free theme (</a:t>
            </a:r>
            <a:r>
              <a:rPr lang="en-US" dirty="0" err="1"/>
              <a:t>Screenr</a:t>
            </a:r>
            <a:r>
              <a:rPr lang="en-US" dirty="0"/>
              <a:t>)</a:t>
            </a:r>
          </a:p>
          <a:p>
            <a:r>
              <a:rPr lang="en-US" dirty="0" smtClean="0"/>
              <a:t>ECS </a:t>
            </a:r>
            <a:r>
              <a:rPr lang="en-US" dirty="0" smtClean="0"/>
              <a:t>Resources – </a:t>
            </a:r>
            <a:r>
              <a:rPr lang="en-US" dirty="0"/>
              <a:t>Lesson Plan Repository: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ecs-resources.edc.org/lesson-plans</a:t>
            </a:r>
            <a:endParaRPr lang="en-US" dirty="0" smtClean="0"/>
          </a:p>
          <a:p>
            <a:pPr lvl="1"/>
            <a:r>
              <a:rPr lang="en-US" dirty="0"/>
              <a:t>(Requires login to access)</a:t>
            </a:r>
          </a:p>
          <a:p>
            <a:pPr lvl="1"/>
            <a:r>
              <a:rPr lang="en-US" dirty="0" smtClean="0"/>
              <a:t>Submission form and search/filter</a:t>
            </a:r>
          </a:p>
          <a:p>
            <a:pPr lvl="1"/>
            <a:r>
              <a:rPr lang="en-US" dirty="0"/>
              <a:t>Lesson Plans get submitted as drafts pending review; facilitators can approve from front end</a:t>
            </a:r>
          </a:p>
          <a:p>
            <a:pPr lvl="1"/>
            <a:r>
              <a:rPr lang="en-US" dirty="0" smtClean="0"/>
              <a:t>Advanced </a:t>
            </a:r>
            <a:r>
              <a:rPr lang="en-US" dirty="0" smtClean="0"/>
              <a:t>Custom Fields Pro plugin (also handles submission form</a:t>
            </a:r>
            <a:r>
              <a:rPr lang="en-US" dirty="0" smtClean="0"/>
              <a:t>) &amp; Search </a:t>
            </a:r>
            <a:r>
              <a:rPr lang="en-US" dirty="0" smtClean="0"/>
              <a:t>and Filter Pro </a:t>
            </a:r>
            <a:r>
              <a:rPr lang="en-US" dirty="0" smtClean="0"/>
              <a:t>plugin</a:t>
            </a:r>
          </a:p>
          <a:p>
            <a:pPr lvl="1"/>
            <a:r>
              <a:rPr lang="en-US" dirty="0" smtClean="0"/>
              <a:t>Single Sign On from/to Moodle</a:t>
            </a:r>
            <a:endParaRPr lang="en-US" dirty="0" smtClean="0"/>
          </a:p>
          <a:p>
            <a:pPr lvl="1"/>
            <a:r>
              <a:rPr lang="en-US" dirty="0" smtClean="0"/>
              <a:t>Free theme (</a:t>
            </a:r>
            <a:r>
              <a:rPr lang="en-US" dirty="0" err="1" smtClean="0"/>
              <a:t>Screenr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June 13, 2018 </a:t>
            </a:r>
          </a:p>
        </p:txBody>
      </p:sp>
    </p:spTree>
    <p:extLst>
      <p:ext uri="{BB962C8B-B14F-4D97-AF65-F5344CB8AC3E}">
        <p14:creationId xmlns:p14="http://schemas.microsoft.com/office/powerpoint/2010/main" val="22062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9D0EE-DE7F-324B-A84C-F36708423CD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 smtClean="0"/>
              <a:t>Wordpress</a:t>
            </a:r>
            <a:r>
              <a:rPr lang="en-US" dirty="0" smtClean="0"/>
              <a:t> Codex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https://codex.wordpress.org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Theme Handbook: </a:t>
            </a:r>
            <a:r>
              <a:rPr lang="en-US" dirty="0">
                <a:hlinkClick r:id="rId3"/>
              </a:rPr>
              <a:t>https://developer.wordpress.org/themes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Wordpress</a:t>
            </a:r>
            <a:r>
              <a:rPr lang="en-US" dirty="0" smtClean="0"/>
              <a:t> </a:t>
            </a:r>
            <a:r>
              <a:rPr lang="en-US" dirty="0"/>
              <a:t>theme directory: </a:t>
            </a:r>
            <a:r>
              <a:rPr lang="en-US" dirty="0">
                <a:hlinkClick r:id="rId4"/>
              </a:rPr>
              <a:t>https://wordpress.org/themes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Wordpress</a:t>
            </a:r>
            <a:r>
              <a:rPr lang="en-US" dirty="0"/>
              <a:t> plugin directory: </a:t>
            </a:r>
            <a:r>
              <a:rPr lang="en-US" dirty="0">
                <a:hlinkClick r:id="rId5"/>
              </a:rPr>
              <a:t>https://wordpress.org/plugins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Premium plugins </a:t>
            </a:r>
            <a:r>
              <a:rPr lang="en-US" dirty="0"/>
              <a:t>and themes: </a:t>
            </a:r>
            <a:r>
              <a:rPr lang="en-US" dirty="0">
                <a:hlinkClick r:id="rId6"/>
              </a:rPr>
              <a:t>https://themeforest.net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smtClean="0"/>
              <a:t>Stack Exchange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https://wordpress.stackexchange.com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June 13, 2018 </a:t>
            </a:r>
          </a:p>
        </p:txBody>
      </p:sp>
    </p:spTree>
    <p:extLst>
      <p:ext uri="{BB962C8B-B14F-4D97-AF65-F5344CB8AC3E}">
        <p14:creationId xmlns:p14="http://schemas.microsoft.com/office/powerpoint/2010/main" val="307675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Wordpress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9D0EE-DE7F-324B-A84C-F36708423CD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Started in 2003</a:t>
            </a:r>
          </a:p>
          <a:p>
            <a:r>
              <a:rPr lang="en-US" dirty="0" smtClean="0"/>
              <a:t>Full Content Management System</a:t>
            </a:r>
          </a:p>
          <a:p>
            <a:r>
              <a:rPr lang="en-US" dirty="0" smtClean="0"/>
              <a:t>Free and open source</a:t>
            </a:r>
          </a:p>
          <a:p>
            <a:r>
              <a:rPr lang="en-US" dirty="0" smtClean="0"/>
              <a:t>Uses PHP, MySQL, jQuery, etc.</a:t>
            </a:r>
          </a:p>
          <a:p>
            <a:r>
              <a:rPr lang="en-US" dirty="0" smtClean="0"/>
              <a:t>Not to be confused with wordpress.com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June 13, 2018</a:t>
            </a:r>
          </a:p>
        </p:txBody>
      </p:sp>
    </p:spTree>
    <p:extLst>
      <p:ext uri="{BB962C8B-B14F-4D97-AF65-F5344CB8AC3E}">
        <p14:creationId xmlns:p14="http://schemas.microsoft.com/office/powerpoint/2010/main" val="28053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Usage Statistics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9D0EE-DE7F-324B-A84C-F36708423CD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 smtClean="0"/>
              <a:t>Wordpress</a:t>
            </a:r>
            <a:r>
              <a:rPr lang="en-US" dirty="0" smtClean="0"/>
              <a:t> powers about 30% of </a:t>
            </a:r>
            <a:r>
              <a:rPr lang="en-US" dirty="0"/>
              <a:t>all websites </a:t>
            </a:r>
            <a:endParaRPr lang="en-US" dirty="0" smtClean="0"/>
          </a:p>
          <a:p>
            <a:r>
              <a:rPr lang="en-US" dirty="0" err="1" smtClean="0"/>
              <a:t>Wordpress</a:t>
            </a:r>
            <a:r>
              <a:rPr lang="en-US" dirty="0" smtClean="0"/>
              <a:t> runs about 60% of all sites that use </a:t>
            </a:r>
            <a:r>
              <a:rPr lang="en-US" dirty="0"/>
              <a:t>a CMS </a:t>
            </a:r>
          </a:p>
          <a:p>
            <a:r>
              <a:rPr lang="en-US" dirty="0" smtClean="0"/>
              <a:t>New version every few months</a:t>
            </a:r>
          </a:p>
          <a:p>
            <a:r>
              <a:rPr lang="en-US" dirty="0" smtClean="0"/>
              <a:t>Available in more than 70 languages</a:t>
            </a:r>
          </a:p>
          <a:p>
            <a:r>
              <a:rPr lang="en-US" dirty="0" smtClean="0"/>
              <a:t>Thousands of free themes, thousands of premium themes</a:t>
            </a:r>
          </a:p>
          <a:p>
            <a:r>
              <a:rPr lang="en-US" dirty="0" smtClean="0"/>
              <a:t>Tens of thousands of plugins</a:t>
            </a:r>
          </a:p>
          <a:p>
            <a:r>
              <a:rPr lang="en-US" dirty="0" err="1"/>
              <a:t>WooCommerce</a:t>
            </a:r>
            <a:r>
              <a:rPr lang="en-US" dirty="0"/>
              <a:t> </a:t>
            </a:r>
            <a:r>
              <a:rPr lang="en-US" dirty="0" smtClean="0"/>
              <a:t>plugin powers around 30% </a:t>
            </a:r>
            <a:r>
              <a:rPr lang="en-US" dirty="0"/>
              <a:t>of all online </a:t>
            </a:r>
            <a:r>
              <a:rPr lang="en-US" dirty="0" smtClean="0"/>
              <a:t>stores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June 13, 2018</a:t>
            </a:r>
          </a:p>
        </p:txBody>
      </p:sp>
    </p:spTree>
    <p:extLst>
      <p:ext uri="{BB962C8B-B14F-4D97-AF65-F5344CB8AC3E}">
        <p14:creationId xmlns:p14="http://schemas.microsoft.com/office/powerpoint/2010/main" val="19736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Wordpress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9D0EE-DE7F-324B-A84C-F36708423CD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Speed of </a:t>
            </a:r>
            <a:r>
              <a:rPr lang="en-US" dirty="0" smtClean="0"/>
              <a:t>development, easy theming</a:t>
            </a:r>
            <a:endParaRPr lang="en-US" dirty="0"/>
          </a:p>
          <a:p>
            <a:r>
              <a:rPr lang="en-US" dirty="0"/>
              <a:t>Ease of content </a:t>
            </a:r>
            <a:r>
              <a:rPr lang="en-US" dirty="0" smtClean="0"/>
              <a:t>authoring</a:t>
            </a:r>
          </a:p>
          <a:p>
            <a:r>
              <a:rPr lang="en-US" dirty="0" smtClean="0"/>
              <a:t>Built-in commenting</a:t>
            </a:r>
          </a:p>
          <a:p>
            <a:pPr lvl="0"/>
            <a:r>
              <a:rPr lang="en-US" dirty="0" smtClean="0"/>
              <a:t>Huge </a:t>
            </a:r>
            <a:r>
              <a:rPr lang="en-US" dirty="0"/>
              <a:t>community, lots of support resources</a:t>
            </a:r>
          </a:p>
          <a:p>
            <a:pPr lvl="0"/>
            <a:r>
              <a:rPr lang="en-US" dirty="0"/>
              <a:t>Huge libraries of plugins and themes</a:t>
            </a:r>
          </a:p>
          <a:p>
            <a:r>
              <a:rPr lang="en-US" dirty="0"/>
              <a:t>Ability to get really far without much programming</a:t>
            </a:r>
          </a:p>
          <a:p>
            <a:pPr lvl="0"/>
            <a:r>
              <a:rPr lang="en-US" dirty="0"/>
              <a:t>Most functionality is attainable but may require additional plugins or custom coding</a:t>
            </a:r>
          </a:p>
          <a:p>
            <a:r>
              <a:rPr lang="en-US" dirty="0" smtClean="0"/>
              <a:t>One-click upgrades and updates (outside EDC)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June 13, 2018 </a:t>
            </a:r>
          </a:p>
        </p:txBody>
      </p:sp>
    </p:spTree>
    <p:extLst>
      <p:ext uri="{BB962C8B-B14F-4D97-AF65-F5344CB8AC3E}">
        <p14:creationId xmlns:p14="http://schemas.microsoft.com/office/powerpoint/2010/main" val="1746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Vanilla Site 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9D0EE-DE7F-324B-A84C-F36708423CD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Posts and pages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Tags and taxonomies</a:t>
            </a:r>
          </a:p>
          <a:p>
            <a:r>
              <a:rPr lang="en-US" dirty="0"/>
              <a:t>Basic site setup </a:t>
            </a:r>
            <a:r>
              <a:rPr lang="en-US" dirty="0" smtClean="0"/>
              <a:t>(static front </a:t>
            </a:r>
            <a:r>
              <a:rPr lang="en-US" dirty="0"/>
              <a:t>page, blog, menus, </a:t>
            </a:r>
            <a:r>
              <a:rPr lang="en-US" dirty="0" smtClean="0"/>
              <a:t>widgets)</a:t>
            </a:r>
            <a:endParaRPr lang="en-US" dirty="0"/>
          </a:p>
          <a:p>
            <a:r>
              <a:rPr lang="en-US" dirty="0" smtClean="0"/>
              <a:t>Basic theme </a:t>
            </a:r>
            <a:r>
              <a:rPr lang="en-US" dirty="0"/>
              <a:t>customization</a:t>
            </a:r>
          </a:p>
          <a:p>
            <a:r>
              <a:rPr lang="en-US" dirty="0"/>
              <a:t>User role levels: admin, editor, author, contributor, subscriber</a:t>
            </a:r>
          </a:p>
          <a:p>
            <a:r>
              <a:rPr lang="en-US" dirty="0" smtClean="0"/>
              <a:t>WYSIWYG content (including media)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June 13, 2018 </a:t>
            </a:r>
          </a:p>
        </p:txBody>
      </p:sp>
    </p:spTree>
    <p:extLst>
      <p:ext uri="{BB962C8B-B14F-4D97-AF65-F5344CB8AC3E}">
        <p14:creationId xmlns:p14="http://schemas.microsoft.com/office/powerpoint/2010/main" val="138936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quick customizations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9D0EE-DE7F-324B-A84C-F36708423CD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Custom post types </a:t>
            </a:r>
            <a:r>
              <a:rPr lang="en-US" dirty="0" smtClean="0"/>
              <a:t>and taxonomies </a:t>
            </a:r>
          </a:p>
          <a:p>
            <a:r>
              <a:rPr lang="en-US" dirty="0" smtClean="0"/>
              <a:t>Custom data fields </a:t>
            </a:r>
            <a:r>
              <a:rPr lang="en-US" dirty="0"/>
              <a:t>for different post types</a:t>
            </a:r>
          </a:p>
          <a:p>
            <a:r>
              <a:rPr lang="en-US" dirty="0" smtClean="0"/>
              <a:t>Calendar of events</a:t>
            </a:r>
            <a:endParaRPr lang="en-US" dirty="0"/>
          </a:p>
          <a:p>
            <a:r>
              <a:rPr lang="en-US" dirty="0"/>
              <a:t>Discussion </a:t>
            </a:r>
            <a:r>
              <a:rPr lang="en-US" dirty="0" smtClean="0"/>
              <a:t>forums and community features such as groups, friends, activity stream</a:t>
            </a:r>
          </a:p>
          <a:p>
            <a:r>
              <a:rPr lang="en-US" dirty="0" smtClean="0"/>
              <a:t>Contact forms</a:t>
            </a:r>
            <a:endParaRPr lang="en-US" dirty="0"/>
          </a:p>
          <a:p>
            <a:r>
              <a:rPr lang="en-US" dirty="0" smtClean="0"/>
              <a:t>Post grids</a:t>
            </a:r>
            <a:endParaRPr lang="en-US" dirty="0"/>
          </a:p>
          <a:p>
            <a:r>
              <a:rPr lang="en-US" dirty="0" smtClean="0"/>
              <a:t>Search and filter</a:t>
            </a:r>
          </a:p>
          <a:p>
            <a:r>
              <a:rPr lang="en-US" dirty="0" smtClean="0"/>
              <a:t>Mailing list integration (</a:t>
            </a:r>
            <a:r>
              <a:rPr lang="en-US" dirty="0" err="1" smtClean="0"/>
              <a:t>MailChimp</a:t>
            </a:r>
            <a:r>
              <a:rPr lang="en-US" dirty="0" smtClean="0"/>
              <a:t>, etc.)</a:t>
            </a:r>
          </a:p>
          <a:p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June 13, 2018 </a:t>
            </a:r>
          </a:p>
        </p:txBody>
      </p:sp>
    </p:spTree>
    <p:extLst>
      <p:ext uri="{BB962C8B-B14F-4D97-AF65-F5344CB8AC3E}">
        <p14:creationId xmlns:p14="http://schemas.microsoft.com/office/powerpoint/2010/main" val="7880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robust functionality (some paid)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9D0EE-DE7F-324B-A84C-F36708423CD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Multilingual</a:t>
            </a:r>
          </a:p>
          <a:p>
            <a:r>
              <a:rPr lang="en-US" dirty="0" smtClean="0"/>
              <a:t>LMS</a:t>
            </a:r>
            <a:endParaRPr lang="en-US" dirty="0"/>
          </a:p>
          <a:p>
            <a:r>
              <a:rPr lang="en-US" dirty="0"/>
              <a:t>Moodle single sign on</a:t>
            </a:r>
          </a:p>
          <a:p>
            <a:r>
              <a:rPr lang="en-US" dirty="0"/>
              <a:t>Visual </a:t>
            </a:r>
            <a:r>
              <a:rPr lang="en-US" dirty="0" smtClean="0"/>
              <a:t>page layout, row/column </a:t>
            </a:r>
            <a:r>
              <a:rPr lang="en-US" dirty="0"/>
              <a:t>drag and drop editing</a:t>
            </a:r>
          </a:p>
          <a:p>
            <a:r>
              <a:rPr lang="en-US" dirty="0" smtClean="0"/>
              <a:t>E-commerce</a:t>
            </a:r>
          </a:p>
          <a:p>
            <a:r>
              <a:rPr lang="en-US" dirty="0" smtClean="0"/>
              <a:t>Advanced multimedia sliders</a:t>
            </a:r>
          </a:p>
          <a:p>
            <a:r>
              <a:rPr lang="en-US" dirty="0" smtClean="0"/>
              <a:t>Advanced forms</a:t>
            </a:r>
          </a:p>
          <a:p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June 13, 2018 </a:t>
            </a:r>
          </a:p>
        </p:txBody>
      </p:sp>
    </p:spTree>
    <p:extLst>
      <p:ext uri="{BB962C8B-B14F-4D97-AF65-F5344CB8AC3E}">
        <p14:creationId xmlns:p14="http://schemas.microsoft.com/office/powerpoint/2010/main" val="36881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a Theme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9D0EE-DE7F-324B-A84C-F36708423CD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Always use a child theme!</a:t>
            </a:r>
          </a:p>
          <a:p>
            <a:r>
              <a:rPr lang="en-US" dirty="0" smtClean="0"/>
              <a:t>Customize your theme without losing changes during updates</a:t>
            </a:r>
          </a:p>
          <a:p>
            <a:r>
              <a:rPr lang="en-US" dirty="0" smtClean="0"/>
              <a:t>Child theme pulls styles and functions from the parent theme</a:t>
            </a:r>
          </a:p>
          <a:p>
            <a:r>
              <a:rPr lang="en-US" dirty="0" smtClean="0"/>
              <a:t>Many premium themes already come with a child theme</a:t>
            </a:r>
          </a:p>
          <a:p>
            <a:r>
              <a:rPr lang="en-US" dirty="0" smtClean="0"/>
              <a:t>Themes are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-content/themes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codex.wordpress.org/Child_Themes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June 13, 2018 </a:t>
            </a:r>
          </a:p>
        </p:txBody>
      </p:sp>
    </p:spTree>
    <p:extLst>
      <p:ext uri="{BB962C8B-B14F-4D97-AF65-F5344CB8AC3E}">
        <p14:creationId xmlns:p14="http://schemas.microsoft.com/office/powerpoint/2010/main" val="31460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9D0EE-DE7F-324B-A84C-F36708423CD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Basic idea behind templates </a:t>
            </a:r>
            <a:r>
              <a:rPr lang="en-US" dirty="0"/>
              <a:t>in themes: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codex.wordpress.org/Templates</a:t>
            </a:r>
            <a:endParaRPr lang="en-US" dirty="0" smtClean="0"/>
          </a:p>
          <a:p>
            <a:r>
              <a:rPr lang="en-US" dirty="0" smtClean="0"/>
              <a:t>Hierarchy of templates: 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://developer.wordpress.org/themes/basics/template-hierarchy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June 13, 2018 </a:t>
            </a:r>
          </a:p>
        </p:txBody>
      </p:sp>
    </p:spTree>
    <p:extLst>
      <p:ext uri="{BB962C8B-B14F-4D97-AF65-F5344CB8AC3E}">
        <p14:creationId xmlns:p14="http://schemas.microsoft.com/office/powerpoint/2010/main" val="64842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C_ppt_template">
  <a:themeElements>
    <a:clrScheme name="EDC">
      <a:dk1>
        <a:srgbClr val="1C2532"/>
      </a:dk1>
      <a:lt1>
        <a:srgbClr val="FFFFFF"/>
      </a:lt1>
      <a:dk2>
        <a:srgbClr val="2A3C4E"/>
      </a:dk2>
      <a:lt2>
        <a:srgbClr val="F2F2F2"/>
      </a:lt2>
      <a:accent1>
        <a:srgbClr val="37AFD5"/>
      </a:accent1>
      <a:accent2>
        <a:srgbClr val="FFB500"/>
      </a:accent2>
      <a:accent3>
        <a:srgbClr val="CB1F54"/>
      </a:accent3>
      <a:accent4>
        <a:srgbClr val="2A3C4E"/>
      </a:accent4>
      <a:accent5>
        <a:srgbClr val="777777"/>
      </a:accent5>
      <a:accent6>
        <a:srgbClr val="000000"/>
      </a:accent6>
      <a:hlink>
        <a:srgbClr val="2CB1DC"/>
      </a:hlink>
      <a:folHlink>
        <a:srgbClr val="3AB6D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652</Words>
  <Application>Microsoft Office PowerPoint</Application>
  <PresentationFormat>Custom</PresentationFormat>
  <Paragraphs>135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EDC_ppt_template</vt:lpstr>
      <vt:lpstr>Introduction to Wordpress</vt:lpstr>
      <vt:lpstr>What Is Wordpress?</vt:lpstr>
      <vt:lpstr>Some Usage Statistics</vt:lpstr>
      <vt:lpstr>Why Use Wordpress?</vt:lpstr>
      <vt:lpstr>Vanilla Site Demo</vt:lpstr>
      <vt:lpstr>Very quick customizations</vt:lpstr>
      <vt:lpstr>More robust functionality (some paid)</vt:lpstr>
      <vt:lpstr>Customizing a Theme</vt:lpstr>
      <vt:lpstr>Customizing Templates</vt:lpstr>
      <vt:lpstr>More Complex Free Themes</vt:lpstr>
      <vt:lpstr>Future Directions: Gutenberg</vt:lpstr>
      <vt:lpstr>EDC Examples</vt:lpstr>
      <vt:lpstr>EDC Examples</vt:lpstr>
      <vt:lpstr>More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2018-01-09T18:33:57Z</dcterms:created>
  <dcterms:modified xsi:type="dcterms:W3CDTF">2018-06-13T14:59:53Z</dcterms:modified>
</cp:coreProperties>
</file>