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7" r:id="rId20"/>
    <p:sldId id="278" r:id="rId21"/>
    <p:sldId id="276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6CF10-4308-40A4-9338-BC15EF80C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6A375-715E-4354-806B-C14CFAA3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FDB94-F073-4A0B-971F-61B14E66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5CDD4-C6DD-4098-9DD8-D0B2AD2E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81029-14DA-43A0-8A80-F749EBEE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42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F30CA-F78B-463F-A668-D8B99F94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B8CC3D-A4FF-412B-8622-C0042454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B016D-4DD4-44D9-9669-1E61710C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611B13-589A-4CB3-B00D-96F4DD7A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95FAF-617D-45F5-BD1E-F4B6F139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449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049238-93BF-45A2-9713-6C9EADE89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714BC6-5532-49A8-93B6-6DDFFC1C9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6E90C-2D22-4B8A-9A0C-5857930E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5ECC3B-BD92-4B97-816B-5D92949F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A1153F-A593-4CA6-B350-8D760869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93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D4031-E4C8-4AD0-A61A-CD1FDFEA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6C19E-7A90-4FA0-AC7A-A16F2B7B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26046-0910-4AE8-A042-9A0A4B88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C2639F-BF12-4C5F-A3F3-F8028947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66A69-5D8D-4812-9D46-8AE0F796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9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C3FAB-C750-498C-B717-2E2F88FA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AA89AB-545C-4A89-B8A7-FFCC2F4C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F3BD3-F9C7-4FA3-B877-9778B0E2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724ED-8C7E-4765-A2F2-759360B4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E65EC1-E9D0-488A-81C2-FB38CA31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346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147C-886C-4068-957F-C8F2B9E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A7B59-2246-48E3-9D99-8389E7C19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53187-3FD6-4E42-BF2F-7ECDD92A5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738C89-8A1C-4FF2-AD5A-7D2117A0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5E1997-8722-4E3A-997A-2D823394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503E59-C89E-451E-8140-67661C1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74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F6D2D-0F6C-4708-B80E-5EC86E8D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D4F6D-EB04-4DDD-852C-516E249D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994C24-C071-42C9-B2E5-5ECF0750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A53373-D5B3-4546-A8DD-9CC53CCEA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19EA62-F190-436F-B008-BCEA9D42E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B92460-7732-4E58-8063-DA62BDDD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856E24-A664-490D-A299-FB0EA867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4CC369-260F-441C-AF19-6BB337FC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992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03EB7-B75B-45DE-8BE4-81F9F4C9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0C07C5-CD4F-438F-AB4C-014D40B4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FA5792-D643-429A-8F22-53D29B3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92E29A-7131-4E05-9BA3-0FA570C0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30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10777A-BD31-4C2E-BF5B-D6FBF446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0AAF8B-E1A8-4248-B42F-65C4A137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C51B82-3F3D-4F94-8C74-E1AEC09C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115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4D3B6-B107-40C6-A7EE-E904BA77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DDC7C-FC26-485F-B09B-010A66B1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B67A02-7697-42FE-8DBB-D6E8ECBDD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6DAFAA-E059-45A1-86EC-5D48B03E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6D201D-7B9A-45E3-AAD4-9ACF5F58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6C07C6-86BD-44C4-96CE-20E88514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50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134F9-AABF-49A7-B473-283EE18F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23636A-B630-4693-BD77-53FFC5BE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60F14B-4D60-4BC8-9E8F-E93D3DB7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BEC585-BBB9-43E7-9D33-C176CD8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E12EFD-AA2E-4EA0-991F-C7BC752E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6208F-23F3-4B32-9DCC-CE8DEF62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608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A6444A-5207-463F-A94B-EE92BCA5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3E50C-7DBE-4C26-A456-1B5F6A87F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91615-707E-4AC8-85B8-8749322CA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16B3-A24F-49CC-96C2-94C87A3D99BB}" type="datetimeFigureOut">
              <a:rPr lang="es-AR" smtClean="0"/>
              <a:t>15/6/2020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47BCA-9878-4A39-96C1-3FF0E4F38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10F0E-E483-45A0-A873-831577E15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1679-AAC2-4DC7-94AF-38C300A7C5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779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1AE3EB-AD9E-41C9-BD36-EEFFCF3B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305550" cy="6858000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1104900" dir="15480000" algn="ctr" rotWithShape="0">
              <a:schemeClr val="bg2">
                <a:alpha val="6000"/>
              </a:scheme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70B4DDA-0E19-4CC4-A008-390EA27D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874" y="617538"/>
            <a:ext cx="5343525" cy="2811462"/>
          </a:xfrm>
        </p:spPr>
        <p:txBody>
          <a:bodyPr>
            <a:normAutofit/>
          </a:bodyPr>
          <a:lstStyle/>
          <a:p>
            <a:pPr algn="l"/>
            <a:r>
              <a:rPr lang="es-ES" b="1" dirty="0"/>
              <a:t>Predicción y Análisis de datos </a:t>
            </a:r>
            <a:r>
              <a:rPr lang="es-ES" b="1" dirty="0">
                <a:solidFill>
                  <a:schemeClr val="accent2"/>
                </a:solidFill>
              </a:rPr>
              <a:t>PROPERATI</a:t>
            </a:r>
            <a:endParaRPr lang="es-AR" b="1" dirty="0">
              <a:solidFill>
                <a:schemeClr val="accent2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7F6C2C-DC79-44B1-BE77-2580B51F9DCD}"/>
              </a:ext>
            </a:extLst>
          </p:cNvPr>
          <p:cNvSpPr txBox="1">
            <a:spLocks/>
          </p:cNvSpPr>
          <p:nvPr/>
        </p:nvSpPr>
        <p:spPr>
          <a:xfrm>
            <a:off x="9801223" y="6172200"/>
            <a:ext cx="2390776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b="1" dirty="0"/>
              <a:t>Demostración.</a:t>
            </a:r>
            <a:endParaRPr lang="es-AR" sz="3000" b="1" dirty="0"/>
          </a:p>
        </p:txBody>
      </p:sp>
    </p:spTree>
    <p:extLst>
      <p:ext uri="{BB962C8B-B14F-4D97-AF65-F5344CB8AC3E}">
        <p14:creationId xmlns:p14="http://schemas.microsoft.com/office/powerpoint/2010/main" val="204378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Filtrado de datos 2: </a:t>
            </a:r>
            <a:r>
              <a:rPr lang="es-ES" sz="5000" b="1" dirty="0" err="1">
                <a:solidFill>
                  <a:schemeClr val="accent2"/>
                </a:solidFill>
              </a:rPr>
              <a:t>Outliers</a:t>
            </a:r>
            <a:r>
              <a:rPr lang="es-ES" sz="5000" b="1" dirty="0">
                <a:solidFill>
                  <a:schemeClr val="accent2"/>
                </a:solidFill>
              </a:rPr>
              <a:t> superficie total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EF804F-70CF-48CE-86C9-06B71DBC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7" y="1666875"/>
            <a:ext cx="11691938" cy="76834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3000" b="1" dirty="0"/>
              <a:t>- Superficie total desde 15 hasta 1000 m2 -&gt; 82.405 registros.</a:t>
            </a:r>
            <a:endParaRPr lang="es-AR" sz="30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40AAFE-CF43-457C-AE8D-FC9C47F81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2681287"/>
            <a:ext cx="11591925" cy="38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0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Filtrado de datos 3: </a:t>
            </a:r>
            <a:r>
              <a:rPr lang="es-ES" sz="5000" b="1" dirty="0" err="1">
                <a:solidFill>
                  <a:schemeClr val="accent2"/>
                </a:solidFill>
              </a:rPr>
              <a:t>Outliers</a:t>
            </a:r>
            <a:r>
              <a:rPr lang="es-ES" sz="5000" b="1" dirty="0">
                <a:solidFill>
                  <a:schemeClr val="accent2"/>
                </a:solidFill>
              </a:rPr>
              <a:t> Precio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EF804F-70CF-48CE-86C9-06B71DBC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7" y="1666875"/>
            <a:ext cx="11691938" cy="76834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3000" b="1" dirty="0"/>
              <a:t>- Precios hasta 4.000.000 US -&gt; 82.373 registros.</a:t>
            </a:r>
            <a:endParaRPr lang="es-AR" sz="30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40AAFE-CF43-457C-AE8D-FC9C47F81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087" y="2681287"/>
            <a:ext cx="11591925" cy="38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Filtrado de datos 4: Datos faltantes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EF804F-70CF-48CE-86C9-06B71DBC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6" y="2314574"/>
            <a:ext cx="11691938" cy="229552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3000" b="1" dirty="0"/>
              <a:t>- Eliminación de datos faltantes para: </a:t>
            </a:r>
            <a:r>
              <a:rPr lang="es-ES" sz="3000" b="1" dirty="0" err="1"/>
              <a:t>rooms</a:t>
            </a:r>
            <a:r>
              <a:rPr lang="es-ES" sz="3000" b="1" dirty="0"/>
              <a:t>, </a:t>
            </a:r>
            <a:r>
              <a:rPr lang="es-ES" sz="3000" b="1" dirty="0" err="1"/>
              <a:t>bedrooms</a:t>
            </a:r>
            <a:r>
              <a:rPr lang="es-ES" sz="3000" b="1" dirty="0"/>
              <a:t>, </a:t>
            </a:r>
            <a:r>
              <a:rPr lang="es-ES" sz="3000" b="1" dirty="0" err="1"/>
              <a:t>bathrooms</a:t>
            </a:r>
            <a:r>
              <a:rPr lang="es-ES" sz="3000" b="1" dirty="0"/>
              <a:t>, </a:t>
            </a:r>
            <a:r>
              <a:rPr lang="es-ES" sz="3000" b="1" dirty="0" err="1"/>
              <a:t>surface_total</a:t>
            </a:r>
            <a:r>
              <a:rPr lang="es-ES" sz="3000" b="1" dirty="0"/>
              <a:t>, </a:t>
            </a:r>
            <a:r>
              <a:rPr lang="es-ES" sz="3000" b="1" dirty="0" err="1"/>
              <a:t>surface_covered</a:t>
            </a:r>
            <a:r>
              <a:rPr lang="es-ES" sz="3000" b="1" dirty="0"/>
              <a:t>, </a:t>
            </a:r>
            <a:r>
              <a:rPr lang="es-ES" sz="3000" b="1" dirty="0" err="1"/>
              <a:t>price</a:t>
            </a:r>
            <a:r>
              <a:rPr lang="es-ES" sz="3000" b="1" dirty="0"/>
              <a:t>, l2, l3, </a:t>
            </a:r>
            <a:r>
              <a:rPr lang="es-ES" sz="3000" b="1" dirty="0" err="1"/>
              <a:t>start_date</a:t>
            </a:r>
            <a:r>
              <a:rPr lang="es-ES" sz="3000" b="1" dirty="0"/>
              <a:t>, </a:t>
            </a:r>
            <a:r>
              <a:rPr lang="es-ES" sz="3000" b="1" dirty="0" err="1"/>
              <a:t>property_type</a:t>
            </a:r>
            <a:r>
              <a:rPr lang="es-ES" sz="3000" b="1" dirty="0"/>
              <a:t>.</a:t>
            </a:r>
            <a:br>
              <a:rPr lang="es-ES" sz="3000" b="1" dirty="0"/>
            </a:br>
            <a:br>
              <a:rPr lang="es-ES" sz="3000" b="1" dirty="0"/>
            </a:br>
            <a:r>
              <a:rPr lang="es-ES" sz="3000" b="1" dirty="0"/>
              <a:t>- 81019 registros obtenidos.</a:t>
            </a:r>
            <a:endParaRPr lang="es-AR" sz="3000" b="1" dirty="0"/>
          </a:p>
        </p:txBody>
      </p:sp>
    </p:spTree>
    <p:extLst>
      <p:ext uri="{BB962C8B-B14F-4D97-AF65-F5344CB8AC3E}">
        <p14:creationId xmlns:p14="http://schemas.microsoft.com/office/powerpoint/2010/main" val="318627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Precio vs Periodo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B1C1C9-758A-4691-BCEB-89FFC1CD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2092325"/>
            <a:ext cx="11934825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5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Todos contra Todos (1)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EF6B90-9712-4AC5-8572-F90C1EB84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80" y="1546860"/>
            <a:ext cx="603504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Todos contra Todos (2)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19E184-BE97-41CD-9347-1FB1A94B8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3" y="1750694"/>
            <a:ext cx="11549233" cy="48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1AE3EB-AD9E-41C9-BD36-EEFFCF3B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305550" cy="6858000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1104900" dir="15480000" algn="ctr" rotWithShape="0">
              <a:schemeClr val="bg2">
                <a:alpha val="6000"/>
              </a:scheme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70B4DDA-0E19-4CC4-A008-390EA27D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874" y="1387476"/>
            <a:ext cx="5343525" cy="2811462"/>
          </a:xfrm>
        </p:spPr>
        <p:txBody>
          <a:bodyPr>
            <a:noAutofit/>
          </a:bodyPr>
          <a:lstStyle/>
          <a:p>
            <a:pPr algn="l"/>
            <a:r>
              <a:rPr lang="es-ES" sz="5000" b="1" dirty="0">
                <a:solidFill>
                  <a:srgbClr val="FF9933"/>
                </a:solidFill>
              </a:rPr>
              <a:t>MACHINE LEARNING</a:t>
            </a:r>
            <a:endParaRPr lang="es-AR" sz="5000" b="1" dirty="0">
              <a:solidFill>
                <a:srgbClr val="FF9933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7F6C2C-DC79-44B1-BE77-2580B51F9DCD}"/>
              </a:ext>
            </a:extLst>
          </p:cNvPr>
          <p:cNvSpPr txBox="1">
            <a:spLocks/>
          </p:cNvSpPr>
          <p:nvPr/>
        </p:nvSpPr>
        <p:spPr>
          <a:xfrm>
            <a:off x="6619874" y="4198938"/>
            <a:ext cx="2390776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b="1" dirty="0"/>
          </a:p>
        </p:txBody>
      </p:sp>
    </p:spTree>
    <p:extLst>
      <p:ext uri="{BB962C8B-B14F-4D97-AF65-F5344CB8AC3E}">
        <p14:creationId xmlns:p14="http://schemas.microsoft.com/office/powerpoint/2010/main" val="384517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Curva de Validación: </a:t>
            </a:r>
            <a:r>
              <a:rPr lang="es-ES" sz="5000" b="1" dirty="0" err="1">
                <a:solidFill>
                  <a:schemeClr val="accent2"/>
                </a:solidFill>
              </a:rPr>
              <a:t>Tree</a:t>
            </a:r>
            <a:r>
              <a:rPr lang="es-ES" sz="5000" b="1" dirty="0">
                <a:solidFill>
                  <a:schemeClr val="accent2"/>
                </a:solidFill>
              </a:rPr>
              <a:t> vs </a:t>
            </a:r>
            <a:r>
              <a:rPr lang="es-ES" sz="5000" b="1" dirty="0" err="1">
                <a:solidFill>
                  <a:schemeClr val="accent2"/>
                </a:solidFill>
              </a:rPr>
              <a:t>Knn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49049D-D87A-40AD-9D51-06C88C386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6" y="2194560"/>
            <a:ext cx="11550709" cy="374523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FB9132F-EFAE-4B3D-90CE-154EA598DD8B}"/>
              </a:ext>
            </a:extLst>
          </p:cNvPr>
          <p:cNvSpPr/>
          <p:nvPr/>
        </p:nvSpPr>
        <p:spPr>
          <a:xfrm>
            <a:off x="2376120" y="6158984"/>
            <a:ext cx="1544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K Optimo = 11</a:t>
            </a:r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2CB588-7DE2-4933-8DB5-E0A80EFC7E10}"/>
              </a:ext>
            </a:extLst>
          </p:cNvPr>
          <p:cNvSpPr/>
          <p:nvPr/>
        </p:nvSpPr>
        <p:spPr>
          <a:xfrm>
            <a:off x="8795970" y="6158984"/>
            <a:ext cx="142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K Optimo =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20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Curva de Errores: </a:t>
            </a:r>
            <a:r>
              <a:rPr lang="es-ES" sz="5000" b="1" dirty="0" err="1">
                <a:solidFill>
                  <a:schemeClr val="accent2"/>
                </a:solidFill>
              </a:rPr>
              <a:t>Tree</a:t>
            </a:r>
            <a:r>
              <a:rPr lang="es-ES" sz="5000" b="1" dirty="0">
                <a:solidFill>
                  <a:schemeClr val="accent2"/>
                </a:solidFill>
              </a:rPr>
              <a:t> vs </a:t>
            </a:r>
            <a:r>
              <a:rPr lang="es-ES" sz="5000" b="1" dirty="0" err="1">
                <a:solidFill>
                  <a:schemeClr val="accent2"/>
                </a:solidFill>
              </a:rPr>
              <a:t>Knn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924715-6CBB-4AD1-9349-6A9C966C2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1" y="2360295"/>
            <a:ext cx="11717497" cy="32689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E4A3156-4D3D-43B0-9859-6E53CED77087}"/>
              </a:ext>
            </a:extLst>
          </p:cNvPr>
          <p:cNvSpPr/>
          <p:nvPr/>
        </p:nvSpPr>
        <p:spPr>
          <a:xfrm>
            <a:off x="2461845" y="6044684"/>
            <a:ext cx="1544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K Optimo = 12</a:t>
            </a:r>
            <a:endParaRPr lang="es-A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C4385A0-51AE-4E52-A131-6C115F73BD66}"/>
              </a:ext>
            </a:extLst>
          </p:cNvPr>
          <p:cNvSpPr/>
          <p:nvPr/>
        </p:nvSpPr>
        <p:spPr>
          <a:xfrm>
            <a:off x="8653095" y="6044684"/>
            <a:ext cx="142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K Optimo = 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369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-211933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Modelo Optimo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45CB260-09ED-4349-A6B8-23C6BEC77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3318"/>
              </p:ext>
            </p:extLst>
          </p:nvPr>
        </p:nvGraphicFramePr>
        <p:xfrm>
          <a:off x="2654300" y="2479662"/>
          <a:ext cx="6883399" cy="32046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6659">
                  <a:extLst>
                    <a:ext uri="{9D8B030D-6E8A-4147-A177-3AD203B41FA5}">
                      <a16:colId xmlns:a16="http://schemas.microsoft.com/office/drawing/2014/main" val="4109587051"/>
                    </a:ext>
                  </a:extLst>
                </a:gridCol>
                <a:gridCol w="2358324">
                  <a:extLst>
                    <a:ext uri="{9D8B030D-6E8A-4147-A177-3AD203B41FA5}">
                      <a16:colId xmlns:a16="http://schemas.microsoft.com/office/drawing/2014/main" val="2256643958"/>
                    </a:ext>
                  </a:extLst>
                </a:gridCol>
                <a:gridCol w="2348416">
                  <a:extLst>
                    <a:ext uri="{9D8B030D-6E8A-4147-A177-3AD203B41FA5}">
                      <a16:colId xmlns:a16="http://schemas.microsoft.com/office/drawing/2014/main" val="2364372421"/>
                    </a:ext>
                  </a:extLst>
                </a:gridCol>
              </a:tblGrid>
              <a:tr h="1068214">
                <a:tc>
                  <a:txBody>
                    <a:bodyPr/>
                    <a:lstStyle/>
                    <a:p>
                      <a:pPr algn="ctr"/>
                      <a:endParaRPr lang="es-AR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Árbol de decisión</a:t>
                      </a:r>
                      <a:endParaRPr lang="es-AR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Vecinos mas Cercanos</a:t>
                      </a:r>
                      <a:endParaRPr lang="es-A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54289"/>
                  </a:ext>
                </a:extLst>
              </a:tr>
              <a:tr h="1068214"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Curva de Errores</a:t>
                      </a:r>
                      <a:endParaRPr lang="es-AR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12</a:t>
                      </a:r>
                      <a:endParaRPr lang="es-AR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3</a:t>
                      </a:r>
                      <a:endParaRPr lang="es-AR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27034"/>
                  </a:ext>
                </a:extLst>
              </a:tr>
              <a:tr h="1068214"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Curva de Validación</a:t>
                      </a:r>
                      <a:endParaRPr lang="es-AR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11</a:t>
                      </a:r>
                      <a:endParaRPr lang="es-AR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2</a:t>
                      </a:r>
                      <a:endParaRPr lang="es-AR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5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62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70B4DDA-0E19-4CC4-A008-390EA27D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49" y="2276475"/>
            <a:ext cx="9725026" cy="2811462"/>
          </a:xfrm>
        </p:spPr>
        <p:txBody>
          <a:bodyPr>
            <a:normAutofit fontScale="90000"/>
          </a:bodyPr>
          <a:lstStyle/>
          <a:p>
            <a:pPr algn="l"/>
            <a:r>
              <a:rPr lang="es-ES" sz="5000" b="1" dirty="0"/>
              <a:t>1. Análisis Exploratorio de Datos (EDA)</a:t>
            </a:r>
            <a:br>
              <a:rPr lang="es-ES" sz="5000" b="1" dirty="0"/>
            </a:br>
            <a:br>
              <a:rPr lang="es-ES" sz="5000" b="1" dirty="0"/>
            </a:br>
            <a:r>
              <a:rPr lang="es-ES" sz="5000" b="1" dirty="0"/>
              <a:t>2. Machine Learning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7" y="0"/>
            <a:ext cx="5343525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CONTENIDO</a:t>
            </a:r>
            <a:endParaRPr lang="es-AR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3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-211933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6" y="0"/>
            <a:ext cx="11129963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Modelo Optimo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45CB260-09ED-4349-A6B8-23C6BEC77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66125"/>
              </p:ext>
            </p:extLst>
          </p:nvPr>
        </p:nvGraphicFramePr>
        <p:xfrm>
          <a:off x="2654300" y="2479662"/>
          <a:ext cx="6883399" cy="32046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6659">
                  <a:extLst>
                    <a:ext uri="{9D8B030D-6E8A-4147-A177-3AD203B41FA5}">
                      <a16:colId xmlns:a16="http://schemas.microsoft.com/office/drawing/2014/main" val="4109587051"/>
                    </a:ext>
                  </a:extLst>
                </a:gridCol>
                <a:gridCol w="2358324">
                  <a:extLst>
                    <a:ext uri="{9D8B030D-6E8A-4147-A177-3AD203B41FA5}">
                      <a16:colId xmlns:a16="http://schemas.microsoft.com/office/drawing/2014/main" val="2256643958"/>
                    </a:ext>
                  </a:extLst>
                </a:gridCol>
                <a:gridCol w="2348416">
                  <a:extLst>
                    <a:ext uri="{9D8B030D-6E8A-4147-A177-3AD203B41FA5}">
                      <a16:colId xmlns:a16="http://schemas.microsoft.com/office/drawing/2014/main" val="2364372421"/>
                    </a:ext>
                  </a:extLst>
                </a:gridCol>
              </a:tblGrid>
              <a:tr h="1068214">
                <a:tc>
                  <a:txBody>
                    <a:bodyPr/>
                    <a:lstStyle/>
                    <a:p>
                      <a:pPr algn="ctr"/>
                      <a:endParaRPr lang="es-AR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Árbol de decisión</a:t>
                      </a:r>
                      <a:endParaRPr lang="es-AR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Vecinos mas Cercanos</a:t>
                      </a:r>
                      <a:endParaRPr lang="es-A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54289"/>
                  </a:ext>
                </a:extLst>
              </a:tr>
              <a:tr h="1068214"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Curva de Errores</a:t>
                      </a:r>
                      <a:endParaRPr lang="es-AR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s-AR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3</a:t>
                      </a:r>
                      <a:endParaRPr lang="es-AR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27034"/>
                  </a:ext>
                </a:extLst>
              </a:tr>
              <a:tr h="1068214"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Curva de Validación</a:t>
                      </a:r>
                      <a:endParaRPr lang="es-AR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11</a:t>
                      </a:r>
                      <a:endParaRPr lang="es-AR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000" dirty="0"/>
                        <a:t>2</a:t>
                      </a:r>
                      <a:endParaRPr lang="es-AR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56244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3B955895-098D-48FF-8BEA-F76B5F12774C}"/>
              </a:ext>
            </a:extLst>
          </p:cNvPr>
          <p:cNvSpPr/>
          <p:nvPr/>
        </p:nvSpPr>
        <p:spPr>
          <a:xfrm>
            <a:off x="3671425" y="5965834"/>
            <a:ext cx="43941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</a:rPr>
              <a:t>Arboles de Decisión - k=12</a:t>
            </a:r>
            <a:endParaRPr lang="es-AR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0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1AE3EB-AD9E-41C9-BD36-EEFFCF3B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305550" cy="6858000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1104900" dir="15480000" algn="ctr" rotWithShape="0">
              <a:schemeClr val="bg2">
                <a:alpha val="6000"/>
              </a:scheme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70B4DDA-0E19-4CC4-A008-390EA27D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874" y="2933700"/>
            <a:ext cx="5343525" cy="1265238"/>
          </a:xfrm>
        </p:spPr>
        <p:txBody>
          <a:bodyPr>
            <a:noAutofit/>
          </a:bodyPr>
          <a:lstStyle/>
          <a:p>
            <a:pPr algn="l"/>
            <a:r>
              <a:rPr lang="es-ES" b="1" dirty="0">
                <a:solidFill>
                  <a:srgbClr val="FF9933"/>
                </a:solidFill>
              </a:rPr>
              <a:t>MUCHAS GRACIAS!!</a:t>
            </a:r>
            <a:endParaRPr lang="es-AR" b="1" dirty="0">
              <a:solidFill>
                <a:srgbClr val="FF9933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7F6C2C-DC79-44B1-BE77-2580B51F9DCD}"/>
              </a:ext>
            </a:extLst>
          </p:cNvPr>
          <p:cNvSpPr txBox="1">
            <a:spLocks/>
          </p:cNvSpPr>
          <p:nvPr/>
        </p:nvSpPr>
        <p:spPr>
          <a:xfrm>
            <a:off x="6619874" y="4198938"/>
            <a:ext cx="2390776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b="1" dirty="0"/>
          </a:p>
        </p:txBody>
      </p:sp>
    </p:spTree>
    <p:extLst>
      <p:ext uri="{BB962C8B-B14F-4D97-AF65-F5344CB8AC3E}">
        <p14:creationId xmlns:p14="http://schemas.microsoft.com/office/powerpoint/2010/main" val="30988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1AE3EB-AD9E-41C9-BD36-EEFFCF3B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305550" cy="6858000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1104900" dir="15480000" algn="ctr" rotWithShape="0">
              <a:schemeClr val="bg2">
                <a:alpha val="6000"/>
              </a:scheme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568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70B4DDA-0E19-4CC4-A008-390EA27D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874" y="1387476"/>
            <a:ext cx="5343525" cy="2811462"/>
          </a:xfrm>
        </p:spPr>
        <p:txBody>
          <a:bodyPr>
            <a:noAutofit/>
          </a:bodyPr>
          <a:lstStyle/>
          <a:p>
            <a:pPr algn="l"/>
            <a:r>
              <a:rPr lang="es-ES" sz="5000" b="1" dirty="0">
                <a:solidFill>
                  <a:srgbClr val="FF9933"/>
                </a:solidFill>
              </a:rPr>
              <a:t>ANALISIS EXPLORATORIO DE DATOS (EDA)</a:t>
            </a:r>
            <a:endParaRPr lang="es-AR" sz="5000" b="1" dirty="0">
              <a:solidFill>
                <a:srgbClr val="FF9933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97F6C2C-DC79-44B1-BE77-2580B51F9DCD}"/>
              </a:ext>
            </a:extLst>
          </p:cNvPr>
          <p:cNvSpPr txBox="1">
            <a:spLocks/>
          </p:cNvSpPr>
          <p:nvPr/>
        </p:nvSpPr>
        <p:spPr>
          <a:xfrm>
            <a:off x="6619874" y="4198938"/>
            <a:ext cx="2390776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b="1" dirty="0"/>
          </a:p>
        </p:txBody>
      </p:sp>
    </p:spTree>
    <p:extLst>
      <p:ext uri="{BB962C8B-B14F-4D97-AF65-F5344CB8AC3E}">
        <p14:creationId xmlns:p14="http://schemas.microsoft.com/office/powerpoint/2010/main" val="230426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70B4DDA-0E19-4CC4-A008-390EA27D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7" y="1790699"/>
            <a:ext cx="11691938" cy="4152901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3000" b="1" dirty="0"/>
              <a:t>DATASET ORIGINAL:</a:t>
            </a:r>
            <a:br>
              <a:rPr lang="es-ES" sz="3000" b="1" dirty="0"/>
            </a:br>
            <a:br>
              <a:rPr lang="es-ES" sz="3000" b="1" dirty="0"/>
            </a:br>
            <a:r>
              <a:rPr lang="es-ES" sz="3000" b="1" dirty="0"/>
              <a:t>- Datos Originales: 146660 x 19</a:t>
            </a:r>
            <a:br>
              <a:rPr lang="es-ES" sz="3000" b="1" dirty="0"/>
            </a:br>
            <a:r>
              <a:rPr lang="es-ES" sz="3000" b="1" dirty="0"/>
              <a:t>- Valores Faltantes en 5 columnas.</a:t>
            </a:r>
            <a:br>
              <a:rPr lang="es-ES" sz="3000" b="1" dirty="0"/>
            </a:br>
            <a:r>
              <a:rPr lang="es-ES" sz="3000" b="1" dirty="0"/>
              <a:t>- </a:t>
            </a:r>
            <a:r>
              <a:rPr lang="es-ES" sz="3000" b="1" dirty="0">
                <a:solidFill>
                  <a:srgbClr val="FF6600"/>
                </a:solidFill>
              </a:rPr>
              <a:t>1614</a:t>
            </a:r>
            <a:r>
              <a:rPr lang="es-ES" sz="3000" b="1" dirty="0"/>
              <a:t> publicaciones con fechas de creación y finalización iguales.</a:t>
            </a:r>
            <a:br>
              <a:rPr lang="es-ES" sz="3000" b="1" dirty="0"/>
            </a:br>
            <a:r>
              <a:rPr lang="es-ES" sz="3000" b="1" dirty="0"/>
              <a:t>- 10 Tipos de propiedades.</a:t>
            </a:r>
            <a:br>
              <a:rPr lang="es-ES" sz="3000" b="1" dirty="0"/>
            </a:br>
            <a:r>
              <a:rPr lang="es-ES" sz="3000" b="1" dirty="0"/>
              <a:t>- Precios desde 5.500 hasta 32.434.232 US</a:t>
            </a:r>
            <a:endParaRPr lang="es-AR" sz="30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7" y="0"/>
            <a:ext cx="8929688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Resumen</a:t>
            </a:r>
            <a:endParaRPr lang="es-AR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8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7" y="0"/>
            <a:ext cx="8929688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Tipos de propiedad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13DD428-CC6F-4C56-8405-180FC93C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1783080"/>
            <a:ext cx="10846993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7" y="0"/>
            <a:ext cx="8929688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Regiones y barrios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92E779-F54D-4062-8308-669E8338F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" y="1784985"/>
            <a:ext cx="11822473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0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7" y="0"/>
            <a:ext cx="8929688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Barrios: Segmentación 4 partes (1)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847BD6-9174-4116-AB44-DA26704A7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05" y="1583055"/>
            <a:ext cx="88544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7" y="0"/>
            <a:ext cx="8929688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Barrios: Segmentación 4 partes (2)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847BD6-9174-4116-AB44-DA26704A7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4642" y="1583055"/>
            <a:ext cx="8629365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AD8004-A91D-480E-B4B3-86197A2D97E8}"/>
              </a:ext>
            </a:extLst>
          </p:cNvPr>
          <p:cNvSpPr/>
          <p:nvPr/>
        </p:nvSpPr>
        <p:spPr>
          <a:xfrm>
            <a:off x="1" y="0"/>
            <a:ext cx="12191999" cy="1476375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0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4EC85E-6908-4216-91E9-DAF83DBE38A8}"/>
              </a:ext>
            </a:extLst>
          </p:cNvPr>
          <p:cNvSpPr txBox="1">
            <a:spLocks/>
          </p:cNvSpPr>
          <p:nvPr/>
        </p:nvSpPr>
        <p:spPr>
          <a:xfrm>
            <a:off x="319087" y="0"/>
            <a:ext cx="8929688" cy="123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b="1" dirty="0">
                <a:solidFill>
                  <a:schemeClr val="accent2"/>
                </a:solidFill>
              </a:rPr>
              <a:t>Filtrado de datos 1: Resumen</a:t>
            </a:r>
            <a:endParaRPr lang="es-AR" sz="5000" b="1" dirty="0">
              <a:solidFill>
                <a:schemeClr val="accent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EF804F-70CF-48CE-86C9-06B71DBC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7" y="1790699"/>
            <a:ext cx="11691938" cy="4152901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br>
              <a:rPr lang="es-ES" sz="3000" b="1" dirty="0"/>
            </a:br>
            <a:br>
              <a:rPr lang="es-ES" sz="3000" b="1" dirty="0"/>
            </a:br>
            <a:r>
              <a:rPr lang="es-ES" sz="3000" b="1" dirty="0"/>
              <a:t>- Filtro de las tres clases más abundantes de tipos de propiedad y la región con más  propiedades publicadas.</a:t>
            </a:r>
            <a:br>
              <a:rPr lang="es-ES" sz="3000" b="1" dirty="0"/>
            </a:br>
            <a:r>
              <a:rPr lang="es-ES" sz="3000" b="1" dirty="0"/>
              <a:t>- 91485 registros obtenidos.</a:t>
            </a:r>
            <a:br>
              <a:rPr lang="es-ES" sz="3000" b="1" dirty="0"/>
            </a:br>
            <a:r>
              <a:rPr lang="es-ES" sz="3000" b="1" dirty="0"/>
              <a:t>- Precios desde 6.000 hasta 32.434.232 US</a:t>
            </a:r>
            <a:br>
              <a:rPr lang="es-ES" sz="3000" b="1" dirty="0"/>
            </a:br>
            <a:br>
              <a:rPr lang="es-ES" sz="3000" b="1" dirty="0"/>
            </a:br>
            <a:endParaRPr lang="es-AR" sz="3000" b="1" dirty="0"/>
          </a:p>
        </p:txBody>
      </p:sp>
    </p:spTree>
    <p:extLst>
      <p:ext uri="{BB962C8B-B14F-4D97-AF65-F5344CB8AC3E}">
        <p14:creationId xmlns:p14="http://schemas.microsoft.com/office/powerpoint/2010/main" val="2604860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323</Words>
  <Application>Microsoft Office PowerPoint</Application>
  <PresentationFormat>Panorámica</PresentationFormat>
  <Paragraphs>49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Predicción y Análisis de datos PROPERATI</vt:lpstr>
      <vt:lpstr>1. Análisis Exploratorio de Datos (EDA)  2. Machine Learning</vt:lpstr>
      <vt:lpstr>ANALISIS EXPLORATORIO DE DATOS (EDA)</vt:lpstr>
      <vt:lpstr>DATASET ORIGINAL:  - Datos Originales: 146660 x 19 - Valores Faltantes en 5 columnas. - 1614 publicaciones con fechas de creación y finalización iguales. - 10 Tipos de propiedades. - Precios desde 5.500 hasta 32.434.232 US</vt:lpstr>
      <vt:lpstr>Presentación de PowerPoint</vt:lpstr>
      <vt:lpstr>Presentación de PowerPoint</vt:lpstr>
      <vt:lpstr>Presentación de PowerPoint</vt:lpstr>
      <vt:lpstr>Presentación de PowerPoint</vt:lpstr>
      <vt:lpstr>  - Filtro de las tres clases más abundantes de tipos de propiedad y la región con más  propiedades publicadas. - 91485 registros obtenidos. - Precios desde 6.000 hasta 32.434.232 US  </vt:lpstr>
      <vt:lpstr>- Superficie total desde 15 hasta 1000 m2 -&gt; 82.405 registros.</vt:lpstr>
      <vt:lpstr>- Precios hasta 4.000.000 US -&gt; 82.373 registros.</vt:lpstr>
      <vt:lpstr>- Eliminación de datos faltantes para: rooms, bedrooms, bathrooms, surface_total, surface_covered, price, l2, l3, start_date, property_type.  - 81019 registros obtenidos.</vt:lpstr>
      <vt:lpstr>Presentación de PowerPoint</vt:lpstr>
      <vt:lpstr>Presentación de PowerPoint</vt:lpstr>
      <vt:lpstr>Presentación de PowerPoint</vt:lpstr>
      <vt:lpstr>MACHINE LEARNING</vt:lpstr>
      <vt:lpstr>Presentación de PowerPoint</vt:lpstr>
      <vt:lpstr>Presentación de PowerPoint</vt:lpstr>
      <vt:lpstr>Presentación de PowerPoint</vt:lpstr>
      <vt:lpstr>Presentación de PowerPoint</vt:lpstr>
      <vt:lpstr>MUCHAS 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y Análisis de datos PROPERATI</dc:title>
  <dc:creator>Erick</dc:creator>
  <cp:lastModifiedBy>Erick</cp:lastModifiedBy>
  <cp:revision>14</cp:revision>
  <dcterms:created xsi:type="dcterms:W3CDTF">2020-06-15T18:39:18Z</dcterms:created>
  <dcterms:modified xsi:type="dcterms:W3CDTF">2020-06-15T21:35:45Z</dcterms:modified>
</cp:coreProperties>
</file>