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F68F5-5E89-43F1-8BC4-F87C1FF7215E}">
  <a:tblStyle styleId="{504F68F5-5E89-43F1-8BC4-F87C1FF72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Anton-regular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357fe1f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357fe1f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357fe1f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357fe1f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357fe1f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357fe1f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357fe1f8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357fe1f8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357fe1f8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357fe1f8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357fe1f8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357fe1f8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357fe1f8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357fe1f8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a3249e3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a3249e3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cikit-learn.org/stable/modules/generated/sklearn.ensemble.RandomForestClassifi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cikit-learn.org/stable/modules/generated/sklearn.ensemble.RandomForestClassifier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985952" y="1389078"/>
            <a:ext cx="71721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>
                <a:latin typeface="Anton"/>
                <a:ea typeface="Anton"/>
                <a:cs typeface="Anton"/>
                <a:sym typeface="Anton"/>
              </a:rPr>
              <a:t>Riesgo Crediticio</a:t>
            </a:r>
            <a:endParaRPr sz="6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i="0" lang="e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lang="e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utores:</a:t>
            </a:r>
            <a:r>
              <a:rPr i="0" lang="es" sz="2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i="0" sz="2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Edgar Capriles</a:t>
            </a:r>
            <a:endParaRPr sz="2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" sz="2900">
                <a:latin typeface="Helvetica Neue Light"/>
                <a:ea typeface="Helvetica Neue Light"/>
                <a:cs typeface="Helvetica Neue Light"/>
                <a:sym typeface="Helvetica Neue Light"/>
              </a:rPr>
              <a:t>Daiana Ugartemendia</a:t>
            </a:r>
            <a:endParaRPr sz="2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782250" y="332175"/>
            <a:ext cx="75009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Evaluar los datos seleccionados para poder predecir el riesgo de pago de los clientes conociendo primero su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actual y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evitar otorgar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créditos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que no puedan pagar y generen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pérdidas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la empresa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Contexto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Contamos con dos datasets para el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análisis: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primero contiene la información de todos los clientes y el segundo el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historial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pago de los que tienen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algún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crédito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Luego de cruzar los datos contenidos en los dataset: contamos con una base de 36.457 registros con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créditos otorgados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Agregado a la base 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campo de riesgo que en total tiene 4.291 registros con riesgo (se considera en riesgo los registros que tuvieron mora al menos 1 vez: mayor a 30 días)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Descripción del problema</a:t>
            </a:r>
            <a:r>
              <a:rPr b="1" lang="es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problema a resolver será la predicción mediante algún algoritmo que nos indique el riesgo de un cliente para el pago de un crédito otorgado con el fin de evitar pérdidas a la empresa que lo otorgó.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50025"/>
            <a:ext cx="85206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Descripción de los datos: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15"/>
          <p:cNvGraphicFramePr/>
          <p:nvPr/>
        </p:nvGraphicFramePr>
        <p:xfrm>
          <a:off x="311700" y="63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{504F68F5-5E89-43F1-8BC4-F87C1FF7215E}</a:tableStyleId>
              </a:tblPr>
              <a:tblGrid>
                <a:gridCol w="5732100"/>
                <a:gridCol w="2667400"/>
              </a:tblGrid>
              <a:tr h="71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El dataset con la información de los clientes contiene 18 columnas: (df_credito)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El dataset con historial de pago de clientes con crédito tiene 3 columnas(df_record)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140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ID: identificación del cliente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CODE_GENDER: </a:t>
                      </a: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género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FLAG_OWN_CAR: si tiene auto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FLAG_OWN_REALTY: si tiene vivienda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CNT_CHILDREN: cantidad de hijos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AMT_INCOME_TOTAL: ingreso anual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NAME_INCOME_TYPE: tipo de ingreso (empleado, estudiante, pensionado)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NAME_EDUCATION_TYPE: nivel de educación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NAME_FAMILY_STATUS: casado o soltero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NAME_HOUSING_TYPE: tipo de vivienda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DAYS_BIRTH: fecha de nacimiento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DAYS_EMPLOYED: dias empleado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FLAG_MOBIL, FLAG_WORK_PHONE,FLAG_PHONE, FLAG_EMAIL: 1 si tiene, 0 no tiene.</a:t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OCCUPATION_TYPE: ocupación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CNT_FAM_MEMBERS: cantidad de miembros en la familia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ID: identificación del cliente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STATUS: meses con deuda (de 0 a 5 mes, C pago deuda, X sin </a:t>
                      </a: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crédito</a:t>
                      </a: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MONTHS_BALANCE: meses con el </a:t>
                      </a:r>
                      <a:r>
                        <a:rPr lang="es" sz="12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crédito</a:t>
                      </a:r>
                      <a:endParaRPr sz="12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878675" y="503625"/>
            <a:ext cx="7468800" cy="4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Análisis de datos</a:t>
            </a:r>
            <a:endParaRPr sz="2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base final tiene 36.457 registros: 2/3 de genero F y 1/3 M. La edad media es de 42 años y la media de ingreso anual es de 157.500. Un poco más del 50% de la base está compuesta por empleados: después socios comerciales con 25% aprox: 20% de pensionados y 5% de empleados del estado. Aunque varía mucho el ingreso por tipo de ocupación la media más alta la tienen los Manager y después Realty Agents. Agregado a la base está el dato de riesgo que en total tiene 4.291 registros en riesgo (se considera en riesgo los registros que tuvieron mora al menos 1 vez: mayor a 30 días)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Análisis de nulos</a:t>
            </a:r>
            <a:endParaRPr sz="11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columna OCCUPATION_TYPE tiene 11.323 valores nulos, que fueron reemplazados con 'Other'</a:t>
            </a:r>
            <a:endParaRPr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Columnas eliminadas: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NAME_HOUSING_TYPE: El 90% tiene casa / apartamento (eliminar variable)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NAME_FAMILY_STATUS: Casi el 70% está casado (eliminar variable)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FLAG_MOBIL: tiene un solo dato (eliminar variable)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FLAG_EMAIL: más del 90% tiene email (eliminar variable)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475" y="696650"/>
            <a:ext cx="6065049" cy="3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819150" y="372650"/>
            <a:ext cx="75057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general es bajo el riesgo pero l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variables con mayor correlación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Personas con Tipo de Educación: Academic degree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Personas con Tipo de Ocupación: Security staff, Low-skill Laborers, IT staff y HR staff</a:t>
            </a:r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49" y="1513425"/>
            <a:ext cx="4743451" cy="252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50" y="2586424"/>
            <a:ext cx="4310049" cy="2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928750" y="364325"/>
            <a:ext cx="7118100" cy="18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Modelo ML</a:t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modelo a usar para la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predicción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riesgo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será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DecisionTreeClassifier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Luego de preparar los datos y ejecutar el modelo actualmente el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resultado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de: 87.67%</a:t>
            </a:r>
            <a:endParaRPr sz="14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50" y="1907250"/>
            <a:ext cx="3625672" cy="24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250325" y="2347400"/>
            <a:ext cx="2955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 de positivos: 50%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Sensibilidad: 0%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Especificidad:99</a:t>
            </a: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233475" y="707225"/>
            <a:ext cx="70083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Evaluación del modelo seleccionado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para casos positivos es muy baja. La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predicción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negativa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bien pero es de esperar porque la tasa de riesgo es de 12% (si el modelo marca todos los casos como negativos la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igual es 88%). Luego de evaluar las opciones para mejorar la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predicción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casos positivos pasamos a usar un modelo de 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RandomForestClassifier</a:t>
            </a:r>
            <a:r>
              <a:rPr lang="es" sz="14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aplicar Oversampling para balancear los datos.</a:t>
            </a:r>
            <a:endParaRPr b="1" sz="190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755775" y="625625"/>
            <a:ext cx="76017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Resultado del nuevo modelo</a:t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 sz="140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odelo de </a:t>
            </a:r>
            <a:r>
              <a:rPr lang="es" sz="1400">
                <a:solidFill>
                  <a:schemeClr val="accent2"/>
                </a:solidFill>
                <a:highlight>
                  <a:schemeClr val="dk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RandomForestClassifier</a:t>
            </a:r>
            <a:r>
              <a:rPr lang="es" sz="1400">
                <a:solidFill>
                  <a:schemeClr val="accen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luego de aplicar Oversampling para balancear los datos al 50%</a:t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775" y="1777850"/>
            <a:ext cx="37623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5402725" y="2576000"/>
            <a:ext cx="2955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 de positivos: 88%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Sensibilidad: 86%</a:t>
            </a:r>
            <a:endParaRPr sz="13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Especificidad:90%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