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42"/>
  </p:notesMasterIdLst>
  <p:sldIdLst>
    <p:sldId id="256" r:id="rId2"/>
    <p:sldId id="261" r:id="rId3"/>
    <p:sldId id="257" r:id="rId4"/>
    <p:sldId id="258" r:id="rId5"/>
    <p:sldId id="259" r:id="rId6"/>
    <p:sldId id="262" r:id="rId7"/>
    <p:sldId id="260" r:id="rId8"/>
    <p:sldId id="263" r:id="rId9"/>
    <p:sldId id="264" r:id="rId10"/>
    <p:sldId id="266" r:id="rId11"/>
    <p:sldId id="267" r:id="rId12"/>
    <p:sldId id="268" r:id="rId13"/>
    <p:sldId id="274" r:id="rId14"/>
    <p:sldId id="275" r:id="rId15"/>
    <p:sldId id="269" r:id="rId16"/>
    <p:sldId id="270" r:id="rId17"/>
    <p:sldId id="271" r:id="rId18"/>
    <p:sldId id="272" r:id="rId19"/>
    <p:sldId id="273" r:id="rId20"/>
    <p:sldId id="276" r:id="rId21"/>
    <p:sldId id="277" r:id="rId22"/>
    <p:sldId id="278" r:id="rId23"/>
    <p:sldId id="280" r:id="rId24"/>
    <p:sldId id="281" r:id="rId25"/>
    <p:sldId id="282" r:id="rId26"/>
    <p:sldId id="279"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3878"/>
  </p:normalViewPr>
  <p:slideViewPr>
    <p:cSldViewPr snapToGrid="0" snapToObjects="1">
      <p:cViewPr varScale="1">
        <p:scale>
          <a:sx n="93" d="100"/>
          <a:sy n="93" d="100"/>
        </p:scale>
        <p:origin x="18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D37B3-FEA8-B54C-B19C-F2E251F19590}" type="datetimeFigureOut">
              <a:rPr lang="en-GB" smtClean="0"/>
              <a:t>17/04/2021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D68E35-AC73-3246-B482-270CABE6275C}" type="slidenum">
              <a:rPr lang="en-GB" smtClean="0"/>
              <a:t>‹#›</a:t>
            </a:fld>
            <a:endParaRPr lang="en-GB"/>
          </a:p>
        </p:txBody>
      </p:sp>
    </p:spTree>
    <p:extLst>
      <p:ext uri="{BB962C8B-B14F-4D97-AF65-F5344CB8AC3E}">
        <p14:creationId xmlns:p14="http://schemas.microsoft.com/office/powerpoint/2010/main" val="1235762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AD68E35-AC73-3246-B482-270CABE6275C}" type="slidenum">
              <a:rPr lang="en-GB" smtClean="0"/>
              <a:t>7</a:t>
            </a:fld>
            <a:endParaRPr lang="en-GB"/>
          </a:p>
        </p:txBody>
      </p:sp>
    </p:spTree>
    <p:extLst>
      <p:ext uri="{BB962C8B-B14F-4D97-AF65-F5344CB8AC3E}">
        <p14:creationId xmlns:p14="http://schemas.microsoft.com/office/powerpoint/2010/main" val="2715802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dirty="0" err="1"/>
              <a:t>no_membrs</a:t>
            </a:r>
            <a:r>
              <a:rPr lang="en-GB" sz="2000" dirty="0"/>
              <a:t> (number of </a:t>
            </a:r>
            <a:r>
              <a:rPr lang="en-GB" sz="2000" dirty="0" err="1"/>
              <a:t>no_membs</a:t>
            </a:r>
            <a:r>
              <a:rPr lang="en-GB" sz="2000" dirty="0"/>
              <a:t>). expect +</a:t>
            </a:r>
            <a:r>
              <a:rPr lang="en-GB" sz="2000" dirty="0" err="1"/>
              <a:t>ve</a:t>
            </a:r>
            <a:r>
              <a:rPr lang="en-GB" sz="2000" dirty="0"/>
              <a:t> integers with a given max</a:t>
            </a:r>
          </a:p>
          <a:p>
            <a:r>
              <a:rPr lang="en-GB" sz="2000" dirty="0"/>
              <a:t>Data -&gt; Validation -&gt; Whole numbers</a:t>
            </a:r>
          </a:p>
          <a:p>
            <a:r>
              <a:rPr lang="en-GB" sz="2000" dirty="0"/>
              <a:t>Data -&gt; Validity… on Libre office</a:t>
            </a:r>
          </a:p>
          <a:p>
            <a:r>
              <a:rPr lang="en-GB" sz="2000" dirty="0"/>
              <a:t>On the Data ribbon Data Validation -&gt; circle invalid data</a:t>
            </a:r>
          </a:p>
        </p:txBody>
      </p:sp>
      <p:sp>
        <p:nvSpPr>
          <p:cNvPr id="4" name="Slide Number Placeholder 3"/>
          <p:cNvSpPr>
            <a:spLocks noGrp="1"/>
          </p:cNvSpPr>
          <p:nvPr>
            <p:ph type="sldNum" sz="quarter" idx="5"/>
          </p:nvPr>
        </p:nvSpPr>
        <p:spPr/>
        <p:txBody>
          <a:bodyPr/>
          <a:lstStyle/>
          <a:p>
            <a:fld id="{BAD68E35-AC73-3246-B482-270CABE6275C}" type="slidenum">
              <a:rPr lang="en-GB" smtClean="0"/>
              <a:t>23</a:t>
            </a:fld>
            <a:endParaRPr lang="en-GB"/>
          </a:p>
        </p:txBody>
      </p:sp>
    </p:spTree>
    <p:extLst>
      <p:ext uri="{BB962C8B-B14F-4D97-AF65-F5344CB8AC3E}">
        <p14:creationId xmlns:p14="http://schemas.microsoft.com/office/powerpoint/2010/main" val="2569252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at </a:t>
            </a:r>
            <a:r>
              <a:rPr lang="en-GB" sz="1200" b="0" i="0" u="none" strike="noStrike" kern="1200" dirty="0" err="1">
                <a:solidFill>
                  <a:schemeClr val="tx1"/>
                </a:solidFill>
                <a:effectLst/>
                <a:latin typeface="+mn-lt"/>
                <a:ea typeface="+mn-ea"/>
                <a:cs typeface="+mn-cs"/>
              </a:rPr>
              <a:t>respondent_wall_type</a:t>
            </a:r>
            <a:r>
              <a:rPr lang="en-GB" dirty="0"/>
              <a:t> </a:t>
            </a:r>
          </a:p>
          <a:p>
            <a:r>
              <a:rPr lang="en-GB" dirty="0"/>
              <a:t>Data –Validation -&gt; List</a:t>
            </a:r>
          </a:p>
          <a:p>
            <a:r>
              <a:rPr lang="en-GB" sz="1200" b="0" i="0" kern="1200" dirty="0">
                <a:solidFill>
                  <a:schemeClr val="tx1"/>
                </a:solidFill>
                <a:effectLst/>
                <a:latin typeface="+mn-lt"/>
                <a:ea typeface="+mn-ea"/>
                <a:cs typeface="+mn-cs"/>
              </a:rPr>
              <a:t>grass, </a:t>
            </a:r>
            <a:r>
              <a:rPr lang="en-GB" sz="1200" b="0" i="0" kern="1200" dirty="0" err="1">
                <a:solidFill>
                  <a:schemeClr val="tx1"/>
                </a:solidFill>
                <a:effectLst/>
                <a:latin typeface="+mn-lt"/>
                <a:ea typeface="+mn-ea"/>
                <a:cs typeface="+mn-cs"/>
              </a:rPr>
              <a:t>muddaub</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burntbricks</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sunbricks</a:t>
            </a:r>
            <a:r>
              <a:rPr lang="en-GB" sz="1200" b="0" i="0" kern="1200" dirty="0">
                <a:solidFill>
                  <a:schemeClr val="tx1"/>
                </a:solidFill>
                <a:effectLst/>
                <a:latin typeface="+mn-lt"/>
                <a:ea typeface="+mn-ea"/>
                <a:cs typeface="+mn-cs"/>
              </a:rPr>
              <a:t>, cement </a:t>
            </a:r>
          </a:p>
          <a:p>
            <a:r>
              <a:rPr lang="en-GB" sz="1200" b="0" i="0" kern="1200" dirty="0">
                <a:solidFill>
                  <a:schemeClr val="tx1"/>
                </a:solidFill>
                <a:effectLst/>
                <a:latin typeface="+mn-lt"/>
                <a:ea typeface="+mn-ea"/>
                <a:cs typeface="+mn-cs"/>
              </a:rPr>
              <a:t>Now get a pull down list.</a:t>
            </a:r>
          </a:p>
          <a:p>
            <a:r>
              <a:rPr lang="en-GB" sz="1200" b="0" i="0" kern="1200" dirty="0">
                <a:solidFill>
                  <a:schemeClr val="tx1"/>
                </a:solidFill>
                <a:effectLst/>
                <a:latin typeface="+mn-lt"/>
                <a:ea typeface="+mn-ea"/>
                <a:cs typeface="+mn-cs"/>
              </a:rPr>
              <a:t>Type an invalid message you get an error</a:t>
            </a:r>
            <a:endParaRPr lang="en-GB" dirty="0"/>
          </a:p>
        </p:txBody>
      </p:sp>
      <p:sp>
        <p:nvSpPr>
          <p:cNvPr id="4" name="Slide Number Placeholder 3"/>
          <p:cNvSpPr>
            <a:spLocks noGrp="1"/>
          </p:cNvSpPr>
          <p:nvPr>
            <p:ph type="sldNum" sz="quarter" idx="5"/>
          </p:nvPr>
        </p:nvSpPr>
        <p:spPr/>
        <p:txBody>
          <a:bodyPr/>
          <a:lstStyle/>
          <a:p>
            <a:fld id="{BAD68E35-AC73-3246-B482-270CABE6275C}" type="slidenum">
              <a:rPr lang="en-GB" smtClean="0"/>
              <a:t>24</a:t>
            </a:fld>
            <a:endParaRPr lang="en-GB"/>
          </a:p>
        </p:txBody>
      </p:sp>
    </p:spTree>
    <p:extLst>
      <p:ext uri="{BB962C8B-B14F-4D97-AF65-F5344CB8AC3E}">
        <p14:creationId xmlns:p14="http://schemas.microsoft.com/office/powerpoint/2010/main" val="3710197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AD68E35-AC73-3246-B482-270CABE6275C}" type="slidenum">
              <a:rPr lang="en-GB" smtClean="0"/>
              <a:t>25</a:t>
            </a:fld>
            <a:endParaRPr lang="en-GB"/>
          </a:p>
        </p:txBody>
      </p:sp>
    </p:spTree>
    <p:extLst>
      <p:ext uri="{BB962C8B-B14F-4D97-AF65-F5344CB8AC3E}">
        <p14:creationId xmlns:p14="http://schemas.microsoft.com/office/powerpoint/2010/main" val="3186211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AD68E35-AC73-3246-B482-270CABE6275C}" type="slidenum">
              <a:rPr lang="en-GB" smtClean="0"/>
              <a:t>29</a:t>
            </a:fld>
            <a:endParaRPr lang="en-GB"/>
          </a:p>
        </p:txBody>
      </p:sp>
    </p:spTree>
    <p:extLst>
      <p:ext uri="{BB962C8B-B14F-4D97-AF65-F5344CB8AC3E}">
        <p14:creationId xmlns:p14="http://schemas.microsoft.com/office/powerpoint/2010/main" val="2667024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AD68E35-AC73-3246-B482-270CABE6275C}" type="slidenum">
              <a:rPr lang="en-GB" smtClean="0"/>
              <a:t>35</a:t>
            </a:fld>
            <a:endParaRPr lang="en-GB"/>
          </a:p>
        </p:txBody>
      </p:sp>
    </p:spTree>
    <p:extLst>
      <p:ext uri="{BB962C8B-B14F-4D97-AF65-F5344CB8AC3E}">
        <p14:creationId xmlns:p14="http://schemas.microsoft.com/office/powerpoint/2010/main" val="371119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 round the group, start with myself</a:t>
            </a:r>
          </a:p>
        </p:txBody>
      </p:sp>
      <p:sp>
        <p:nvSpPr>
          <p:cNvPr id="4" name="Slide Number Placeholder 3"/>
          <p:cNvSpPr>
            <a:spLocks noGrp="1"/>
          </p:cNvSpPr>
          <p:nvPr>
            <p:ph type="sldNum" sz="quarter" idx="5"/>
          </p:nvPr>
        </p:nvSpPr>
        <p:spPr/>
        <p:txBody>
          <a:bodyPr/>
          <a:lstStyle/>
          <a:p>
            <a:fld id="{BAD68E35-AC73-3246-B482-270CABE6275C}" type="slidenum">
              <a:rPr lang="en-GB" smtClean="0"/>
              <a:t>8</a:t>
            </a:fld>
            <a:endParaRPr lang="en-GB"/>
          </a:p>
        </p:txBody>
      </p:sp>
    </p:spTree>
    <p:extLst>
      <p:ext uri="{BB962C8B-B14F-4D97-AF65-F5344CB8AC3E}">
        <p14:creationId xmlns:p14="http://schemas.microsoft.com/office/powerpoint/2010/main" val="1701970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10 minutes</a:t>
            </a:r>
          </a:p>
          <a:p>
            <a:r>
              <a:rPr lang="en-GB" dirty="0"/>
              <a:t>Come back to solutions later on</a:t>
            </a:r>
          </a:p>
        </p:txBody>
      </p:sp>
      <p:sp>
        <p:nvSpPr>
          <p:cNvPr id="4" name="Slide Number Placeholder 3"/>
          <p:cNvSpPr>
            <a:spLocks noGrp="1"/>
          </p:cNvSpPr>
          <p:nvPr>
            <p:ph type="sldNum" sz="quarter" idx="5"/>
          </p:nvPr>
        </p:nvSpPr>
        <p:spPr/>
        <p:txBody>
          <a:bodyPr/>
          <a:lstStyle/>
          <a:p>
            <a:fld id="{BAD68E35-AC73-3246-B482-270CABE6275C}" type="slidenum">
              <a:rPr lang="en-GB" smtClean="0"/>
              <a:t>12</a:t>
            </a:fld>
            <a:endParaRPr lang="en-GB"/>
          </a:p>
        </p:txBody>
      </p:sp>
    </p:spTree>
    <p:extLst>
      <p:ext uri="{BB962C8B-B14F-4D97-AF65-F5344CB8AC3E}">
        <p14:creationId xmlns:p14="http://schemas.microsoft.com/office/powerpoint/2010/main" val="3350638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Nine simple ways to make it easier to (re)use your </a:t>
            </a:r>
            <a:r>
              <a:rPr lang="en-GB" dirty="0" err="1"/>
              <a:t>data,.https</a:t>
            </a:r>
            <a:r>
              <a:rPr lang="en-GB" dirty="0"/>
              <a:t>://</a:t>
            </a:r>
            <a:r>
              <a:rPr lang="en-GB" dirty="0" err="1"/>
              <a:t>ojs.library.queensu.ca</a:t>
            </a:r>
            <a:r>
              <a:rPr lang="en-GB" dirty="0"/>
              <a:t>/</a:t>
            </a:r>
            <a:r>
              <a:rPr lang="en-GB" dirty="0" err="1"/>
              <a:t>index.php</a:t>
            </a:r>
            <a:r>
              <a:rPr lang="en-GB" dirty="0"/>
              <a:t>/IEE/article/view/4608</a:t>
            </a:r>
          </a:p>
        </p:txBody>
      </p:sp>
      <p:sp>
        <p:nvSpPr>
          <p:cNvPr id="4" name="Slide Number Placeholder 3"/>
          <p:cNvSpPr>
            <a:spLocks noGrp="1"/>
          </p:cNvSpPr>
          <p:nvPr>
            <p:ph type="sldNum" sz="quarter" idx="5"/>
          </p:nvPr>
        </p:nvSpPr>
        <p:spPr/>
        <p:txBody>
          <a:bodyPr/>
          <a:lstStyle/>
          <a:p>
            <a:fld id="{BAD68E35-AC73-3246-B482-270CABE6275C}" type="slidenum">
              <a:rPr lang="en-GB" smtClean="0"/>
              <a:t>14</a:t>
            </a:fld>
            <a:endParaRPr lang="en-GB"/>
          </a:p>
        </p:txBody>
      </p:sp>
    </p:spTree>
    <p:extLst>
      <p:ext uri="{BB962C8B-B14F-4D97-AF65-F5344CB8AC3E}">
        <p14:creationId xmlns:p14="http://schemas.microsoft.com/office/powerpoint/2010/main" val="3040248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the exact wording of questions used in the interviews (if interviews were structured) or general prompts used (if interviews were semi-structured)</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a description of the type of data allowed in each column (e.g. the allowed range for numerical data with a restricted range, a list of allowed options for categorical variables, whether data in a numerical column should be continuous or discrete)</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definitions of any categorical variables (e.g. definitions of “</a:t>
            </a:r>
            <a:r>
              <a:rPr lang="en-GB" sz="1200" b="0" i="0" kern="1200" dirty="0" err="1">
                <a:solidFill>
                  <a:schemeClr val="tx1"/>
                </a:solidFill>
                <a:effectLst/>
                <a:latin typeface="+mn-lt"/>
                <a:ea typeface="+mn-ea"/>
                <a:cs typeface="+mn-cs"/>
              </a:rPr>
              <a:t>burntbricks</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sunbricks</a:t>
            </a:r>
            <a:r>
              <a:rPr lang="en-GB"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definitions of what was counted as a “room”, a “plot”, etc. (e.g. was there a minimum size)</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learners may come up with additional questions to add to this list</a:t>
            </a:r>
          </a:p>
          <a:p>
            <a:endParaRPr lang="en-GB" dirty="0"/>
          </a:p>
        </p:txBody>
      </p:sp>
      <p:sp>
        <p:nvSpPr>
          <p:cNvPr id="4" name="Slide Number Placeholder 3"/>
          <p:cNvSpPr>
            <a:spLocks noGrp="1"/>
          </p:cNvSpPr>
          <p:nvPr>
            <p:ph type="sldNum" sz="quarter" idx="5"/>
          </p:nvPr>
        </p:nvSpPr>
        <p:spPr/>
        <p:txBody>
          <a:bodyPr/>
          <a:lstStyle/>
          <a:p>
            <a:fld id="{BAD68E35-AC73-3246-B482-270CABE6275C}" type="slidenum">
              <a:rPr lang="en-GB" smtClean="0"/>
              <a:t>16</a:t>
            </a:fld>
            <a:endParaRPr lang="en-GB"/>
          </a:p>
        </p:txBody>
      </p:sp>
    </p:spTree>
    <p:extLst>
      <p:ext uri="{BB962C8B-B14F-4D97-AF65-F5344CB8AC3E}">
        <p14:creationId xmlns:p14="http://schemas.microsoft.com/office/powerpoint/2010/main" val="354516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AD68E35-AC73-3246-B482-270CABE6275C}" type="slidenum">
              <a:rPr lang="en-GB" smtClean="0"/>
              <a:t>17</a:t>
            </a:fld>
            <a:endParaRPr lang="en-GB"/>
          </a:p>
        </p:txBody>
      </p:sp>
    </p:spTree>
    <p:extLst>
      <p:ext uri="{BB962C8B-B14F-4D97-AF65-F5344CB8AC3E}">
        <p14:creationId xmlns:p14="http://schemas.microsoft.com/office/powerpoint/2010/main" val="1487421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AD68E35-AC73-3246-B482-270CABE6275C}" type="slidenum">
              <a:rPr lang="en-GB" smtClean="0"/>
              <a:t>18</a:t>
            </a:fld>
            <a:endParaRPr lang="en-GB"/>
          </a:p>
        </p:txBody>
      </p:sp>
    </p:spTree>
    <p:extLst>
      <p:ext uri="{BB962C8B-B14F-4D97-AF65-F5344CB8AC3E}">
        <p14:creationId xmlns:p14="http://schemas.microsoft.com/office/powerpoint/2010/main" val="345087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Excel stores numbers as the number of days since </a:t>
            </a:r>
            <a:r>
              <a:rPr lang="en-GB" sz="1200" b="0" i="0" kern="1200" dirty="0">
                <a:solidFill>
                  <a:schemeClr val="tx1"/>
                </a:solidFill>
                <a:effectLst/>
                <a:latin typeface="+mn-lt"/>
                <a:ea typeface="+mn-ea"/>
                <a:cs typeface="+mn-cs"/>
              </a:rPr>
              <a:t>December 31, 1899. Since 1904 on a Mac. Also it incorrectly assumes that 1900 was a leap year</a:t>
            </a:r>
            <a:endParaRPr lang="en-GB" dirty="0"/>
          </a:p>
        </p:txBody>
      </p:sp>
      <p:sp>
        <p:nvSpPr>
          <p:cNvPr id="4" name="Slide Number Placeholder 3"/>
          <p:cNvSpPr>
            <a:spLocks noGrp="1"/>
          </p:cNvSpPr>
          <p:nvPr>
            <p:ph type="sldNum" sz="quarter" idx="5"/>
          </p:nvPr>
        </p:nvSpPr>
        <p:spPr/>
        <p:txBody>
          <a:bodyPr/>
          <a:lstStyle/>
          <a:p>
            <a:fld id="{BAD68E35-AC73-3246-B482-270CABE6275C}" type="slidenum">
              <a:rPr lang="en-GB" smtClean="0"/>
              <a:t>19</a:t>
            </a:fld>
            <a:endParaRPr lang="en-GB"/>
          </a:p>
        </p:txBody>
      </p:sp>
    </p:spTree>
    <p:extLst>
      <p:ext uri="{BB962C8B-B14F-4D97-AF65-F5344CB8AC3E}">
        <p14:creationId xmlns:p14="http://schemas.microsoft.com/office/powerpoint/2010/main" val="1626479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AD68E35-AC73-3246-B482-270CABE6275C}" type="slidenum">
              <a:rPr lang="en-GB" smtClean="0"/>
              <a:t>20</a:t>
            </a:fld>
            <a:endParaRPr lang="en-GB"/>
          </a:p>
        </p:txBody>
      </p:sp>
    </p:spTree>
    <p:extLst>
      <p:ext uri="{BB962C8B-B14F-4D97-AF65-F5344CB8AC3E}">
        <p14:creationId xmlns:p14="http://schemas.microsoft.com/office/powerpoint/2010/main" val="1801760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E4530F4-52FC-FF49-8492-E73ADEF0F48A}" type="datetimeFigureOut">
              <a:rPr lang="en-US" smtClean="0"/>
              <a:t>4/16/21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899BDB-09DA-8D4B-9E4E-58725F21E701}" type="slidenum">
              <a:rPr lang="en-US" smtClean="0"/>
              <a:t>‹#›</a:t>
            </a:fld>
            <a:endParaRPr lang="en-US"/>
          </a:p>
        </p:txBody>
      </p:sp>
    </p:spTree>
    <p:extLst>
      <p:ext uri="{BB962C8B-B14F-4D97-AF65-F5344CB8AC3E}">
        <p14:creationId xmlns:p14="http://schemas.microsoft.com/office/powerpoint/2010/main" val="2814708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E4530F4-52FC-FF49-8492-E73ADEF0F48A}" type="datetimeFigureOut">
              <a:rPr lang="en-US" smtClean="0"/>
              <a:t>4/16/21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899BDB-09DA-8D4B-9E4E-58725F21E701}" type="slidenum">
              <a:rPr lang="en-US" smtClean="0"/>
              <a:t>‹#›</a:t>
            </a:fld>
            <a:endParaRPr lang="en-US"/>
          </a:p>
        </p:txBody>
      </p:sp>
    </p:spTree>
    <p:extLst>
      <p:ext uri="{BB962C8B-B14F-4D97-AF65-F5344CB8AC3E}">
        <p14:creationId xmlns:p14="http://schemas.microsoft.com/office/powerpoint/2010/main" val="105454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E4530F4-52FC-FF49-8492-E73ADEF0F48A}" type="datetimeFigureOut">
              <a:rPr lang="en-US" smtClean="0"/>
              <a:t>4/16/21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899BDB-09DA-8D4B-9E4E-58725F21E701}" type="slidenum">
              <a:rPr lang="en-US" smtClean="0"/>
              <a:t>‹#›</a:t>
            </a:fld>
            <a:endParaRPr lang="en-US"/>
          </a:p>
        </p:txBody>
      </p:sp>
    </p:spTree>
    <p:extLst>
      <p:ext uri="{BB962C8B-B14F-4D97-AF65-F5344CB8AC3E}">
        <p14:creationId xmlns:p14="http://schemas.microsoft.com/office/powerpoint/2010/main" val="3914398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E4530F4-52FC-FF49-8492-E73ADEF0F48A}" type="datetimeFigureOut">
              <a:rPr lang="en-US" smtClean="0"/>
              <a:t>4/16/21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899BDB-09DA-8D4B-9E4E-58725F21E701}"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2021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E4530F4-52FC-FF49-8492-E73ADEF0F48A}" type="datetimeFigureOut">
              <a:rPr lang="en-US" smtClean="0"/>
              <a:t>4/16/21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899BDB-09DA-8D4B-9E4E-58725F21E701}" type="slidenum">
              <a:rPr lang="en-US" smtClean="0"/>
              <a:t>‹#›</a:t>
            </a:fld>
            <a:endParaRPr lang="en-US"/>
          </a:p>
        </p:txBody>
      </p:sp>
    </p:spTree>
    <p:extLst>
      <p:ext uri="{BB962C8B-B14F-4D97-AF65-F5344CB8AC3E}">
        <p14:creationId xmlns:p14="http://schemas.microsoft.com/office/powerpoint/2010/main" val="1455744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5E4530F4-52FC-FF49-8492-E73ADEF0F48A}" type="datetimeFigureOut">
              <a:rPr lang="en-US" smtClean="0"/>
              <a:t>4/16/21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899BDB-09DA-8D4B-9E4E-58725F21E701}" type="slidenum">
              <a:rPr lang="en-US" smtClean="0"/>
              <a:t>‹#›</a:t>
            </a:fld>
            <a:endParaRPr lang="en-US"/>
          </a:p>
        </p:txBody>
      </p:sp>
    </p:spTree>
    <p:extLst>
      <p:ext uri="{BB962C8B-B14F-4D97-AF65-F5344CB8AC3E}">
        <p14:creationId xmlns:p14="http://schemas.microsoft.com/office/powerpoint/2010/main" val="4185706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5E4530F4-52FC-FF49-8492-E73ADEF0F48A}" type="datetimeFigureOut">
              <a:rPr lang="en-US" smtClean="0"/>
              <a:t>4/16/21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899BDB-09DA-8D4B-9E4E-58725F21E701}" type="slidenum">
              <a:rPr lang="en-US" smtClean="0"/>
              <a:t>‹#›</a:t>
            </a:fld>
            <a:endParaRPr lang="en-US"/>
          </a:p>
        </p:txBody>
      </p:sp>
    </p:spTree>
    <p:extLst>
      <p:ext uri="{BB962C8B-B14F-4D97-AF65-F5344CB8AC3E}">
        <p14:creationId xmlns:p14="http://schemas.microsoft.com/office/powerpoint/2010/main" val="248143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E4530F4-52FC-FF49-8492-E73ADEF0F48A}" type="datetimeFigureOut">
              <a:rPr lang="en-US" smtClean="0"/>
              <a:t>4/16/21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899BDB-09DA-8D4B-9E4E-58725F21E701}" type="slidenum">
              <a:rPr lang="en-US" smtClean="0"/>
              <a:t>‹#›</a:t>
            </a:fld>
            <a:endParaRPr lang="en-US"/>
          </a:p>
        </p:txBody>
      </p:sp>
    </p:spTree>
    <p:extLst>
      <p:ext uri="{BB962C8B-B14F-4D97-AF65-F5344CB8AC3E}">
        <p14:creationId xmlns:p14="http://schemas.microsoft.com/office/powerpoint/2010/main" val="763189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E4530F4-52FC-FF49-8492-E73ADEF0F48A}" type="datetimeFigureOut">
              <a:rPr lang="en-US" smtClean="0"/>
              <a:t>4/16/21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899BDB-09DA-8D4B-9E4E-58725F21E701}" type="slidenum">
              <a:rPr lang="en-US" smtClean="0"/>
              <a:t>‹#›</a:t>
            </a:fld>
            <a:endParaRPr lang="en-US"/>
          </a:p>
        </p:txBody>
      </p:sp>
    </p:spTree>
    <p:extLst>
      <p:ext uri="{BB962C8B-B14F-4D97-AF65-F5344CB8AC3E}">
        <p14:creationId xmlns:p14="http://schemas.microsoft.com/office/powerpoint/2010/main" val="1481322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E4530F4-52FC-FF49-8492-E73ADEF0F48A}" type="datetimeFigureOut">
              <a:rPr lang="en-US" smtClean="0"/>
              <a:t>4/16/21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899BDB-09DA-8D4B-9E4E-58725F21E701}" type="slidenum">
              <a:rPr lang="en-US" smtClean="0"/>
              <a:t>‹#›</a:t>
            </a:fld>
            <a:endParaRPr lang="en-US"/>
          </a:p>
        </p:txBody>
      </p:sp>
    </p:spTree>
    <p:extLst>
      <p:ext uri="{BB962C8B-B14F-4D97-AF65-F5344CB8AC3E}">
        <p14:creationId xmlns:p14="http://schemas.microsoft.com/office/powerpoint/2010/main" val="2162118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E4530F4-52FC-FF49-8492-E73ADEF0F48A}" type="datetimeFigureOut">
              <a:rPr lang="en-US" smtClean="0"/>
              <a:t>4/16/21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899BDB-09DA-8D4B-9E4E-58725F21E701}" type="slidenum">
              <a:rPr lang="en-US" smtClean="0"/>
              <a:t>‹#›</a:t>
            </a:fld>
            <a:endParaRPr lang="en-US"/>
          </a:p>
        </p:txBody>
      </p:sp>
    </p:spTree>
    <p:extLst>
      <p:ext uri="{BB962C8B-B14F-4D97-AF65-F5344CB8AC3E}">
        <p14:creationId xmlns:p14="http://schemas.microsoft.com/office/powerpoint/2010/main" val="3063583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E4530F4-52FC-FF49-8492-E73ADEF0F48A}" type="datetimeFigureOut">
              <a:rPr lang="en-US" smtClean="0"/>
              <a:t>4/16/21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899BDB-09DA-8D4B-9E4E-58725F21E701}" type="slidenum">
              <a:rPr lang="en-US" smtClean="0"/>
              <a:t>‹#›</a:t>
            </a:fld>
            <a:endParaRPr lang="en-US"/>
          </a:p>
        </p:txBody>
      </p:sp>
    </p:spTree>
    <p:extLst>
      <p:ext uri="{BB962C8B-B14F-4D97-AF65-F5344CB8AC3E}">
        <p14:creationId xmlns:p14="http://schemas.microsoft.com/office/powerpoint/2010/main" val="54109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E4530F4-52FC-FF49-8492-E73ADEF0F48A}" type="datetimeFigureOut">
              <a:rPr lang="en-US" smtClean="0"/>
              <a:t>4/16/21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899BDB-09DA-8D4B-9E4E-58725F21E701}" type="slidenum">
              <a:rPr lang="en-US" smtClean="0"/>
              <a:t>‹#›</a:t>
            </a:fld>
            <a:endParaRPr lang="en-US"/>
          </a:p>
        </p:txBody>
      </p:sp>
    </p:spTree>
    <p:extLst>
      <p:ext uri="{BB962C8B-B14F-4D97-AF65-F5344CB8AC3E}">
        <p14:creationId xmlns:p14="http://schemas.microsoft.com/office/powerpoint/2010/main" val="256183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E4530F4-52FC-FF49-8492-E73ADEF0F48A}" type="datetimeFigureOut">
              <a:rPr lang="en-US" smtClean="0"/>
              <a:t>4/16/21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899BDB-09DA-8D4B-9E4E-58725F21E701}" type="slidenum">
              <a:rPr lang="en-US" smtClean="0"/>
              <a:t>‹#›</a:t>
            </a:fld>
            <a:endParaRPr lang="en-US"/>
          </a:p>
        </p:txBody>
      </p:sp>
    </p:spTree>
    <p:extLst>
      <p:ext uri="{BB962C8B-B14F-4D97-AF65-F5344CB8AC3E}">
        <p14:creationId xmlns:p14="http://schemas.microsoft.com/office/powerpoint/2010/main" val="186082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E4530F4-52FC-FF49-8492-E73ADEF0F48A}" type="datetimeFigureOut">
              <a:rPr lang="en-US" smtClean="0"/>
              <a:t>4/16/21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899BDB-09DA-8D4B-9E4E-58725F21E701}" type="slidenum">
              <a:rPr lang="en-US" smtClean="0"/>
              <a:t>‹#›</a:t>
            </a:fld>
            <a:endParaRPr lang="en-US"/>
          </a:p>
        </p:txBody>
      </p:sp>
    </p:spTree>
    <p:extLst>
      <p:ext uri="{BB962C8B-B14F-4D97-AF65-F5344CB8AC3E}">
        <p14:creationId xmlns:p14="http://schemas.microsoft.com/office/powerpoint/2010/main" val="2051360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E4530F4-52FC-FF49-8492-E73ADEF0F48A}" type="datetimeFigureOut">
              <a:rPr lang="en-US" smtClean="0"/>
              <a:t>4/16/21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899BDB-09DA-8D4B-9E4E-58725F21E701}" type="slidenum">
              <a:rPr lang="en-US" smtClean="0"/>
              <a:t>‹#›</a:t>
            </a:fld>
            <a:endParaRPr lang="en-US"/>
          </a:p>
        </p:txBody>
      </p:sp>
    </p:spTree>
    <p:extLst>
      <p:ext uri="{BB962C8B-B14F-4D97-AF65-F5344CB8AC3E}">
        <p14:creationId xmlns:p14="http://schemas.microsoft.com/office/powerpoint/2010/main" val="382326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E4530F4-52FC-FF49-8492-E73ADEF0F48A}" type="datetimeFigureOut">
              <a:rPr lang="en-US" smtClean="0"/>
              <a:t>4/16/21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899BDB-09DA-8D4B-9E4E-58725F21E701}" type="slidenum">
              <a:rPr lang="en-US" smtClean="0"/>
              <a:t>‹#›</a:t>
            </a:fld>
            <a:endParaRPr lang="en-US"/>
          </a:p>
        </p:txBody>
      </p:sp>
    </p:spTree>
    <p:extLst>
      <p:ext uri="{BB962C8B-B14F-4D97-AF65-F5344CB8AC3E}">
        <p14:creationId xmlns:p14="http://schemas.microsoft.com/office/powerpoint/2010/main" val="1002807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E4530F4-52FC-FF49-8492-E73ADEF0F48A}" type="datetimeFigureOut">
              <a:rPr lang="en-US" smtClean="0"/>
              <a:t>4/16/21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899BDB-09DA-8D4B-9E4E-58725F21E701}" type="slidenum">
              <a:rPr lang="en-US" smtClean="0"/>
              <a:t>‹#›</a:t>
            </a:fld>
            <a:endParaRPr lang="en-US"/>
          </a:p>
        </p:txBody>
      </p:sp>
    </p:spTree>
    <p:extLst>
      <p:ext uri="{BB962C8B-B14F-4D97-AF65-F5344CB8AC3E}">
        <p14:creationId xmlns:p14="http://schemas.microsoft.com/office/powerpoint/2010/main" val="1092462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E4530F4-52FC-FF49-8492-E73ADEF0F48A}" type="datetimeFigureOut">
              <a:rPr lang="en-US" smtClean="0"/>
              <a:t>4/16/21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8899BDB-09DA-8D4B-9E4E-58725F21E701}" type="slidenum">
              <a:rPr lang="en-US" smtClean="0"/>
              <a:t>‹#›</a:t>
            </a:fld>
            <a:endParaRPr lang="en-US"/>
          </a:p>
        </p:txBody>
      </p:sp>
    </p:spTree>
    <p:extLst>
      <p:ext uri="{BB962C8B-B14F-4D97-AF65-F5344CB8AC3E}">
        <p14:creationId xmlns:p14="http://schemas.microsoft.com/office/powerpoint/2010/main" val="2214206085"/>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s://openrefine.or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arpentry.org/socialsci-workshop/data/" TargetMode="External"/><Relationship Id="rId2" Type="http://schemas.openxmlformats.org/officeDocument/2006/relationships/hyperlink" Target="https://datacarpentry.org/spreadsheets-socialsci/setup.html" TargetMode="Externa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www.amazon.com/Head-First-Excel-learners-spreadsheets/dp/0596807694/ref=sr_1_1?ie=UTF8&amp;qid=1491594584&amp;sr=8-1&amp;keywords=head+first+excel"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hyperlink" Target="https://vita.had.co.nz/papers/tidy-data.pdf" TargetMode="Externa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E694-1D94-A249-B04E-D2D0EDC38238}"/>
              </a:ext>
            </a:extLst>
          </p:cNvPr>
          <p:cNvSpPr>
            <a:spLocks noGrp="1"/>
          </p:cNvSpPr>
          <p:nvPr>
            <p:ph type="ctrTitle"/>
          </p:nvPr>
        </p:nvSpPr>
        <p:spPr/>
        <p:txBody>
          <a:bodyPr>
            <a:normAutofit/>
          </a:bodyPr>
          <a:lstStyle/>
          <a:p>
            <a:r>
              <a:rPr lang="en-US" dirty="0"/>
              <a:t>Data Organization in Spreadsheets for Social Scientists</a:t>
            </a:r>
          </a:p>
        </p:txBody>
      </p:sp>
      <p:sp>
        <p:nvSpPr>
          <p:cNvPr id="3" name="Subtitle 2">
            <a:extLst>
              <a:ext uri="{FF2B5EF4-FFF2-40B4-BE49-F238E27FC236}">
                <a16:creationId xmlns:a16="http://schemas.microsoft.com/office/drawing/2014/main" id="{720C9652-2A69-2F48-9CCF-331AA84942BD}"/>
              </a:ext>
            </a:extLst>
          </p:cNvPr>
          <p:cNvSpPr>
            <a:spLocks noGrp="1"/>
          </p:cNvSpPr>
          <p:nvPr>
            <p:ph type="subTitle" idx="1"/>
          </p:nvPr>
        </p:nvSpPr>
        <p:spPr/>
        <p:txBody>
          <a:bodyPr/>
          <a:lstStyle/>
          <a:p>
            <a:r>
              <a:rPr lang="en-US" dirty="0"/>
              <a:t>https://</a:t>
            </a:r>
            <a:r>
              <a:rPr lang="en-US" dirty="0" err="1"/>
              <a:t>datacarpentry.org</a:t>
            </a:r>
            <a:r>
              <a:rPr lang="en-US" dirty="0"/>
              <a:t>/spreadsheets-</a:t>
            </a:r>
            <a:r>
              <a:rPr lang="en-US" dirty="0" err="1"/>
              <a:t>socialsci</a:t>
            </a:r>
            <a:r>
              <a:rPr lang="en-US" dirty="0"/>
              <a:t>/</a:t>
            </a:r>
          </a:p>
        </p:txBody>
      </p:sp>
    </p:spTree>
    <p:extLst>
      <p:ext uri="{BB962C8B-B14F-4D97-AF65-F5344CB8AC3E}">
        <p14:creationId xmlns:p14="http://schemas.microsoft.com/office/powerpoint/2010/main" val="2706457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CF200-55B9-1D47-96BE-E21F30B3B7F9}"/>
              </a:ext>
            </a:extLst>
          </p:cNvPr>
          <p:cNvSpPr>
            <a:spLocks noGrp="1"/>
          </p:cNvSpPr>
          <p:nvPr>
            <p:ph type="title"/>
          </p:nvPr>
        </p:nvSpPr>
        <p:spPr/>
        <p:txBody>
          <a:bodyPr/>
          <a:lstStyle/>
          <a:p>
            <a:r>
              <a:rPr lang="en-GB" dirty="0"/>
              <a:t>Formatting Data Tables in Spreadsheets</a:t>
            </a:r>
          </a:p>
        </p:txBody>
      </p:sp>
      <p:sp>
        <p:nvSpPr>
          <p:cNvPr id="3" name="Text Placeholder 2">
            <a:extLst>
              <a:ext uri="{FF2B5EF4-FFF2-40B4-BE49-F238E27FC236}">
                <a16:creationId xmlns:a16="http://schemas.microsoft.com/office/drawing/2014/main" id="{4CA61036-92B3-C44E-9823-31B095AA8978}"/>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776866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BA2A10-D1EE-DD40-AF0B-0C05DF97063A}"/>
              </a:ext>
            </a:extLst>
          </p:cNvPr>
          <p:cNvSpPr>
            <a:spLocks noGrp="1"/>
          </p:cNvSpPr>
          <p:nvPr>
            <p:ph type="title"/>
          </p:nvPr>
        </p:nvSpPr>
        <p:spPr/>
        <p:txBody>
          <a:bodyPr/>
          <a:lstStyle/>
          <a:p>
            <a:r>
              <a:rPr lang="en-GB" dirty="0"/>
              <a:t>keep track of your analysis</a:t>
            </a:r>
          </a:p>
        </p:txBody>
      </p:sp>
      <p:sp>
        <p:nvSpPr>
          <p:cNvPr id="5" name="Content Placeholder 4">
            <a:extLst>
              <a:ext uri="{FF2B5EF4-FFF2-40B4-BE49-F238E27FC236}">
                <a16:creationId xmlns:a16="http://schemas.microsoft.com/office/drawing/2014/main" id="{FA463A08-49E4-5140-B616-3DDEB796E0F7}"/>
              </a:ext>
            </a:extLst>
          </p:cNvPr>
          <p:cNvSpPr>
            <a:spLocks noGrp="1"/>
          </p:cNvSpPr>
          <p:nvPr>
            <p:ph idx="1"/>
          </p:nvPr>
        </p:nvSpPr>
        <p:spPr/>
        <p:txBody>
          <a:bodyPr>
            <a:normAutofit lnSpcReduction="10000"/>
          </a:bodyPr>
          <a:lstStyle/>
          <a:p>
            <a:r>
              <a:rPr lang="en-GB" dirty="0"/>
              <a:t>do not modify the original data</a:t>
            </a:r>
          </a:p>
          <a:p>
            <a:pPr lvl="1"/>
            <a:r>
              <a:rPr lang="en-GB" dirty="0"/>
              <a:t>Work on a copy of the data in a different tab</a:t>
            </a:r>
          </a:p>
          <a:p>
            <a:pPr lvl="1"/>
            <a:r>
              <a:rPr lang="en-GB" dirty="0"/>
              <a:t>keep track of your modifications</a:t>
            </a:r>
          </a:p>
          <a:p>
            <a:pPr lvl="2"/>
            <a:r>
              <a:rPr lang="en-GB" dirty="0"/>
              <a:t>Use another tab or a separate text file</a:t>
            </a:r>
          </a:p>
          <a:p>
            <a:r>
              <a:rPr lang="en-GB" dirty="0"/>
              <a:t>Structuring data</a:t>
            </a:r>
          </a:p>
          <a:p>
            <a:pPr lvl="1"/>
            <a:r>
              <a:rPr lang="en-GB" dirty="0"/>
              <a:t>Put all your variables in columns – e.g. weight or temperature.</a:t>
            </a:r>
          </a:p>
          <a:p>
            <a:pPr lvl="1"/>
            <a:r>
              <a:rPr lang="en-GB" dirty="0"/>
              <a:t>Put each observation in its own row.</a:t>
            </a:r>
          </a:p>
          <a:p>
            <a:pPr lvl="1"/>
            <a:r>
              <a:rPr lang="en-GB" dirty="0"/>
              <a:t>Do not combine multiple pieces of information in one cell.</a:t>
            </a:r>
          </a:p>
          <a:p>
            <a:pPr lvl="1"/>
            <a:r>
              <a:rPr lang="en-GB" dirty="0"/>
              <a:t>Export data to a text-based format, csv (comma separated values) </a:t>
            </a:r>
          </a:p>
        </p:txBody>
      </p:sp>
      <p:pic>
        <p:nvPicPr>
          <p:cNvPr id="2050" name="Picture 2" descr="multiple-info example">
            <a:extLst>
              <a:ext uri="{FF2B5EF4-FFF2-40B4-BE49-F238E27FC236}">
                <a16:creationId xmlns:a16="http://schemas.microsoft.com/office/drawing/2014/main" id="{471556FC-3035-DD40-9F10-ECD0B021C4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4572" y="1419413"/>
            <a:ext cx="2940050" cy="26211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ingle-info example">
            <a:extLst>
              <a:ext uri="{FF2B5EF4-FFF2-40B4-BE49-F238E27FC236}">
                <a16:creationId xmlns:a16="http://schemas.microsoft.com/office/drawing/2014/main" id="{CB8E9AA7-3825-AB42-8BA6-F24C14774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1826" y="4173993"/>
            <a:ext cx="2605541" cy="2529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57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1+#ppt_w/2"/>
                                          </p:val>
                                        </p:tav>
                                        <p:tav tm="100000">
                                          <p:val>
                                            <p:strVal val="#ppt_x"/>
                                          </p:val>
                                        </p:tav>
                                      </p:tavLst>
                                    </p:anim>
                                    <p:anim calcmode="lin" valueType="num">
                                      <p:cBhvr additive="base">
                                        <p:cTn id="8"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anim calcmode="lin" valueType="num">
                                      <p:cBhvr additive="base">
                                        <p:cTn id="13" dur="500" fill="hold"/>
                                        <p:tgtEl>
                                          <p:spTgt spid="2052"/>
                                        </p:tgtEl>
                                        <p:attrNameLst>
                                          <p:attrName>ppt_x</p:attrName>
                                        </p:attrNameLst>
                                      </p:cBhvr>
                                      <p:tavLst>
                                        <p:tav tm="0">
                                          <p:val>
                                            <p:strVal val="1+#ppt_w/2"/>
                                          </p:val>
                                        </p:tav>
                                        <p:tav tm="100000">
                                          <p:val>
                                            <p:strVal val="#ppt_x"/>
                                          </p:val>
                                        </p:tav>
                                      </p:tavLst>
                                    </p:anim>
                                    <p:anim calcmode="lin" valueType="num">
                                      <p:cBhvr additive="base">
                                        <p:cTn id="14" dur="500" fill="hold"/>
                                        <p:tgtEl>
                                          <p:spTgt spid="20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6ABE-8130-374F-84AA-345FDF30E9E8}"/>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DC911B1C-DD33-0E4D-8F65-AC3D349FC316}"/>
              </a:ext>
            </a:extLst>
          </p:cNvPr>
          <p:cNvSpPr>
            <a:spLocks noGrp="1"/>
          </p:cNvSpPr>
          <p:nvPr>
            <p:ph idx="1"/>
          </p:nvPr>
        </p:nvSpPr>
        <p:spPr/>
        <p:txBody>
          <a:bodyPr>
            <a:normAutofit fontScale="92500"/>
          </a:bodyPr>
          <a:lstStyle/>
          <a:p>
            <a:r>
              <a:rPr lang="en-GB" sz="1800" dirty="0"/>
              <a:t>We’re going to take a messy version of the SAFI data and describe how we would clean it up.</a:t>
            </a:r>
          </a:p>
          <a:p>
            <a:pPr marL="800100" lvl="1" indent="-342900">
              <a:buFont typeface="+mj-lt"/>
              <a:buAutoNum type="arabicPeriod"/>
            </a:pPr>
            <a:r>
              <a:rPr lang="en-GB" sz="1600" dirty="0"/>
              <a:t>Download/open the </a:t>
            </a:r>
            <a:r>
              <a:rPr lang="en-GB" sz="1600" dirty="0" err="1"/>
              <a:t>SAFI_messy.xlsx</a:t>
            </a:r>
            <a:r>
              <a:rPr lang="en-GB" sz="1600" dirty="0"/>
              <a:t> data.</a:t>
            </a:r>
          </a:p>
          <a:p>
            <a:pPr marL="800100" lvl="1" indent="-342900">
              <a:buFont typeface="+mj-lt"/>
              <a:buAutoNum type="arabicPeriod"/>
            </a:pPr>
            <a:r>
              <a:rPr lang="en-GB" sz="1600" dirty="0"/>
              <a:t>there are two tabs. </a:t>
            </a:r>
          </a:p>
          <a:p>
            <a:pPr lvl="2"/>
            <a:r>
              <a:rPr lang="en-GB" dirty="0"/>
              <a:t>Two researchers conducted the interviews, one in Mozambique and the other in Tanzania. </a:t>
            </a:r>
          </a:p>
          <a:p>
            <a:pPr lvl="2"/>
            <a:r>
              <a:rPr lang="en-GB" dirty="0"/>
              <a:t>They both structured their data tables in different ways. </a:t>
            </a:r>
          </a:p>
          <a:p>
            <a:pPr lvl="2"/>
            <a:r>
              <a:rPr lang="en-GB" dirty="0"/>
              <a:t>Now, you’re the person in charge of this project and you want to be able to start </a:t>
            </a:r>
            <a:r>
              <a:rPr lang="en-GB" dirty="0" err="1"/>
              <a:t>analyzing</a:t>
            </a:r>
            <a:r>
              <a:rPr lang="en-GB" dirty="0"/>
              <a:t> the data.</a:t>
            </a:r>
          </a:p>
          <a:p>
            <a:pPr marL="800100" lvl="1" indent="-342900">
              <a:buFont typeface="+mj-lt"/>
              <a:buAutoNum type="arabicPeriod"/>
            </a:pPr>
            <a:r>
              <a:rPr lang="en-GB" sz="1600" dirty="0"/>
              <a:t>identify what is wrong with this spreadsheet. Discuss the steps you would need to take to clean up the two tabs, and to put them all together in one spreadsheet.</a:t>
            </a:r>
          </a:p>
          <a:p>
            <a:r>
              <a:rPr lang="en-GB" sz="1800" dirty="0"/>
              <a:t>REMEMBER to create a new file/tab for the cleaned data, never modify your original (raw) data.</a:t>
            </a:r>
          </a:p>
          <a:p>
            <a:endParaRPr lang="en-GB" sz="1800" dirty="0"/>
          </a:p>
          <a:p>
            <a:endParaRPr lang="en-GB" sz="1800" dirty="0"/>
          </a:p>
          <a:p>
            <a:endParaRPr lang="en-GB" sz="1800" dirty="0"/>
          </a:p>
        </p:txBody>
      </p:sp>
    </p:spTree>
    <p:extLst>
      <p:ext uri="{BB962C8B-B14F-4D97-AF65-F5344CB8AC3E}">
        <p14:creationId xmlns:p14="http://schemas.microsoft.com/office/powerpoint/2010/main" val="1718681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A8A7-7C3B-194E-AA7B-AC8B4A71230E}"/>
              </a:ext>
            </a:extLst>
          </p:cNvPr>
          <p:cNvSpPr>
            <a:spLocks noGrp="1"/>
          </p:cNvSpPr>
          <p:nvPr>
            <p:ph type="title"/>
          </p:nvPr>
        </p:nvSpPr>
        <p:spPr/>
        <p:txBody>
          <a:bodyPr/>
          <a:lstStyle/>
          <a:p>
            <a:r>
              <a:rPr lang="en-GB" dirty="0"/>
              <a:t>Type of errors</a:t>
            </a:r>
          </a:p>
        </p:txBody>
      </p:sp>
      <p:sp>
        <p:nvSpPr>
          <p:cNvPr id="3" name="Content Placeholder 2">
            <a:extLst>
              <a:ext uri="{FF2B5EF4-FFF2-40B4-BE49-F238E27FC236}">
                <a16:creationId xmlns:a16="http://schemas.microsoft.com/office/drawing/2014/main" id="{13500B96-7716-3B41-AB62-BD2C47547B44}"/>
              </a:ext>
            </a:extLst>
          </p:cNvPr>
          <p:cNvSpPr>
            <a:spLocks noGrp="1"/>
          </p:cNvSpPr>
          <p:nvPr>
            <p:ph idx="1"/>
          </p:nvPr>
        </p:nvSpPr>
        <p:spPr/>
        <p:txBody>
          <a:bodyPr>
            <a:normAutofit fontScale="70000" lnSpcReduction="20000"/>
          </a:bodyPr>
          <a:lstStyle/>
          <a:p>
            <a:r>
              <a:rPr lang="en-GB" dirty="0"/>
              <a:t>Using multiple tables in the same tab</a:t>
            </a:r>
          </a:p>
          <a:p>
            <a:r>
              <a:rPr lang="en-GB" dirty="0"/>
              <a:t>Using multiple tabs</a:t>
            </a:r>
          </a:p>
          <a:p>
            <a:r>
              <a:rPr lang="en-GB" dirty="0"/>
              <a:t>Not filling in zeros</a:t>
            </a:r>
          </a:p>
          <a:p>
            <a:r>
              <a:rPr lang="en-GB" dirty="0"/>
              <a:t>Using problematical null values (-999, 999, 0, see next slide)</a:t>
            </a:r>
          </a:p>
          <a:p>
            <a:r>
              <a:rPr lang="en-GB" dirty="0"/>
              <a:t>using formatting to convey information</a:t>
            </a:r>
          </a:p>
          <a:p>
            <a:r>
              <a:rPr lang="en-GB" dirty="0"/>
              <a:t>using formatting to make the data sheets look pretty</a:t>
            </a:r>
          </a:p>
          <a:p>
            <a:r>
              <a:rPr lang="en-GB" dirty="0"/>
              <a:t>placing comments or units in cells</a:t>
            </a:r>
          </a:p>
          <a:p>
            <a:r>
              <a:rPr lang="en-GB" dirty="0"/>
              <a:t>More than one piece of information per cell</a:t>
            </a:r>
          </a:p>
          <a:p>
            <a:r>
              <a:rPr lang="en-GB" dirty="0"/>
              <a:t>Using problematic field names (embedded spaces)</a:t>
            </a:r>
          </a:p>
          <a:p>
            <a:r>
              <a:rPr lang="en-GB" dirty="0"/>
              <a:t>Using special characters in data</a:t>
            </a:r>
          </a:p>
        </p:txBody>
      </p:sp>
    </p:spTree>
    <p:extLst>
      <p:ext uri="{BB962C8B-B14F-4D97-AF65-F5344CB8AC3E}">
        <p14:creationId xmlns:p14="http://schemas.microsoft.com/office/powerpoint/2010/main" val="1950760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ite et al.">
            <a:extLst>
              <a:ext uri="{FF2B5EF4-FFF2-40B4-BE49-F238E27FC236}">
                <a16:creationId xmlns:a16="http://schemas.microsoft.com/office/drawing/2014/main" id="{22896379-C346-284B-95AD-D2ABD8D61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400" y="342900"/>
            <a:ext cx="83312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6E8B-06A9-604B-B3E1-7D608C379732}"/>
              </a:ext>
            </a:extLst>
          </p:cNvPr>
          <p:cNvSpPr>
            <a:spLocks noGrp="1"/>
          </p:cNvSpPr>
          <p:nvPr>
            <p:ph type="title"/>
          </p:nvPr>
        </p:nvSpPr>
        <p:spPr/>
        <p:txBody>
          <a:bodyPr/>
          <a:lstStyle/>
          <a:p>
            <a:r>
              <a:rPr lang="en-GB" dirty="0"/>
              <a:t>Metadata</a:t>
            </a:r>
          </a:p>
        </p:txBody>
      </p:sp>
      <p:sp>
        <p:nvSpPr>
          <p:cNvPr id="3" name="Content Placeholder 2">
            <a:extLst>
              <a:ext uri="{FF2B5EF4-FFF2-40B4-BE49-F238E27FC236}">
                <a16:creationId xmlns:a16="http://schemas.microsoft.com/office/drawing/2014/main" id="{98602566-F301-BD45-BD38-204F05F46669}"/>
              </a:ext>
            </a:extLst>
          </p:cNvPr>
          <p:cNvSpPr>
            <a:spLocks noGrp="1"/>
          </p:cNvSpPr>
          <p:nvPr>
            <p:ph idx="1"/>
          </p:nvPr>
        </p:nvSpPr>
        <p:spPr/>
        <p:txBody>
          <a:bodyPr/>
          <a:lstStyle/>
          <a:p>
            <a:r>
              <a:rPr lang="en-GB" dirty="0"/>
              <a:t>data about data</a:t>
            </a:r>
          </a:p>
          <a:p>
            <a:pPr lvl="1"/>
            <a:r>
              <a:rPr lang="en-GB" dirty="0"/>
              <a:t>Allows you/other to interpret your data correctly</a:t>
            </a:r>
          </a:p>
          <a:p>
            <a:pPr lvl="2"/>
            <a:r>
              <a:rPr lang="en-GB" dirty="0"/>
              <a:t>Meaning of fields</a:t>
            </a:r>
          </a:p>
          <a:p>
            <a:pPr lvl="2"/>
            <a:r>
              <a:rPr lang="en-GB" dirty="0"/>
              <a:t>special values</a:t>
            </a:r>
          </a:p>
          <a:p>
            <a:pPr lvl="1"/>
            <a:r>
              <a:rPr lang="en-GB" dirty="0"/>
              <a:t>Keep the metadata close to the data, same file if possible or in the same folder</a:t>
            </a:r>
          </a:p>
          <a:p>
            <a:pPr lvl="1"/>
            <a:r>
              <a:rPr lang="en-GB" dirty="0"/>
              <a:t>have a data dictionary/codebook, what does each field mean?</a:t>
            </a:r>
          </a:p>
          <a:p>
            <a:pPr lvl="1"/>
            <a:r>
              <a:rPr lang="en-GB" dirty="0"/>
              <a:t>Try to use a recognised standard</a:t>
            </a:r>
          </a:p>
        </p:txBody>
      </p:sp>
    </p:spTree>
    <p:extLst>
      <p:ext uri="{BB962C8B-B14F-4D97-AF65-F5344CB8AC3E}">
        <p14:creationId xmlns:p14="http://schemas.microsoft.com/office/powerpoint/2010/main" val="3461846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DC07-B609-AC47-8399-C4761C686B57}"/>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04D10477-D084-874D-B416-AF26DEB58BF6}"/>
              </a:ext>
            </a:extLst>
          </p:cNvPr>
          <p:cNvSpPr>
            <a:spLocks noGrp="1"/>
          </p:cNvSpPr>
          <p:nvPr>
            <p:ph idx="1"/>
          </p:nvPr>
        </p:nvSpPr>
        <p:spPr/>
        <p:txBody>
          <a:bodyPr>
            <a:normAutofit/>
          </a:bodyPr>
          <a:lstStyle/>
          <a:p>
            <a:r>
              <a:rPr lang="en-GB" dirty="0"/>
              <a:t>Have a look at </a:t>
            </a:r>
            <a:r>
              <a:rPr lang="en-GB" dirty="0" err="1"/>
              <a:t>SAFI_clean.csv</a:t>
            </a:r>
            <a:r>
              <a:rPr lang="en-GB" dirty="0"/>
              <a:t>. </a:t>
            </a:r>
          </a:p>
          <a:p>
            <a:pPr lvl="1"/>
            <a:r>
              <a:rPr lang="en-GB" dirty="0"/>
              <a:t>This data has many more variables that were not included in the messy spreadsheet </a:t>
            </a:r>
          </a:p>
          <a:p>
            <a:pPr lvl="1"/>
            <a:r>
              <a:rPr lang="en-GB" dirty="0"/>
              <a:t>It is formatted according to tidy data principles.</a:t>
            </a:r>
          </a:p>
          <a:p>
            <a:r>
              <a:rPr lang="en-GB" dirty="0"/>
              <a:t>make a list of some of the types of metadata that should be recorded for this dataset. </a:t>
            </a:r>
          </a:p>
          <a:p>
            <a:pPr lvl="1"/>
            <a:r>
              <a:rPr lang="en-GB" dirty="0"/>
              <a:t>It may be helpful ask yourself</a:t>
            </a:r>
          </a:p>
          <a:p>
            <a:pPr lvl="2"/>
            <a:r>
              <a:rPr lang="en-GB" dirty="0"/>
              <a:t>What is not immediately obvious to me about this data? </a:t>
            </a:r>
          </a:p>
          <a:p>
            <a:pPr lvl="2"/>
            <a:r>
              <a:rPr lang="en-GB" dirty="0"/>
              <a:t>What questions would I need to answers to in order to analyse and interpret this data?</a:t>
            </a:r>
          </a:p>
        </p:txBody>
      </p:sp>
    </p:spTree>
    <p:extLst>
      <p:ext uri="{BB962C8B-B14F-4D97-AF65-F5344CB8AC3E}">
        <p14:creationId xmlns:p14="http://schemas.microsoft.com/office/powerpoint/2010/main" val="1209323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9DC5-4604-E542-A3F6-D4146E71E075}"/>
              </a:ext>
            </a:extLst>
          </p:cNvPr>
          <p:cNvSpPr>
            <a:spLocks noGrp="1"/>
          </p:cNvSpPr>
          <p:nvPr>
            <p:ph type="title"/>
          </p:nvPr>
        </p:nvSpPr>
        <p:spPr/>
        <p:txBody>
          <a:bodyPr/>
          <a:lstStyle/>
          <a:p>
            <a:r>
              <a:rPr lang="en-GB" dirty="0"/>
              <a:t>Key points</a:t>
            </a:r>
          </a:p>
        </p:txBody>
      </p:sp>
      <p:sp>
        <p:nvSpPr>
          <p:cNvPr id="3" name="Content Placeholder 2">
            <a:extLst>
              <a:ext uri="{FF2B5EF4-FFF2-40B4-BE49-F238E27FC236}">
                <a16:creationId xmlns:a16="http://schemas.microsoft.com/office/drawing/2014/main" id="{835F0399-BCE8-CA46-809A-39A4FDDC3B10}"/>
              </a:ext>
            </a:extLst>
          </p:cNvPr>
          <p:cNvSpPr>
            <a:spLocks noGrp="1"/>
          </p:cNvSpPr>
          <p:nvPr>
            <p:ph idx="1"/>
          </p:nvPr>
        </p:nvSpPr>
        <p:spPr/>
        <p:txBody>
          <a:bodyPr/>
          <a:lstStyle/>
          <a:p>
            <a:r>
              <a:rPr lang="en-GB" dirty="0"/>
              <a:t>Never modify your raw data. Always make a copy before making any changes.</a:t>
            </a:r>
          </a:p>
          <a:p>
            <a:r>
              <a:rPr lang="en-GB" dirty="0"/>
              <a:t>Keep track of all of the steps you take to clean/transform your data.</a:t>
            </a:r>
          </a:p>
          <a:p>
            <a:r>
              <a:rPr lang="en-GB" dirty="0"/>
              <a:t>Organize your data according to tidy data principles.</a:t>
            </a:r>
          </a:p>
          <a:p>
            <a:r>
              <a:rPr lang="en-GB" dirty="0"/>
              <a:t>Record metadata in a separate plain text file or in the file itself.</a:t>
            </a:r>
          </a:p>
        </p:txBody>
      </p:sp>
    </p:spTree>
    <p:extLst>
      <p:ext uri="{BB962C8B-B14F-4D97-AF65-F5344CB8AC3E}">
        <p14:creationId xmlns:p14="http://schemas.microsoft.com/office/powerpoint/2010/main" val="1620179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8DBB27-28DC-EF46-8C8D-75FE78D192FB}"/>
              </a:ext>
            </a:extLst>
          </p:cNvPr>
          <p:cNvSpPr>
            <a:spLocks noGrp="1"/>
          </p:cNvSpPr>
          <p:nvPr>
            <p:ph type="title"/>
          </p:nvPr>
        </p:nvSpPr>
        <p:spPr/>
        <p:txBody>
          <a:bodyPr/>
          <a:lstStyle/>
          <a:p>
            <a:r>
              <a:rPr lang="en-GB" dirty="0"/>
              <a:t>Dates as Data</a:t>
            </a:r>
          </a:p>
        </p:txBody>
      </p:sp>
      <p:sp>
        <p:nvSpPr>
          <p:cNvPr id="5" name="Text Placeholder 4">
            <a:extLst>
              <a:ext uri="{FF2B5EF4-FFF2-40B4-BE49-F238E27FC236}">
                <a16:creationId xmlns:a16="http://schemas.microsoft.com/office/drawing/2014/main" id="{3B87ECD9-8E2B-1742-A46C-EAD2849E331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146740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FC42D1-5E01-E34D-AE14-90FA6E8F7D6F}"/>
              </a:ext>
            </a:extLst>
          </p:cNvPr>
          <p:cNvSpPr>
            <a:spLocks noGrp="1"/>
          </p:cNvSpPr>
          <p:nvPr>
            <p:ph type="title"/>
          </p:nvPr>
        </p:nvSpPr>
        <p:spPr/>
        <p:txBody>
          <a:bodyPr/>
          <a:lstStyle/>
          <a:p>
            <a:r>
              <a:rPr lang="en-GB" sz="4000" dirty="0"/>
              <a:t>Dates</a:t>
            </a:r>
          </a:p>
        </p:txBody>
      </p:sp>
      <p:sp>
        <p:nvSpPr>
          <p:cNvPr id="5" name="Content Placeholder 4">
            <a:extLst>
              <a:ext uri="{FF2B5EF4-FFF2-40B4-BE49-F238E27FC236}">
                <a16:creationId xmlns:a16="http://schemas.microsoft.com/office/drawing/2014/main" id="{BB85AC9A-0941-6143-A70A-CACF427E05F6}"/>
              </a:ext>
            </a:extLst>
          </p:cNvPr>
          <p:cNvSpPr>
            <a:spLocks noGrp="1"/>
          </p:cNvSpPr>
          <p:nvPr>
            <p:ph sz="quarter" idx="13"/>
          </p:nvPr>
        </p:nvSpPr>
        <p:spPr>
          <a:xfrm>
            <a:off x="913774" y="2367092"/>
            <a:ext cx="10363826" cy="3872391"/>
          </a:xfrm>
        </p:spPr>
        <p:txBody>
          <a:bodyPr>
            <a:noAutofit/>
          </a:bodyPr>
          <a:lstStyle/>
          <a:p>
            <a:r>
              <a:rPr lang="en-GB" sz="1600" dirty="0"/>
              <a:t>Can lead to ambiguities</a:t>
            </a:r>
          </a:p>
          <a:p>
            <a:endParaRPr lang="en-GB" sz="1600" dirty="0"/>
          </a:p>
          <a:p>
            <a:pPr marL="0" indent="0">
              <a:buNone/>
            </a:pPr>
            <a:endParaRPr lang="en-GB" sz="1600" dirty="0"/>
          </a:p>
          <a:p>
            <a:pPr marL="0" indent="0">
              <a:buNone/>
            </a:pPr>
            <a:endParaRPr lang="en-GB" sz="1600" dirty="0"/>
          </a:p>
          <a:p>
            <a:endParaRPr lang="en-GB" sz="1600" dirty="0"/>
          </a:p>
          <a:p>
            <a:r>
              <a:rPr lang="en-GB" sz="1600" dirty="0"/>
              <a:t>Best To separate a date into separate columns: day, Month, year</a:t>
            </a:r>
          </a:p>
          <a:p>
            <a:r>
              <a:rPr lang="en-GB" sz="1600" dirty="0"/>
              <a:t>EXCEL stores dates as numbers:</a:t>
            </a:r>
          </a:p>
          <a:p>
            <a:pPr lvl="1"/>
            <a:r>
              <a:rPr lang="en-GB" sz="1400" dirty="0"/>
              <a:t>days since December 31 1899 in windows (assumes 1900 was a leap year)</a:t>
            </a:r>
          </a:p>
          <a:p>
            <a:pPr lvl="1"/>
            <a:r>
              <a:rPr lang="en-GB" sz="1400" dirty="0"/>
              <a:t>Days since December 31 1904 on a mac </a:t>
            </a:r>
          </a:p>
        </p:txBody>
      </p:sp>
      <p:pic>
        <p:nvPicPr>
          <p:cNvPr id="4098" name="Picture 2" descr="Many formats, many ambiguities">
            <a:extLst>
              <a:ext uri="{FF2B5EF4-FFF2-40B4-BE49-F238E27FC236}">
                <a16:creationId xmlns:a16="http://schemas.microsoft.com/office/drawing/2014/main" id="{1E72A281-3585-8A42-8DB6-37CFD22E8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3009900"/>
            <a:ext cx="1178560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77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6B0F2-6912-BB4C-9881-07C72ED27CE1}"/>
              </a:ext>
            </a:extLst>
          </p:cNvPr>
          <p:cNvSpPr>
            <a:spLocks noGrp="1"/>
          </p:cNvSpPr>
          <p:nvPr>
            <p:ph type="title"/>
          </p:nvPr>
        </p:nvSpPr>
        <p:spPr/>
        <p:txBody>
          <a:bodyPr/>
          <a:lstStyle/>
          <a:p>
            <a:r>
              <a:rPr lang="en-US" dirty="0"/>
              <a:t>Introduction</a:t>
            </a:r>
          </a:p>
        </p:txBody>
      </p:sp>
      <p:sp>
        <p:nvSpPr>
          <p:cNvPr id="5" name="Text Placeholder 4">
            <a:extLst>
              <a:ext uri="{FF2B5EF4-FFF2-40B4-BE49-F238E27FC236}">
                <a16:creationId xmlns:a16="http://schemas.microsoft.com/office/drawing/2014/main" id="{7A1CB459-2A7E-BC40-A6B9-09D4BB7D7EC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14865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51E4-23E5-8245-BC7B-B5C98F4C04E5}"/>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BA0B358C-2ABA-614B-96E8-C2F57A665E21}"/>
              </a:ext>
            </a:extLst>
          </p:cNvPr>
          <p:cNvSpPr>
            <a:spLocks noGrp="1"/>
          </p:cNvSpPr>
          <p:nvPr>
            <p:ph sz="quarter" idx="13"/>
          </p:nvPr>
        </p:nvSpPr>
        <p:spPr/>
        <p:txBody>
          <a:bodyPr>
            <a:normAutofit lnSpcReduction="10000"/>
          </a:bodyPr>
          <a:lstStyle/>
          <a:p>
            <a:r>
              <a:rPr lang="en-GB" dirty="0" err="1"/>
              <a:t>openthe</a:t>
            </a:r>
            <a:r>
              <a:rPr lang="en-GB" dirty="0"/>
              <a:t> </a:t>
            </a:r>
            <a:r>
              <a:rPr lang="en-GB" dirty="0" err="1"/>
              <a:t>SAFI_dates.xlsx</a:t>
            </a:r>
            <a:r>
              <a:rPr lang="en-GB" dirty="0"/>
              <a:t> file</a:t>
            </a:r>
          </a:p>
          <a:p>
            <a:r>
              <a:rPr lang="en-GB" dirty="0"/>
              <a:t>pick the tab that corresponds to you: </a:t>
            </a:r>
            <a:r>
              <a:rPr lang="en-GB" dirty="0" err="1"/>
              <a:t>DD_mm_YEAR</a:t>
            </a:r>
            <a:r>
              <a:rPr lang="en-GB" dirty="0"/>
              <a:t> or </a:t>
            </a:r>
            <a:r>
              <a:rPr lang="en-GB" dirty="0" err="1"/>
              <a:t>MM_dd_year</a:t>
            </a:r>
            <a:endParaRPr lang="en-GB" dirty="0"/>
          </a:p>
          <a:p>
            <a:r>
              <a:rPr lang="en-GB" dirty="0"/>
              <a:t>split the </a:t>
            </a:r>
            <a:r>
              <a:rPr lang="en-GB" dirty="0" err="1"/>
              <a:t>interview_date</a:t>
            </a:r>
            <a:r>
              <a:rPr lang="en-GB" dirty="0"/>
              <a:t> column into day, month, year</a:t>
            </a:r>
          </a:p>
          <a:p>
            <a:pPr lvl="1"/>
            <a:r>
              <a:rPr lang="en-GB" dirty="0"/>
              <a:t>=DAY(cell)</a:t>
            </a:r>
          </a:p>
          <a:p>
            <a:pPr lvl="1"/>
            <a:r>
              <a:rPr lang="en-GB" dirty="0"/>
              <a:t>=month(cell)</a:t>
            </a:r>
          </a:p>
          <a:p>
            <a:pPr lvl="1"/>
            <a:r>
              <a:rPr lang="en-GB" dirty="0"/>
              <a:t>=year(CELL)</a:t>
            </a:r>
          </a:p>
          <a:p>
            <a:r>
              <a:rPr lang="en-GB" dirty="0"/>
              <a:t>Add another </a:t>
            </a:r>
            <a:r>
              <a:rPr lang="en-GB" dirty="0" err="1"/>
              <a:t>interview_date</a:t>
            </a:r>
            <a:r>
              <a:rPr lang="en-GB" dirty="0"/>
              <a:t> with the date 17/11</a:t>
            </a:r>
          </a:p>
          <a:p>
            <a:pPr lvl="1"/>
            <a:r>
              <a:rPr lang="en-GB" dirty="0"/>
              <a:t>What do you get for the year? </a:t>
            </a:r>
          </a:p>
        </p:txBody>
      </p:sp>
    </p:spTree>
    <p:extLst>
      <p:ext uri="{BB962C8B-B14F-4D97-AF65-F5344CB8AC3E}">
        <p14:creationId xmlns:p14="http://schemas.microsoft.com/office/powerpoint/2010/main" val="1944997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9939-C47D-8A42-AE3E-D4D1E84D0813}"/>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B1049E28-1788-6E43-A1C6-C339404F4228}"/>
              </a:ext>
            </a:extLst>
          </p:cNvPr>
          <p:cNvSpPr>
            <a:spLocks noGrp="1"/>
          </p:cNvSpPr>
          <p:nvPr>
            <p:ph sz="quarter" idx="13"/>
          </p:nvPr>
        </p:nvSpPr>
        <p:spPr/>
        <p:txBody>
          <a:bodyPr>
            <a:normAutofit/>
          </a:bodyPr>
          <a:lstStyle/>
          <a:p>
            <a:r>
              <a:rPr lang="en-GB" dirty="0"/>
              <a:t>Use extreme caution when working with date data.</a:t>
            </a:r>
          </a:p>
          <a:p>
            <a:r>
              <a:rPr lang="en-GB" dirty="0"/>
              <a:t>Splitting dates into their component values can make them easier to handle.</a:t>
            </a:r>
          </a:p>
          <a:p>
            <a:r>
              <a:rPr lang="en-GB" dirty="0"/>
              <a:t>Excel is unable to parse dates from before 1899-12-31</a:t>
            </a:r>
          </a:p>
          <a:p>
            <a:pPr lvl="1"/>
            <a:r>
              <a:rPr lang="en-GB" dirty="0"/>
              <a:t>will thus leave these untouched.</a:t>
            </a:r>
          </a:p>
        </p:txBody>
      </p:sp>
    </p:spTree>
    <p:extLst>
      <p:ext uri="{BB962C8B-B14F-4D97-AF65-F5344CB8AC3E}">
        <p14:creationId xmlns:p14="http://schemas.microsoft.com/office/powerpoint/2010/main" val="757398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EB0683-4AC8-9549-8C97-FD85C459FD3A}"/>
              </a:ext>
            </a:extLst>
          </p:cNvPr>
          <p:cNvSpPr>
            <a:spLocks noGrp="1"/>
          </p:cNvSpPr>
          <p:nvPr>
            <p:ph type="title"/>
          </p:nvPr>
        </p:nvSpPr>
        <p:spPr/>
        <p:txBody>
          <a:bodyPr/>
          <a:lstStyle/>
          <a:p>
            <a:r>
              <a:rPr lang="en-GB" dirty="0"/>
              <a:t>Quality assurance</a:t>
            </a:r>
          </a:p>
        </p:txBody>
      </p:sp>
      <p:sp>
        <p:nvSpPr>
          <p:cNvPr id="5" name="Text Placeholder 4">
            <a:extLst>
              <a:ext uri="{FF2B5EF4-FFF2-40B4-BE49-F238E27FC236}">
                <a16:creationId xmlns:a16="http://schemas.microsoft.com/office/drawing/2014/main" id="{6B30C1DE-AE4F-864F-AAD2-81219DCEEB2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516409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FCA246-2DAF-CE40-963C-BC94988DD0EC}"/>
              </a:ext>
            </a:extLst>
          </p:cNvPr>
          <p:cNvSpPr>
            <a:spLocks noGrp="1"/>
          </p:cNvSpPr>
          <p:nvPr>
            <p:ph type="title"/>
          </p:nvPr>
        </p:nvSpPr>
        <p:spPr/>
        <p:txBody>
          <a:bodyPr/>
          <a:lstStyle/>
          <a:p>
            <a:r>
              <a:rPr lang="en-GB" dirty="0"/>
              <a:t>validating data on input</a:t>
            </a:r>
          </a:p>
        </p:txBody>
      </p:sp>
      <p:sp>
        <p:nvSpPr>
          <p:cNvPr id="5" name="Content Placeholder 4">
            <a:extLst>
              <a:ext uri="{FF2B5EF4-FFF2-40B4-BE49-F238E27FC236}">
                <a16:creationId xmlns:a16="http://schemas.microsoft.com/office/drawing/2014/main" id="{871E8723-A018-A04A-834D-9962557B06C5}"/>
              </a:ext>
            </a:extLst>
          </p:cNvPr>
          <p:cNvSpPr>
            <a:spLocks noGrp="1"/>
          </p:cNvSpPr>
          <p:nvPr>
            <p:ph sz="quarter" idx="13"/>
          </p:nvPr>
        </p:nvSpPr>
        <p:spPr/>
        <p:txBody>
          <a:bodyPr/>
          <a:lstStyle/>
          <a:p>
            <a:r>
              <a:rPr lang="en-GB" dirty="0"/>
              <a:t>Restrict the type of data you can input into a column</a:t>
            </a:r>
          </a:p>
          <a:p>
            <a:r>
              <a:rPr lang="en-GB" dirty="0"/>
              <a:t>look at two use cases</a:t>
            </a:r>
          </a:p>
          <a:p>
            <a:pPr lvl="1"/>
            <a:r>
              <a:rPr lang="en-GB" dirty="0"/>
              <a:t>restrict data to a numeric range</a:t>
            </a:r>
          </a:p>
          <a:p>
            <a:pPr lvl="1"/>
            <a:r>
              <a:rPr lang="en-GB" dirty="0"/>
              <a:t>restrict data to items from a list</a:t>
            </a:r>
          </a:p>
          <a:p>
            <a:r>
              <a:rPr lang="en-GB" dirty="0"/>
              <a:t>look at the </a:t>
            </a:r>
            <a:r>
              <a:rPr lang="en-GB" dirty="0" err="1"/>
              <a:t>safi_clean.xlsx</a:t>
            </a:r>
            <a:endParaRPr lang="en-GB" dirty="0"/>
          </a:p>
        </p:txBody>
      </p:sp>
    </p:spTree>
    <p:extLst>
      <p:ext uri="{BB962C8B-B14F-4D97-AF65-F5344CB8AC3E}">
        <p14:creationId xmlns:p14="http://schemas.microsoft.com/office/powerpoint/2010/main" val="348520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30F7-C07B-D447-917F-CFAAA03202DE}"/>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69A77859-0EE7-5342-9E97-7BFCC1FA7964}"/>
              </a:ext>
            </a:extLst>
          </p:cNvPr>
          <p:cNvSpPr>
            <a:spLocks noGrp="1"/>
          </p:cNvSpPr>
          <p:nvPr>
            <p:ph sz="quarter" idx="13"/>
          </p:nvPr>
        </p:nvSpPr>
        <p:spPr/>
        <p:txBody>
          <a:bodyPr>
            <a:normAutofit/>
          </a:bodyPr>
          <a:lstStyle/>
          <a:p>
            <a:r>
              <a:rPr lang="en-GB" sz="1800" dirty="0">
                <a:solidFill>
                  <a:srgbClr val="262626"/>
                </a:solidFill>
                <a:latin typeface="HelveticaNeue" panose="02000503000000020004" pitchFamily="2" charset="0"/>
              </a:rPr>
              <a:t>Apply a data validation rule to another numeric columns in this data table.</a:t>
            </a:r>
          </a:p>
          <a:p>
            <a:pPr lvl="1"/>
            <a:r>
              <a:rPr lang="en-GB" sz="1600" dirty="0"/>
              <a:t>create informative input and error messages.</a:t>
            </a:r>
          </a:p>
        </p:txBody>
      </p:sp>
    </p:spTree>
    <p:extLst>
      <p:ext uri="{BB962C8B-B14F-4D97-AF65-F5344CB8AC3E}">
        <p14:creationId xmlns:p14="http://schemas.microsoft.com/office/powerpoint/2010/main" val="1112800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2568-CB51-B842-ACDD-756AB70C53CF}"/>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1EE72AF4-8845-644A-9218-112EE4DCAADA}"/>
              </a:ext>
            </a:extLst>
          </p:cNvPr>
          <p:cNvSpPr>
            <a:spLocks noGrp="1"/>
          </p:cNvSpPr>
          <p:nvPr>
            <p:ph sz="quarter" idx="13"/>
          </p:nvPr>
        </p:nvSpPr>
        <p:spPr/>
        <p:txBody>
          <a:bodyPr/>
          <a:lstStyle/>
          <a:p>
            <a:r>
              <a:rPr lang="en-GB" dirty="0"/>
              <a:t>Apply a data validation rule to one of the other categorical columns.</a:t>
            </a:r>
          </a:p>
          <a:p>
            <a:pPr lvl="1"/>
            <a:r>
              <a:rPr lang="en-GB" dirty="0"/>
              <a:t>create informative input and error messages.</a:t>
            </a:r>
          </a:p>
          <a:p>
            <a:pPr marL="457200" lvl="1" indent="0">
              <a:buNone/>
            </a:pPr>
            <a:endParaRPr lang="en-GB" dirty="0"/>
          </a:p>
        </p:txBody>
      </p:sp>
    </p:spTree>
    <p:extLst>
      <p:ext uri="{BB962C8B-B14F-4D97-AF65-F5344CB8AC3E}">
        <p14:creationId xmlns:p14="http://schemas.microsoft.com/office/powerpoint/2010/main" val="526920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1820-F32D-F74A-93F5-D410F9662A23}"/>
              </a:ext>
            </a:extLst>
          </p:cNvPr>
          <p:cNvSpPr>
            <a:spLocks noGrp="1"/>
          </p:cNvSpPr>
          <p:nvPr>
            <p:ph type="title"/>
          </p:nvPr>
        </p:nvSpPr>
        <p:spPr/>
        <p:txBody>
          <a:bodyPr/>
          <a:lstStyle/>
          <a:p>
            <a:r>
              <a:rPr lang="en-GB" dirty="0"/>
              <a:t>Exporting data</a:t>
            </a:r>
          </a:p>
        </p:txBody>
      </p:sp>
      <p:sp>
        <p:nvSpPr>
          <p:cNvPr id="3" name="Text Placeholder 2">
            <a:extLst>
              <a:ext uri="{FF2B5EF4-FFF2-40B4-BE49-F238E27FC236}">
                <a16:creationId xmlns:a16="http://schemas.microsoft.com/office/drawing/2014/main" id="{E0E0A8EB-4C03-2D4A-BA68-EBF2A6405F52}"/>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573313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03BECF-D716-DE4A-A74E-0C94FED70CEE}"/>
              </a:ext>
            </a:extLst>
          </p:cNvPr>
          <p:cNvSpPr>
            <a:spLocks noGrp="1"/>
          </p:cNvSpPr>
          <p:nvPr>
            <p:ph type="title"/>
          </p:nvPr>
        </p:nvSpPr>
        <p:spPr/>
        <p:txBody>
          <a:bodyPr/>
          <a:lstStyle/>
          <a:p>
            <a:r>
              <a:rPr lang="en-GB" dirty="0"/>
              <a:t>is excel A good format to store data in? </a:t>
            </a:r>
          </a:p>
        </p:txBody>
      </p:sp>
      <p:sp>
        <p:nvSpPr>
          <p:cNvPr id="5" name="Content Placeholder 4">
            <a:extLst>
              <a:ext uri="{FF2B5EF4-FFF2-40B4-BE49-F238E27FC236}">
                <a16:creationId xmlns:a16="http://schemas.microsoft.com/office/drawing/2014/main" id="{89885A4F-D962-FB4A-A2CE-AC1F6F804A88}"/>
              </a:ext>
            </a:extLst>
          </p:cNvPr>
          <p:cNvSpPr>
            <a:spLocks noGrp="1"/>
          </p:cNvSpPr>
          <p:nvPr>
            <p:ph sz="quarter" idx="13"/>
          </p:nvPr>
        </p:nvSpPr>
        <p:spPr/>
        <p:txBody>
          <a:bodyPr/>
          <a:lstStyle/>
          <a:p>
            <a:r>
              <a:rPr lang="en-GB" dirty="0"/>
              <a:t>Proprietary format, may not be there in the future</a:t>
            </a:r>
          </a:p>
          <a:p>
            <a:r>
              <a:rPr lang="en-GB" dirty="0"/>
              <a:t>Other spreadsheet programs may not be able to open the data</a:t>
            </a:r>
          </a:p>
          <a:p>
            <a:r>
              <a:rPr lang="en-GB" dirty="0"/>
              <a:t>different versions of excel handle data differently, leading to inconsistencies</a:t>
            </a:r>
          </a:p>
          <a:p>
            <a:r>
              <a:rPr lang="en-GB" dirty="0"/>
              <a:t>journals require data to be deposited in repositories, excel not accepted</a:t>
            </a:r>
          </a:p>
          <a:p>
            <a:r>
              <a:rPr lang="en-GB" dirty="0"/>
              <a:t>Above points apply to other spreadsheet packages</a:t>
            </a:r>
          </a:p>
        </p:txBody>
      </p:sp>
    </p:spTree>
    <p:extLst>
      <p:ext uri="{BB962C8B-B14F-4D97-AF65-F5344CB8AC3E}">
        <p14:creationId xmlns:p14="http://schemas.microsoft.com/office/powerpoint/2010/main" val="2112523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16EAE-C8C5-6046-9464-DAC186D0FD04}"/>
              </a:ext>
            </a:extLst>
          </p:cNvPr>
          <p:cNvSpPr>
            <a:spLocks noGrp="1"/>
          </p:cNvSpPr>
          <p:nvPr>
            <p:ph type="title"/>
          </p:nvPr>
        </p:nvSpPr>
        <p:spPr/>
        <p:txBody>
          <a:bodyPr/>
          <a:lstStyle/>
          <a:p>
            <a:r>
              <a:rPr lang="en-GB" dirty="0"/>
              <a:t>what should I use instead</a:t>
            </a:r>
          </a:p>
        </p:txBody>
      </p:sp>
      <p:sp>
        <p:nvSpPr>
          <p:cNvPr id="3" name="Content Placeholder 2">
            <a:extLst>
              <a:ext uri="{FF2B5EF4-FFF2-40B4-BE49-F238E27FC236}">
                <a16:creationId xmlns:a16="http://schemas.microsoft.com/office/drawing/2014/main" id="{1C7B60E5-5B94-164E-8E53-886C52B478F4}"/>
              </a:ext>
            </a:extLst>
          </p:cNvPr>
          <p:cNvSpPr>
            <a:spLocks noGrp="1"/>
          </p:cNvSpPr>
          <p:nvPr>
            <p:ph sz="quarter" idx="13"/>
          </p:nvPr>
        </p:nvSpPr>
        <p:spPr/>
        <p:txBody>
          <a:bodyPr>
            <a:normAutofit fontScale="92500" lnSpcReduction="20000"/>
          </a:bodyPr>
          <a:lstStyle/>
          <a:p>
            <a:r>
              <a:rPr lang="en-GB" dirty="0"/>
              <a:t>open, static format</a:t>
            </a:r>
          </a:p>
          <a:p>
            <a:pPr lvl="1"/>
            <a:r>
              <a:rPr lang="en-GB" dirty="0"/>
              <a:t>CSV (comma separated values) or TSV (tab separated values)</a:t>
            </a:r>
          </a:p>
          <a:p>
            <a:pPr lvl="2"/>
            <a:r>
              <a:rPr lang="en-GB" dirty="0"/>
              <a:t>Plain text with values separated by commas or tabs or semicolons or …</a:t>
            </a:r>
          </a:p>
          <a:p>
            <a:pPr lvl="1"/>
            <a:r>
              <a:rPr lang="en-GB" dirty="0"/>
              <a:t>makes your data portable</a:t>
            </a:r>
          </a:p>
          <a:p>
            <a:pPr lvl="2"/>
            <a:r>
              <a:rPr lang="en-GB" dirty="0"/>
              <a:t>Can be used by other applications more easily: R, python, …</a:t>
            </a:r>
          </a:p>
          <a:p>
            <a:r>
              <a:rPr lang="en-GB" dirty="0"/>
              <a:t>to save in csv</a:t>
            </a:r>
          </a:p>
          <a:p>
            <a:pPr lvl="1"/>
            <a:r>
              <a:rPr lang="en-GB" dirty="0"/>
              <a:t>file -&gt; Save as …</a:t>
            </a:r>
          </a:p>
          <a:p>
            <a:pPr lvl="1"/>
            <a:r>
              <a:rPr lang="en-GB" dirty="0"/>
              <a:t>Pick “Comma separated values (*.csv) for the “file format”</a:t>
            </a:r>
          </a:p>
          <a:p>
            <a:pPr lvl="1"/>
            <a:r>
              <a:rPr lang="en-GB" dirty="0"/>
              <a:t>save</a:t>
            </a:r>
          </a:p>
          <a:p>
            <a:r>
              <a:rPr lang="en-GB" dirty="0"/>
              <a:t>can read csv files back into excel</a:t>
            </a:r>
          </a:p>
        </p:txBody>
      </p:sp>
    </p:spTree>
    <p:extLst>
      <p:ext uri="{BB962C8B-B14F-4D97-AF65-F5344CB8AC3E}">
        <p14:creationId xmlns:p14="http://schemas.microsoft.com/office/powerpoint/2010/main" val="730880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AD7E-A98F-0744-8364-14E79ACBB481}"/>
              </a:ext>
            </a:extLst>
          </p:cNvPr>
          <p:cNvSpPr>
            <a:spLocks noGrp="1"/>
          </p:cNvSpPr>
          <p:nvPr>
            <p:ph type="title"/>
          </p:nvPr>
        </p:nvSpPr>
        <p:spPr/>
        <p:txBody>
          <a:bodyPr/>
          <a:lstStyle/>
          <a:p>
            <a:r>
              <a:rPr lang="en-GB" dirty="0"/>
              <a:t>key points</a:t>
            </a:r>
          </a:p>
        </p:txBody>
      </p:sp>
      <p:sp>
        <p:nvSpPr>
          <p:cNvPr id="3" name="Content Placeholder 2">
            <a:extLst>
              <a:ext uri="{FF2B5EF4-FFF2-40B4-BE49-F238E27FC236}">
                <a16:creationId xmlns:a16="http://schemas.microsoft.com/office/drawing/2014/main" id="{E1A09AB9-9078-E740-90E2-B6BB0DA6811F}"/>
              </a:ext>
            </a:extLst>
          </p:cNvPr>
          <p:cNvSpPr>
            <a:spLocks noGrp="1"/>
          </p:cNvSpPr>
          <p:nvPr>
            <p:ph sz="quarter" idx="13"/>
          </p:nvPr>
        </p:nvSpPr>
        <p:spPr/>
        <p:txBody>
          <a:bodyPr/>
          <a:lstStyle/>
          <a:p>
            <a:r>
              <a:rPr lang="en-GB" dirty="0"/>
              <a:t>never modify the original data, always work on a copy</a:t>
            </a:r>
          </a:p>
          <a:p>
            <a:r>
              <a:rPr lang="en-GB" dirty="0"/>
              <a:t>spreadsheets are good to use for quick stats, plots but</a:t>
            </a:r>
          </a:p>
          <a:p>
            <a:pPr lvl="1"/>
            <a:r>
              <a:rPr lang="en-GB" dirty="0"/>
              <a:t>be aware how it affects the portability of your data</a:t>
            </a:r>
          </a:p>
          <a:p>
            <a:pPr lvl="2"/>
            <a:r>
              <a:rPr lang="en-GB" dirty="0"/>
              <a:t>if you export the data nothing will be lost</a:t>
            </a:r>
          </a:p>
          <a:p>
            <a:pPr lvl="1"/>
            <a:r>
              <a:rPr lang="en-GB" dirty="0"/>
              <a:t>try to log metadata close to the data</a:t>
            </a:r>
          </a:p>
          <a:p>
            <a:pPr lvl="1"/>
            <a:r>
              <a:rPr lang="en-GB" dirty="0"/>
              <a:t>keep track of the provenance of your data</a:t>
            </a:r>
          </a:p>
          <a:p>
            <a:pPr lvl="1"/>
            <a:r>
              <a:rPr lang="en-GB" dirty="0"/>
              <a:t>think of the long term availability of your data</a:t>
            </a:r>
          </a:p>
          <a:p>
            <a:r>
              <a:rPr lang="en-GB" dirty="0"/>
              <a:t>use spreadsheets responsibly</a:t>
            </a:r>
          </a:p>
          <a:p>
            <a:endParaRPr lang="en-GB" dirty="0"/>
          </a:p>
        </p:txBody>
      </p:sp>
    </p:spTree>
    <p:extLst>
      <p:ext uri="{BB962C8B-B14F-4D97-AF65-F5344CB8AC3E}">
        <p14:creationId xmlns:p14="http://schemas.microsoft.com/office/powerpoint/2010/main" val="646077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6A7D-C6E6-2D4A-BFC4-C2DB4169B224}"/>
              </a:ext>
            </a:extLst>
          </p:cNvPr>
          <p:cNvSpPr>
            <a:spLocks noGrp="1"/>
          </p:cNvSpPr>
          <p:nvPr>
            <p:ph type="title"/>
          </p:nvPr>
        </p:nvSpPr>
        <p:spPr/>
        <p:txBody>
          <a:bodyPr/>
          <a:lstStyle/>
          <a:p>
            <a:r>
              <a:rPr lang="en-US" dirty="0"/>
              <a:t>What you will need</a:t>
            </a:r>
          </a:p>
        </p:txBody>
      </p:sp>
      <p:sp>
        <p:nvSpPr>
          <p:cNvPr id="3" name="Content Placeholder 2">
            <a:extLst>
              <a:ext uri="{FF2B5EF4-FFF2-40B4-BE49-F238E27FC236}">
                <a16:creationId xmlns:a16="http://schemas.microsoft.com/office/drawing/2014/main" id="{538C2B92-EE16-A042-A955-AD536C87AD48}"/>
              </a:ext>
            </a:extLst>
          </p:cNvPr>
          <p:cNvSpPr>
            <a:spLocks noGrp="1"/>
          </p:cNvSpPr>
          <p:nvPr>
            <p:ph idx="1"/>
          </p:nvPr>
        </p:nvSpPr>
        <p:spPr/>
        <p:txBody>
          <a:bodyPr>
            <a:normAutofit lnSpcReduction="10000"/>
          </a:bodyPr>
          <a:lstStyle/>
          <a:p>
            <a:r>
              <a:rPr lang="en-US" dirty="0"/>
              <a:t>Spreadsheet programs</a:t>
            </a:r>
          </a:p>
          <a:p>
            <a:pPr lvl="1"/>
            <a:r>
              <a:rPr lang="en-US" dirty="0"/>
              <a:t>Excel</a:t>
            </a:r>
          </a:p>
          <a:p>
            <a:pPr lvl="1"/>
            <a:r>
              <a:rPr lang="en-US" dirty="0"/>
              <a:t>calc from OpenOffice or LibreOffice</a:t>
            </a:r>
          </a:p>
          <a:p>
            <a:pPr lvl="1"/>
            <a:r>
              <a:rPr lang="en-US" dirty="0"/>
              <a:t>numbers bundled in with Macs</a:t>
            </a:r>
          </a:p>
          <a:p>
            <a:pPr lvl="1"/>
            <a:r>
              <a:rPr lang="en-US" dirty="0" err="1"/>
              <a:t>GoogleSheets</a:t>
            </a:r>
            <a:endParaRPr lang="en-US" dirty="0"/>
          </a:p>
          <a:p>
            <a:pPr lvl="1"/>
            <a:r>
              <a:rPr lang="en-US" dirty="0"/>
              <a:t>…</a:t>
            </a:r>
          </a:p>
          <a:p>
            <a:r>
              <a:rPr lang="en-US" dirty="0"/>
              <a:t> For this course we will be using Excel</a:t>
            </a:r>
          </a:p>
          <a:p>
            <a:pPr lvl="1"/>
            <a:r>
              <a:rPr lang="en-US" dirty="0"/>
              <a:t>You can use another program, but problems may be different</a:t>
            </a:r>
          </a:p>
          <a:p>
            <a:r>
              <a:rPr lang="en-US" dirty="0"/>
              <a:t>The other thing you will need is data</a:t>
            </a:r>
          </a:p>
        </p:txBody>
      </p:sp>
      <p:grpSp>
        <p:nvGrpSpPr>
          <p:cNvPr id="9" name="Group 8">
            <a:extLst>
              <a:ext uri="{FF2B5EF4-FFF2-40B4-BE49-F238E27FC236}">
                <a16:creationId xmlns:a16="http://schemas.microsoft.com/office/drawing/2014/main" id="{9634400F-119E-1749-9B09-FD22041AF310}"/>
              </a:ext>
            </a:extLst>
          </p:cNvPr>
          <p:cNvGrpSpPr/>
          <p:nvPr/>
        </p:nvGrpSpPr>
        <p:grpSpPr>
          <a:xfrm>
            <a:off x="6611055" y="2774419"/>
            <a:ext cx="3823369" cy="804649"/>
            <a:chOff x="5602062" y="3457591"/>
            <a:chExt cx="3823369" cy="804649"/>
          </a:xfrm>
        </p:grpSpPr>
        <p:pic>
          <p:nvPicPr>
            <p:cNvPr id="4" name="Picture 3">
              <a:extLst>
                <a:ext uri="{FF2B5EF4-FFF2-40B4-BE49-F238E27FC236}">
                  <a16:creationId xmlns:a16="http://schemas.microsoft.com/office/drawing/2014/main" id="{E9CD2B39-8706-C541-A8B1-5678577633BF}"/>
                </a:ext>
              </a:extLst>
            </p:cNvPr>
            <p:cNvPicPr>
              <a:picLocks noChangeAspect="1"/>
            </p:cNvPicPr>
            <p:nvPr/>
          </p:nvPicPr>
          <p:blipFill>
            <a:blip r:embed="rId2"/>
            <a:stretch>
              <a:fillRect/>
            </a:stretch>
          </p:blipFill>
          <p:spPr>
            <a:xfrm>
              <a:off x="5602062" y="3535293"/>
              <a:ext cx="725283" cy="649245"/>
            </a:xfrm>
            <a:prstGeom prst="rect">
              <a:avLst/>
            </a:prstGeom>
          </p:spPr>
        </p:pic>
        <p:pic>
          <p:nvPicPr>
            <p:cNvPr id="5" name="Picture 4">
              <a:extLst>
                <a:ext uri="{FF2B5EF4-FFF2-40B4-BE49-F238E27FC236}">
                  <a16:creationId xmlns:a16="http://schemas.microsoft.com/office/drawing/2014/main" id="{BA555FBC-CC50-B341-91CE-5EF671845062}"/>
                </a:ext>
              </a:extLst>
            </p:cNvPr>
            <p:cNvPicPr>
              <a:picLocks noChangeAspect="1"/>
            </p:cNvPicPr>
            <p:nvPr/>
          </p:nvPicPr>
          <p:blipFill>
            <a:blip r:embed="rId3"/>
            <a:stretch>
              <a:fillRect/>
            </a:stretch>
          </p:blipFill>
          <p:spPr>
            <a:xfrm>
              <a:off x="6470460" y="3540207"/>
              <a:ext cx="616980" cy="639416"/>
            </a:xfrm>
            <a:prstGeom prst="rect">
              <a:avLst/>
            </a:prstGeom>
          </p:spPr>
        </p:pic>
        <p:pic>
          <p:nvPicPr>
            <p:cNvPr id="6" name="Picture 5">
              <a:extLst>
                <a:ext uri="{FF2B5EF4-FFF2-40B4-BE49-F238E27FC236}">
                  <a16:creationId xmlns:a16="http://schemas.microsoft.com/office/drawing/2014/main" id="{F4A2AAC4-D970-CF41-A293-B6804EAB393D}"/>
                </a:ext>
              </a:extLst>
            </p:cNvPr>
            <p:cNvPicPr>
              <a:picLocks noChangeAspect="1"/>
            </p:cNvPicPr>
            <p:nvPr/>
          </p:nvPicPr>
          <p:blipFill>
            <a:blip r:embed="rId4"/>
            <a:stretch>
              <a:fillRect/>
            </a:stretch>
          </p:blipFill>
          <p:spPr>
            <a:xfrm>
              <a:off x="7208885" y="3457591"/>
              <a:ext cx="747174" cy="804649"/>
            </a:xfrm>
            <a:prstGeom prst="rect">
              <a:avLst/>
            </a:prstGeom>
          </p:spPr>
        </p:pic>
        <p:pic>
          <p:nvPicPr>
            <p:cNvPr id="7" name="Picture 6">
              <a:extLst>
                <a:ext uri="{FF2B5EF4-FFF2-40B4-BE49-F238E27FC236}">
                  <a16:creationId xmlns:a16="http://schemas.microsoft.com/office/drawing/2014/main" id="{93E7D336-E46B-9446-94FA-943832C0036A}"/>
                </a:ext>
              </a:extLst>
            </p:cNvPr>
            <p:cNvPicPr>
              <a:picLocks noChangeAspect="1"/>
            </p:cNvPicPr>
            <p:nvPr/>
          </p:nvPicPr>
          <p:blipFill>
            <a:blip r:embed="rId5"/>
            <a:stretch>
              <a:fillRect/>
            </a:stretch>
          </p:blipFill>
          <p:spPr>
            <a:xfrm>
              <a:off x="8078618" y="3535292"/>
              <a:ext cx="644947" cy="649246"/>
            </a:xfrm>
            <a:prstGeom prst="rect">
              <a:avLst/>
            </a:prstGeom>
          </p:spPr>
        </p:pic>
        <p:pic>
          <p:nvPicPr>
            <p:cNvPr id="8" name="Picture 7">
              <a:extLst>
                <a:ext uri="{FF2B5EF4-FFF2-40B4-BE49-F238E27FC236}">
                  <a16:creationId xmlns:a16="http://schemas.microsoft.com/office/drawing/2014/main" id="{10A9F9A5-D6BE-F44C-B8BE-FD1ECE7AF954}"/>
                </a:ext>
              </a:extLst>
            </p:cNvPr>
            <p:cNvPicPr>
              <a:picLocks noChangeAspect="1"/>
            </p:cNvPicPr>
            <p:nvPr/>
          </p:nvPicPr>
          <p:blipFill>
            <a:blip r:embed="rId6"/>
            <a:stretch>
              <a:fillRect/>
            </a:stretch>
          </p:blipFill>
          <p:spPr>
            <a:xfrm>
              <a:off x="8918890" y="3520000"/>
              <a:ext cx="506541" cy="679831"/>
            </a:xfrm>
            <a:prstGeom prst="rect">
              <a:avLst/>
            </a:prstGeom>
          </p:spPr>
        </p:pic>
      </p:grpSp>
    </p:spTree>
    <p:extLst>
      <p:ext uri="{BB962C8B-B14F-4D97-AF65-F5344CB8AC3E}">
        <p14:creationId xmlns:p14="http://schemas.microsoft.com/office/powerpoint/2010/main" val="234373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57A7A3-20F6-7543-A080-AD23A23C3414}"/>
              </a:ext>
            </a:extLst>
          </p:cNvPr>
          <p:cNvSpPr>
            <a:spLocks noGrp="1"/>
          </p:cNvSpPr>
          <p:nvPr>
            <p:ph type="ctrTitle"/>
          </p:nvPr>
        </p:nvSpPr>
        <p:spPr/>
        <p:txBody>
          <a:bodyPr/>
          <a:lstStyle/>
          <a:p>
            <a:r>
              <a:rPr lang="en-GB" dirty="0" err="1"/>
              <a:t>Openrefine</a:t>
            </a:r>
            <a:r>
              <a:rPr lang="en-GB" dirty="0"/>
              <a:t> for social science</a:t>
            </a:r>
          </a:p>
        </p:txBody>
      </p:sp>
      <p:sp>
        <p:nvSpPr>
          <p:cNvPr id="5" name="Subtitle 4">
            <a:extLst>
              <a:ext uri="{FF2B5EF4-FFF2-40B4-BE49-F238E27FC236}">
                <a16:creationId xmlns:a16="http://schemas.microsoft.com/office/drawing/2014/main" id="{3C8C7695-AA07-6E43-B478-F546FE393081}"/>
              </a:ext>
            </a:extLst>
          </p:cNvPr>
          <p:cNvSpPr>
            <a:spLocks noGrp="1"/>
          </p:cNvSpPr>
          <p:nvPr>
            <p:ph type="subTitle" idx="1"/>
          </p:nvPr>
        </p:nvSpPr>
        <p:spPr/>
        <p:txBody>
          <a:bodyPr/>
          <a:lstStyle/>
          <a:p>
            <a:r>
              <a:rPr lang="en-GB" dirty="0"/>
              <a:t>https://</a:t>
            </a:r>
            <a:r>
              <a:rPr lang="en-GB" dirty="0" err="1"/>
              <a:t>datacarpentry.org</a:t>
            </a:r>
            <a:r>
              <a:rPr lang="en-GB" dirty="0"/>
              <a:t>/</a:t>
            </a:r>
            <a:r>
              <a:rPr lang="en-GB" dirty="0" err="1"/>
              <a:t>openrefine-socialsci</a:t>
            </a:r>
            <a:r>
              <a:rPr lang="en-GB" dirty="0"/>
              <a:t>/</a:t>
            </a:r>
          </a:p>
        </p:txBody>
      </p:sp>
    </p:spTree>
    <p:extLst>
      <p:ext uri="{BB962C8B-B14F-4D97-AF65-F5344CB8AC3E}">
        <p14:creationId xmlns:p14="http://schemas.microsoft.com/office/powerpoint/2010/main" val="3384506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6FA25-CBDB-D643-A3DB-03E95DCF547D}"/>
              </a:ext>
            </a:extLst>
          </p:cNvPr>
          <p:cNvSpPr>
            <a:spLocks noGrp="1"/>
          </p:cNvSpPr>
          <p:nvPr>
            <p:ph type="title"/>
          </p:nvPr>
        </p:nvSpPr>
        <p:spPr/>
        <p:txBody>
          <a:bodyPr/>
          <a:lstStyle/>
          <a:p>
            <a:r>
              <a:rPr lang="en-GB" dirty="0"/>
              <a:t>motivation</a:t>
            </a:r>
          </a:p>
        </p:txBody>
      </p:sp>
      <p:sp>
        <p:nvSpPr>
          <p:cNvPr id="3" name="Content Placeholder 2">
            <a:extLst>
              <a:ext uri="{FF2B5EF4-FFF2-40B4-BE49-F238E27FC236}">
                <a16:creationId xmlns:a16="http://schemas.microsoft.com/office/drawing/2014/main" id="{ADE0BA15-D552-C649-9A2E-AA2EEAC056D5}"/>
              </a:ext>
            </a:extLst>
          </p:cNvPr>
          <p:cNvSpPr>
            <a:spLocks noGrp="1"/>
          </p:cNvSpPr>
          <p:nvPr>
            <p:ph sz="quarter" idx="13"/>
          </p:nvPr>
        </p:nvSpPr>
        <p:spPr/>
        <p:txBody>
          <a:bodyPr>
            <a:normAutofit fontScale="85000" lnSpcReduction="10000"/>
          </a:bodyPr>
          <a:lstStyle/>
          <a:p>
            <a:r>
              <a:rPr lang="en-GB" dirty="0" err="1"/>
              <a:t>openrefine</a:t>
            </a:r>
            <a:r>
              <a:rPr lang="en-GB" dirty="0"/>
              <a:t> makes it easier to clean data</a:t>
            </a:r>
          </a:p>
          <a:p>
            <a:pPr lvl="1"/>
            <a:r>
              <a:rPr lang="en-GB" dirty="0"/>
              <a:t>Data volumes up to 100,000 – more depending on your machine</a:t>
            </a:r>
          </a:p>
          <a:p>
            <a:r>
              <a:rPr lang="en-GB" dirty="0"/>
              <a:t>keeps track of the changes you make to your data</a:t>
            </a:r>
          </a:p>
          <a:p>
            <a:pPr lvl="1"/>
            <a:r>
              <a:rPr lang="en-GB" dirty="0"/>
              <a:t>Actions are reversible</a:t>
            </a:r>
          </a:p>
          <a:p>
            <a:pPr lvl="1"/>
            <a:r>
              <a:rPr lang="en-GB" dirty="0"/>
              <a:t>actions can be repeated on different files</a:t>
            </a:r>
          </a:p>
          <a:p>
            <a:r>
              <a:rPr lang="en-GB" dirty="0"/>
              <a:t>your data stays local – it does not leave your machine</a:t>
            </a:r>
          </a:p>
          <a:p>
            <a:r>
              <a:rPr lang="en-GB" dirty="0"/>
              <a:t>modified data is saved to a new file</a:t>
            </a:r>
          </a:p>
          <a:p>
            <a:r>
              <a:rPr lang="en-GB" dirty="0"/>
              <a:t>open refine is open source</a:t>
            </a:r>
          </a:p>
          <a:p>
            <a:r>
              <a:rPr lang="en-GB" dirty="0"/>
              <a:t>more documentation at – </a:t>
            </a:r>
            <a:r>
              <a:rPr lang="en-GB" dirty="0">
                <a:hlinkClick r:id="rId2"/>
              </a:rPr>
              <a:t>https://</a:t>
            </a:r>
            <a:r>
              <a:rPr lang="en-GB" dirty="0" err="1">
                <a:hlinkClick r:id="rId2"/>
              </a:rPr>
              <a:t>openrefine.org</a:t>
            </a:r>
            <a:endParaRPr lang="en-GB" dirty="0"/>
          </a:p>
        </p:txBody>
      </p:sp>
    </p:spTree>
    <p:extLst>
      <p:ext uri="{BB962C8B-B14F-4D97-AF65-F5344CB8AC3E}">
        <p14:creationId xmlns:p14="http://schemas.microsoft.com/office/powerpoint/2010/main" val="1221253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B6BD-7CDF-D541-9DEA-8D514C3C2000}"/>
              </a:ext>
            </a:extLst>
          </p:cNvPr>
          <p:cNvSpPr>
            <a:spLocks noGrp="1"/>
          </p:cNvSpPr>
          <p:nvPr>
            <p:ph type="title"/>
          </p:nvPr>
        </p:nvSpPr>
        <p:spPr/>
        <p:txBody>
          <a:bodyPr/>
          <a:lstStyle/>
          <a:p>
            <a:r>
              <a:rPr lang="en-GB" dirty="0"/>
              <a:t>what you will need</a:t>
            </a:r>
          </a:p>
        </p:txBody>
      </p:sp>
      <p:sp>
        <p:nvSpPr>
          <p:cNvPr id="3" name="Content Placeholder 2">
            <a:extLst>
              <a:ext uri="{FF2B5EF4-FFF2-40B4-BE49-F238E27FC236}">
                <a16:creationId xmlns:a16="http://schemas.microsoft.com/office/drawing/2014/main" id="{CEF8CD9B-2DA8-FE46-B924-1C6D7AF77B29}"/>
              </a:ext>
            </a:extLst>
          </p:cNvPr>
          <p:cNvSpPr>
            <a:spLocks noGrp="1"/>
          </p:cNvSpPr>
          <p:nvPr>
            <p:ph sz="quarter" idx="13"/>
          </p:nvPr>
        </p:nvSpPr>
        <p:spPr/>
        <p:txBody>
          <a:bodyPr/>
          <a:lstStyle/>
          <a:p>
            <a:r>
              <a:rPr lang="en-GB" dirty="0" err="1"/>
              <a:t>openrefine</a:t>
            </a:r>
            <a:r>
              <a:rPr lang="en-GB" dirty="0"/>
              <a:t> installed on your machine</a:t>
            </a:r>
          </a:p>
          <a:p>
            <a:r>
              <a:rPr lang="en-GB" dirty="0"/>
              <a:t>dataset </a:t>
            </a:r>
            <a:r>
              <a:rPr lang="en-GB" dirty="0" err="1"/>
              <a:t>safi_openrefine.csv</a:t>
            </a:r>
            <a:r>
              <a:rPr lang="en-GB" dirty="0"/>
              <a:t>:</a:t>
            </a:r>
          </a:p>
          <a:p>
            <a:pPr lvl="1"/>
            <a:r>
              <a:rPr lang="en-GB" dirty="0"/>
              <a:t>https://</a:t>
            </a:r>
            <a:r>
              <a:rPr lang="en-GB" dirty="0" err="1"/>
              <a:t>ndownloader.figshare.com</a:t>
            </a:r>
            <a:r>
              <a:rPr lang="en-GB" dirty="0"/>
              <a:t>/files/11502815</a:t>
            </a:r>
          </a:p>
        </p:txBody>
      </p:sp>
    </p:spTree>
    <p:extLst>
      <p:ext uri="{BB962C8B-B14F-4D97-AF65-F5344CB8AC3E}">
        <p14:creationId xmlns:p14="http://schemas.microsoft.com/office/powerpoint/2010/main" val="303247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8026-2AE1-C64C-8CEB-5D91E1320B3D}"/>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9DA9C05E-066B-F146-8ECF-B4D16F8076F3}"/>
              </a:ext>
            </a:extLst>
          </p:cNvPr>
          <p:cNvSpPr>
            <a:spLocks noGrp="1"/>
          </p:cNvSpPr>
          <p:nvPr>
            <p:ph sz="quarter" idx="13"/>
          </p:nvPr>
        </p:nvSpPr>
        <p:spPr/>
        <p:txBody>
          <a:bodyPr>
            <a:normAutofit/>
          </a:bodyPr>
          <a:lstStyle/>
          <a:p>
            <a:r>
              <a:rPr lang="en-GB" dirty="0"/>
              <a:t>Using faceting</a:t>
            </a:r>
          </a:p>
          <a:p>
            <a:pPr lvl="1"/>
            <a:r>
              <a:rPr lang="en-GB" dirty="0"/>
              <a:t>find out how many different </a:t>
            </a:r>
            <a:r>
              <a:rPr lang="en-GB" dirty="0" err="1"/>
              <a:t>interview_date</a:t>
            </a:r>
            <a:r>
              <a:rPr lang="en-GB" dirty="0"/>
              <a:t> values there are in the survey results.</a:t>
            </a:r>
          </a:p>
          <a:p>
            <a:r>
              <a:rPr lang="en-GB" dirty="0"/>
              <a:t>Is the column formatted as Text or Date?</a:t>
            </a:r>
          </a:p>
          <a:p>
            <a:r>
              <a:rPr lang="en-GB" dirty="0"/>
              <a:t>Use faceting to produce a timeline display for </a:t>
            </a:r>
            <a:r>
              <a:rPr lang="en-GB" dirty="0" err="1"/>
              <a:t>interview_date</a:t>
            </a:r>
            <a:r>
              <a:rPr lang="en-GB" dirty="0"/>
              <a:t>. </a:t>
            </a:r>
          </a:p>
          <a:p>
            <a:pPr lvl="1"/>
            <a:r>
              <a:rPr lang="en-GB" dirty="0"/>
              <a:t>You will need to use:</a:t>
            </a:r>
          </a:p>
          <a:p>
            <a:pPr lvl="2"/>
            <a:r>
              <a:rPr lang="en-GB" dirty="0"/>
              <a:t> Edit cells &gt; Common transforms &gt; To date to convert this column to dates.</a:t>
            </a:r>
          </a:p>
          <a:p>
            <a:r>
              <a:rPr lang="en-GB" dirty="0"/>
              <a:t>During what period were most of the interviews collected?</a:t>
            </a:r>
          </a:p>
        </p:txBody>
      </p:sp>
    </p:spTree>
    <p:extLst>
      <p:ext uri="{BB962C8B-B14F-4D97-AF65-F5344CB8AC3E}">
        <p14:creationId xmlns:p14="http://schemas.microsoft.com/office/powerpoint/2010/main" val="3711141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873DD-9AD4-984A-B6C3-EBC5A3FFBBC6}"/>
              </a:ext>
            </a:extLst>
          </p:cNvPr>
          <p:cNvSpPr>
            <a:spLocks noGrp="1"/>
          </p:cNvSpPr>
          <p:nvPr>
            <p:ph type="title"/>
          </p:nvPr>
        </p:nvSpPr>
        <p:spPr/>
        <p:txBody>
          <a:bodyPr/>
          <a:lstStyle/>
          <a:p>
            <a:r>
              <a:rPr lang="en-GB" dirty="0"/>
              <a:t>More on facets</a:t>
            </a:r>
          </a:p>
        </p:txBody>
      </p:sp>
      <p:sp>
        <p:nvSpPr>
          <p:cNvPr id="3" name="Content Placeholder 2">
            <a:extLst>
              <a:ext uri="{FF2B5EF4-FFF2-40B4-BE49-F238E27FC236}">
                <a16:creationId xmlns:a16="http://schemas.microsoft.com/office/drawing/2014/main" id="{CC29B478-BC80-2A45-95E4-74F1ED6159FF}"/>
              </a:ext>
            </a:extLst>
          </p:cNvPr>
          <p:cNvSpPr>
            <a:spLocks noGrp="1"/>
          </p:cNvSpPr>
          <p:nvPr>
            <p:ph sz="quarter" idx="13"/>
          </p:nvPr>
        </p:nvSpPr>
        <p:spPr>
          <a:xfrm>
            <a:off x="1080654" y="1898073"/>
            <a:ext cx="10196945" cy="4225635"/>
          </a:xfrm>
        </p:spPr>
        <p:txBody>
          <a:bodyPr>
            <a:normAutofit/>
          </a:bodyPr>
          <a:lstStyle/>
          <a:p>
            <a:r>
              <a:rPr lang="en-GB" sz="1400" dirty="0"/>
              <a:t>As well as ‘Text facets’ Refine also supports a range of other types of facet. These include:</a:t>
            </a:r>
          </a:p>
          <a:p>
            <a:pPr lvl="1"/>
            <a:r>
              <a:rPr lang="en-GB" sz="1200" dirty="0"/>
              <a:t>Numeric facets</a:t>
            </a:r>
          </a:p>
          <a:p>
            <a:pPr lvl="1"/>
            <a:r>
              <a:rPr lang="en-GB" sz="1200" dirty="0"/>
              <a:t>Timeline facets (for dates)</a:t>
            </a:r>
          </a:p>
          <a:p>
            <a:pPr lvl="1"/>
            <a:r>
              <a:rPr lang="en-GB" sz="1200" dirty="0"/>
              <a:t>Custom facets</a:t>
            </a:r>
          </a:p>
          <a:p>
            <a:r>
              <a:rPr lang="en-GB" sz="1400" dirty="0"/>
              <a:t>Scatterplot facets</a:t>
            </a:r>
          </a:p>
          <a:p>
            <a:pPr lvl="1"/>
            <a:r>
              <a:rPr lang="en-GB" sz="1100" b="1" dirty="0"/>
              <a:t>Numeric and Scatterplot facets </a:t>
            </a:r>
            <a:r>
              <a:rPr lang="en-GB" sz="1100" dirty="0"/>
              <a:t>display graphs instead of lists of values. The numeric facet graph includes ‘drag and drop’ controls you can use to set a start and end range to filter the data displayed. These facets are explored further in Examining Numbers in </a:t>
            </a:r>
            <a:r>
              <a:rPr lang="en-GB" sz="1100" dirty="0" err="1"/>
              <a:t>OpenRefine</a:t>
            </a:r>
            <a:endParaRPr lang="en-GB" sz="1100" dirty="0"/>
          </a:p>
          <a:p>
            <a:r>
              <a:rPr lang="en-GB" sz="1400" dirty="0"/>
              <a:t>Custom facets are a range of different types of facets. Some of the default custom facets are:</a:t>
            </a:r>
          </a:p>
          <a:p>
            <a:pPr lvl="1"/>
            <a:r>
              <a:rPr lang="en-GB" sz="1200" b="1" dirty="0"/>
              <a:t>Word facet </a:t>
            </a:r>
            <a:r>
              <a:rPr lang="en-GB" sz="1200" dirty="0"/>
              <a:t>- breaks down text into words and counts the number of records each word appears in</a:t>
            </a:r>
          </a:p>
          <a:p>
            <a:pPr lvl="1"/>
            <a:r>
              <a:rPr lang="en-GB" sz="1200" b="1" dirty="0"/>
              <a:t>Duplicates facet </a:t>
            </a:r>
            <a:r>
              <a:rPr lang="en-GB" sz="1200" dirty="0"/>
              <a:t>- results in a binary facet of ‘true’ or ‘false’. Rows appear in the ‘true’ facet if the value in the selected column is an exact match for a value in the same column in another row</a:t>
            </a:r>
          </a:p>
          <a:p>
            <a:pPr lvl="1"/>
            <a:r>
              <a:rPr lang="en-GB" sz="1200" b="1" dirty="0"/>
              <a:t>Text length facet </a:t>
            </a:r>
            <a:r>
              <a:rPr lang="en-GB" sz="1200" dirty="0"/>
              <a:t>- creates a numeric facet based on the length (number of characters) of the text in each row for the selected column. </a:t>
            </a:r>
          </a:p>
          <a:p>
            <a:pPr lvl="1"/>
            <a:r>
              <a:rPr lang="en-GB" sz="1200" b="1" dirty="0"/>
              <a:t>Facet by blank - </a:t>
            </a:r>
            <a:r>
              <a:rPr lang="en-GB" sz="1200" dirty="0"/>
              <a:t>Rows appear in the ‘true’ facet if they have no data present in that column. </a:t>
            </a:r>
          </a:p>
        </p:txBody>
      </p:sp>
    </p:spTree>
    <p:extLst>
      <p:ext uri="{BB962C8B-B14F-4D97-AF65-F5344CB8AC3E}">
        <p14:creationId xmlns:p14="http://schemas.microsoft.com/office/powerpoint/2010/main" val="2394168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88F58-371D-2244-AFD9-7A0E44292C6D}"/>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969464AD-E3D4-474A-977F-AFF516AC577E}"/>
              </a:ext>
            </a:extLst>
          </p:cNvPr>
          <p:cNvSpPr>
            <a:spLocks noGrp="1"/>
          </p:cNvSpPr>
          <p:nvPr>
            <p:ph sz="quarter" idx="13"/>
          </p:nvPr>
        </p:nvSpPr>
        <p:spPr/>
        <p:txBody>
          <a:bodyPr/>
          <a:lstStyle/>
          <a:p>
            <a:r>
              <a:rPr lang="en-GB" dirty="0"/>
              <a:t>Use the `Edit Cells`&gt;`Transform` on the </a:t>
            </a:r>
            <a:r>
              <a:rPr lang="en-GB" dirty="0" err="1"/>
              <a:t>items_owned</a:t>
            </a:r>
            <a:r>
              <a:rPr lang="en-GB" dirty="0"/>
              <a:t> column to remove</a:t>
            </a:r>
          </a:p>
          <a:p>
            <a:pPr lvl="1"/>
            <a:r>
              <a:rPr lang="en-GB" dirty="0"/>
              <a:t>The single quotes (‘)</a:t>
            </a:r>
          </a:p>
          <a:p>
            <a:pPr lvl="1"/>
            <a:r>
              <a:rPr lang="en-GB" dirty="0"/>
              <a:t>The right square bracket (])</a:t>
            </a:r>
          </a:p>
        </p:txBody>
      </p:sp>
    </p:spTree>
    <p:extLst>
      <p:ext uri="{BB962C8B-B14F-4D97-AF65-F5344CB8AC3E}">
        <p14:creationId xmlns:p14="http://schemas.microsoft.com/office/powerpoint/2010/main" val="4190424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4B74-5030-8142-AD0F-CE8A70851C7B}"/>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22C3F49F-9904-7C43-AC0D-7204A32386D2}"/>
              </a:ext>
            </a:extLst>
          </p:cNvPr>
          <p:cNvSpPr>
            <a:spLocks noGrp="1"/>
          </p:cNvSpPr>
          <p:nvPr>
            <p:ph sz="quarter" idx="13"/>
          </p:nvPr>
        </p:nvSpPr>
        <p:spPr/>
        <p:txBody>
          <a:bodyPr/>
          <a:lstStyle/>
          <a:p>
            <a:r>
              <a:rPr lang="en-GB" dirty="0"/>
              <a:t>Apply the transformation to remove the "[", "'" and "]" for</a:t>
            </a:r>
          </a:p>
          <a:p>
            <a:pPr lvl="1"/>
            <a:r>
              <a:rPr lang="en-GB" dirty="0" err="1"/>
              <a:t>res_change</a:t>
            </a:r>
            <a:endParaRPr lang="en-GB" dirty="0"/>
          </a:p>
          <a:p>
            <a:pPr lvl="1"/>
            <a:r>
              <a:rPr lang="en-GB" dirty="0" err="1"/>
              <a:t>no_food_mitigation</a:t>
            </a:r>
            <a:endParaRPr lang="en-GB" dirty="0"/>
          </a:p>
        </p:txBody>
      </p:sp>
    </p:spTree>
    <p:extLst>
      <p:ext uri="{BB962C8B-B14F-4D97-AF65-F5344CB8AC3E}">
        <p14:creationId xmlns:p14="http://schemas.microsoft.com/office/powerpoint/2010/main" val="1999595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5606-2848-E047-8404-9F70883DFCF9}"/>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A0D47D9C-C335-1841-AA78-2B9A7023CCDA}"/>
              </a:ext>
            </a:extLst>
          </p:cNvPr>
          <p:cNvSpPr>
            <a:spLocks noGrp="1"/>
          </p:cNvSpPr>
          <p:nvPr>
            <p:ph sz="quarter" idx="13"/>
          </p:nvPr>
        </p:nvSpPr>
        <p:spPr/>
        <p:txBody>
          <a:bodyPr/>
          <a:lstStyle/>
          <a:p>
            <a:r>
              <a:rPr lang="en-GB" dirty="0"/>
              <a:t>Sort the data by </a:t>
            </a:r>
            <a:r>
              <a:rPr lang="en-GB" dirty="0" err="1"/>
              <a:t>gps_Altitude</a:t>
            </a:r>
            <a:r>
              <a:rPr lang="en-GB" dirty="0"/>
              <a:t>. </a:t>
            </a:r>
          </a:p>
          <a:p>
            <a:pPr lvl="1"/>
            <a:r>
              <a:rPr lang="en-GB" dirty="0"/>
              <a:t>Do you think the first few entries may have incorrect altitudes?</a:t>
            </a:r>
          </a:p>
          <a:p>
            <a:endParaRPr lang="en-GB" dirty="0"/>
          </a:p>
          <a:p>
            <a:endParaRPr lang="en-GB" dirty="0"/>
          </a:p>
        </p:txBody>
      </p:sp>
    </p:spTree>
    <p:extLst>
      <p:ext uri="{BB962C8B-B14F-4D97-AF65-F5344CB8AC3E}">
        <p14:creationId xmlns:p14="http://schemas.microsoft.com/office/powerpoint/2010/main" val="3247921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DE3A9-05DD-FD48-9F23-FC02BAA4ABF5}"/>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0F31BE0F-FBA5-5F42-997B-F609E87E745F}"/>
              </a:ext>
            </a:extLst>
          </p:cNvPr>
          <p:cNvSpPr>
            <a:spLocks noGrp="1"/>
          </p:cNvSpPr>
          <p:nvPr>
            <p:ph sz="quarter" idx="13"/>
          </p:nvPr>
        </p:nvSpPr>
        <p:spPr/>
        <p:txBody>
          <a:bodyPr>
            <a:normAutofit fontScale="85000" lnSpcReduction="20000"/>
          </a:bodyPr>
          <a:lstStyle/>
          <a:p>
            <a:r>
              <a:rPr lang="en-GB" dirty="0"/>
              <a:t>We discovered in an earlier lesson that the value for one of the village entries was given as 49. This is clearly wrong. By looking at the GPS coordinates for the entries of the other villages can we decide what village the data in that column was collected from?</a:t>
            </a:r>
          </a:p>
          <a:p>
            <a:pPr lvl="1"/>
            <a:r>
              <a:rPr lang="en-GB" dirty="0"/>
              <a:t>Sort on </a:t>
            </a:r>
            <a:r>
              <a:rPr lang="en-GB" b="1" dirty="0" err="1"/>
              <a:t>gps_Latitude</a:t>
            </a:r>
            <a:r>
              <a:rPr lang="en-GB" b="1" dirty="0"/>
              <a:t> </a:t>
            </a:r>
            <a:r>
              <a:rPr lang="en-GB" dirty="0"/>
              <a:t>as a number with the smallest first.</a:t>
            </a:r>
          </a:p>
          <a:p>
            <a:pPr lvl="1"/>
            <a:r>
              <a:rPr lang="en-GB" dirty="0"/>
              <a:t>Add a sort on </a:t>
            </a:r>
            <a:r>
              <a:rPr lang="en-GB" b="1" dirty="0" err="1"/>
              <a:t>gps_Longitude</a:t>
            </a:r>
            <a:r>
              <a:rPr lang="en-GB" b="1" dirty="0"/>
              <a:t> </a:t>
            </a:r>
            <a:r>
              <a:rPr lang="en-GB" dirty="0"/>
              <a:t>as a number with the smallest first.</a:t>
            </a:r>
          </a:p>
          <a:p>
            <a:pPr lvl="1"/>
            <a:r>
              <a:rPr lang="en-GB" dirty="0"/>
              <a:t>Using the drop down arrow on the </a:t>
            </a:r>
            <a:r>
              <a:rPr lang="en-GB" b="1" dirty="0"/>
              <a:t>village</a:t>
            </a:r>
            <a:r>
              <a:rPr lang="en-GB" dirty="0"/>
              <a:t> column, select Edit column &gt; Move column to end. This will allow you to compare village names with GPS coordinates.</a:t>
            </a:r>
          </a:p>
          <a:p>
            <a:pPr lvl="1"/>
            <a:r>
              <a:rPr lang="en-GB" dirty="0"/>
              <a:t>Scroll through the entries until you find village 49. Can you tell from it’s GPS coordinates which village it belong to?</a:t>
            </a:r>
          </a:p>
          <a:p>
            <a:pPr lvl="1"/>
            <a:r>
              <a:rPr lang="en-GB" dirty="0"/>
              <a:t>Now sort only by </a:t>
            </a:r>
            <a:r>
              <a:rPr lang="en-GB" b="1" dirty="0" err="1"/>
              <a:t>interview_date</a:t>
            </a:r>
            <a:r>
              <a:rPr lang="en-GB" b="1" dirty="0"/>
              <a:t> </a:t>
            </a:r>
            <a:r>
              <a:rPr lang="en-GB" dirty="0"/>
              <a:t>as date. Move the </a:t>
            </a:r>
            <a:r>
              <a:rPr lang="en-GB" b="1" dirty="0"/>
              <a:t>village</a:t>
            </a:r>
            <a:r>
              <a:rPr lang="en-GB" dirty="0"/>
              <a:t> column to the start of the table. Does the row where </a:t>
            </a:r>
            <a:r>
              <a:rPr lang="en-GB" b="1" dirty="0"/>
              <a:t>village</a:t>
            </a:r>
            <a:r>
              <a:rPr lang="en-GB" dirty="0"/>
              <a:t> is 49 group with one particular village? Is it the same village as when comparing GPS coordinates?</a:t>
            </a:r>
          </a:p>
        </p:txBody>
      </p:sp>
    </p:spTree>
    <p:extLst>
      <p:ext uri="{BB962C8B-B14F-4D97-AF65-F5344CB8AC3E}">
        <p14:creationId xmlns:p14="http://schemas.microsoft.com/office/powerpoint/2010/main" val="1810961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D6F40-C19B-3C41-80F0-0AC46CB46075}"/>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6C6C5494-C08D-9C46-B69A-D6949E198136}"/>
              </a:ext>
            </a:extLst>
          </p:cNvPr>
          <p:cNvSpPr>
            <a:spLocks noGrp="1"/>
          </p:cNvSpPr>
          <p:nvPr>
            <p:ph sz="quarter" idx="13"/>
          </p:nvPr>
        </p:nvSpPr>
        <p:spPr/>
        <p:txBody>
          <a:bodyPr/>
          <a:lstStyle/>
          <a:p>
            <a:r>
              <a:rPr lang="en-GB" dirty="0"/>
              <a:t>Transform three more columns from text to numbers: </a:t>
            </a:r>
          </a:p>
          <a:p>
            <a:pPr lvl="1"/>
            <a:r>
              <a:rPr lang="en-GB" b="1" dirty="0" err="1"/>
              <a:t>no_members</a:t>
            </a:r>
            <a:r>
              <a:rPr lang="en-GB" dirty="0"/>
              <a:t>, </a:t>
            </a:r>
          </a:p>
          <a:p>
            <a:pPr lvl="1"/>
            <a:r>
              <a:rPr lang="en-GB" b="1" dirty="0" err="1"/>
              <a:t>yrs_liv</a:t>
            </a:r>
            <a:r>
              <a:rPr lang="en-GB" dirty="0"/>
              <a:t>, and </a:t>
            </a:r>
          </a:p>
          <a:p>
            <a:pPr lvl="1"/>
            <a:r>
              <a:rPr lang="en-GB" b="1" dirty="0" err="1"/>
              <a:t>buildings_in_compound</a:t>
            </a:r>
            <a:r>
              <a:rPr lang="en-GB" dirty="0"/>
              <a:t>. </a:t>
            </a:r>
          </a:p>
          <a:p>
            <a:r>
              <a:rPr lang="en-GB" dirty="0"/>
              <a:t>Can all columns be transformed to numbers? - Try it with </a:t>
            </a:r>
            <a:r>
              <a:rPr lang="en-GB" b="1" dirty="0"/>
              <a:t>village</a:t>
            </a:r>
            <a:r>
              <a:rPr lang="en-GB" dirty="0"/>
              <a:t> for example.</a:t>
            </a:r>
          </a:p>
        </p:txBody>
      </p:sp>
    </p:spTree>
    <p:extLst>
      <p:ext uri="{BB962C8B-B14F-4D97-AF65-F5344CB8AC3E}">
        <p14:creationId xmlns:p14="http://schemas.microsoft.com/office/powerpoint/2010/main" val="361083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48CDC-2015-0747-A271-91A2ACE92ED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6E3F4589-A883-EA44-95EA-3D269AE8647C}"/>
              </a:ext>
            </a:extLst>
          </p:cNvPr>
          <p:cNvSpPr>
            <a:spLocks noGrp="1"/>
          </p:cNvSpPr>
          <p:nvPr>
            <p:ph idx="1"/>
          </p:nvPr>
        </p:nvSpPr>
        <p:spPr/>
        <p:txBody>
          <a:bodyPr>
            <a:normAutofit fontScale="85000" lnSpcReduction="10000"/>
          </a:bodyPr>
          <a:lstStyle/>
          <a:p>
            <a:r>
              <a:rPr lang="en-US" dirty="0"/>
              <a:t>Get the data from:</a:t>
            </a:r>
          </a:p>
          <a:p>
            <a:pPr lvl="1"/>
            <a:r>
              <a:rPr lang="en-US" dirty="0">
                <a:hlinkClick r:id="rId2"/>
              </a:rPr>
              <a:t>https://datacarpentry.org/spreadsheets-socialsci/setup.html</a:t>
            </a:r>
            <a:endParaRPr lang="en-US" dirty="0"/>
          </a:p>
          <a:p>
            <a:r>
              <a:rPr lang="en-US" dirty="0"/>
              <a:t>More information on the meaning of the fields:</a:t>
            </a:r>
          </a:p>
          <a:p>
            <a:pPr lvl="1"/>
            <a:r>
              <a:rPr lang="en-US" dirty="0">
                <a:hlinkClick r:id="rId3"/>
              </a:rPr>
              <a:t>https://</a:t>
            </a:r>
            <a:r>
              <a:rPr lang="en-US" dirty="0" err="1">
                <a:hlinkClick r:id="rId3"/>
              </a:rPr>
              <a:t>datacarpentry.org</a:t>
            </a:r>
            <a:r>
              <a:rPr lang="en-US" dirty="0">
                <a:hlinkClick r:id="rId3"/>
              </a:rPr>
              <a:t>/</a:t>
            </a:r>
            <a:r>
              <a:rPr lang="en-US" dirty="0" err="1">
                <a:hlinkClick r:id="rId3"/>
              </a:rPr>
              <a:t>socialsci</a:t>
            </a:r>
            <a:r>
              <a:rPr lang="en-US" dirty="0">
                <a:hlinkClick r:id="rId3"/>
              </a:rPr>
              <a:t>-workshop/data/</a:t>
            </a:r>
            <a:endParaRPr lang="en-US" dirty="0"/>
          </a:p>
          <a:p>
            <a:r>
              <a:rPr lang="en-US" dirty="0"/>
              <a:t>There are three files got download:</a:t>
            </a:r>
          </a:p>
          <a:p>
            <a:pPr lvl="1"/>
            <a:r>
              <a:rPr lang="en-US" dirty="0" err="1"/>
              <a:t>SAFI_clean.csv</a:t>
            </a:r>
            <a:endParaRPr lang="en-US" dirty="0"/>
          </a:p>
          <a:p>
            <a:pPr lvl="1"/>
            <a:r>
              <a:rPr lang="en-US" dirty="0" err="1"/>
              <a:t>SAFI_messy.xlsx</a:t>
            </a:r>
            <a:endParaRPr lang="en-US" dirty="0"/>
          </a:p>
          <a:p>
            <a:pPr lvl="1"/>
            <a:r>
              <a:rPr lang="en-US" dirty="0" err="1"/>
              <a:t>SAFI_dates.xlsx</a:t>
            </a:r>
            <a:endParaRPr lang="en-US" dirty="0"/>
          </a:p>
          <a:p>
            <a:r>
              <a:rPr lang="en-US" dirty="0"/>
              <a:t>Data comes from SAFI (Studying African Farmer-Led Irrigation) </a:t>
            </a:r>
          </a:p>
          <a:p>
            <a:pPr lvl="1"/>
            <a:r>
              <a:rPr lang="en-US" dirty="0"/>
              <a:t>131 rows from a much bigger data set (only </a:t>
            </a:r>
            <a:r>
              <a:rPr lang="en-US" dirty="0" err="1"/>
              <a:t>mozambique</a:t>
            </a:r>
            <a:r>
              <a:rPr lang="en-US" dirty="0"/>
              <a:t> and </a:t>
            </a:r>
            <a:r>
              <a:rPr lang="en-US" dirty="0" err="1"/>
              <a:t>tanzania</a:t>
            </a:r>
            <a:r>
              <a:rPr lang="en-US" dirty="0"/>
              <a:t>, Nov 2016 – Jun 2017))</a:t>
            </a:r>
          </a:p>
        </p:txBody>
      </p:sp>
    </p:spTree>
    <p:extLst>
      <p:ext uri="{BB962C8B-B14F-4D97-AF65-F5344CB8AC3E}">
        <p14:creationId xmlns:p14="http://schemas.microsoft.com/office/powerpoint/2010/main" val="2482290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C3B6-F66B-C640-A3B8-33D9A8FB8C7A}"/>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94E8291B-21B2-0144-90F5-114C9321C6FB}"/>
              </a:ext>
            </a:extLst>
          </p:cNvPr>
          <p:cNvSpPr>
            <a:spLocks noGrp="1"/>
          </p:cNvSpPr>
          <p:nvPr>
            <p:ph sz="quarter" idx="13"/>
          </p:nvPr>
        </p:nvSpPr>
        <p:spPr/>
        <p:txBody>
          <a:bodyPr>
            <a:normAutofit fontScale="92500" lnSpcReduction="10000"/>
          </a:bodyPr>
          <a:lstStyle/>
          <a:p>
            <a:r>
              <a:rPr lang="en-GB" dirty="0"/>
              <a:t>For a column you transformed to numbers, edit one or two cells, replacing the numbers with text (such as "</a:t>
            </a:r>
            <a:r>
              <a:rPr lang="en-GB" dirty="0" err="1"/>
              <a:t>abc</a:t>
            </a:r>
            <a:r>
              <a:rPr lang="en-GB" dirty="0"/>
              <a:t>") or blank (no number or text). You will need to change the Data type to text using the drop-down menu.</a:t>
            </a:r>
          </a:p>
          <a:p>
            <a:pPr lvl="1"/>
            <a:r>
              <a:rPr lang="en-GB" dirty="0"/>
              <a:t>Use the column pulldown menu to apply a numeric facet to the column you edited. The facet will appear in the left panel.</a:t>
            </a:r>
          </a:p>
          <a:p>
            <a:pPr lvl="1"/>
            <a:r>
              <a:rPr lang="en-GB" dirty="0"/>
              <a:t>Notice that there are several checkboxes in this facet: Numeric, Non-numeric, Blank, and Error. Below these checkboxes are counts of the number of cells in each category. You should see checks for Non-numeric and Blank if you changed some values.</a:t>
            </a:r>
          </a:p>
          <a:p>
            <a:pPr lvl="1"/>
            <a:r>
              <a:rPr lang="en-GB" dirty="0"/>
              <a:t>Experiment with checking or unchecking these boxes to select subsets of your data.</a:t>
            </a:r>
          </a:p>
          <a:p>
            <a:r>
              <a:rPr lang="en-GB" dirty="0"/>
              <a:t>Remember to undo (undo/redo) these changes at the end of the exercise</a:t>
            </a:r>
          </a:p>
        </p:txBody>
      </p:sp>
    </p:spTree>
    <p:extLst>
      <p:ext uri="{BB962C8B-B14F-4D97-AF65-F5344CB8AC3E}">
        <p14:creationId xmlns:p14="http://schemas.microsoft.com/office/powerpoint/2010/main" val="3649687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F0BAD-E98A-684C-8955-00046927554E}"/>
              </a:ext>
            </a:extLst>
          </p:cNvPr>
          <p:cNvSpPr>
            <a:spLocks noGrp="1"/>
          </p:cNvSpPr>
          <p:nvPr>
            <p:ph type="title"/>
          </p:nvPr>
        </p:nvSpPr>
        <p:spPr/>
        <p:txBody>
          <a:bodyPr/>
          <a:lstStyle/>
          <a:p>
            <a:r>
              <a:rPr lang="en-US" dirty="0"/>
              <a:t>What will be covered</a:t>
            </a:r>
          </a:p>
        </p:txBody>
      </p:sp>
      <p:sp>
        <p:nvSpPr>
          <p:cNvPr id="3" name="Content Placeholder 2">
            <a:extLst>
              <a:ext uri="{FF2B5EF4-FFF2-40B4-BE49-F238E27FC236}">
                <a16:creationId xmlns:a16="http://schemas.microsoft.com/office/drawing/2014/main" id="{B35F918B-C1D6-414E-B7FD-371ABBBAFA46}"/>
              </a:ext>
            </a:extLst>
          </p:cNvPr>
          <p:cNvSpPr>
            <a:spLocks noGrp="1"/>
          </p:cNvSpPr>
          <p:nvPr>
            <p:ph idx="1"/>
          </p:nvPr>
        </p:nvSpPr>
        <p:spPr/>
        <p:txBody>
          <a:bodyPr/>
          <a:lstStyle/>
          <a:p>
            <a:r>
              <a:rPr lang="en-US" dirty="0"/>
              <a:t>Good data entry practices - formatting data tables in spreadsheets</a:t>
            </a:r>
          </a:p>
          <a:p>
            <a:r>
              <a:rPr lang="en-US" dirty="0"/>
              <a:t>How to avoid common formatting mistakes</a:t>
            </a:r>
          </a:p>
          <a:p>
            <a:r>
              <a:rPr lang="en-US" dirty="0"/>
              <a:t>Approaches for handling dates in spreadsheets</a:t>
            </a:r>
          </a:p>
          <a:p>
            <a:r>
              <a:rPr lang="en-US" dirty="0"/>
              <a:t>Basic quality control and data manipulation in spreadsheets</a:t>
            </a:r>
          </a:p>
          <a:p>
            <a:r>
              <a:rPr lang="en-US" dirty="0"/>
              <a:t>Exporting data from spreadsheets</a:t>
            </a:r>
          </a:p>
        </p:txBody>
      </p:sp>
    </p:spTree>
    <p:extLst>
      <p:ext uri="{BB962C8B-B14F-4D97-AF65-F5344CB8AC3E}">
        <p14:creationId xmlns:p14="http://schemas.microsoft.com/office/powerpoint/2010/main" val="1132766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1CC9-2571-0A44-8351-9C32F4BB02F6}"/>
              </a:ext>
            </a:extLst>
          </p:cNvPr>
          <p:cNvSpPr>
            <a:spLocks noGrp="1"/>
          </p:cNvSpPr>
          <p:nvPr>
            <p:ph type="title"/>
          </p:nvPr>
        </p:nvSpPr>
        <p:spPr/>
        <p:txBody>
          <a:bodyPr/>
          <a:lstStyle/>
          <a:p>
            <a:r>
              <a:rPr lang="en-US" dirty="0"/>
              <a:t>Potential Problems with spreadsheets</a:t>
            </a:r>
          </a:p>
        </p:txBody>
      </p:sp>
      <p:sp>
        <p:nvSpPr>
          <p:cNvPr id="3" name="Content Placeholder 2">
            <a:extLst>
              <a:ext uri="{FF2B5EF4-FFF2-40B4-BE49-F238E27FC236}">
                <a16:creationId xmlns:a16="http://schemas.microsoft.com/office/drawing/2014/main" id="{54440FA7-0D8E-6D4F-807C-88B9D20FD1B0}"/>
              </a:ext>
            </a:extLst>
          </p:cNvPr>
          <p:cNvSpPr>
            <a:spLocks noGrp="1"/>
          </p:cNvSpPr>
          <p:nvPr>
            <p:ph idx="1"/>
          </p:nvPr>
        </p:nvSpPr>
        <p:spPr>
          <a:xfrm>
            <a:off x="818712" y="1995055"/>
            <a:ext cx="10554574" cy="3863743"/>
          </a:xfrm>
        </p:spPr>
        <p:txBody>
          <a:bodyPr>
            <a:normAutofit lnSpcReduction="10000"/>
          </a:bodyPr>
          <a:lstStyle/>
          <a:p>
            <a:r>
              <a:rPr lang="en-US" dirty="0"/>
              <a:t>taking data out of Spreadsheets can be problematical</a:t>
            </a:r>
          </a:p>
          <a:p>
            <a:pPr lvl="1"/>
            <a:r>
              <a:rPr lang="en-US" dirty="0"/>
              <a:t>Formatting elements may not be easily exported  </a:t>
            </a:r>
          </a:p>
          <a:p>
            <a:pPr lvl="2"/>
            <a:r>
              <a:rPr lang="en-GB" dirty="0"/>
              <a:t>colours</a:t>
            </a:r>
            <a:r>
              <a:rPr lang="en-US" dirty="0"/>
              <a:t> with semantics</a:t>
            </a:r>
          </a:p>
          <a:p>
            <a:pPr lvl="2"/>
            <a:r>
              <a:rPr lang="en-US" dirty="0"/>
              <a:t>Merged cells </a:t>
            </a:r>
          </a:p>
          <a:p>
            <a:pPr lvl="2"/>
            <a:r>
              <a:rPr lang="en-US" dirty="0"/>
              <a:t>…</a:t>
            </a:r>
          </a:p>
          <a:p>
            <a:r>
              <a:rPr lang="en-US" dirty="0"/>
              <a:t>Generating statistics and figures</a:t>
            </a:r>
          </a:p>
          <a:p>
            <a:pPr lvl="1"/>
            <a:r>
              <a:rPr lang="en-US" dirty="0"/>
              <a:t>Difficult to keep an audit trail – provenance and Reproducibility impacted</a:t>
            </a:r>
          </a:p>
          <a:p>
            <a:pPr lvl="1"/>
            <a:r>
              <a:rPr lang="en-US" dirty="0"/>
              <a:t>Easy to make a mistake</a:t>
            </a:r>
          </a:p>
          <a:p>
            <a:pPr lvl="2"/>
            <a:r>
              <a:rPr lang="en-US" dirty="0"/>
              <a:t>Sorting column and not all the data</a:t>
            </a:r>
          </a:p>
          <a:p>
            <a:pPr lvl="2"/>
            <a:r>
              <a:rPr lang="en-US" dirty="0"/>
              <a:t>Making a mistake in a formula</a:t>
            </a:r>
          </a:p>
          <a:p>
            <a:pPr lvl="2"/>
            <a:endParaRPr lang="en-US" dirty="0"/>
          </a:p>
          <a:p>
            <a:pPr lvl="1"/>
            <a:endParaRPr lang="en-US" dirty="0"/>
          </a:p>
        </p:txBody>
      </p:sp>
    </p:spTree>
    <p:extLst>
      <p:ext uri="{BB962C8B-B14F-4D97-AF65-F5344CB8AC3E}">
        <p14:creationId xmlns:p14="http://schemas.microsoft.com/office/powerpoint/2010/main" val="4293282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968B-337B-954B-901D-461A995F8A38}"/>
              </a:ext>
            </a:extLst>
          </p:cNvPr>
          <p:cNvSpPr>
            <a:spLocks noGrp="1"/>
          </p:cNvSpPr>
          <p:nvPr>
            <p:ph type="title"/>
          </p:nvPr>
        </p:nvSpPr>
        <p:spPr/>
        <p:txBody>
          <a:bodyPr/>
          <a:lstStyle/>
          <a:p>
            <a:r>
              <a:rPr lang="en-US" dirty="0"/>
              <a:t>What will not be covered</a:t>
            </a:r>
          </a:p>
        </p:txBody>
      </p:sp>
      <p:sp>
        <p:nvSpPr>
          <p:cNvPr id="3" name="Content Placeholder 2">
            <a:extLst>
              <a:ext uri="{FF2B5EF4-FFF2-40B4-BE49-F238E27FC236}">
                <a16:creationId xmlns:a16="http://schemas.microsoft.com/office/drawing/2014/main" id="{0965AD22-7128-1C4F-B8FD-1EC63CF348D6}"/>
              </a:ext>
            </a:extLst>
          </p:cNvPr>
          <p:cNvSpPr>
            <a:spLocks noGrp="1"/>
          </p:cNvSpPr>
          <p:nvPr>
            <p:ph idx="1"/>
          </p:nvPr>
        </p:nvSpPr>
        <p:spPr/>
        <p:txBody>
          <a:bodyPr/>
          <a:lstStyle/>
          <a:p>
            <a:r>
              <a:rPr lang="en-US" dirty="0"/>
              <a:t>How to do statistics in a spreadsheet</a:t>
            </a:r>
          </a:p>
          <a:p>
            <a:r>
              <a:rPr lang="en-US" dirty="0"/>
              <a:t>How to do plotting in a spreadsheet</a:t>
            </a:r>
          </a:p>
          <a:p>
            <a:r>
              <a:rPr lang="en-US" dirty="0"/>
              <a:t>How to write code in spreadsheet programs</a:t>
            </a:r>
          </a:p>
          <a:p>
            <a:pPr marL="0" indent="0">
              <a:buNone/>
            </a:pPr>
            <a:r>
              <a:rPr lang="en-GB" dirty="0"/>
              <a:t>If you’re looking to do this, a good reference is </a:t>
            </a:r>
            <a:r>
              <a:rPr lang="en-GB" dirty="0">
                <a:hlinkClick r:id="rId3"/>
              </a:rPr>
              <a:t>Head First Excel</a:t>
            </a:r>
            <a:r>
              <a:rPr lang="en-GB" dirty="0"/>
              <a:t>, published by O’Reilly.</a:t>
            </a:r>
            <a:endParaRPr lang="en-US" dirty="0"/>
          </a:p>
        </p:txBody>
      </p:sp>
      <p:pic>
        <p:nvPicPr>
          <p:cNvPr id="1026" name="Picture 2">
            <a:extLst>
              <a:ext uri="{FF2B5EF4-FFF2-40B4-BE49-F238E27FC236}">
                <a16:creationId xmlns:a16="http://schemas.microsoft.com/office/drawing/2014/main" id="{6D45FAB4-88FA-B247-8519-FE2C356C3E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561" y="4230683"/>
            <a:ext cx="1867881" cy="2162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808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B070-79E3-8E4F-B84F-DC01D5AA1E44}"/>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EE7AC648-1F2B-2F47-99A1-76DCBC21834B}"/>
              </a:ext>
            </a:extLst>
          </p:cNvPr>
          <p:cNvSpPr>
            <a:spLocks noGrp="1"/>
          </p:cNvSpPr>
          <p:nvPr>
            <p:ph idx="1"/>
          </p:nvPr>
        </p:nvSpPr>
        <p:spPr/>
        <p:txBody>
          <a:bodyPr/>
          <a:lstStyle/>
          <a:p>
            <a:r>
              <a:rPr lang="en-GB" dirty="0"/>
              <a:t>How many people have used spreadsheets in their work/research?</a:t>
            </a:r>
          </a:p>
          <a:p>
            <a:r>
              <a:rPr lang="en-GB" dirty="0"/>
              <a:t>WHO has accidentally done something that frustrated or upset you?</a:t>
            </a:r>
          </a:p>
          <a:p>
            <a:endParaRPr lang="en-GB" dirty="0"/>
          </a:p>
        </p:txBody>
      </p:sp>
    </p:spTree>
    <p:extLst>
      <p:ext uri="{BB962C8B-B14F-4D97-AF65-F5344CB8AC3E}">
        <p14:creationId xmlns:p14="http://schemas.microsoft.com/office/powerpoint/2010/main" val="205564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3F05-BA03-FD4D-B1F2-747C2FF9B016}"/>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229B4A47-9C5D-214A-A113-6403425BCF00}"/>
              </a:ext>
            </a:extLst>
          </p:cNvPr>
          <p:cNvSpPr>
            <a:spLocks noGrp="1"/>
          </p:cNvSpPr>
          <p:nvPr>
            <p:ph idx="1"/>
          </p:nvPr>
        </p:nvSpPr>
        <p:spPr/>
        <p:txBody>
          <a:bodyPr>
            <a:normAutofit lnSpcReduction="10000"/>
          </a:bodyPr>
          <a:lstStyle/>
          <a:p>
            <a:r>
              <a:rPr lang="en-GB" dirty="0"/>
              <a:t>Spreadsheets can be incredibly useful</a:t>
            </a:r>
          </a:p>
          <a:p>
            <a:pPr lvl="1"/>
            <a:r>
              <a:rPr lang="en-GB" dirty="0"/>
              <a:t>Can quickly generate stats or a diagram</a:t>
            </a:r>
          </a:p>
          <a:p>
            <a:pPr lvl="1"/>
            <a:r>
              <a:rPr lang="en-GB" dirty="0"/>
              <a:t>Can use them for data cleaning</a:t>
            </a:r>
          </a:p>
          <a:p>
            <a:r>
              <a:rPr lang="en-GB" dirty="0"/>
              <a:t>However, they can also introduce problem</a:t>
            </a:r>
          </a:p>
          <a:p>
            <a:r>
              <a:rPr lang="en-GB" dirty="0"/>
              <a:t>We shall see that Organizing data tables according to tidy data principles </a:t>
            </a:r>
          </a:p>
          <a:p>
            <a:pPr lvl="1"/>
            <a:r>
              <a:rPr lang="en-GB" dirty="0"/>
              <a:t>Every column represents a variable, e.g. temperature</a:t>
            </a:r>
          </a:p>
          <a:p>
            <a:pPr lvl="1"/>
            <a:r>
              <a:rPr lang="en-GB" dirty="0"/>
              <a:t>Every row is an observation</a:t>
            </a:r>
          </a:p>
          <a:p>
            <a:pPr marL="457200" lvl="1" indent="0">
              <a:buNone/>
            </a:pPr>
            <a:r>
              <a:rPr lang="en-GB" dirty="0"/>
              <a:t>Will make them easier for you and others to use for analysis.</a:t>
            </a:r>
          </a:p>
          <a:p>
            <a:pPr lvl="1"/>
            <a:r>
              <a:rPr lang="en-GB" dirty="0"/>
              <a:t>Hadley Wickham, Tidy Data, </a:t>
            </a:r>
            <a:r>
              <a:rPr lang="en-GB" dirty="0">
                <a:hlinkClick r:id="rId2"/>
              </a:rPr>
              <a:t>https://</a:t>
            </a:r>
            <a:r>
              <a:rPr lang="en-GB" dirty="0" err="1">
                <a:hlinkClick r:id="rId2"/>
              </a:rPr>
              <a:t>vita.had.co.nz</a:t>
            </a:r>
            <a:r>
              <a:rPr lang="en-GB" dirty="0">
                <a:hlinkClick r:id="rId2"/>
              </a:rPr>
              <a:t>/papers/tidy-</a:t>
            </a:r>
            <a:r>
              <a:rPr lang="en-GB" dirty="0" err="1">
                <a:hlinkClick r:id="rId2"/>
              </a:rPr>
              <a:t>data.pdf</a:t>
            </a:r>
            <a:endParaRPr lang="en-GB" dirty="0"/>
          </a:p>
          <a:p>
            <a:endParaRPr lang="en-GB" dirty="0"/>
          </a:p>
        </p:txBody>
      </p:sp>
    </p:spTree>
    <p:extLst>
      <p:ext uri="{BB962C8B-B14F-4D97-AF65-F5344CB8AC3E}">
        <p14:creationId xmlns:p14="http://schemas.microsoft.com/office/powerpoint/2010/main" val="201004340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{6B233243-E9DD-C440-ACD4-EF6FC9BEEC5B}tf10001073</Template>
  <TotalTime>5251</TotalTime>
  <Words>2510</Words>
  <Application>Microsoft Macintosh PowerPoint</Application>
  <PresentationFormat>Widescreen</PresentationFormat>
  <Paragraphs>276</Paragraphs>
  <Slides>40</Slides>
  <Notes>14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HelveticaNeue</vt:lpstr>
      <vt:lpstr>Tw Cen MT</vt:lpstr>
      <vt:lpstr>Droplet</vt:lpstr>
      <vt:lpstr>Data Organization in Spreadsheets for Social Scientists</vt:lpstr>
      <vt:lpstr>Introduction</vt:lpstr>
      <vt:lpstr>What you will need</vt:lpstr>
      <vt:lpstr>Data</vt:lpstr>
      <vt:lpstr>What will be covered</vt:lpstr>
      <vt:lpstr>Potential Problems with spreadsheets</vt:lpstr>
      <vt:lpstr>What will not be covered</vt:lpstr>
      <vt:lpstr>Exercise</vt:lpstr>
      <vt:lpstr>Summary</vt:lpstr>
      <vt:lpstr>Formatting Data Tables in Spreadsheets</vt:lpstr>
      <vt:lpstr>keep track of your analysis</vt:lpstr>
      <vt:lpstr>Exercise</vt:lpstr>
      <vt:lpstr>Type of errors</vt:lpstr>
      <vt:lpstr>PowerPoint Presentation</vt:lpstr>
      <vt:lpstr>Metadata</vt:lpstr>
      <vt:lpstr>Exercise</vt:lpstr>
      <vt:lpstr>Key points</vt:lpstr>
      <vt:lpstr>Dates as Data</vt:lpstr>
      <vt:lpstr>Dates</vt:lpstr>
      <vt:lpstr>exercise</vt:lpstr>
      <vt:lpstr>summary</vt:lpstr>
      <vt:lpstr>Quality assurance</vt:lpstr>
      <vt:lpstr>validating data on input</vt:lpstr>
      <vt:lpstr>exercise</vt:lpstr>
      <vt:lpstr>exercise</vt:lpstr>
      <vt:lpstr>Exporting data</vt:lpstr>
      <vt:lpstr>is excel A good format to store data in? </vt:lpstr>
      <vt:lpstr>what should I use instead</vt:lpstr>
      <vt:lpstr>key points</vt:lpstr>
      <vt:lpstr>Openrefine for social science</vt:lpstr>
      <vt:lpstr>motivation</vt:lpstr>
      <vt:lpstr>what you will need</vt:lpstr>
      <vt:lpstr>Exercise</vt:lpstr>
      <vt:lpstr>More on facets</vt:lpstr>
      <vt:lpstr>Exercise</vt:lpstr>
      <vt:lpstr>Exercise</vt:lpstr>
      <vt:lpstr>Exercise</vt:lpstr>
      <vt:lpstr>exercise</vt:lpstr>
      <vt:lpstr>exercise</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Organization in Spreadsheets for Social Scientists</dc:title>
  <dc:creator>ANTONIOLETTI Mario</dc:creator>
  <cp:lastModifiedBy>ANTONIOLETTI Mario</cp:lastModifiedBy>
  <cp:revision>45</cp:revision>
  <dcterms:created xsi:type="dcterms:W3CDTF">2021-04-16T15:53:37Z</dcterms:created>
  <dcterms:modified xsi:type="dcterms:W3CDTF">2021-04-20T07:24:55Z</dcterms:modified>
</cp:coreProperties>
</file>