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13" autoAdjust="0"/>
  </p:normalViewPr>
  <p:slideViewPr>
    <p:cSldViewPr snapToGrid="0">
      <p:cViewPr varScale="1">
        <p:scale>
          <a:sx n="64" d="100"/>
          <a:sy n="64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PREPARAÇÃO</a:t>
            </a:r>
            <a:endParaRPr b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Peça 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um participante para escrever os objetivos de aprendizagem no quadro.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Nota ao/à instrutor: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No caso de você estar facilitando a versão do Programa de Desenvolvedor Java Online, é importante saber e explicar à turma que para cada módulo do programa, será atribuído um grupo de trabalho aos participantes para que participem de atividades práticas assíncronas e conduzam suas revisões semanais de pontuação.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Para uma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sessão online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Prepare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o link para download da Apostila a ser enviado no chat do Zoom,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ou envie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o material aos participantes previamente por e-mail.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Substitua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os momentos de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Se Virem e Conversem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por discussões em plenária ou discussões rápidas nas salas do Zoom, como preferir.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CONTEÚDO – Como Receber Treinamento entre Pares e Feedback (5 minutos)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 ao/à instrutor/a: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propósito dessa seção é ensinar à turma como agir e o que pensar quando estão sendo treinados por um par.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pt-BR" b="0"/>
            </a:b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Explique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os/as participantes na Generation não apenas dão feedback, mas o recebem bastante também -- tanto no programa da Generation quanto no ambiente do trabalho.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pt-BR" b="0"/>
            </a:b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Pergunte:</a:t>
            </a: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Pensando sobre as habilidades comportamentais e mentalidades, quais são algumas das coisas que você deveria fazer ou estar pensando quando é você que está sendo treinado ou recebendo feedback?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Compartilhe. </a:t>
            </a:r>
            <a:r>
              <a:rPr lang="pt-BR" sz="12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Respostas: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Mentalidade de crescimento: Ter uma mentalidade de crescimento o ajuda a aceitar as sugestões dos outros e colocá-las em prática.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Responsabilidade pessoal: Receber treinamento e feedback ajuda a aprender, mas ajuda apenas se você assumir a responsabilidade de colocar as sugestões em ação.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Lembre 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à turma que é essencial 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ouvir, ao invés de interromper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ao receber feedback para que realmente processem e pensem sobre o feedback.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Pergunte 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 turma têm qualquer dúvida e responda conforme necessário.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PRÁTICA (20 minutos)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 ao/à instrutor/a: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propósito dessa seção é que a turma pratique dar e receber treinamento. As pessoas praticarão de duas formas: (1) uma atividade em aquário e (2) em trios de treinamento entre pares.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</a:t>
            </a: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Aquário: Parte 1 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Nota ao/à instrutor/a: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para uma sessão online, faça a prática Aquário em plenária no Zoom.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Dê Orientações:</a:t>
            </a:r>
            <a:endParaRPr sz="11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Diga 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à turma para </a:t>
            </a: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formarem um semicírculo</a:t>
            </a:r>
            <a:r>
              <a:rPr lang="pt-BR" sz="11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Peça 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dois/duas voluntários/as </a:t>
            </a: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irem para o centro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círculo e </a:t>
            </a: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lerem os roteiros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uma atividade de representação. 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o"/>
            </a:pP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pessoa representará o coach, e a outra representará o/a participante sendo treinado (coachee).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o"/>
            </a:pP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Diga 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 grupo qual papel cada participante está representando.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Dê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cada voluntário/a uma cópia da apostila RR-PC0 - Introdução ao Treinamento entre Pares.</a:t>
            </a:r>
            <a:endParaRPr sz="11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o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Para uma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sessão online, envie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o link para download da Apostila por chat do Zoom, ou envie o material previamente por e-mail.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Explique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durante a atividade de representação, os/as observadores/as devem pensar sobre o </a:t>
            </a: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quão bem o coach segue as quatro etapas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o </a:t>
            </a: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quão bem o feedback é recebido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pelo/a participante.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Diga 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aos/às voluntários/as para </a:t>
            </a: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começarem a ler o ROTEIRO A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⟲ 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Reflexão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as perguntas abaixo.  Virem-se e Conversem </a:t>
            </a:r>
            <a:r>
              <a:rPr lang="pt-BR" sz="12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então 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Compartilhem. </a:t>
            </a:r>
            <a:r>
              <a:rPr lang="pt-BR" sz="12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conversa do treinamento ocorreu bem? Por que ou por que não?</a:t>
            </a:r>
            <a:endParaRPr sz="12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Resposta possível: Não. o coach não seguiu as quatro etapas para o treinamento e o participante não adotou as melhores práticas para receber feedback.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o coach poderia ter feito de forma diferente para fazer com que a conversa fosse mais eficaz?</a:t>
            </a:r>
            <a:endParaRPr sz="12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Respostas possíveis: O coach poderia ter sido mais explícito nas ações que ele/ela viu, poderia ter descrito os efeitos da ação, e/ou ter dado sugestões mais concreta para a melhoria. O/A participante poderia ter ouvido com mais atenção sem interromper. </a:t>
            </a:r>
            <a:endParaRPr/>
          </a:p>
        </p:txBody>
      </p:sp>
      <p:sp>
        <p:nvSpPr>
          <p:cNvPr id="213" name="Google Shape;21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</a:t>
            </a: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Aquário: Parte 2 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Nota ao/à instrutor/a: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para uma sessão online, faça a prática Aquário em plenária no Zoom.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Dê Orientações:</a:t>
            </a:r>
            <a:endParaRPr sz="11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Peça 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dois/duas outros/as voluntários/as </a:t>
            </a: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irem para o centro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círculo e </a:t>
            </a: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lerem os roteiros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uma atividade de representação. Uma pessoa representará o coach, e a outra representará o/a coachee. 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Dê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cada voluntário/a uma cópia da apostila RR-PC0 - Introdução ao Treinamento entre Pares.</a:t>
            </a:r>
            <a:endParaRPr sz="11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Para uma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sessão online, envie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o link para download da Apostila por chat do Zoom, ou envie o material previamente por e-mail.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Lembre aos/às observadores/as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durante a atividade de representação, eles devem pensar sobre o </a:t>
            </a: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quão bem o coach segue as quatro etapas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o </a:t>
            </a: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quão bem o feedback é recebido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pelo/a participante.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Diga 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aos/às voluntários/as para </a:t>
            </a: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começarem a ler o ROTEIRO B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⟲ 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Reflexão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perguntas abaixo.  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Virem-se e Conversem </a:t>
            </a:r>
            <a:r>
              <a:rPr lang="pt-BR" sz="12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então 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Compartilhem. </a:t>
            </a:r>
            <a:r>
              <a:rPr lang="pt-BR" sz="12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conversa do treinamento ocorreu bem? Por que ou por que não?</a:t>
            </a:r>
            <a:endParaRPr sz="12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Resposta possível: Sim. As quatro etapas para o treinamento estavam presentes e o/a participante ouviu para que ele/ela conseguisse incorporar o feedback.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o coach fez para fazer com que a conversa fosse mais eficaz?</a:t>
            </a:r>
            <a:endParaRPr sz="12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Respostas possíveis: O coach descreveu claramente ações específicas e o efeito que elas tiveram antes de falar com o/a participante, que pôde refletir sobre o feedback.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</a:t>
            </a: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✔ </a:t>
            </a: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Atividade de Representação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Dê Orientações:</a:t>
            </a:r>
            <a:endParaRPr sz="11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Diga às pessoas para voltarem para seus assentos e formarem grupos de três.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Uma pessoa será o/a coach, outra será o/a participante e a terceira pessoa será o/a observador/a.</a:t>
            </a:r>
            <a:endParaRPr sz="11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o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Para uma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sessão online, use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a divisão de salas do Zoom.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Explique a situação: 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coach notou que o participante chegou atrasado à Generation duas vezes nessa semana.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o"/>
            </a:pP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O/A </a:t>
            </a: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coach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deve usar as quatro etapas para dar feedback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o"/>
            </a:pP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O/A </a:t>
            </a: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participante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deve praticar como responder ao feedback.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o"/>
            </a:pP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O/A </a:t>
            </a: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observador/a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deve assistir e estar preparado para dizer ao/à coach e ao/à participante o que fizeram bem e em que poderiam melhorar durante a sessão de treinamento. 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Depois de concluir a atividade de representação, alterne os papeis e pratique </a:t>
            </a: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mais duas vezes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que todas as pessoas tenham a chance de representar todos os papeis.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Controle o tempo e Monitore. </a:t>
            </a:r>
            <a:r>
              <a:rPr lang="pt-BR" sz="11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</a:t>
            </a: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 a turma para ver se estão usando as quatro etapas do processo de treinamento e se estão escutando quando recebem o treinamento. 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ENCERRAMENTO (5 minutos) 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 ao/à instrutor/a: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Esta seção permite que a turma reflita sobre o que aprenderam na sessão e o que precisam melhorar.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pt-BR" b="0"/>
            </a:b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Indique 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seção do quadro com os 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aprendizagem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à turma e peça para que pensem sobre o que aprenderam nessa sessão.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pt-BR" b="0"/>
            </a:b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perguntas de reflexão a seguir e 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Compartilhe.</a:t>
            </a:r>
            <a:r>
              <a:rPr lang="pt-BR" sz="12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FT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foi difícil ao dar treinamento entre pares e feedback?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foi difícil ao receber treinamento entre pares e feedback?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Compartilhe. </a:t>
            </a:r>
            <a:r>
              <a:rPr lang="pt-BR" sz="12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sua opinião, receber treinamento entre pares e feedback na Generation e no emprego depois de sua formatura ajudará em quê?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Compartilhe. </a:t>
            </a:r>
            <a:r>
              <a:rPr lang="pt-BR" sz="12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b="0"/>
              <a:t>0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minutos 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Abertura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minutos 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Conteúdo: Como Treinar Seus Pares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Quatro Etapas para o Treinamento entre Pares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minutos 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Conteúdo: Como Receber Treinamento entre Pares e Feedback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minutos 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Prática: Aquário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	 Aquário: Parte 1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Reflexão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Aquário: Parte 2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Atividade de Representação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minutos 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  <a:endParaRPr b="0"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ABERTURA (5 minutos) 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Nota ao/à instrutor/a: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propósito dessa seção é apresentar o conceito de treinamento entre pares fazendo com que os participantes pensem sobre o que eles já sabem sobre treinamento.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pt-BR" b="0"/>
            </a:b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seguintes perguntas aos participantes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Compartilhe. </a:t>
            </a:r>
            <a:r>
              <a:rPr lang="pt-BR" sz="12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um/a coach faz?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que momentos você já viu treinamento sendo realizado ou o recebeu de alguém?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que você acha útil ter outra pessoa como coach, ao invés de apenas tentar melhorar por conta própria?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Explique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coaches ajudam os outros a melhorar dando feedback sobre o que está indo bem e o que pode ser melhorado.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Explique 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na</a:t>
            </a: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Generation, a aprendizagem ocorre todos os dias e os/as participantes crescem e melhoram através do 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treinamento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Não apenas o/a instrutor/a dará feedback e atuará como um coach todos os dias, mas os/as 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participantes darão feedback uns aos outros através das sessões de treinamento entre pares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pt-BR" b="0"/>
            </a:b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Pergunte:</a:t>
            </a: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Você conhece a palavra </a:t>
            </a:r>
            <a:r>
              <a:rPr lang="pt-BR" sz="12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"par"</a:t>
            </a: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O que ela significa?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Compartilhe. </a:t>
            </a:r>
            <a:r>
              <a:rPr lang="pt-BR" sz="12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Resposta possível: Um "par" é alguém que é semelhante a você de alguma forma, alguém que está em pé de igualdade com outra pessoa.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pt-BR" b="0"/>
            </a:b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 ao/à instrutor/a: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Há diversas definições para a palavra "par" -- certifique-se de que os participantes entendam que estamos usando a definição descrita acima. Por exemplo, os/as participantes são "pares" uns dos outros, pois têm aproximadamente a mesma idade e são semelhantes, pois são todos participantes na Generation.</a:t>
            </a:r>
            <a:endParaRPr b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pt-BR"/>
            </a:b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Revise 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objetivos e 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forneça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argumento para o valor da sessão, 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destacando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todas as pessoas da turma atuarão como coaches de seus pares todos os dias durante o programa da Generation.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CONTEÚDO – Como Treinar Seus Pares (10 minutos)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 ao/à instrutor/a: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propósito dessa seção é ensinar à turma o processo de quatro etapas para o treinamento entre pares.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Pergunte: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Alguma vez alguém te ofereceu treinamento ou feedback e isso foi útil? O que acham que tornou o treinamento útil?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Compartilhe. </a:t>
            </a:r>
            <a:r>
              <a:rPr lang="pt-BR" sz="12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Respostas possíveis: Me deram diversas ideias para coisas específicas que eu faria de forma diferente. Me fizeram perguntas para entenderem sobre o que eu estava pensando.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Explique 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</a:t>
            </a: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treinamento e feedback sólidos podem 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incluir dizer a alguém o que ele/ela fez bem, além de compartilhar algo em que ele ou ela poderia melhorar.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Quatro Etapas para o Treinamento entre Pares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Indique 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às pessoas o (SLIDE) e 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explique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há quatro etapas para o treinamento entre pares e para dar feedback a um par</a:t>
            </a: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Explique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cada uma das etapas e 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perguntas para debate correspondentes. 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Compartilhe. </a:t>
            </a:r>
            <a:r>
              <a:rPr lang="pt-BR" sz="12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Diga o que você viu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Explique o que você realmente viu a pessoa que você está treinando fazer.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Bom Exemplo: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Ao receber o feedback de sua tabela de desempenho, eu notei que você abaixou a cabeça, e não quis participar do processo de reflexão. Parecia que você estava desencorajado e se fechou.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Quais frases você pode usar para começar a explicar o que você viu?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Consulte no cartaz possíveis frases.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Diga seu efeito.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Explique o que você realmente viu a pessoa que você está treinando fazer.</a:t>
            </a:r>
            <a:br>
              <a:rPr lang="pt-BR" b="0"/>
            </a:b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Pareceu que o efeito foi que você não foi capaz de absorver tanto de nossas sessões no resto da tarde e isso também teve um impacto no tom geral de suas interações com os membros de seu grupo.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Por que explicar o efeito das ações de uma pessoa é uma etapa crucial no treinamento?</a:t>
            </a:r>
            <a:endParaRPr b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Resposta possível: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Isso permite que a pessoa que recebe o feedback veja e entenda o impacto de suas ações.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Pare e ouça.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Pergunte à pessoa que você está treinando o que ela acha sobre a observação e então ouça o que ela tem a dizer.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Exemplo: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Quais são suas reações a essa observação?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Por que, na sua opinião, é importante parar e ouvir durante uma conversa de treinamento?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b="0"/>
              <a:t>	</a:t>
            </a: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Resposta possível: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Você deve dar tempo à pessoa que você está treinando para lembrar e processar a situação que você está descrevendo.</a:t>
            </a:r>
            <a:endParaRPr b="0"/>
          </a:p>
        </p:txBody>
      </p:sp>
      <p:sp>
        <p:nvSpPr>
          <p:cNvPr id="170" name="Google Shape;17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Ofereça sugestões.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Dê ideias à pessoa sobre como se aperfeiçoar ou ficar ainda melhor em algo que ela já faz bem.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Exemplo: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próxima vez, pode ser uma boa ideia dedicar um minuto para escrever como você está se sentindo e etapas concretas de ação que você adotará para melhorar na próxima semana, para que então você possa continuar envolvido e participando ativamente.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Que frases você pode usar para começar a oferecer sugestões?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Respostas possíveis: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</a:t>
            </a:r>
            <a:endParaRPr b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Da próxima vez tente...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Considere...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481509" y="0"/>
            <a:ext cx="11710500" cy="68580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4"/>
          <p:cNvGrpSpPr/>
          <p:nvPr/>
        </p:nvGrpSpPr>
        <p:grpSpPr>
          <a:xfrm>
            <a:off x="-214009" y="0"/>
            <a:ext cx="6082261" cy="8099550"/>
            <a:chOff x="90" y="1474"/>
            <a:chExt cx="5868162" cy="8078621"/>
          </a:xfrm>
        </p:grpSpPr>
        <p:sp>
          <p:nvSpPr>
            <p:cNvPr id="92" name="Google Shape;92;p14"/>
            <p:cNvSpPr/>
            <p:nvPr/>
          </p:nvSpPr>
          <p:spPr>
            <a:xfrm>
              <a:off x="701782" y="4809024"/>
              <a:ext cx="3242100" cy="2049000"/>
            </a:xfrm>
            <a:prstGeom prst="triangle">
              <a:avLst>
                <a:gd name="adj" fmla="val 50000"/>
              </a:avLst>
            </a:prstGeom>
            <a:solidFill>
              <a:srgbClr val="F6AB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 rot="10800000" flipH="1">
              <a:off x="90" y="1474"/>
              <a:ext cx="5868162" cy="4820507"/>
            </a:xfrm>
            <a:custGeom>
              <a:avLst/>
              <a:gdLst/>
              <a:ahLst/>
              <a:cxnLst/>
              <a:rect l="l" t="t" r="r" b="b"/>
              <a:pathLst>
                <a:path w="5753100" h="4725987" extrusionOk="0">
                  <a:moveTo>
                    <a:pt x="0" y="4725987"/>
                  </a:moveTo>
                  <a:lnTo>
                    <a:pt x="5753100" y="4725987"/>
                  </a:lnTo>
                  <a:lnTo>
                    <a:pt x="2276475" y="0"/>
                  </a:lnTo>
                  <a:lnTo>
                    <a:pt x="0" y="3094550"/>
                  </a:lnTo>
                  <a:close/>
                </a:path>
              </a:pathLst>
            </a:custGeom>
            <a:solidFill>
              <a:srgbClr val="ED77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 rot="5400000">
              <a:off x="-2091357" y="3642704"/>
              <a:ext cx="6529556" cy="2345226"/>
            </a:xfrm>
            <a:custGeom>
              <a:avLst/>
              <a:gdLst/>
              <a:ahLst/>
              <a:cxnLst/>
              <a:rect l="l" t="t" r="r" b="b"/>
              <a:pathLst>
                <a:path w="6401525" h="2299241" extrusionOk="0">
                  <a:moveTo>
                    <a:pt x="6401524" y="2299241"/>
                  </a:moveTo>
                  <a:lnTo>
                    <a:pt x="6401524" y="2299240"/>
                  </a:lnTo>
                  <a:lnTo>
                    <a:pt x="6401525" y="2299241"/>
                  </a:lnTo>
                  <a:close/>
                  <a:moveTo>
                    <a:pt x="0" y="2299241"/>
                  </a:moveTo>
                  <a:lnTo>
                    <a:pt x="3200763" y="0"/>
                  </a:lnTo>
                  <a:lnTo>
                    <a:pt x="5201803" y="1437431"/>
                  </a:lnTo>
                  <a:lnTo>
                    <a:pt x="5201803" y="2299241"/>
                  </a:lnTo>
                  <a:close/>
                </a:path>
              </a:pathLst>
            </a:custGeom>
            <a:solidFill>
              <a:srgbClr val="F7AF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4"/>
          <p:cNvSpPr txBox="1"/>
          <p:nvPr/>
        </p:nvSpPr>
        <p:spPr>
          <a:xfrm>
            <a:off x="4692617" y="4527253"/>
            <a:ext cx="6680437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INTRODUÇÃO AO TREINAMENTO 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EM PARES</a:t>
            </a:r>
            <a:endParaRPr sz="800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258" y="6078768"/>
            <a:ext cx="1445764" cy="58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 flipH="1">
            <a:off x="5975060" y="-4957"/>
            <a:ext cx="9276300" cy="6867900"/>
          </a:xfrm>
          <a:prstGeom prst="parallelogram">
            <a:avLst>
              <a:gd name="adj" fmla="val 25351"/>
            </a:avLst>
          </a:prstGeom>
          <a:solidFill>
            <a:srgbClr val="D666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/>
          <p:nvPr/>
        </p:nvSpPr>
        <p:spPr>
          <a:xfrm flipH="1">
            <a:off x="-2571752" y="-9907"/>
            <a:ext cx="10102104" cy="6867907"/>
          </a:xfrm>
          <a:prstGeom prst="parallelogram">
            <a:avLst>
              <a:gd name="adj" fmla="val 25351"/>
            </a:avLst>
          </a:prstGeom>
          <a:solidFill>
            <a:srgbClr val="FFF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 flipH="1">
            <a:off x="818097" y="3100629"/>
            <a:ext cx="5421338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Pensando sobre as </a:t>
            </a:r>
            <a:r>
              <a:rPr lang="pt-BR" sz="28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habilidades e mentalidades</a:t>
            </a:r>
            <a:r>
              <a:rPr lang="pt-BR" sz="24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, quais são algumas das coisas que você deveria fazer ou pensar quando é você quem está sendo treinado ou recebendo feedback?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280215" y="753961"/>
            <a:ext cx="508068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CONTEÚDO: COMO RECEBER TREINAMENTO ENTRE PARES E FEEDBACK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/>
          <p:nvPr/>
        </p:nvSpPr>
        <p:spPr>
          <a:xfrm flipH="1">
            <a:off x="-2571752" y="-9907"/>
            <a:ext cx="10102104" cy="6867907"/>
          </a:xfrm>
          <a:prstGeom prst="parallelogram">
            <a:avLst>
              <a:gd name="adj" fmla="val 25351"/>
            </a:avLst>
          </a:prstGeom>
          <a:solidFill>
            <a:srgbClr val="FFE4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 flipH="1">
            <a:off x="369859" y="2205083"/>
            <a:ext cx="6156446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6660"/>
              </a:buClr>
              <a:buSzPts val="2700"/>
              <a:buFont typeface="Arial"/>
              <a:buChar char="•"/>
            </a:pPr>
            <a:r>
              <a:rPr lang="pt-BR" sz="17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EM UM SEMICÍRCULO.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66660"/>
              </a:buClr>
              <a:buSzPts val="2700"/>
              <a:buFont typeface="Arial"/>
              <a:buChar char="•"/>
            </a:pPr>
            <a:r>
              <a:rPr lang="pt-BR" sz="17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DOIS VOLUNTÁRIXS FICARÃO NO CENTRO E LERÃO OS ROTEIROS PARA UMA ATIVIDADE DE REPRESENTAÇÃO.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66660"/>
              </a:buClr>
              <a:buSzPts val="2700"/>
              <a:buFont typeface="Arial"/>
              <a:buChar char="•"/>
            </a:pPr>
            <a:r>
              <a:rPr lang="pt-BR" sz="17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UMA PESSOA REPRESENTARÁ O </a:t>
            </a:r>
            <a:r>
              <a:rPr lang="pt-BR" sz="17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COACH</a:t>
            </a:r>
            <a:r>
              <a:rPr lang="pt-BR" sz="17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, E A OUTRA A PESSOA SENDO TREINADA </a:t>
            </a:r>
            <a:r>
              <a:rPr lang="pt-BR" sz="17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(COACHEE)</a:t>
            </a:r>
            <a:r>
              <a:rPr lang="pt-BR" sz="17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66660"/>
              </a:buClr>
              <a:buSzPts val="2700"/>
              <a:buFont typeface="Arial"/>
              <a:buChar char="•"/>
            </a:pPr>
            <a:r>
              <a:rPr lang="pt-BR" sz="17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OBSERVADORES/AS DEVEM PENSAR SOBRE O QUÃO BEM</a:t>
            </a:r>
            <a:r>
              <a:rPr lang="pt-BR" sz="17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 O COACH SEGUE AS QUATRO ETAPAS </a:t>
            </a:r>
            <a:r>
              <a:rPr lang="pt-BR" sz="17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E O QUÃO BEM O </a:t>
            </a:r>
            <a:r>
              <a:rPr lang="pt-BR" sz="17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FEEDBACK É RECEBIDO PELO/A PARTICIPANTE.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4"/>
          <p:cNvGrpSpPr/>
          <p:nvPr/>
        </p:nvGrpSpPr>
        <p:grpSpPr>
          <a:xfrm>
            <a:off x="123861" y="413590"/>
            <a:ext cx="3346774" cy="1238624"/>
            <a:chOff x="7918287" y="462697"/>
            <a:chExt cx="3346774" cy="1238624"/>
          </a:xfrm>
        </p:grpSpPr>
        <p:sp>
          <p:nvSpPr>
            <p:cNvPr id="206" name="Google Shape;206;p24"/>
            <p:cNvSpPr/>
            <p:nvPr/>
          </p:nvSpPr>
          <p:spPr>
            <a:xfrm>
              <a:off x="8164286" y="747321"/>
              <a:ext cx="3100775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pt-BR" sz="3600" b="1" i="0" u="none" strike="noStrike" cap="none">
                  <a:solidFill>
                    <a:srgbClr val="ED7780"/>
                  </a:solidFill>
                  <a:latin typeface="Verdana"/>
                  <a:ea typeface="Verdana"/>
                  <a:cs typeface="Verdana"/>
                  <a:sym typeface="Verdana"/>
                </a:rPr>
                <a:t>Atividade</a:t>
              </a:r>
              <a:endParaRPr sz="18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7" name="Google Shape;207;p24"/>
            <p:cNvSpPr txBox="1"/>
            <p:nvPr/>
          </p:nvSpPr>
          <p:spPr>
            <a:xfrm>
              <a:off x="7918287" y="462697"/>
              <a:ext cx="904415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600"/>
                <a:buFont typeface="Arial"/>
                <a:buNone/>
              </a:pPr>
              <a:r>
                <a:rPr lang="pt-BR" sz="6600" b="0" i="0" u="none" strike="noStrike" cap="none">
                  <a:solidFill>
                    <a:srgbClr val="ED7780"/>
                  </a:solidFill>
                  <a:latin typeface="Calibri"/>
                  <a:ea typeface="Calibri"/>
                  <a:cs typeface="Calibri"/>
                  <a:sym typeface="Calibri"/>
                </a:rPr>
                <a:t>☞</a:t>
              </a:r>
              <a:endParaRPr sz="6600" b="0" i="0" u="none" strike="noStrike" cap="none">
                <a:solidFill>
                  <a:srgbClr val="ED778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4"/>
          <p:cNvSpPr txBox="1"/>
          <p:nvPr/>
        </p:nvSpPr>
        <p:spPr>
          <a:xfrm>
            <a:off x="859414" y="1298270"/>
            <a:ext cx="45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AQUÁRIO PARTE 1</a:t>
            </a:r>
            <a:endParaRPr sz="2000" b="0" i="0" u="none" strike="noStrike" cap="none">
              <a:solidFill>
                <a:srgbClr val="ED77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9" name="Google Shape;209;p24"/>
          <p:cNvSpPr/>
          <p:nvPr/>
        </p:nvSpPr>
        <p:spPr>
          <a:xfrm flipH="1">
            <a:off x="5975060" y="-4957"/>
            <a:ext cx="9276300" cy="6867900"/>
          </a:xfrm>
          <a:prstGeom prst="parallelogram">
            <a:avLst>
              <a:gd name="adj" fmla="val 25351"/>
            </a:avLst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F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4543344" y="1459750"/>
            <a:ext cx="6402409" cy="496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19279"/>
                </a:solidFill>
                <a:latin typeface="Verdana"/>
                <a:ea typeface="Verdana"/>
                <a:cs typeface="Verdana"/>
                <a:sym typeface="Verdana"/>
              </a:rPr>
              <a:t>A CONVERSA DO TREINAMENTO OCORREU BEM? POR QUE?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7C39A"/>
              </a:buClr>
              <a:buSzPts val="3600"/>
              <a:buFont typeface="Arial"/>
              <a:buNone/>
            </a:pPr>
            <a:endParaRPr sz="2400" b="1" i="0" u="none" strike="noStrike" cap="none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DC5E00"/>
                </a:solidFill>
                <a:latin typeface="Verdana"/>
                <a:ea typeface="Verdana"/>
                <a:cs typeface="Verdana"/>
                <a:sym typeface="Verdana"/>
              </a:rPr>
              <a:t>O QUE O COACH PODERIA TER FEITO DE FORMA DIFERENTE PARA FAZER COM QUE A CONVERSA FOSSE MAIS EFICAZ?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-776698" y="-3982911"/>
            <a:ext cx="1138800" cy="13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0"/>
              <a:buFont typeface="Arial"/>
              <a:buNone/>
            </a:pPr>
            <a:r>
              <a:rPr lang="pt-BR" sz="90000" b="1" i="0" u="none" strike="noStrike" cap="none">
                <a:solidFill>
                  <a:srgbClr val="EFBAAC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90000" b="1" i="0" u="none" strike="noStrike" cap="none">
              <a:solidFill>
                <a:srgbClr val="EFBAA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7916779" y="433137"/>
            <a:ext cx="358541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F19279"/>
                </a:solidFill>
                <a:latin typeface="Verdana"/>
                <a:ea typeface="Verdana"/>
                <a:cs typeface="Verdana"/>
                <a:sym typeface="Verdana"/>
              </a:rPr>
              <a:t>⟲ </a:t>
            </a:r>
            <a:r>
              <a:rPr lang="pt-BR" sz="2400" b="1" i="0" u="none" strike="noStrike" cap="none">
                <a:solidFill>
                  <a:srgbClr val="F19279"/>
                </a:solidFill>
                <a:latin typeface="Verdana"/>
                <a:ea typeface="Verdana"/>
                <a:cs typeface="Verdana"/>
                <a:sym typeface="Verdana"/>
              </a:rPr>
              <a:t>Reflexão</a:t>
            </a:r>
            <a:r>
              <a:rPr lang="pt-BR" sz="2400" b="0" i="0" u="none" strike="noStrike" cap="none">
                <a:solidFill>
                  <a:srgbClr val="F19279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sz="2400" b="0" i="0" u="none" strike="noStrike" cap="none">
              <a:solidFill>
                <a:srgbClr val="F1927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192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/>
          <p:nvPr/>
        </p:nvSpPr>
        <p:spPr>
          <a:xfrm flipH="1">
            <a:off x="5975060" y="-4957"/>
            <a:ext cx="9276300" cy="6867900"/>
          </a:xfrm>
          <a:prstGeom prst="parallelogram">
            <a:avLst>
              <a:gd name="adj" fmla="val 25351"/>
            </a:avLst>
          </a:prstGeom>
          <a:solidFill>
            <a:srgbClr val="D666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6"/>
          <p:cNvSpPr/>
          <p:nvPr/>
        </p:nvSpPr>
        <p:spPr>
          <a:xfrm flipH="1">
            <a:off x="-2571752" y="-9907"/>
            <a:ext cx="10102104" cy="6867907"/>
          </a:xfrm>
          <a:prstGeom prst="parallelogram">
            <a:avLst>
              <a:gd name="adj" fmla="val 25351"/>
            </a:avLst>
          </a:prstGeom>
          <a:solidFill>
            <a:srgbClr val="FFE5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 flipH="1">
            <a:off x="370005" y="1900283"/>
            <a:ext cx="6156300" cy="4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6660"/>
              </a:buClr>
              <a:buSzPts val="2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EM UM SEMICÍRCULO.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66660"/>
              </a:buClr>
              <a:buSzPts val="2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DOIS VOLUNTÁRIXS FICARÃO NO CENTRO E LERÃO O ROTEIRO B PARA UMA ATIVIDADE DE REPRESENTAÇÃO.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66660"/>
              </a:buClr>
              <a:buSzPts val="2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UMA PESSOA REPRESENTARÁ O </a:t>
            </a:r>
            <a:r>
              <a:rPr lang="pt-BR" sz="18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COACH</a:t>
            </a:r>
            <a:r>
              <a:rPr lang="pt-BR" sz="18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, E A OUTRA A PESSOA SENDO TREINADA </a:t>
            </a:r>
            <a:r>
              <a:rPr lang="pt-BR" sz="18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(COACHEE)</a:t>
            </a:r>
            <a:r>
              <a:rPr lang="pt-BR" sz="18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66660"/>
              </a:buClr>
              <a:buSzPts val="2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OBSERVADORES/AS DEVEM PENSAR SOBRE O QUÃO BEM</a:t>
            </a:r>
            <a:r>
              <a:rPr lang="pt-BR" sz="18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 O COACH SEGUE AS QUATRO ETAPAS </a:t>
            </a:r>
            <a:r>
              <a:rPr lang="pt-BR" sz="18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E O QUÃO BEM O </a:t>
            </a:r>
            <a:r>
              <a:rPr lang="pt-BR" sz="18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FEEDBACK É RECEBIDO PELO/A PARTICIPANTE.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26"/>
          <p:cNvGrpSpPr/>
          <p:nvPr/>
        </p:nvGrpSpPr>
        <p:grpSpPr>
          <a:xfrm>
            <a:off x="123861" y="261190"/>
            <a:ext cx="3346774" cy="1238624"/>
            <a:chOff x="7918287" y="462697"/>
            <a:chExt cx="3346774" cy="1238624"/>
          </a:xfrm>
        </p:grpSpPr>
        <p:sp>
          <p:nvSpPr>
            <p:cNvPr id="228" name="Google Shape;228;p26"/>
            <p:cNvSpPr/>
            <p:nvPr/>
          </p:nvSpPr>
          <p:spPr>
            <a:xfrm>
              <a:off x="8164286" y="747321"/>
              <a:ext cx="3100775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pt-BR" sz="3600" b="1" i="0" u="none" strike="noStrike" cap="none">
                  <a:solidFill>
                    <a:srgbClr val="ED7780"/>
                  </a:solidFill>
                  <a:latin typeface="Verdana"/>
                  <a:ea typeface="Verdana"/>
                  <a:cs typeface="Verdana"/>
                  <a:sym typeface="Verdana"/>
                </a:rPr>
                <a:t>Atividade</a:t>
              </a:r>
              <a:endParaRPr sz="18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9" name="Google Shape;229;p26"/>
            <p:cNvSpPr txBox="1"/>
            <p:nvPr/>
          </p:nvSpPr>
          <p:spPr>
            <a:xfrm>
              <a:off x="7918287" y="462697"/>
              <a:ext cx="904415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600"/>
                <a:buFont typeface="Arial"/>
                <a:buNone/>
              </a:pPr>
              <a:r>
                <a:rPr lang="pt-BR" sz="6600" b="0" i="0" u="none" strike="noStrike" cap="none">
                  <a:solidFill>
                    <a:srgbClr val="ED7780"/>
                  </a:solidFill>
                  <a:latin typeface="Calibri"/>
                  <a:ea typeface="Calibri"/>
                  <a:cs typeface="Calibri"/>
                  <a:sym typeface="Calibri"/>
                </a:rPr>
                <a:t>☞</a:t>
              </a:r>
              <a:endParaRPr sz="6600" b="0" i="0" u="none" strike="noStrike" cap="none">
                <a:solidFill>
                  <a:srgbClr val="ED778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26"/>
          <p:cNvSpPr txBox="1"/>
          <p:nvPr/>
        </p:nvSpPr>
        <p:spPr>
          <a:xfrm>
            <a:off x="859414" y="1145870"/>
            <a:ext cx="45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AQUÁRIO PARTE 2</a:t>
            </a:r>
            <a:endParaRPr sz="2000" b="0" i="0" u="none" strike="noStrike" cap="none">
              <a:solidFill>
                <a:srgbClr val="ED77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5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4543344" y="1459750"/>
            <a:ext cx="6402409" cy="496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A CONVERSA DO TREINAMENTO OCORREU BEM? POR QUE?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7C39A"/>
              </a:buClr>
              <a:buSzPts val="36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DC5E00"/>
                </a:solidFill>
                <a:latin typeface="Verdana"/>
                <a:ea typeface="Verdana"/>
                <a:cs typeface="Verdana"/>
                <a:sym typeface="Verdana"/>
              </a:rPr>
              <a:t>O QUE O COACH PODERIA TER FEITO DE FORMA DIFERENTE PARA FAZER COM QUE A CONVERSA FOSSE MAIS EFICAZ?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-776698" y="-3982911"/>
            <a:ext cx="1138800" cy="13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0"/>
              <a:buFont typeface="Arial"/>
              <a:buNone/>
            </a:pPr>
            <a:r>
              <a:rPr lang="pt-BR" sz="90000" b="1" i="0" u="none" strike="noStrike" cap="none">
                <a:solidFill>
                  <a:srgbClr val="FFE69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90000" b="1" i="0" u="none" strike="noStrike" cap="none">
              <a:solidFill>
                <a:srgbClr val="FFE69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7916779" y="433137"/>
            <a:ext cx="358541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FFB47D"/>
                </a:solidFill>
                <a:latin typeface="Verdana"/>
                <a:ea typeface="Verdana"/>
                <a:cs typeface="Verdana"/>
                <a:sym typeface="Verdana"/>
              </a:rPr>
              <a:t>⟲ </a:t>
            </a:r>
            <a:r>
              <a:rPr lang="pt-BR" sz="2400" b="1" i="0" u="none" strike="noStrike" cap="none">
                <a:solidFill>
                  <a:srgbClr val="FFB47D"/>
                </a:solidFill>
                <a:latin typeface="Verdana"/>
                <a:ea typeface="Verdana"/>
                <a:cs typeface="Verdana"/>
                <a:sym typeface="Verdana"/>
              </a:rPr>
              <a:t>Reflexão</a:t>
            </a:r>
            <a:r>
              <a:rPr lang="pt-BR" sz="2400" b="0" i="0" u="none" strike="noStrike" cap="none">
                <a:solidFill>
                  <a:srgbClr val="FFB47D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sz="2400" b="0" i="0" u="none" strike="noStrike" cap="none">
              <a:solidFill>
                <a:srgbClr val="FFB47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B47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28"/>
          <p:cNvGrpSpPr/>
          <p:nvPr/>
        </p:nvGrpSpPr>
        <p:grpSpPr>
          <a:xfrm>
            <a:off x="55" y="0"/>
            <a:ext cx="3382062" cy="4546500"/>
            <a:chOff x="55" y="0"/>
            <a:chExt cx="3382062" cy="4546500"/>
          </a:xfrm>
        </p:grpSpPr>
        <p:sp>
          <p:nvSpPr>
            <p:cNvPr id="246" name="Google Shape;246;p28"/>
            <p:cNvSpPr/>
            <p:nvPr/>
          </p:nvSpPr>
          <p:spPr>
            <a:xfrm rot="5400000">
              <a:off x="-582083" y="582300"/>
              <a:ext cx="4546500" cy="3381900"/>
            </a:xfrm>
            <a:prstGeom prst="rtTriangle">
              <a:avLst/>
            </a:prstGeom>
            <a:solidFill>
              <a:srgbClr val="FBE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 rot="5400000">
              <a:off x="-519845" y="3182525"/>
              <a:ext cx="1784100" cy="744300"/>
            </a:xfrm>
            <a:prstGeom prst="triangle">
              <a:avLst>
                <a:gd name="adj" fmla="val 50000"/>
              </a:avLst>
            </a:prstGeom>
            <a:solidFill>
              <a:srgbClr val="FAE6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8" name="Google Shape;248;p28"/>
            <p:cNvPicPr preferRelativeResize="0"/>
            <p:nvPr/>
          </p:nvPicPr>
          <p:blipFill rotWithShape="1">
            <a:blip r:embed="rId3">
              <a:alphaModFix/>
            </a:blip>
            <a:srcRect l="2600" t="6415" r="79791" b="81599"/>
            <a:stretch/>
          </p:blipFill>
          <p:spPr>
            <a:xfrm>
              <a:off x="372222" y="491185"/>
              <a:ext cx="1692012" cy="720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9" name="Google Shape;249;p28"/>
          <p:cNvSpPr txBox="1"/>
          <p:nvPr/>
        </p:nvSpPr>
        <p:spPr>
          <a:xfrm flipH="1">
            <a:off x="2064234" y="2282673"/>
            <a:ext cx="9429750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6660"/>
              </a:buClr>
              <a:buSzPts val="2500"/>
              <a:buFont typeface="Arial"/>
              <a:buChar char="•"/>
            </a:pPr>
            <a:r>
              <a:rPr lang="pt-BR" sz="16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EM TRIOS, VOCÊS PRATICARÃO EM UMA ATIVIDADE DE REPRESENTAÇÃO.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66660"/>
              </a:buClr>
              <a:buSzPts val="2500"/>
              <a:buFont typeface="Arial"/>
              <a:buChar char="•"/>
            </a:pPr>
            <a:r>
              <a:rPr lang="pt-BR" sz="16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O COACH NOTOU QUE O PARTICIPANTE CHEGOU ATRASADO À GENERATION DUAS VEZES NESSA SEMANA.</a:t>
            </a:r>
            <a:br>
              <a:rPr lang="pt-BR" sz="16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pt-BR" sz="16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600" b="0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O/A COACH DEVE USAR AS QUATRO ETAPAS PARA DAR FEEDBACK.</a:t>
            </a:r>
            <a:br>
              <a:rPr lang="pt-BR" sz="1600" b="0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pt-BR" sz="1600" b="0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600" b="0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O/A PARTICIPANTE DEVE PRATICAR COMO RESPONDER AO FEEDBACK.</a:t>
            </a:r>
            <a:br>
              <a:rPr lang="pt-BR" sz="1600" b="0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pt-BR" sz="1600" b="0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600" b="0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O/A OBSERVADOR/A DEVE ASSISTIR E ESTAR PREPARADO PARA DAR FEEDBACK SOBRE O QUE FIZERAM BEM E EM QUE PODERIAM MELHORAR DURANTE A SESSÃO DE TREINAMENTO. 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66660"/>
              </a:buClr>
              <a:buSzPts val="2500"/>
              <a:buFont typeface="Arial"/>
              <a:buChar char="•"/>
            </a:pPr>
            <a:r>
              <a:rPr lang="pt-BR" sz="16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DEPOIS DE CONCLUIR, ALTERNE OS PAPEIS E PRATIQUE </a:t>
            </a:r>
            <a:r>
              <a:rPr lang="pt-BR" sz="16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MAIS DUAS VEZES</a:t>
            </a:r>
            <a:r>
              <a:rPr lang="pt-BR" sz="16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PARA QUE TODAS AS PESSOAS POSSAM REPRESENTAR TODOS OS PAPEIS.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66660"/>
              </a:buClr>
              <a:buSzPts val="2700"/>
              <a:buFont typeface="Arial"/>
              <a:buNone/>
            </a:pPr>
            <a:endParaRPr sz="1600" b="0" i="0" u="none" strike="noStrike" cap="none">
              <a:solidFill>
                <a:srgbClr val="ED77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50" name="Google Shape;250;p28"/>
          <p:cNvGrpSpPr/>
          <p:nvPr/>
        </p:nvGrpSpPr>
        <p:grpSpPr>
          <a:xfrm>
            <a:off x="8159426" y="340341"/>
            <a:ext cx="3346774" cy="1238624"/>
            <a:chOff x="7918287" y="462697"/>
            <a:chExt cx="3346774" cy="1238624"/>
          </a:xfrm>
        </p:grpSpPr>
        <p:sp>
          <p:nvSpPr>
            <p:cNvPr id="251" name="Google Shape;251;p28"/>
            <p:cNvSpPr/>
            <p:nvPr/>
          </p:nvSpPr>
          <p:spPr>
            <a:xfrm>
              <a:off x="8164286" y="747321"/>
              <a:ext cx="3100775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pt-BR" sz="3600" b="1" i="0" u="none" strike="noStrike" cap="none">
                  <a:solidFill>
                    <a:srgbClr val="ED7780"/>
                  </a:solidFill>
                  <a:latin typeface="Verdana"/>
                  <a:ea typeface="Verdana"/>
                  <a:cs typeface="Verdana"/>
                  <a:sym typeface="Verdana"/>
                </a:rPr>
                <a:t>Atividade</a:t>
              </a:r>
              <a:endParaRPr sz="18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2" name="Google Shape;252;p28"/>
            <p:cNvSpPr txBox="1"/>
            <p:nvPr/>
          </p:nvSpPr>
          <p:spPr>
            <a:xfrm>
              <a:off x="7918287" y="462697"/>
              <a:ext cx="904415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600"/>
                <a:buFont typeface="Arial"/>
                <a:buNone/>
              </a:pPr>
              <a:r>
                <a:rPr lang="pt-BR" sz="6600" b="0" i="0" u="none" strike="noStrike" cap="none">
                  <a:solidFill>
                    <a:srgbClr val="ED7780"/>
                  </a:solidFill>
                  <a:latin typeface="Calibri"/>
                  <a:ea typeface="Calibri"/>
                  <a:cs typeface="Calibri"/>
                  <a:sym typeface="Calibri"/>
                </a:rPr>
                <a:t>☞</a:t>
              </a:r>
              <a:endParaRPr sz="6600" b="0" i="0" u="none" strike="noStrike" cap="none">
                <a:solidFill>
                  <a:srgbClr val="ED778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28"/>
          <p:cNvSpPr txBox="1"/>
          <p:nvPr/>
        </p:nvSpPr>
        <p:spPr>
          <a:xfrm>
            <a:off x="8405425" y="1225021"/>
            <a:ext cx="310077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ATIVIDADE DE REPRESENTAÇÃO</a:t>
            </a:r>
            <a:endParaRPr sz="2000" b="0" i="0" u="none" strike="noStrike" cap="none">
              <a:solidFill>
                <a:srgbClr val="ED77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 rot="10800000" flipH="1">
            <a:off x="0" y="0"/>
            <a:ext cx="12192000" cy="6858000"/>
          </a:xfrm>
          <a:prstGeom prst="rect">
            <a:avLst/>
          </a:prstGeom>
          <a:solidFill>
            <a:srgbClr val="FF60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60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29" descr="Lâmp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64475" y="-1380075"/>
            <a:ext cx="8854025" cy="856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9"/>
          <p:cNvSpPr/>
          <p:nvPr/>
        </p:nvSpPr>
        <p:spPr>
          <a:xfrm>
            <a:off x="4791306" y="1104900"/>
            <a:ext cx="7400694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>
                <a:solidFill>
                  <a:srgbClr val="F6D166"/>
                </a:solidFill>
                <a:latin typeface="Verdana"/>
                <a:ea typeface="Verdana"/>
                <a:cs typeface="Verdana"/>
                <a:sym typeface="Verdana"/>
              </a:rPr>
              <a:t>APRENDIZADOS </a:t>
            </a:r>
            <a:br>
              <a:rPr lang="pt-BR" sz="6000" b="1" i="0" u="none" strike="noStrike" cap="none">
                <a:solidFill>
                  <a:srgbClr val="F6D16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4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DO DIA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>
            <a:off x="4791306" y="3055965"/>
            <a:ext cx="6770700" cy="3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085"/>
              </a:buClr>
              <a:buSzPts val="3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E085"/>
              </a:buClr>
              <a:buSzPts val="3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 QUE FOI DIFÍCIL AO DAR TREINAMENTO ENTRE PARES E FEEDBACK?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E085"/>
              </a:buClr>
              <a:buSzPts val="3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 QUE FOI DIFÍCIL AO RECEBER TREINAMENTO ENTRE PARES E FEEDBACK?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E085"/>
              </a:buClr>
              <a:buSzPts val="3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NA SUA OPINIÃO, RECEBER TREINAMENTO ENTRE PARES E FEEDBACK NA GENERATION E NO EMPREGO DEPOIS DE SUA FORMATURA AJUDARÁ EM QUÊ?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954" y="1163"/>
            <a:ext cx="10286039" cy="685568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0"/>
          <p:cNvSpPr/>
          <p:nvPr/>
        </p:nvSpPr>
        <p:spPr>
          <a:xfrm>
            <a:off x="701782" y="4809024"/>
            <a:ext cx="3242100" cy="2049000"/>
          </a:xfrm>
          <a:prstGeom prst="triangle">
            <a:avLst>
              <a:gd name="adj" fmla="val 50000"/>
            </a:avLst>
          </a:prstGeom>
          <a:solidFill>
            <a:srgbClr val="F6AB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7"/>
              <a:buFont typeface="Arial"/>
              <a:buNone/>
            </a:pPr>
            <a:endParaRPr sz="1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0"/>
          <p:cNvSpPr/>
          <p:nvPr/>
        </p:nvSpPr>
        <p:spPr>
          <a:xfrm rot="10800000" flipH="1">
            <a:off x="90" y="1474"/>
            <a:ext cx="5868162" cy="4820507"/>
          </a:xfrm>
          <a:custGeom>
            <a:avLst/>
            <a:gdLst/>
            <a:ahLst/>
            <a:cxnLst/>
            <a:rect l="l" t="t" r="r" b="b"/>
            <a:pathLst>
              <a:path w="5753100" h="4725987" extrusionOk="0">
                <a:moveTo>
                  <a:pt x="0" y="4725987"/>
                </a:moveTo>
                <a:lnTo>
                  <a:pt x="5753100" y="4725987"/>
                </a:lnTo>
                <a:lnTo>
                  <a:pt x="2276475" y="0"/>
                </a:lnTo>
                <a:lnTo>
                  <a:pt x="0" y="3094550"/>
                </a:lnTo>
                <a:close/>
              </a:path>
            </a:pathLst>
          </a:custGeom>
          <a:solidFill>
            <a:srgbClr val="ED77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7"/>
              <a:buFont typeface="Arial"/>
              <a:buNone/>
            </a:pPr>
            <a:endParaRPr sz="1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0"/>
          <p:cNvSpPr/>
          <p:nvPr/>
        </p:nvSpPr>
        <p:spPr>
          <a:xfrm rot="5400000">
            <a:off x="-2091357" y="3642704"/>
            <a:ext cx="6529556" cy="2345226"/>
          </a:xfrm>
          <a:custGeom>
            <a:avLst/>
            <a:gdLst/>
            <a:ahLst/>
            <a:cxnLst/>
            <a:rect l="l" t="t" r="r" b="b"/>
            <a:pathLst>
              <a:path w="6401525" h="2299241" extrusionOk="0">
                <a:moveTo>
                  <a:pt x="6401524" y="2299241"/>
                </a:moveTo>
                <a:lnTo>
                  <a:pt x="6401524" y="2299240"/>
                </a:lnTo>
                <a:lnTo>
                  <a:pt x="6401525" y="2299241"/>
                </a:lnTo>
                <a:close/>
                <a:moveTo>
                  <a:pt x="0" y="2299241"/>
                </a:moveTo>
                <a:lnTo>
                  <a:pt x="3200763" y="0"/>
                </a:lnTo>
                <a:lnTo>
                  <a:pt x="5201803" y="1437431"/>
                </a:lnTo>
                <a:lnTo>
                  <a:pt x="5201803" y="2299241"/>
                </a:lnTo>
                <a:close/>
              </a:path>
            </a:pathLst>
          </a:custGeom>
          <a:solidFill>
            <a:srgbClr val="F7AF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7"/>
              <a:buFont typeface="Arial"/>
              <a:buNone/>
            </a:pPr>
            <a:endParaRPr sz="1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6895318" y="5371859"/>
            <a:ext cx="470519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pt-BR" sz="5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OBRIGADA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73" name="Google Shape;27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3258" y="6078768"/>
            <a:ext cx="1445764" cy="58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911751" y="765998"/>
            <a:ext cx="9841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72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4979825" y="54"/>
            <a:ext cx="7230458" cy="6857946"/>
            <a:chOff x="4979825" y="54"/>
            <a:chExt cx="7230458" cy="6857946"/>
          </a:xfrm>
        </p:grpSpPr>
        <p:grpSp>
          <p:nvGrpSpPr>
            <p:cNvPr id="104" name="Google Shape;104;p15"/>
            <p:cNvGrpSpPr/>
            <p:nvPr/>
          </p:nvGrpSpPr>
          <p:grpSpPr>
            <a:xfrm rot="10800000">
              <a:off x="4979825" y="54"/>
              <a:ext cx="7230458" cy="6857946"/>
              <a:chOff x="-9525" y="-1"/>
              <a:chExt cx="7086600" cy="6721500"/>
            </a:xfrm>
          </p:grpSpPr>
          <p:sp>
            <p:nvSpPr>
              <p:cNvPr id="105" name="Google Shape;105;p15"/>
              <p:cNvSpPr/>
              <p:nvPr/>
            </p:nvSpPr>
            <p:spPr>
              <a:xfrm rot="10800000" flipH="1">
                <a:off x="-9525" y="89"/>
                <a:ext cx="7086600" cy="4802100"/>
              </a:xfrm>
              <a:prstGeom prst="triangle">
                <a:avLst>
                  <a:gd name="adj" fmla="val 50000"/>
                </a:avLst>
              </a:prstGeom>
              <a:solidFill>
                <a:srgbClr val="F7C39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37"/>
                  <a:buFont typeface="Arial"/>
                  <a:buNone/>
                </a:pPr>
                <a:endParaRPr sz="1837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0" y="-1"/>
                <a:ext cx="4953000" cy="6721500"/>
              </a:xfrm>
              <a:prstGeom prst="rtTriangle">
                <a:avLst/>
              </a:prstGeom>
              <a:solidFill>
                <a:srgbClr val="F6D16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37"/>
                  <a:buFont typeface="Arial"/>
                  <a:buNone/>
                </a:pPr>
                <a:endParaRPr sz="1837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07" name="Google Shape;107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26051" y="280964"/>
              <a:ext cx="1445764" cy="5875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p15"/>
          <p:cNvSpPr txBox="1"/>
          <p:nvPr/>
        </p:nvSpPr>
        <p:spPr>
          <a:xfrm>
            <a:off x="1433323" y="2892035"/>
            <a:ext cx="7101077" cy="24509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ABERTURA E REVISÃO</a:t>
            </a:r>
            <a:endParaRPr sz="2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CONTEÚDO: COMO TREINAR SEUS PARES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CONTEÚDO: COMO RECEBER TREINAMENTO ENTRE PARES E FEEDBACK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PRÁTICA: AQUÁRIO</a:t>
            </a:r>
            <a:endParaRPr sz="2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ENCERRAMENTO</a:t>
            </a:r>
            <a:endParaRPr sz="2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9" name="Google Shape;109;p15"/>
          <p:cNvCxnSpPr/>
          <p:nvPr/>
        </p:nvCxnSpPr>
        <p:spPr>
          <a:xfrm>
            <a:off x="1304570" y="3367030"/>
            <a:ext cx="582452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1304570" y="3788773"/>
            <a:ext cx="582452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1304570" y="4479047"/>
            <a:ext cx="582452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5"/>
          <p:cNvCxnSpPr/>
          <p:nvPr/>
        </p:nvCxnSpPr>
        <p:spPr>
          <a:xfrm>
            <a:off x="1304570" y="4909354"/>
            <a:ext cx="582452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 flipH="1">
            <a:off x="-2209801" y="-9907"/>
            <a:ext cx="9542935" cy="6867907"/>
          </a:xfrm>
          <a:prstGeom prst="parallelogram">
            <a:avLst>
              <a:gd name="adj" fmla="val 25351"/>
            </a:avLst>
          </a:prstGeom>
          <a:solidFill>
            <a:srgbClr val="FADA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4533479" y="2982183"/>
            <a:ext cx="2534668" cy="428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Arial"/>
              <a:buNone/>
            </a:pPr>
            <a:r>
              <a:rPr lang="pt-BR" sz="30000" b="1" i="0" u="none" strike="noStrike" cap="none">
                <a:solidFill>
                  <a:srgbClr val="FECDA8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636879" y="1095057"/>
            <a:ext cx="5402700" cy="5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1" i="0" u="none" strike="noStrike" cap="none" dirty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O que um/a </a:t>
            </a:r>
            <a:r>
              <a:rPr lang="pt-BR" sz="2600" b="1" i="0" u="none" strike="noStrike" cap="none" dirty="0">
                <a:solidFill>
                  <a:srgbClr val="D66660"/>
                </a:solidFill>
                <a:latin typeface="Verdana"/>
                <a:ea typeface="Verdana"/>
                <a:cs typeface="Verdana"/>
                <a:sym typeface="Verdana"/>
              </a:rPr>
              <a:t>coach </a:t>
            </a:r>
            <a:r>
              <a:rPr lang="pt-BR" sz="2600" b="1" i="0" u="none" strike="noStrike" cap="none" dirty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faz?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br>
              <a:rPr lang="pt-BR" sz="2600" b="1" i="0" u="none" strike="noStrike" cap="none" dirty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2600" b="1" i="0" u="none" strike="noStrike" cap="none" dirty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Em que momentos você </a:t>
            </a:r>
            <a:br>
              <a:rPr lang="pt-BR" sz="2600" b="1" i="0" u="none" strike="noStrike" cap="none" dirty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2600" b="1" i="0" u="none" strike="noStrike" cap="none" dirty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já viu treinamento sendo realizado ou o recebeu </a:t>
            </a:r>
            <a:br>
              <a:rPr lang="pt-BR" sz="2600" b="1" i="0" u="none" strike="noStrike" cap="none" dirty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2600" b="1" i="0" u="none" strike="noStrike" cap="none" dirty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de alguém?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 dirty="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1" i="0" u="none" strike="noStrike" cap="none" dirty="0">
                <a:solidFill>
                  <a:srgbClr val="D66660"/>
                </a:solidFill>
                <a:latin typeface="Verdana"/>
                <a:ea typeface="Verdana"/>
                <a:cs typeface="Verdana"/>
                <a:sym typeface="Verdana"/>
              </a:rPr>
              <a:t>Por que você acha útil ter outra pessoa como coach, ao invés de apenas tentar melhorar por conta própria?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 flipH="1">
            <a:off x="5822660" y="-4957"/>
            <a:ext cx="9276300" cy="6867900"/>
          </a:xfrm>
          <a:prstGeom prst="parallelogram">
            <a:avLst>
              <a:gd name="adj" fmla="val 25351"/>
            </a:avLst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5558589" y="1115562"/>
            <a:ext cx="58371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OBJETIVOS DE APRENDIZAGEM</a:t>
            </a:r>
            <a:endParaRPr sz="1600" b="1" i="0" u="none" strike="noStrike" cap="none">
              <a:solidFill>
                <a:srgbClr val="ED77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675190" y="2536477"/>
            <a:ext cx="8469223" cy="3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DESCREVER A IMPORTÂNCIA DE DAR E </a:t>
            </a:r>
            <a:br>
              <a:rPr lang="pt-BR"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RECEBER TREINAMENTO ENTRE PARES.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DESCREVER COMO TREINAR SEUS PARES E </a:t>
            </a:r>
            <a:br>
              <a:rPr lang="pt-BR"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COMO SER TREINADO/A.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DEMONSTRAR COMO TREINAR OUTROS/AS PARTICIPANTES COM EFICÁCIA.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9" name="Google Shape;129;p17"/>
          <p:cNvGrpSpPr/>
          <p:nvPr/>
        </p:nvGrpSpPr>
        <p:grpSpPr>
          <a:xfrm>
            <a:off x="55" y="0"/>
            <a:ext cx="3382062" cy="4546500"/>
            <a:chOff x="55" y="0"/>
            <a:chExt cx="3382062" cy="4546500"/>
          </a:xfrm>
        </p:grpSpPr>
        <p:sp>
          <p:nvSpPr>
            <p:cNvPr id="130" name="Google Shape;130;p17"/>
            <p:cNvSpPr/>
            <p:nvPr/>
          </p:nvSpPr>
          <p:spPr>
            <a:xfrm rot="5400000">
              <a:off x="-582083" y="582300"/>
              <a:ext cx="4546500" cy="3381900"/>
            </a:xfrm>
            <a:prstGeom prst="rtTriangle">
              <a:avLst/>
            </a:prstGeom>
            <a:solidFill>
              <a:srgbClr val="FBE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 rot="5400000">
              <a:off x="-519845" y="3182525"/>
              <a:ext cx="1784100" cy="744300"/>
            </a:xfrm>
            <a:prstGeom prst="triangle">
              <a:avLst>
                <a:gd name="adj" fmla="val 50000"/>
              </a:avLst>
            </a:prstGeom>
            <a:solidFill>
              <a:srgbClr val="FAE6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2" name="Google Shape;132;p17"/>
            <p:cNvPicPr preferRelativeResize="0"/>
            <p:nvPr/>
          </p:nvPicPr>
          <p:blipFill rotWithShape="1">
            <a:blip r:embed="rId3">
              <a:alphaModFix/>
            </a:blip>
            <a:srcRect l="2600" t="6415" r="79791" b="81599"/>
            <a:stretch/>
          </p:blipFill>
          <p:spPr>
            <a:xfrm>
              <a:off x="372222" y="491185"/>
              <a:ext cx="1692012" cy="72014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3" name="Google Shape;133;p17"/>
          <p:cNvCxnSpPr/>
          <p:nvPr/>
        </p:nvCxnSpPr>
        <p:spPr>
          <a:xfrm>
            <a:off x="2561887" y="2626122"/>
            <a:ext cx="784742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2561887" y="3459848"/>
            <a:ext cx="784742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2561887" y="4302530"/>
            <a:ext cx="784742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 flipH="1">
            <a:off x="5441660" y="-4957"/>
            <a:ext cx="9276300" cy="6867900"/>
          </a:xfrm>
          <a:prstGeom prst="parallelogram">
            <a:avLst>
              <a:gd name="adj" fmla="val 25351"/>
            </a:avLst>
          </a:prstGeom>
          <a:solidFill>
            <a:srgbClr val="D666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 flipH="1">
            <a:off x="-2209801" y="-9907"/>
            <a:ext cx="9542935" cy="6867907"/>
          </a:xfrm>
          <a:prstGeom prst="parallelogram">
            <a:avLst>
              <a:gd name="adj" fmla="val 25351"/>
            </a:avLst>
          </a:prstGeom>
          <a:solidFill>
            <a:srgbClr val="FEEF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352634" y="915667"/>
            <a:ext cx="5402706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Alguma vez alguém </a:t>
            </a:r>
            <a:br>
              <a:rPr lang="pt-BR" sz="32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32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te ofereceu</a:t>
            </a:r>
            <a:r>
              <a:rPr lang="pt-BR" sz="28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4000" b="1" i="0" u="none" strike="noStrike" cap="none">
                <a:solidFill>
                  <a:srgbClr val="D66660"/>
                </a:solidFill>
                <a:latin typeface="Verdana"/>
                <a:ea typeface="Verdana"/>
                <a:cs typeface="Verdana"/>
                <a:sym typeface="Verdana"/>
              </a:rPr>
              <a:t>treinamento ou feedback </a:t>
            </a:r>
            <a:r>
              <a:rPr lang="pt-BR" sz="32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e isso </a:t>
            </a:r>
            <a:br>
              <a:rPr lang="pt-BR" sz="32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32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foi útil?</a:t>
            </a:r>
            <a:r>
              <a:rPr lang="pt-BR" sz="3200" b="1" i="0" u="none" strike="noStrike" cap="none">
                <a:solidFill>
                  <a:srgbClr val="D6666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O que acham que tornou o treinamento útil? </a:t>
            </a:r>
            <a:endParaRPr sz="2800" b="1" i="0" u="none" strike="noStrike" cap="none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6813176" y="4527253"/>
            <a:ext cx="4559878" cy="165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CONTEÚDO: 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COMO TREINAR </a:t>
            </a:r>
            <a:br>
              <a:rPr lang="pt-BR"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SEUS PARES </a:t>
            </a:r>
            <a:endParaRPr sz="660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9"/>
          <p:cNvGrpSpPr/>
          <p:nvPr/>
        </p:nvGrpSpPr>
        <p:grpSpPr>
          <a:xfrm>
            <a:off x="55" y="0"/>
            <a:ext cx="3382062" cy="4546500"/>
            <a:chOff x="55" y="0"/>
            <a:chExt cx="3382062" cy="4546500"/>
          </a:xfrm>
        </p:grpSpPr>
        <p:sp>
          <p:nvSpPr>
            <p:cNvPr id="151" name="Google Shape;151;p19"/>
            <p:cNvSpPr/>
            <p:nvPr/>
          </p:nvSpPr>
          <p:spPr>
            <a:xfrm rot="5400000">
              <a:off x="-582083" y="582300"/>
              <a:ext cx="4546500" cy="3381900"/>
            </a:xfrm>
            <a:prstGeom prst="rtTriangle">
              <a:avLst/>
            </a:prstGeom>
            <a:solidFill>
              <a:srgbClr val="FBE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 rot="5400000">
              <a:off x="-519845" y="3182525"/>
              <a:ext cx="1784100" cy="744300"/>
            </a:xfrm>
            <a:prstGeom prst="triangle">
              <a:avLst>
                <a:gd name="adj" fmla="val 50000"/>
              </a:avLst>
            </a:prstGeom>
            <a:solidFill>
              <a:srgbClr val="FAE6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3" name="Google Shape;153;p19"/>
            <p:cNvPicPr preferRelativeResize="0"/>
            <p:nvPr/>
          </p:nvPicPr>
          <p:blipFill rotWithShape="1">
            <a:blip r:embed="rId3">
              <a:alphaModFix/>
            </a:blip>
            <a:srcRect l="2600" t="6415" r="79791" b="81599"/>
            <a:stretch/>
          </p:blipFill>
          <p:spPr>
            <a:xfrm>
              <a:off x="372222" y="491185"/>
              <a:ext cx="1692012" cy="720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" name="Google Shape;154;p19"/>
          <p:cNvSpPr txBox="1"/>
          <p:nvPr/>
        </p:nvSpPr>
        <p:spPr>
          <a:xfrm flipH="1">
            <a:off x="2584358" y="2343783"/>
            <a:ext cx="7707124" cy="37240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ED7780"/>
                </a:solidFill>
                <a:latin typeface="Arial"/>
                <a:ea typeface="Arial"/>
                <a:cs typeface="Arial"/>
                <a:sym typeface="Arial"/>
              </a:rPr>
              <a:t>1. Diga o que você viu: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6660"/>
              </a:buClr>
              <a:buSzPts val="2200"/>
              <a:buFont typeface="Arial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Explique o que você realmente viu a pessoa que você está treinando fazer.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6660"/>
              </a:buClr>
              <a:buSzPts val="2200"/>
              <a:buFont typeface="Arial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Bom Exemplo: </a:t>
            </a:r>
            <a:r>
              <a:rPr lang="pt-BR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Ao receber o feedback de sua tabela de desempenho, eu notei que você abaixou a cabeça, e não quis participar do processo de reflexão. Parecia que você estava desencorajado e se fechou.</a:t>
            </a:r>
            <a:br>
              <a:rPr lang="pt-BR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>
              <a:solidFill>
                <a:srgbClr val="D666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6660"/>
              </a:buClr>
              <a:buSzPts val="2640"/>
              <a:buFont typeface="Arial"/>
              <a:buChar char="•"/>
            </a:pPr>
            <a:r>
              <a:rPr lang="pt-BR" sz="2400" b="1" i="0" u="none" strike="noStrike" cap="none">
                <a:solidFill>
                  <a:srgbClr val="ED7780"/>
                </a:solidFill>
                <a:latin typeface="Arial"/>
                <a:ea typeface="Arial"/>
                <a:cs typeface="Arial"/>
                <a:sym typeface="Arial"/>
              </a:rPr>
              <a:t>Quais frases você pode usar para começar a explicar o que você viu?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5723778" y="826216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QUATRO ETAPAS PARA O </a:t>
            </a:r>
            <a:br>
              <a:rPr lang="pt-BR" sz="24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24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TREINAMENTO ENTRE PARES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ED77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0"/>
          <p:cNvGrpSpPr/>
          <p:nvPr/>
        </p:nvGrpSpPr>
        <p:grpSpPr>
          <a:xfrm>
            <a:off x="55" y="0"/>
            <a:ext cx="3382062" cy="4546500"/>
            <a:chOff x="55" y="0"/>
            <a:chExt cx="3382062" cy="4546500"/>
          </a:xfrm>
        </p:grpSpPr>
        <p:sp>
          <p:nvSpPr>
            <p:cNvPr id="162" name="Google Shape;162;p20"/>
            <p:cNvSpPr/>
            <p:nvPr/>
          </p:nvSpPr>
          <p:spPr>
            <a:xfrm rot="5400000">
              <a:off x="-582083" y="582300"/>
              <a:ext cx="4546500" cy="3381900"/>
            </a:xfrm>
            <a:prstGeom prst="rtTriangle">
              <a:avLst/>
            </a:prstGeom>
            <a:solidFill>
              <a:srgbClr val="FBE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 rot="5400000">
              <a:off x="-519845" y="3182525"/>
              <a:ext cx="1784100" cy="744300"/>
            </a:xfrm>
            <a:prstGeom prst="triangle">
              <a:avLst>
                <a:gd name="adj" fmla="val 50000"/>
              </a:avLst>
            </a:prstGeom>
            <a:solidFill>
              <a:srgbClr val="FAE6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4" name="Google Shape;164;p20"/>
            <p:cNvPicPr preferRelativeResize="0"/>
            <p:nvPr/>
          </p:nvPicPr>
          <p:blipFill rotWithShape="1">
            <a:blip r:embed="rId3">
              <a:alphaModFix/>
            </a:blip>
            <a:srcRect l="2600" t="6415" r="79791" b="81599"/>
            <a:stretch/>
          </p:blipFill>
          <p:spPr>
            <a:xfrm>
              <a:off x="372222" y="491185"/>
              <a:ext cx="1692012" cy="720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" name="Google Shape;165;p20"/>
          <p:cNvSpPr txBox="1"/>
          <p:nvPr/>
        </p:nvSpPr>
        <p:spPr>
          <a:xfrm flipH="1">
            <a:off x="2584358" y="2343783"/>
            <a:ext cx="7707124" cy="37240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ED7780"/>
                </a:solidFill>
                <a:latin typeface="Arial"/>
                <a:ea typeface="Arial"/>
                <a:cs typeface="Arial"/>
                <a:sym typeface="Arial"/>
              </a:rPr>
              <a:t>2. Diga seu efeito: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6660"/>
              </a:buClr>
              <a:buSzPts val="2200"/>
              <a:buFont typeface="Arial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Explique o que você realmente viu a pessoa que você está treinando fazer.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6660"/>
              </a:buClr>
              <a:buSzPts val="2200"/>
              <a:buFont typeface="Arial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Exemplo: </a:t>
            </a:r>
            <a:r>
              <a:rPr lang="pt-BR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Pareceu que o efeito foi que você não foi capaz de absorver tanto de nossas sessões no resto da tarde e isso também teve um impacto no tom geral de suas interações com os membros de seu grupo.</a:t>
            </a:r>
            <a:br>
              <a:rPr lang="pt-BR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>
              <a:solidFill>
                <a:srgbClr val="D666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6660"/>
              </a:buClr>
              <a:buSzPts val="2640"/>
              <a:buFont typeface="Arial"/>
              <a:buChar char="•"/>
            </a:pPr>
            <a:r>
              <a:rPr lang="pt-BR" sz="2400" b="1" i="0" u="none" strike="noStrike" cap="none">
                <a:solidFill>
                  <a:srgbClr val="ED7780"/>
                </a:solidFill>
                <a:latin typeface="Arial"/>
                <a:ea typeface="Arial"/>
                <a:cs typeface="Arial"/>
                <a:sym typeface="Arial"/>
              </a:rPr>
              <a:t>Por que explicar o efeito das ações de uma pessoa é uma etapa crucial no treinamento?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5723778" y="826216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QUATRO ETAPAS PARA O </a:t>
            </a:r>
            <a:br>
              <a:rPr lang="pt-BR" sz="24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24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TREINAMENTO ENTRE PARES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ED77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1"/>
          <p:cNvGrpSpPr/>
          <p:nvPr/>
        </p:nvGrpSpPr>
        <p:grpSpPr>
          <a:xfrm>
            <a:off x="55" y="0"/>
            <a:ext cx="3382062" cy="4546500"/>
            <a:chOff x="55" y="0"/>
            <a:chExt cx="3382062" cy="4546500"/>
          </a:xfrm>
        </p:grpSpPr>
        <p:sp>
          <p:nvSpPr>
            <p:cNvPr id="173" name="Google Shape;173;p21"/>
            <p:cNvSpPr/>
            <p:nvPr/>
          </p:nvSpPr>
          <p:spPr>
            <a:xfrm rot="5400000">
              <a:off x="-582083" y="582300"/>
              <a:ext cx="4546500" cy="3381900"/>
            </a:xfrm>
            <a:prstGeom prst="rtTriangle">
              <a:avLst/>
            </a:prstGeom>
            <a:solidFill>
              <a:srgbClr val="FBE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 rot="5400000">
              <a:off x="-519845" y="3182525"/>
              <a:ext cx="1784100" cy="744300"/>
            </a:xfrm>
            <a:prstGeom prst="triangle">
              <a:avLst>
                <a:gd name="adj" fmla="val 50000"/>
              </a:avLst>
            </a:prstGeom>
            <a:solidFill>
              <a:srgbClr val="FAE6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5" name="Google Shape;175;p21"/>
            <p:cNvPicPr preferRelativeResize="0"/>
            <p:nvPr/>
          </p:nvPicPr>
          <p:blipFill rotWithShape="1">
            <a:blip r:embed="rId3">
              <a:alphaModFix/>
            </a:blip>
            <a:srcRect l="2600" t="6415" r="79791" b="81599"/>
            <a:stretch/>
          </p:blipFill>
          <p:spPr>
            <a:xfrm>
              <a:off x="372222" y="491185"/>
              <a:ext cx="1692012" cy="720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21"/>
          <p:cNvSpPr txBox="1"/>
          <p:nvPr/>
        </p:nvSpPr>
        <p:spPr>
          <a:xfrm flipH="1">
            <a:off x="2584358" y="2343783"/>
            <a:ext cx="7707124" cy="31085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ED7780"/>
                </a:solidFill>
                <a:latin typeface="Arial"/>
                <a:ea typeface="Arial"/>
                <a:cs typeface="Arial"/>
                <a:sym typeface="Arial"/>
              </a:rPr>
              <a:t>3. Pare e ouça: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6660"/>
              </a:buClr>
              <a:buSzPts val="2200"/>
              <a:buFont typeface="Arial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Pergunte à pessoa que você está treinando o que ela acha sobre a observação e então ouça o que ela tem a dizer.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6660"/>
              </a:buClr>
              <a:buSzPts val="2200"/>
              <a:buFont typeface="Arial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Exemplo: </a:t>
            </a:r>
            <a:r>
              <a:rPr lang="pt-BR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Quais são suas reações a essa observação?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6660"/>
              </a:buClr>
              <a:buSzPts val="22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6660"/>
              </a:buClr>
              <a:buSzPts val="2200"/>
              <a:buFont typeface="Arial"/>
              <a:buNone/>
            </a:pPr>
            <a:endParaRPr sz="2000" b="0" i="0" u="none" strike="noStrike" cap="none">
              <a:solidFill>
                <a:srgbClr val="D666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6660"/>
              </a:buClr>
              <a:buSzPts val="2640"/>
              <a:buFont typeface="Arial"/>
              <a:buChar char="•"/>
            </a:pPr>
            <a:r>
              <a:rPr lang="pt-BR" sz="2400" b="1" i="0" u="none" strike="noStrike" cap="none">
                <a:solidFill>
                  <a:srgbClr val="ED7780"/>
                </a:solidFill>
                <a:latin typeface="Arial"/>
                <a:ea typeface="Arial"/>
                <a:cs typeface="Arial"/>
                <a:sym typeface="Arial"/>
              </a:rPr>
              <a:t>Por que, na sua opinião, é importante parar e ouvir durante uma conversa de treinamento?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5723778" y="826216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QUATRO ETAPAS PARA O </a:t>
            </a:r>
            <a:br>
              <a:rPr lang="pt-BR" sz="24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24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TREINAMENTO ENTRE PARES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ED77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55" y="0"/>
            <a:ext cx="3382062" cy="4546500"/>
            <a:chOff x="55" y="0"/>
            <a:chExt cx="3382062" cy="4546500"/>
          </a:xfrm>
        </p:grpSpPr>
        <p:sp>
          <p:nvSpPr>
            <p:cNvPr id="184" name="Google Shape;184;p22"/>
            <p:cNvSpPr/>
            <p:nvPr/>
          </p:nvSpPr>
          <p:spPr>
            <a:xfrm rot="5400000">
              <a:off x="-582083" y="582300"/>
              <a:ext cx="4546500" cy="3381900"/>
            </a:xfrm>
            <a:prstGeom prst="rtTriangle">
              <a:avLst/>
            </a:prstGeom>
            <a:solidFill>
              <a:srgbClr val="FBE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 rot="5400000">
              <a:off x="-519845" y="3182525"/>
              <a:ext cx="1784100" cy="744300"/>
            </a:xfrm>
            <a:prstGeom prst="triangle">
              <a:avLst>
                <a:gd name="adj" fmla="val 50000"/>
              </a:avLst>
            </a:prstGeom>
            <a:solidFill>
              <a:srgbClr val="FAE6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6" name="Google Shape;186;p22"/>
            <p:cNvPicPr preferRelativeResize="0"/>
            <p:nvPr/>
          </p:nvPicPr>
          <p:blipFill rotWithShape="1">
            <a:blip r:embed="rId3">
              <a:alphaModFix/>
            </a:blip>
            <a:srcRect l="2600" t="6415" r="79791" b="81599"/>
            <a:stretch/>
          </p:blipFill>
          <p:spPr>
            <a:xfrm>
              <a:off x="372222" y="491185"/>
              <a:ext cx="1692012" cy="720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22"/>
          <p:cNvSpPr txBox="1"/>
          <p:nvPr/>
        </p:nvSpPr>
        <p:spPr>
          <a:xfrm flipH="1">
            <a:off x="2584358" y="2343783"/>
            <a:ext cx="7707124" cy="40318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ED7780"/>
                </a:solidFill>
                <a:latin typeface="Arial"/>
                <a:ea typeface="Arial"/>
                <a:cs typeface="Arial"/>
                <a:sym typeface="Arial"/>
              </a:rPr>
              <a:t>4. Ofereça sugestões: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6660"/>
              </a:buClr>
              <a:buSzPts val="2200"/>
              <a:buFont typeface="Arial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Dê ideias à pessoa sobre como se aperfeiçoar ou ficar ainda melhor em algo que ela já faz bem.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6660"/>
              </a:buClr>
              <a:buSzPts val="2200"/>
              <a:buFont typeface="Arial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Exemplo: </a:t>
            </a:r>
            <a:r>
              <a:rPr lang="pt-BR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 próxima vez, pode ser uma boa ideia dedicar um minuto para escrever como você está se sentindo e etapas concretas de ação que você adotará para melhorar na próxima semana, para que então você possa continuar envolvido e participando ativamente.</a:t>
            </a:r>
            <a:br>
              <a:rPr lang="pt-BR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>
              <a:solidFill>
                <a:srgbClr val="D666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6660"/>
              </a:buClr>
              <a:buSzPts val="2640"/>
              <a:buFont typeface="Arial"/>
              <a:buChar char="•"/>
            </a:pPr>
            <a:r>
              <a:rPr lang="pt-BR" sz="2400" b="1" i="0" u="none" strike="noStrike" cap="none">
                <a:solidFill>
                  <a:srgbClr val="ED7780"/>
                </a:solidFill>
                <a:latin typeface="Arial"/>
                <a:ea typeface="Arial"/>
                <a:cs typeface="Arial"/>
                <a:sym typeface="Arial"/>
              </a:rPr>
              <a:t>Que frases você pode usar para começar a oferecer sugestões?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5723778" y="826216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QUATRO ETAPAS PARA O </a:t>
            </a:r>
            <a:br>
              <a:rPr lang="pt-BR" sz="24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24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TREINAMENTO ENTRE PARES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ED77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01">
  <a:themeElements>
    <a:clrScheme name="Laranja Vermelho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3132</Words>
  <Application>Microsoft Office PowerPoint</Application>
  <PresentationFormat>Widescreen</PresentationFormat>
  <Paragraphs>233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Verdana</vt:lpstr>
      <vt:lpstr>Courier New</vt:lpstr>
      <vt:lpstr>Arial</vt:lpstr>
      <vt:lpstr>Roboto</vt:lpstr>
      <vt:lpstr>Calibri</vt:lpstr>
      <vt:lpstr>TEMA 01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Home</dc:creator>
  <cp:lastModifiedBy>Home</cp:lastModifiedBy>
  <cp:revision>1</cp:revision>
  <dcterms:modified xsi:type="dcterms:W3CDTF">2021-02-12T19:16:40Z</dcterms:modified>
</cp:coreProperties>
</file>