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Donegal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Donegal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cb7e4f984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cb7e4f984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cb7e4f984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cb7e4f984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cb7e4f984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cb7e4f984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cb7e4f984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cb7e4f984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cb7e4f984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cb7e4f984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cb7e4f984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cb7e4f984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cb7e4f98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cb7e4f98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cb7e4f984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cb7e4f984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cb7e4f984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cb7e4f984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cb7e4f984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cb7e4f984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cb7e4f984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cb7e4f984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cb7e4f984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cb7e4f984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cb7e4f984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cb7e4f984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cb7e4f984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cb7e4f984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4778875" y="1503588"/>
            <a:ext cx="3662100" cy="2136300"/>
            <a:chOff x="4643275" y="1482813"/>
            <a:chExt cx="3662100" cy="2136300"/>
          </a:xfrm>
        </p:grpSpPr>
        <p:pic>
          <p:nvPicPr>
            <p:cNvPr id="129" name="Google Shape;12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3275" y="1482850"/>
              <a:ext cx="3662100" cy="21362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13"/>
            <p:cNvSpPr/>
            <p:nvPr/>
          </p:nvSpPr>
          <p:spPr>
            <a:xfrm>
              <a:off x="4643275" y="1482813"/>
              <a:ext cx="3662100" cy="21363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3"/>
          <p:cNvSpPr txBox="1"/>
          <p:nvPr/>
        </p:nvSpPr>
        <p:spPr>
          <a:xfrm>
            <a:off x="712750" y="1477950"/>
            <a:ext cx="38592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Donegal One"/>
                <a:ea typeface="Donegal One"/>
                <a:cs typeface="Donegal One"/>
                <a:sym typeface="Donegal One"/>
              </a:rPr>
              <a:t>Análisis del Mercado Inmobiliario en México</a:t>
            </a:r>
            <a:endParaRPr b="1" sz="2400">
              <a:latin typeface="Donegal One"/>
              <a:ea typeface="Donegal One"/>
              <a:cs typeface="Donegal One"/>
              <a:sym typeface="Donegal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Donegal One"/>
                <a:ea typeface="Donegal One"/>
                <a:cs typeface="Donegal One"/>
                <a:sym typeface="Donegal One"/>
              </a:rPr>
              <a:t>2014 - 2016</a:t>
            </a:r>
            <a:endParaRPr b="1" sz="2400">
              <a:latin typeface="Donegal One"/>
              <a:ea typeface="Donegal One"/>
              <a:cs typeface="Donegal One"/>
              <a:sym typeface="Donegal One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712750" y="2696550"/>
            <a:ext cx="3859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Donegal One"/>
                <a:ea typeface="Donegal One"/>
                <a:cs typeface="Donegal One"/>
                <a:sym typeface="Donegal One"/>
              </a:rPr>
              <a:t>Presentación de Resultados</a:t>
            </a:r>
            <a:endParaRPr sz="1300">
              <a:latin typeface="Donegal One"/>
              <a:ea typeface="Donegal One"/>
              <a:cs typeface="Donegal One"/>
              <a:sym typeface="Donegal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Donegal One"/>
                <a:ea typeface="Donegal One"/>
                <a:cs typeface="Donegal One"/>
                <a:sym typeface="Donegal One"/>
              </a:rPr>
              <a:t>Diplomado en Ciencia de Datos FES Acatlán</a:t>
            </a:r>
            <a:endParaRPr sz="1300">
              <a:latin typeface="Donegal One"/>
              <a:ea typeface="Donegal One"/>
              <a:cs typeface="Donegal One"/>
              <a:sym typeface="Donegal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819150" y="159800"/>
            <a:ext cx="75057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Donegal One"/>
                <a:ea typeface="Donegal One"/>
                <a:cs typeface="Donegal One"/>
                <a:sym typeface="Donegal One"/>
              </a:rPr>
              <a:t>Análisis Exploratorio y Visualización de Datos</a:t>
            </a:r>
            <a:endParaRPr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819150" y="599125"/>
            <a:ext cx="75057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latin typeface="Donegal One"/>
                <a:ea typeface="Donegal One"/>
                <a:cs typeface="Donegal One"/>
                <a:sym typeface="Donegal One"/>
              </a:rPr>
              <a:t>Precios Venta vs Renta</a:t>
            </a:r>
            <a:endParaRPr b="1">
              <a:latin typeface="Donegal One"/>
              <a:ea typeface="Donegal One"/>
              <a:cs typeface="Donegal One"/>
              <a:sym typeface="Donegal One"/>
            </a:endParaRPr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1050625"/>
            <a:ext cx="3231499" cy="378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6125" y="1050625"/>
            <a:ext cx="2995475" cy="37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819150" y="159800"/>
            <a:ext cx="75057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Donegal One"/>
                <a:ea typeface="Donegal One"/>
                <a:cs typeface="Donegal One"/>
                <a:sym typeface="Donegal One"/>
              </a:rPr>
              <a:t>Análisis Exploratorio y Visualización de Datos</a:t>
            </a:r>
            <a:endParaRPr/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819150" y="599125"/>
            <a:ext cx="75057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latin typeface="Donegal One"/>
                <a:ea typeface="Donegal One"/>
                <a:cs typeface="Donegal One"/>
                <a:sym typeface="Donegal One"/>
              </a:rPr>
              <a:t>Variable Fecha</a:t>
            </a:r>
            <a:endParaRPr b="1">
              <a:latin typeface="Donegal One"/>
              <a:ea typeface="Donegal One"/>
              <a:cs typeface="Donegal One"/>
              <a:sym typeface="Donegal One"/>
            </a:endParaRPr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00" y="1774350"/>
            <a:ext cx="4290090" cy="30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0" y="1782525"/>
            <a:ext cx="4267211" cy="304800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 txBox="1"/>
          <p:nvPr/>
        </p:nvSpPr>
        <p:spPr>
          <a:xfrm>
            <a:off x="819150" y="990150"/>
            <a:ext cx="75057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onegal One"/>
                <a:ea typeface="Donegal One"/>
                <a:cs typeface="Donegal One"/>
                <a:sym typeface="Donegal One"/>
              </a:rPr>
              <a:t>Observamos un comportamiento igual a la serie original, pero desplazado algunas unidades hacia abajo, esto debido a la eliminación de los valores extremos en las tablas de datos.</a:t>
            </a:r>
            <a:endParaRPr>
              <a:latin typeface="Donegal One"/>
              <a:ea typeface="Donegal One"/>
              <a:cs typeface="Donegal One"/>
              <a:sym typeface="Donegal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/>
        </p:nvSpPr>
        <p:spPr>
          <a:xfrm>
            <a:off x="6070050" y="1775850"/>
            <a:ext cx="2613300" cy="15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Donegal One"/>
                <a:ea typeface="Donegal One"/>
                <a:cs typeface="Donegal One"/>
                <a:sym typeface="Donegal One"/>
              </a:rPr>
              <a:t>A comparación del aumento de publicaciones en los meses de agosto a octubre, los precios bajan en dichos meses.</a:t>
            </a:r>
            <a:endParaRPr sz="1500">
              <a:latin typeface="Donegal One"/>
              <a:ea typeface="Donegal One"/>
              <a:cs typeface="Donegal One"/>
              <a:sym typeface="Donegal One"/>
            </a:endParaRPr>
          </a:p>
        </p:txBody>
      </p:sp>
      <p:sp>
        <p:nvSpPr>
          <p:cNvPr id="224" name="Google Shape;224;p24"/>
          <p:cNvSpPr txBox="1"/>
          <p:nvPr>
            <p:ph type="title"/>
          </p:nvPr>
        </p:nvSpPr>
        <p:spPr>
          <a:xfrm>
            <a:off x="819150" y="159800"/>
            <a:ext cx="75057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Donegal One"/>
                <a:ea typeface="Donegal One"/>
                <a:cs typeface="Donegal One"/>
                <a:sym typeface="Donegal One"/>
              </a:rPr>
              <a:t>Análisis Exploratorio y Visualización de Datos</a:t>
            </a:r>
            <a:endParaRPr/>
          </a:p>
        </p:txBody>
      </p:sp>
      <p:sp>
        <p:nvSpPr>
          <p:cNvPr id="225" name="Google Shape;225;p24"/>
          <p:cNvSpPr txBox="1"/>
          <p:nvPr>
            <p:ph idx="1" type="body"/>
          </p:nvPr>
        </p:nvSpPr>
        <p:spPr>
          <a:xfrm>
            <a:off x="819150" y="599125"/>
            <a:ext cx="75057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latin typeface="Donegal One"/>
                <a:ea typeface="Donegal One"/>
                <a:cs typeface="Donegal One"/>
                <a:sym typeface="Donegal One"/>
              </a:rPr>
              <a:t>Variable Fecha</a:t>
            </a:r>
            <a:endParaRPr b="1">
              <a:latin typeface="Donegal One"/>
              <a:ea typeface="Donegal One"/>
              <a:cs typeface="Donegal One"/>
              <a:sym typeface="Donegal One"/>
            </a:endParaRPr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00" y="938425"/>
            <a:ext cx="5205275" cy="371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24"/>
          <p:cNvCxnSpPr/>
          <p:nvPr/>
        </p:nvCxnSpPr>
        <p:spPr>
          <a:xfrm>
            <a:off x="5827275" y="1069150"/>
            <a:ext cx="14100" cy="361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819150" y="159800"/>
            <a:ext cx="75057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Donegal One"/>
                <a:ea typeface="Donegal One"/>
                <a:cs typeface="Donegal One"/>
                <a:sym typeface="Donegal One"/>
              </a:rPr>
              <a:t>Análisis Exploratorio y Visualización de Datos</a:t>
            </a:r>
            <a:endParaRPr/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819150" y="599125"/>
            <a:ext cx="75057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latin typeface="Donegal One"/>
                <a:ea typeface="Donegal One"/>
                <a:cs typeface="Donegal One"/>
                <a:sym typeface="Donegal One"/>
              </a:rPr>
              <a:t>Variable Superficie</a:t>
            </a:r>
            <a:endParaRPr b="1">
              <a:latin typeface="Donegal One"/>
              <a:ea typeface="Donegal One"/>
              <a:cs typeface="Donegal One"/>
              <a:sym typeface="Donegal One"/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819150" y="990150"/>
            <a:ext cx="75057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onegal One"/>
                <a:ea typeface="Donegal One"/>
                <a:cs typeface="Donegal One"/>
                <a:sym typeface="Donegal One"/>
              </a:rPr>
              <a:t>Se puede observar que la mediana en superficie de un </a:t>
            </a:r>
            <a:r>
              <a:rPr lang="es">
                <a:latin typeface="Donegal One"/>
                <a:ea typeface="Donegal One"/>
                <a:cs typeface="Donegal One"/>
                <a:sym typeface="Donegal One"/>
              </a:rPr>
              <a:t>inmueble</a:t>
            </a:r>
            <a:r>
              <a:rPr lang="es">
                <a:latin typeface="Donegal One"/>
                <a:ea typeface="Donegal One"/>
                <a:cs typeface="Donegal One"/>
                <a:sym typeface="Donegal One"/>
              </a:rPr>
              <a:t> está relacionada con el tamaño del estado en el que se encuentre, entre más grande el estado, mayor superficie tendrán sus inmuebles.</a:t>
            </a:r>
            <a:endParaRPr>
              <a:latin typeface="Donegal One"/>
              <a:ea typeface="Donegal One"/>
              <a:cs typeface="Donegal One"/>
              <a:sym typeface="Donegal One"/>
            </a:endParaRPr>
          </a:p>
        </p:txBody>
      </p:sp>
      <p:pic>
        <p:nvPicPr>
          <p:cNvPr id="235" name="Google Shape;2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00" y="1774350"/>
            <a:ext cx="4290090" cy="30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0" y="1782525"/>
            <a:ext cx="4267211" cy="3048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866675" y="845600"/>
            <a:ext cx="4502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onegal One"/>
                <a:ea typeface="Donegal One"/>
                <a:cs typeface="Donegal One"/>
                <a:sym typeface="Donegal One"/>
              </a:rPr>
              <a:t>Ingeniería de Variables</a:t>
            </a:r>
            <a:endParaRPr>
              <a:latin typeface="Donegal One"/>
              <a:ea typeface="Donegal One"/>
              <a:cs typeface="Donegal One"/>
              <a:sym typeface="Donegal One"/>
            </a:endParaRPr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819150" y="1800200"/>
            <a:ext cx="3267000" cy="28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onegal One"/>
                <a:ea typeface="Donegal One"/>
                <a:cs typeface="Donegal One"/>
                <a:sym typeface="Donegal One"/>
              </a:rPr>
              <a:t>Se crearon nuevas características a partir de las variables:</a:t>
            </a:r>
            <a:endParaRPr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b="1" lang="es">
                <a:solidFill>
                  <a:srgbClr val="000000"/>
                </a:solidFill>
                <a:latin typeface="Donegal One"/>
                <a:ea typeface="Donegal One"/>
                <a:cs typeface="Donegal One"/>
                <a:sym typeface="Donegal One"/>
              </a:rPr>
              <a:t>d_created_on</a:t>
            </a:r>
            <a:endParaRPr b="1">
              <a:solidFill>
                <a:srgbClr val="000000"/>
              </a:solidFill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b="1" lang="es">
                <a:solidFill>
                  <a:srgbClr val="000000"/>
                </a:solidFill>
                <a:latin typeface="Donegal One"/>
                <a:ea typeface="Donegal One"/>
                <a:cs typeface="Donegal One"/>
                <a:sym typeface="Donegal One"/>
              </a:rPr>
              <a:t>v_operation</a:t>
            </a:r>
            <a:endParaRPr b="1">
              <a:solidFill>
                <a:srgbClr val="000000"/>
              </a:solidFill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b="1" lang="es">
                <a:solidFill>
                  <a:srgbClr val="000000"/>
                </a:solidFill>
                <a:latin typeface="Donegal One"/>
                <a:ea typeface="Donegal One"/>
                <a:cs typeface="Donegal One"/>
                <a:sym typeface="Donegal One"/>
              </a:rPr>
              <a:t>v_property_type</a:t>
            </a:r>
            <a:endParaRPr b="1">
              <a:solidFill>
                <a:srgbClr val="000000"/>
              </a:solidFill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b="1" lang="es">
                <a:solidFill>
                  <a:srgbClr val="000000"/>
                </a:solidFill>
                <a:latin typeface="Donegal One"/>
                <a:ea typeface="Donegal One"/>
                <a:cs typeface="Donegal One"/>
                <a:sym typeface="Donegal One"/>
              </a:rPr>
              <a:t>c_lat y c_lon</a:t>
            </a:r>
            <a:endParaRPr b="1">
              <a:solidFill>
                <a:srgbClr val="000000"/>
              </a:solidFill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b="1" lang="es">
                <a:solidFill>
                  <a:srgbClr val="000000"/>
                </a:solidFill>
                <a:latin typeface="Donegal One"/>
                <a:ea typeface="Donegal One"/>
                <a:cs typeface="Donegal One"/>
                <a:sym typeface="Donegal One"/>
              </a:rPr>
              <a:t>t_title</a:t>
            </a:r>
            <a:endParaRPr b="1">
              <a:solidFill>
                <a:srgbClr val="000000"/>
              </a:solidFill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b="1" lang="es">
                <a:solidFill>
                  <a:srgbClr val="000000"/>
                </a:solidFill>
                <a:latin typeface="Donegal One"/>
                <a:ea typeface="Donegal One"/>
                <a:cs typeface="Donegal One"/>
                <a:sym typeface="Donegal One"/>
              </a:rPr>
              <a:t>t_description</a:t>
            </a:r>
            <a:endParaRPr b="1">
              <a:solidFill>
                <a:srgbClr val="000000"/>
              </a:solidFill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b="1" lang="es">
                <a:solidFill>
                  <a:srgbClr val="000000"/>
                </a:solidFill>
                <a:latin typeface="Donegal One"/>
                <a:ea typeface="Donegal One"/>
                <a:cs typeface="Donegal One"/>
                <a:sym typeface="Donegal One"/>
              </a:rPr>
              <a:t>v_estado</a:t>
            </a:r>
            <a:endParaRPr b="1">
              <a:solidFill>
                <a:srgbClr val="000000"/>
              </a:solidFill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b="1" lang="es">
                <a:solidFill>
                  <a:srgbClr val="000000"/>
                </a:solidFill>
                <a:latin typeface="Donegal One"/>
                <a:ea typeface="Donegal One"/>
                <a:cs typeface="Donegal One"/>
                <a:sym typeface="Donegal One"/>
              </a:rPr>
              <a:t>v_municipio</a:t>
            </a:r>
            <a:endParaRPr>
              <a:latin typeface="Donegal One"/>
              <a:ea typeface="Donegal One"/>
              <a:cs typeface="Donegal One"/>
              <a:sym typeface="Donegal One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5091000" y="1952600"/>
            <a:ext cx="14523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Donegal One"/>
                <a:ea typeface="Donegal One"/>
                <a:cs typeface="Donegal One"/>
                <a:sym typeface="Donegal One"/>
              </a:rPr>
              <a:t>Publicaciones Originales</a:t>
            </a:r>
            <a:endParaRPr b="1" sz="1900">
              <a:latin typeface="Donegal One"/>
              <a:ea typeface="Donegal One"/>
              <a:cs typeface="Donegal One"/>
              <a:sym typeface="Donegal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latin typeface="Donegal One"/>
                <a:ea typeface="Donegal One"/>
                <a:cs typeface="Donegal One"/>
                <a:sym typeface="Donegal One"/>
              </a:rPr>
              <a:t>188,525</a:t>
            </a:r>
            <a:endParaRPr b="1">
              <a:latin typeface="Donegal One"/>
              <a:ea typeface="Donegal One"/>
              <a:cs typeface="Donegal One"/>
              <a:sym typeface="Donegal One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6814350" y="1952600"/>
            <a:ext cx="12255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Donegal One"/>
                <a:ea typeface="Donegal One"/>
                <a:cs typeface="Donegal One"/>
                <a:sym typeface="Donegal One"/>
              </a:rPr>
              <a:t>Variables Originales</a:t>
            </a:r>
            <a:endParaRPr b="1" sz="1900">
              <a:latin typeface="Donegal One"/>
              <a:ea typeface="Donegal One"/>
              <a:cs typeface="Donegal One"/>
              <a:sym typeface="Donegal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latin typeface="Donegal One"/>
                <a:ea typeface="Donegal One"/>
                <a:cs typeface="Donegal One"/>
                <a:sym typeface="Donegal One"/>
              </a:rPr>
              <a:t>24</a:t>
            </a:r>
            <a:endParaRPr b="1">
              <a:latin typeface="Donegal One"/>
              <a:ea typeface="Donegal One"/>
              <a:cs typeface="Donegal One"/>
              <a:sym typeface="Donegal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negal One"/>
              <a:ea typeface="Donegal One"/>
              <a:cs typeface="Donegal One"/>
              <a:sym typeface="Donegal One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5167200" y="3205400"/>
            <a:ext cx="14523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Donegal One"/>
                <a:ea typeface="Donegal One"/>
                <a:cs typeface="Donegal One"/>
                <a:sym typeface="Donegal One"/>
              </a:rPr>
              <a:t>Publicaciones Limpias</a:t>
            </a:r>
            <a:endParaRPr b="1">
              <a:latin typeface="Donegal One"/>
              <a:ea typeface="Donegal One"/>
              <a:cs typeface="Donegal One"/>
              <a:sym typeface="Donegal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latin typeface="Donegal One"/>
                <a:ea typeface="Donegal One"/>
                <a:cs typeface="Donegal One"/>
                <a:sym typeface="Donegal One"/>
              </a:rPr>
              <a:t>125,684</a:t>
            </a:r>
            <a:endParaRPr b="1" sz="1900">
              <a:latin typeface="Donegal One"/>
              <a:ea typeface="Donegal One"/>
              <a:cs typeface="Donegal One"/>
              <a:sym typeface="Donegal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Donegal One"/>
              <a:ea typeface="Donegal One"/>
              <a:cs typeface="Donegal One"/>
              <a:sym typeface="Donegal One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6738150" y="3205400"/>
            <a:ext cx="13869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Donegal One"/>
                <a:ea typeface="Donegal One"/>
                <a:cs typeface="Donegal One"/>
                <a:sym typeface="Donegal One"/>
              </a:rPr>
              <a:t>Variables Actualizadas</a:t>
            </a:r>
            <a:endParaRPr b="1" sz="1900">
              <a:latin typeface="Donegal One"/>
              <a:ea typeface="Donegal One"/>
              <a:cs typeface="Donegal One"/>
              <a:sym typeface="Donegal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latin typeface="Donegal One"/>
                <a:ea typeface="Donegal One"/>
                <a:cs typeface="Donegal One"/>
                <a:sym typeface="Donegal One"/>
              </a:rPr>
              <a:t>57</a:t>
            </a:r>
            <a:endParaRPr b="1" sz="1900">
              <a:latin typeface="Donegal One"/>
              <a:ea typeface="Donegal One"/>
              <a:cs typeface="Donegal One"/>
              <a:sym typeface="Donegal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Donegal One"/>
              <a:ea typeface="Donegal One"/>
              <a:cs typeface="Donegal One"/>
              <a:sym typeface="Donegal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negal One"/>
              <a:ea typeface="Donegal One"/>
              <a:cs typeface="Donegal One"/>
              <a:sym typeface="Donegal One"/>
            </a:endParaRPr>
          </a:p>
        </p:txBody>
      </p:sp>
      <p:cxnSp>
        <p:nvCxnSpPr>
          <p:cNvPr id="247" name="Google Shape;247;p26"/>
          <p:cNvCxnSpPr/>
          <p:nvPr/>
        </p:nvCxnSpPr>
        <p:spPr>
          <a:xfrm>
            <a:off x="4335750" y="1736325"/>
            <a:ext cx="13500" cy="294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8" name="Google Shape;2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573" y="617325"/>
            <a:ext cx="1794275" cy="11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title"/>
          </p:nvPr>
        </p:nvSpPr>
        <p:spPr>
          <a:xfrm>
            <a:off x="819150" y="441725"/>
            <a:ext cx="75057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Reducción de Variables</a:t>
            </a:r>
            <a:endParaRPr/>
          </a:p>
        </p:txBody>
      </p:sp>
      <p:sp>
        <p:nvSpPr>
          <p:cNvPr id="254" name="Google Shape;254;p27"/>
          <p:cNvSpPr txBox="1"/>
          <p:nvPr>
            <p:ph idx="1" type="body"/>
          </p:nvPr>
        </p:nvSpPr>
        <p:spPr>
          <a:xfrm>
            <a:off x="819150" y="1594275"/>
            <a:ext cx="2815800" cy="26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onegal One"/>
                <a:ea typeface="Donegal One"/>
                <a:cs typeface="Donegal One"/>
                <a:sym typeface="Donegal One"/>
              </a:rPr>
              <a:t>Las siguientes variables se eliminaron al no ser relevantes para nuestro modelo predictivo de precios de inmueble. </a:t>
            </a:r>
            <a:endParaRPr>
              <a:latin typeface="Donegal One"/>
              <a:ea typeface="Donegal One"/>
              <a:cs typeface="Donegal One"/>
              <a:sym typeface="Donegal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latin typeface="Donegal One"/>
                <a:ea typeface="Donegal One"/>
                <a:cs typeface="Donegal One"/>
                <a:sym typeface="Donegal One"/>
              </a:rPr>
              <a:t>De igual manera muchas variables se han eliminado ya que existe una fuerte relación con otras dentro de nuestro conjunto de datos.</a:t>
            </a:r>
            <a:endParaRPr>
              <a:latin typeface="Donegal One"/>
              <a:ea typeface="Donegal One"/>
              <a:cs typeface="Donegal One"/>
              <a:sym typeface="Donegal One"/>
            </a:endParaRPr>
          </a:p>
        </p:txBody>
      </p:sp>
      <p:cxnSp>
        <p:nvCxnSpPr>
          <p:cNvPr id="255" name="Google Shape;255;p27"/>
          <p:cNvCxnSpPr/>
          <p:nvPr/>
        </p:nvCxnSpPr>
        <p:spPr>
          <a:xfrm>
            <a:off x="3802350" y="1126725"/>
            <a:ext cx="34500" cy="356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27"/>
          <p:cNvSpPr txBox="1"/>
          <p:nvPr/>
        </p:nvSpPr>
        <p:spPr>
          <a:xfrm>
            <a:off x="4002000" y="1126725"/>
            <a:ext cx="2312700" cy="357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onegal One"/>
                <a:ea typeface="Donegal One"/>
                <a:cs typeface="Donegal One"/>
                <a:sym typeface="Donegal One"/>
              </a:rPr>
              <a:t>Variables altamente relacionadas con otras</a:t>
            </a:r>
            <a:endParaRPr>
              <a:latin typeface="Donegal One"/>
              <a:ea typeface="Donegal One"/>
              <a:cs typeface="Donegal One"/>
              <a:sym typeface="Donegal On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lang="es" sz="1300">
                <a:latin typeface="Donegal One"/>
                <a:ea typeface="Donegal One"/>
                <a:cs typeface="Donegal One"/>
                <a:sym typeface="Donegal One"/>
              </a:rPr>
              <a:t>v_region_sur</a:t>
            </a:r>
            <a:endParaRPr sz="1300"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lang="es" sz="1300">
                <a:latin typeface="Donegal One"/>
                <a:ea typeface="Donegal One"/>
                <a:cs typeface="Donegal One"/>
                <a:sym typeface="Donegal One"/>
              </a:rPr>
              <a:t>v_tamanio_grande</a:t>
            </a:r>
            <a:endParaRPr sz="1300"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lang="es" sz="1300">
                <a:latin typeface="Donegal One"/>
                <a:ea typeface="Donegal One"/>
                <a:cs typeface="Donegal One"/>
                <a:sym typeface="Donegal One"/>
              </a:rPr>
              <a:t>v_tamanio_mediano</a:t>
            </a:r>
            <a:endParaRPr sz="1300"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lang="es" sz="1300">
                <a:latin typeface="Donegal One"/>
                <a:ea typeface="Donegal One"/>
                <a:cs typeface="Donegal One"/>
                <a:sym typeface="Donegal One"/>
              </a:rPr>
              <a:t>c_price_aprox_local_currency</a:t>
            </a:r>
            <a:endParaRPr sz="1300"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lang="es" sz="1300">
                <a:latin typeface="Donegal One"/>
                <a:ea typeface="Donegal One"/>
                <a:cs typeface="Donegal One"/>
                <a:sym typeface="Donegal One"/>
              </a:rPr>
              <a:t>c_price_aprox_usd</a:t>
            </a:r>
            <a:endParaRPr sz="1300"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lang="es" sz="1300">
                <a:latin typeface="Donegal One"/>
                <a:ea typeface="Donegal One"/>
                <a:cs typeface="Donegal One"/>
                <a:sym typeface="Donegal One"/>
              </a:rPr>
              <a:t>c_price_per_m2</a:t>
            </a:r>
            <a:endParaRPr sz="1300"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lang="es" sz="1300">
                <a:latin typeface="Donegal One"/>
                <a:ea typeface="Donegal One"/>
                <a:cs typeface="Donegal One"/>
                <a:sym typeface="Donegal One"/>
              </a:rPr>
              <a:t>title_renta</a:t>
            </a:r>
            <a:endParaRPr sz="1300"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lang="es" sz="1300">
                <a:latin typeface="Donegal One"/>
                <a:ea typeface="Donegal One"/>
                <a:cs typeface="Donegal One"/>
                <a:sym typeface="Donegal One"/>
              </a:rPr>
              <a:t>title_venta</a:t>
            </a:r>
            <a:endParaRPr sz="1300"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lang="es" sz="1300">
                <a:latin typeface="Donegal One"/>
                <a:ea typeface="Donegal One"/>
                <a:cs typeface="Donegal One"/>
                <a:sym typeface="Donegal One"/>
              </a:rPr>
              <a:t>title_casa</a:t>
            </a:r>
            <a:endParaRPr sz="1300"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lang="es" sz="1300">
                <a:latin typeface="Donegal One"/>
                <a:ea typeface="Donegal One"/>
                <a:cs typeface="Donegal One"/>
                <a:sym typeface="Donegal One"/>
              </a:rPr>
              <a:t>title_departamento</a:t>
            </a:r>
            <a:endParaRPr sz="1300"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lang="es" sz="1300">
                <a:latin typeface="Donegal One"/>
                <a:ea typeface="Donegal One"/>
                <a:cs typeface="Donegal One"/>
                <a:sym typeface="Donegal One"/>
              </a:rPr>
              <a:t>title_local</a:t>
            </a:r>
            <a:endParaRPr sz="1300"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lang="es" sz="1300">
                <a:latin typeface="Donegal One"/>
                <a:ea typeface="Donegal One"/>
                <a:cs typeface="Donegal One"/>
                <a:sym typeface="Donegal One"/>
              </a:rPr>
              <a:t>descr_comedor</a:t>
            </a:r>
            <a:endParaRPr sz="1300"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lang="es" sz="1300">
                <a:latin typeface="Donegal One"/>
                <a:ea typeface="Donegal One"/>
                <a:cs typeface="Donegal One"/>
                <a:sym typeface="Donegal One"/>
              </a:rPr>
              <a:t>descr_sala</a:t>
            </a:r>
            <a:endParaRPr sz="1300">
              <a:latin typeface="Donegal One"/>
              <a:ea typeface="Donegal One"/>
              <a:cs typeface="Donegal One"/>
              <a:sym typeface="Donegal One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6512725" y="1126725"/>
            <a:ext cx="2312700" cy="356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onegal One"/>
                <a:ea typeface="Donegal One"/>
                <a:cs typeface="Donegal One"/>
                <a:sym typeface="Donegal One"/>
              </a:rPr>
              <a:t>Variables de poca relevancia</a:t>
            </a:r>
            <a:endParaRPr>
              <a:latin typeface="Donegal One"/>
              <a:ea typeface="Donegal One"/>
              <a:cs typeface="Donegal One"/>
              <a:sym typeface="Donegal On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lang="es" sz="1300">
                <a:latin typeface="Donegal One"/>
                <a:ea typeface="Donegal One"/>
                <a:cs typeface="Donegal One"/>
                <a:sym typeface="Donegal One"/>
              </a:rPr>
              <a:t> v_currency</a:t>
            </a:r>
            <a:endParaRPr sz="1300"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lang="es" sz="1300">
                <a:latin typeface="Donegal One"/>
                <a:ea typeface="Donegal One"/>
                <a:cs typeface="Donegal One"/>
                <a:sym typeface="Donegal One"/>
              </a:rPr>
              <a:t> t_properati_url</a:t>
            </a:r>
            <a:endParaRPr sz="1300"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lang="es" sz="1300">
                <a:latin typeface="Donegal One"/>
                <a:ea typeface="Donegal One"/>
                <a:cs typeface="Donegal One"/>
                <a:sym typeface="Donegal One"/>
              </a:rPr>
              <a:t> c_lat</a:t>
            </a:r>
            <a:endParaRPr sz="1300"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lang="es" sz="1300">
                <a:latin typeface="Donegal One"/>
                <a:ea typeface="Donegal One"/>
                <a:cs typeface="Donegal One"/>
                <a:sym typeface="Donegal One"/>
              </a:rPr>
              <a:t> c_lon</a:t>
            </a:r>
            <a:endParaRPr sz="1300"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lang="es" sz="1300">
                <a:latin typeface="Donegal One"/>
                <a:ea typeface="Donegal One"/>
                <a:cs typeface="Donegal One"/>
                <a:sym typeface="Donegal One"/>
              </a:rPr>
              <a:t> v_anio_2015</a:t>
            </a:r>
            <a:endParaRPr sz="1300"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lang="es" sz="1300">
                <a:latin typeface="Donegal One"/>
                <a:ea typeface="Donegal One"/>
                <a:cs typeface="Donegal One"/>
                <a:sym typeface="Donegal One"/>
              </a:rPr>
              <a:t> v_anio_2016</a:t>
            </a:r>
            <a:endParaRPr sz="1300"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lang="es" sz="1300">
                <a:latin typeface="Donegal One"/>
                <a:ea typeface="Donegal One"/>
                <a:cs typeface="Donegal One"/>
                <a:sym typeface="Donegal One"/>
              </a:rPr>
              <a:t> v_mes_8</a:t>
            </a:r>
            <a:endParaRPr sz="1300"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lang="es" sz="1300">
                <a:latin typeface="Donegal One"/>
                <a:ea typeface="Donegal One"/>
                <a:cs typeface="Donegal One"/>
                <a:sym typeface="Donegal One"/>
              </a:rPr>
              <a:t> v_mes_10</a:t>
            </a:r>
            <a:endParaRPr sz="1300"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lang="es" sz="1300">
                <a:latin typeface="Donegal One"/>
                <a:ea typeface="Donegal One"/>
                <a:cs typeface="Donegal One"/>
                <a:sym typeface="Donegal One"/>
              </a:rPr>
              <a:t> descr_id</a:t>
            </a:r>
            <a:endParaRPr sz="1300"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lang="es" sz="1300">
                <a:latin typeface="Donegal One"/>
                <a:ea typeface="Donegal One"/>
                <a:cs typeface="Donegal One"/>
                <a:sym typeface="Donegal One"/>
              </a:rPr>
              <a:t> descr_nocnok</a:t>
            </a:r>
            <a:endParaRPr sz="1300">
              <a:latin typeface="Donegal One"/>
              <a:ea typeface="Donegal One"/>
              <a:cs typeface="Donegal One"/>
              <a:sym typeface="Donegal One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lang="es" sz="1300">
                <a:latin typeface="Donegal One"/>
                <a:ea typeface="Donegal One"/>
                <a:cs typeface="Donegal One"/>
                <a:sym typeface="Donegal One"/>
              </a:rPr>
              <a:t> descr_sistema</a:t>
            </a:r>
            <a:endParaRPr sz="1300">
              <a:latin typeface="Donegal One"/>
              <a:ea typeface="Donegal One"/>
              <a:cs typeface="Donegal One"/>
              <a:sym typeface="Donegal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onegal One"/>
                <a:ea typeface="Donegal One"/>
                <a:cs typeface="Donegal One"/>
                <a:sym typeface="Donegal One"/>
              </a:rPr>
              <a:t>Contenido</a:t>
            </a:r>
            <a:endParaRPr>
              <a:latin typeface="Donegal One"/>
              <a:ea typeface="Donegal One"/>
              <a:cs typeface="Donegal One"/>
              <a:sym typeface="Donegal One"/>
            </a:endParaRPr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3151925" y="1515550"/>
            <a:ext cx="5507700" cy="25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negal One"/>
              <a:buChar char="●"/>
            </a:pPr>
            <a:r>
              <a:rPr lang="es" sz="1600">
                <a:latin typeface="Donegal One"/>
                <a:ea typeface="Donegal One"/>
                <a:cs typeface="Donegal One"/>
                <a:sym typeface="Donegal One"/>
              </a:rPr>
              <a:t>Objetivo</a:t>
            </a:r>
            <a:endParaRPr sz="1600">
              <a:latin typeface="Donegal One"/>
              <a:ea typeface="Donegal One"/>
              <a:cs typeface="Donegal One"/>
              <a:sym typeface="Donegal One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negal One"/>
              <a:buChar char="●"/>
            </a:pPr>
            <a:r>
              <a:rPr lang="es" sz="1600">
                <a:latin typeface="Donegal One"/>
                <a:ea typeface="Donegal One"/>
                <a:cs typeface="Donegal One"/>
                <a:sym typeface="Donegal One"/>
              </a:rPr>
              <a:t>Fuente y Conjunto de Datos</a:t>
            </a:r>
            <a:endParaRPr sz="1600">
              <a:latin typeface="Donegal One"/>
              <a:ea typeface="Donegal One"/>
              <a:cs typeface="Donegal One"/>
              <a:sym typeface="Donegal One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negal One"/>
              <a:buChar char="●"/>
            </a:pPr>
            <a:r>
              <a:rPr lang="es" sz="1600">
                <a:latin typeface="Donegal One"/>
                <a:ea typeface="Donegal One"/>
                <a:cs typeface="Donegal One"/>
                <a:sym typeface="Donegal One"/>
              </a:rPr>
              <a:t>Análisis </a:t>
            </a:r>
            <a:r>
              <a:rPr lang="es" sz="1600">
                <a:latin typeface="Donegal One"/>
                <a:ea typeface="Donegal One"/>
                <a:cs typeface="Donegal One"/>
                <a:sym typeface="Donegal One"/>
              </a:rPr>
              <a:t>Exploratorio y Visualización de Datos</a:t>
            </a:r>
            <a:endParaRPr sz="1600">
              <a:latin typeface="Donegal One"/>
              <a:ea typeface="Donegal One"/>
              <a:cs typeface="Donegal One"/>
              <a:sym typeface="Donegal One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negal One"/>
              <a:buChar char="○"/>
            </a:pPr>
            <a:r>
              <a:rPr lang="es" sz="1400">
                <a:latin typeface="Donegal One"/>
                <a:ea typeface="Donegal One"/>
                <a:cs typeface="Donegal One"/>
                <a:sym typeface="Donegal One"/>
              </a:rPr>
              <a:t>Datos Anómalos</a:t>
            </a:r>
            <a:endParaRPr sz="1400">
              <a:latin typeface="Donegal One"/>
              <a:ea typeface="Donegal One"/>
              <a:cs typeface="Donegal One"/>
              <a:sym typeface="Donegal One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negal One"/>
              <a:buChar char="○"/>
            </a:pPr>
            <a:r>
              <a:rPr lang="es" sz="1400">
                <a:latin typeface="Donegal One"/>
                <a:ea typeface="Donegal One"/>
                <a:cs typeface="Donegal One"/>
                <a:sym typeface="Donegal One"/>
              </a:rPr>
              <a:t>Datos Faltantes</a:t>
            </a:r>
            <a:endParaRPr sz="1400">
              <a:latin typeface="Donegal One"/>
              <a:ea typeface="Donegal One"/>
              <a:cs typeface="Donegal One"/>
              <a:sym typeface="Donegal One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negal One"/>
              <a:buChar char="●"/>
            </a:pPr>
            <a:r>
              <a:rPr lang="es" sz="1600">
                <a:latin typeface="Donegal One"/>
                <a:ea typeface="Donegal One"/>
                <a:cs typeface="Donegal One"/>
                <a:sym typeface="Donegal One"/>
              </a:rPr>
              <a:t>Ingeniería de Variables</a:t>
            </a:r>
            <a:endParaRPr sz="1600">
              <a:latin typeface="Donegal One"/>
              <a:ea typeface="Donegal One"/>
              <a:cs typeface="Donegal One"/>
              <a:sym typeface="Donegal One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negal One"/>
              <a:buChar char="●"/>
            </a:pPr>
            <a:r>
              <a:rPr lang="es" sz="1600">
                <a:latin typeface="Donegal One"/>
                <a:ea typeface="Donegal One"/>
                <a:cs typeface="Donegal One"/>
                <a:sym typeface="Donegal One"/>
              </a:rPr>
              <a:t>Reducción de Dimensiones</a:t>
            </a:r>
            <a:r>
              <a:rPr lang="es" sz="1600">
                <a:latin typeface="Donegal One"/>
                <a:ea typeface="Donegal One"/>
                <a:cs typeface="Donegal One"/>
                <a:sym typeface="Donegal One"/>
              </a:rPr>
              <a:t> </a:t>
            </a:r>
            <a:endParaRPr sz="1600">
              <a:latin typeface="Donegal One"/>
              <a:ea typeface="Donegal One"/>
              <a:cs typeface="Donegal One"/>
              <a:sym typeface="Donegal One"/>
            </a:endParaRPr>
          </a:p>
        </p:txBody>
      </p:sp>
      <p:cxnSp>
        <p:nvCxnSpPr>
          <p:cNvPr id="139" name="Google Shape;139;p14"/>
          <p:cNvCxnSpPr/>
          <p:nvPr/>
        </p:nvCxnSpPr>
        <p:spPr>
          <a:xfrm>
            <a:off x="3064725" y="1515550"/>
            <a:ext cx="13800" cy="255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75" y="1952600"/>
            <a:ext cx="2262799" cy="15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onegal One"/>
                <a:ea typeface="Donegal One"/>
                <a:cs typeface="Donegal One"/>
                <a:sym typeface="Donegal One"/>
              </a:rPr>
              <a:t>Objetivo</a:t>
            </a:r>
            <a:endParaRPr>
              <a:latin typeface="Donegal One"/>
              <a:ea typeface="Donegal One"/>
              <a:cs typeface="Donegal One"/>
              <a:sym typeface="Donegal One"/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819150" y="1563100"/>
            <a:ext cx="4977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onegal One"/>
                <a:ea typeface="Donegal One"/>
                <a:cs typeface="Donegal One"/>
                <a:sym typeface="Donegal One"/>
              </a:rPr>
              <a:t>A</a:t>
            </a:r>
            <a:r>
              <a:rPr lang="es">
                <a:latin typeface="Donegal One"/>
                <a:ea typeface="Donegal One"/>
                <a:cs typeface="Donegal One"/>
                <a:sym typeface="Donegal One"/>
              </a:rPr>
              <a:t>nalizar y conocer el comportamiento del mercado inmobiliario mexicano a partir del año 2014 a 2016, esto con ayuda de la base de datos más grande del mundo, Internet. </a:t>
            </a:r>
            <a:endParaRPr>
              <a:latin typeface="Donegal One"/>
              <a:ea typeface="Donegal One"/>
              <a:cs typeface="Donegal One"/>
              <a:sym typeface="Donegal On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latin typeface="Donegal One"/>
                <a:ea typeface="Donegal One"/>
                <a:cs typeface="Donegal One"/>
                <a:sym typeface="Donegal One"/>
              </a:rPr>
              <a:t>Se analizarán componentes primordiales en anuncios de venta y renta de inmuebles en internet, como lo son: fechas, precios, tipo de inmueble, ubicación, superficie, descripción, entre otras.</a:t>
            </a:r>
            <a:endParaRPr>
              <a:latin typeface="Donegal One"/>
              <a:ea typeface="Donegal One"/>
              <a:cs typeface="Donegal One"/>
              <a:sym typeface="Donegal One"/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925" y="2056250"/>
            <a:ext cx="2156375" cy="102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15"/>
          <p:cNvCxnSpPr/>
          <p:nvPr/>
        </p:nvCxnSpPr>
        <p:spPr>
          <a:xfrm>
            <a:off x="6072175" y="1433950"/>
            <a:ext cx="13800" cy="255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onegal One"/>
                <a:ea typeface="Donegal One"/>
                <a:cs typeface="Donegal One"/>
                <a:sym typeface="Donegal One"/>
              </a:rPr>
              <a:t>Fuente y Conjunto de Datos</a:t>
            </a:r>
            <a:endParaRPr>
              <a:latin typeface="Donegal One"/>
              <a:ea typeface="Donegal One"/>
              <a:cs typeface="Donegal One"/>
              <a:sym typeface="Donegal One"/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819150" y="1990725"/>
            <a:ext cx="4526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Donegal One"/>
              <a:buChar char="●"/>
            </a:pPr>
            <a:r>
              <a:rPr lang="es">
                <a:latin typeface="Donegal One"/>
                <a:ea typeface="Donegal One"/>
                <a:cs typeface="Donegal One"/>
                <a:sym typeface="Donegal One"/>
              </a:rPr>
              <a:t>El conjunto de datos se obtuvo de la página web https://data.world/. Este contiene dos archivos de inmuebles publicados en México divididos por el tipo de operación: Venta y Renta.</a:t>
            </a:r>
            <a:endParaRPr>
              <a:latin typeface="Donegal One"/>
              <a:ea typeface="Donegal One"/>
              <a:cs typeface="Donegal One"/>
              <a:sym typeface="Donegal On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5462575" y="1586350"/>
            <a:ext cx="13800" cy="255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775" y="1952600"/>
            <a:ext cx="3166676" cy="16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onegal One"/>
                <a:ea typeface="Donegal One"/>
                <a:cs typeface="Donegal One"/>
                <a:sym typeface="Donegal One"/>
              </a:rPr>
              <a:t>Fuente y Conjunto de Datos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819150" y="1579875"/>
            <a:ext cx="2744400" cy="28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Donegal One"/>
              <a:buChar char="●"/>
            </a:pPr>
            <a:r>
              <a:rPr lang="es" sz="1500">
                <a:latin typeface="Donegal One"/>
                <a:ea typeface="Donegal One"/>
                <a:cs typeface="Donegal One"/>
                <a:sym typeface="Donegal One"/>
              </a:rPr>
              <a:t>En la siguiente tabla se da a conocer las caracterı́sticas que se tienen de cada publicación dentro de la tabla de datos.</a:t>
            </a:r>
            <a:endParaRPr sz="1500">
              <a:latin typeface="Donegal One"/>
              <a:ea typeface="Donegal One"/>
              <a:cs typeface="Donegal One"/>
              <a:sym typeface="Donegal One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325" y="1589250"/>
            <a:ext cx="3862325" cy="2715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17"/>
          <p:cNvCxnSpPr/>
          <p:nvPr/>
        </p:nvCxnSpPr>
        <p:spPr>
          <a:xfrm>
            <a:off x="4548175" y="1510150"/>
            <a:ext cx="13200" cy="294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7"/>
          <p:cNvSpPr txBox="1"/>
          <p:nvPr/>
        </p:nvSpPr>
        <p:spPr>
          <a:xfrm>
            <a:off x="536525" y="3521050"/>
            <a:ext cx="14523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Donegal One"/>
                <a:ea typeface="Donegal One"/>
                <a:cs typeface="Donegal One"/>
                <a:sym typeface="Donegal One"/>
              </a:rPr>
              <a:t>Publicaciones</a:t>
            </a:r>
            <a:endParaRPr b="1" sz="1900">
              <a:latin typeface="Donegal One"/>
              <a:ea typeface="Donegal One"/>
              <a:cs typeface="Donegal One"/>
              <a:sym typeface="Donegal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latin typeface="Donegal One"/>
                <a:ea typeface="Donegal One"/>
                <a:cs typeface="Donegal One"/>
                <a:sym typeface="Donegal One"/>
              </a:rPr>
              <a:t>188,525</a:t>
            </a:r>
            <a:endParaRPr b="1">
              <a:latin typeface="Donegal One"/>
              <a:ea typeface="Donegal One"/>
              <a:cs typeface="Donegal One"/>
              <a:sym typeface="Donegal One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2107475" y="3521050"/>
            <a:ext cx="10842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Donegal One"/>
                <a:ea typeface="Donegal One"/>
                <a:cs typeface="Donegal One"/>
                <a:sym typeface="Donegal One"/>
              </a:rPr>
              <a:t>Variables</a:t>
            </a:r>
            <a:endParaRPr b="1" sz="1900">
              <a:latin typeface="Donegal One"/>
              <a:ea typeface="Donegal One"/>
              <a:cs typeface="Donegal One"/>
              <a:sym typeface="Donegal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latin typeface="Donegal One"/>
                <a:ea typeface="Donegal One"/>
                <a:cs typeface="Donegal One"/>
                <a:sym typeface="Donegal One"/>
              </a:rPr>
              <a:t>24</a:t>
            </a:r>
            <a:endParaRPr b="1">
              <a:latin typeface="Donegal One"/>
              <a:ea typeface="Donegal One"/>
              <a:cs typeface="Donegal One"/>
              <a:sym typeface="Donegal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negal One"/>
              <a:ea typeface="Donegal One"/>
              <a:cs typeface="Donegal One"/>
              <a:sym typeface="Donegal One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3191675" y="3521050"/>
            <a:ext cx="13803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Donegal One"/>
                <a:ea typeface="Donegal One"/>
                <a:cs typeface="Donegal One"/>
                <a:sym typeface="Donegal One"/>
              </a:rPr>
              <a:t>Objetivo</a:t>
            </a:r>
            <a:endParaRPr b="1" sz="1900">
              <a:latin typeface="Donegal One"/>
              <a:ea typeface="Donegal One"/>
              <a:cs typeface="Donegal One"/>
              <a:sym typeface="Donegal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latin typeface="Donegal One"/>
                <a:ea typeface="Donegal One"/>
                <a:cs typeface="Donegal One"/>
                <a:sym typeface="Donegal One"/>
              </a:rPr>
              <a:t>Precio</a:t>
            </a:r>
            <a:endParaRPr b="1">
              <a:latin typeface="Donegal One"/>
              <a:ea typeface="Donegal One"/>
              <a:cs typeface="Donegal One"/>
              <a:sym typeface="Donegal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Donegal One"/>
              <a:ea typeface="Donegal One"/>
              <a:cs typeface="Donegal One"/>
              <a:sym typeface="Donegal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negal One"/>
              <a:ea typeface="Donegal One"/>
              <a:cs typeface="Donegal One"/>
              <a:sym typeface="Donegal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819150" y="845600"/>
            <a:ext cx="75057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Donegal One"/>
                <a:ea typeface="Donegal One"/>
                <a:cs typeface="Donegal One"/>
                <a:sym typeface="Donegal One"/>
              </a:rPr>
              <a:t>Análisis Exploratorio y Visualización de Datos</a:t>
            </a:r>
            <a:endParaRPr sz="2500">
              <a:latin typeface="Donegal One"/>
              <a:ea typeface="Donegal One"/>
              <a:cs typeface="Donegal One"/>
              <a:sym typeface="Donegal One"/>
            </a:endParaRPr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819150" y="1496725"/>
            <a:ext cx="4015500" cy="18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Donegal One"/>
              <a:buChar char="●"/>
            </a:pPr>
            <a:r>
              <a:rPr b="1" lang="es" sz="1600">
                <a:latin typeface="Donegal One"/>
                <a:ea typeface="Donegal One"/>
                <a:cs typeface="Donegal One"/>
                <a:sym typeface="Donegal One"/>
              </a:rPr>
              <a:t>Calidad de Datos</a:t>
            </a:r>
            <a:endParaRPr b="1" sz="1600">
              <a:latin typeface="Donegal One"/>
              <a:ea typeface="Donegal One"/>
              <a:cs typeface="Donegal One"/>
              <a:sym typeface="Donegal One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latin typeface="Donegal One"/>
                <a:ea typeface="Donegal One"/>
                <a:cs typeface="Donegal One"/>
                <a:sym typeface="Donegal One"/>
              </a:rPr>
              <a:t>Valores Nulos</a:t>
            </a:r>
            <a:endParaRPr b="1">
              <a:latin typeface="Donegal One"/>
              <a:ea typeface="Donegal One"/>
              <a:cs typeface="Donegal One"/>
              <a:sym typeface="Donegal One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Donegal One"/>
                <a:ea typeface="Donegal One"/>
                <a:cs typeface="Donegal One"/>
                <a:sym typeface="Donegal One"/>
              </a:rPr>
              <a:t>Observamos que las variables </a:t>
            </a:r>
            <a:r>
              <a:rPr i="1" lang="es">
                <a:latin typeface="Donegal One"/>
                <a:ea typeface="Donegal One"/>
                <a:cs typeface="Donegal One"/>
                <a:sym typeface="Donegal One"/>
              </a:rPr>
              <a:t>geonames_id, floor, rooms</a:t>
            </a:r>
            <a:r>
              <a:rPr lang="es">
                <a:latin typeface="Donegal One"/>
                <a:ea typeface="Donegal One"/>
                <a:cs typeface="Donegal One"/>
                <a:sym typeface="Donegal One"/>
              </a:rPr>
              <a:t> y </a:t>
            </a:r>
            <a:r>
              <a:rPr i="1" lang="es">
                <a:latin typeface="Donegal One"/>
                <a:ea typeface="Donegal One"/>
                <a:cs typeface="Donegal One"/>
                <a:sym typeface="Donegal One"/>
              </a:rPr>
              <a:t>expenses</a:t>
            </a:r>
            <a:r>
              <a:rPr lang="es">
                <a:latin typeface="Donegal One"/>
                <a:ea typeface="Donegal One"/>
                <a:cs typeface="Donegal One"/>
                <a:sym typeface="Donegal One"/>
              </a:rPr>
              <a:t>, contiene más del 80% de valores nulo.</a:t>
            </a:r>
            <a:endParaRPr>
              <a:latin typeface="Donegal One"/>
              <a:ea typeface="Donegal One"/>
              <a:cs typeface="Donegal One"/>
              <a:sym typeface="Donegal One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74" name="Google Shape;174;p18"/>
          <p:cNvCxnSpPr/>
          <p:nvPr/>
        </p:nvCxnSpPr>
        <p:spPr>
          <a:xfrm>
            <a:off x="5000950" y="1377925"/>
            <a:ext cx="23700" cy="345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6625" y="1401800"/>
            <a:ext cx="2130500" cy="33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819150" y="159800"/>
            <a:ext cx="75057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Donegal One"/>
                <a:ea typeface="Donegal One"/>
                <a:cs typeface="Donegal One"/>
                <a:sym typeface="Donegal One"/>
              </a:rPr>
              <a:t>Análisis Exploratorio y Visualización de Datos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819150" y="599125"/>
            <a:ext cx="75057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latin typeface="Donegal One"/>
                <a:ea typeface="Donegal One"/>
                <a:cs typeface="Donegal One"/>
                <a:sym typeface="Donegal One"/>
              </a:rPr>
              <a:t>Variables Geográficas</a:t>
            </a:r>
            <a:endParaRPr b="1">
              <a:latin typeface="Donegal One"/>
              <a:ea typeface="Donegal One"/>
              <a:cs typeface="Donegal One"/>
              <a:sym typeface="Donegal One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200" y="999903"/>
            <a:ext cx="3268675" cy="377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625" y="969550"/>
            <a:ext cx="3184825" cy="38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819150" y="159800"/>
            <a:ext cx="75057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Donegal One"/>
                <a:ea typeface="Donegal One"/>
                <a:cs typeface="Donegal One"/>
                <a:sym typeface="Donegal One"/>
              </a:rPr>
              <a:t>Análisis Exploratorio y Visualización de Datos</a:t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819150" y="599125"/>
            <a:ext cx="75057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latin typeface="Donegal One"/>
                <a:ea typeface="Donegal One"/>
                <a:cs typeface="Donegal One"/>
                <a:sym typeface="Donegal One"/>
              </a:rPr>
              <a:t>Variable Estado</a:t>
            </a:r>
            <a:endParaRPr b="1">
              <a:latin typeface="Donegal One"/>
              <a:ea typeface="Donegal One"/>
              <a:cs typeface="Donegal One"/>
              <a:sym typeface="Donegal One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1820500"/>
            <a:ext cx="4070076" cy="263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225" y="1820500"/>
            <a:ext cx="4218425" cy="263462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 txBox="1"/>
          <p:nvPr/>
        </p:nvSpPr>
        <p:spPr>
          <a:xfrm>
            <a:off x="819150" y="990150"/>
            <a:ext cx="75057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onegal One"/>
                <a:ea typeface="Donegal One"/>
                <a:cs typeface="Donegal One"/>
                <a:sym typeface="Donegal One"/>
              </a:rPr>
              <a:t>Vemos una reducción notable en las publicaciones de los estados, </a:t>
            </a:r>
            <a:r>
              <a:rPr lang="es">
                <a:latin typeface="Donegal One"/>
                <a:ea typeface="Donegal One"/>
                <a:cs typeface="Donegal One"/>
                <a:sym typeface="Donegal One"/>
              </a:rPr>
              <a:t>existen</a:t>
            </a:r>
            <a:r>
              <a:rPr lang="es">
                <a:latin typeface="Donegal One"/>
                <a:ea typeface="Donegal One"/>
                <a:cs typeface="Donegal One"/>
                <a:sym typeface="Donegal One"/>
              </a:rPr>
              <a:t> cambios de posiciones en distintos estados y observamos la desaparición de los registros de </a:t>
            </a:r>
            <a:r>
              <a:rPr lang="es">
                <a:latin typeface="Donegal One"/>
                <a:ea typeface="Donegal One"/>
                <a:cs typeface="Donegal One"/>
                <a:sym typeface="Donegal One"/>
              </a:rPr>
              <a:t>Michoacán</a:t>
            </a:r>
            <a:r>
              <a:rPr lang="es">
                <a:latin typeface="Donegal One"/>
                <a:ea typeface="Donegal One"/>
                <a:cs typeface="Donegal One"/>
                <a:sym typeface="Donegal One"/>
              </a:rPr>
              <a:t>, ya que únicamente eran cuatro publicaciones.</a:t>
            </a:r>
            <a:endParaRPr>
              <a:latin typeface="Donegal One"/>
              <a:ea typeface="Donegal One"/>
              <a:cs typeface="Donegal One"/>
              <a:sym typeface="Donegal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819150" y="159800"/>
            <a:ext cx="75057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Donegal One"/>
                <a:ea typeface="Donegal One"/>
                <a:cs typeface="Donegal One"/>
                <a:sym typeface="Donegal One"/>
              </a:rPr>
              <a:t>Análisis Exploratorio y Visualización de Datos</a:t>
            </a:r>
            <a:endParaRPr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819150" y="599125"/>
            <a:ext cx="75057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latin typeface="Donegal One"/>
                <a:ea typeface="Donegal One"/>
                <a:cs typeface="Donegal One"/>
                <a:sym typeface="Donegal One"/>
              </a:rPr>
              <a:t>Variable Estado</a:t>
            </a:r>
            <a:endParaRPr b="1">
              <a:latin typeface="Donegal One"/>
              <a:ea typeface="Donegal One"/>
              <a:cs typeface="Donegal One"/>
              <a:sym typeface="Donegal One"/>
            </a:endParaRPr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25" y="1758150"/>
            <a:ext cx="4312770" cy="308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370" y="1774425"/>
            <a:ext cx="4267205" cy="304800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819150" y="990150"/>
            <a:ext cx="75057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onegal One"/>
                <a:ea typeface="Donegal One"/>
                <a:cs typeface="Donegal One"/>
                <a:sym typeface="Donegal One"/>
              </a:rPr>
              <a:t>Vemos un cambio radical en los precios de Nayarit, de igual manera, observamos que los precios en los estados con las ciudades más importantes en el país se redujeron.</a:t>
            </a:r>
            <a:endParaRPr>
              <a:latin typeface="Donegal One"/>
              <a:ea typeface="Donegal One"/>
              <a:cs typeface="Donegal One"/>
              <a:sym typeface="Donegal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