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5" r:id="rId8"/>
    <p:sldId id="266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02673-1AEE-4CAD-ACC0-B11F7BBD9C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077C44-9805-45A2-88C3-4350F1D6B5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4CABFF-237A-4A8B-B829-B25571CD6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5434-5205-461E-995C-BEC48052BC1D}" type="datetimeFigureOut">
              <a:rPr lang="es-MX" smtClean="0"/>
              <a:t>27/08/2021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E1C639-BC5A-459A-BEBF-8F2F3E57E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EF64CA-5AEB-48DF-95D5-FC2AC71AD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210A3-0E12-4543-B570-0A7EB55378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2349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89AA40-1545-4A33-B74B-B62E30637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01F7D20-F197-4D31-B62B-84CBA7E2D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1CD592-C31F-4F7E-9D19-253B8042F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5434-5205-461E-995C-BEC48052BC1D}" type="datetimeFigureOut">
              <a:rPr lang="es-MX" smtClean="0"/>
              <a:t>27/08/2021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0EB965-4568-4247-ABD7-78193915B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5A23D5-1266-40A2-A9D5-F60232F2E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210A3-0E12-4543-B570-0A7EB55378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1424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4DC8EA3-9196-465F-9F7D-A3DA78893B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2274296-9A32-41CE-8A4D-9C12EF91D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C4C095-B066-4DDC-99BB-2CEA7DA12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5434-5205-461E-995C-BEC48052BC1D}" type="datetimeFigureOut">
              <a:rPr lang="es-MX" smtClean="0"/>
              <a:t>27/08/2021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A2A8BA-B35D-46D8-AFC9-5D972E29A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6BD715-4EA1-48F7-A554-54F6E4E63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210A3-0E12-4543-B570-0A7EB55378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7898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CB61AE-B2B7-4BEC-A867-88728CF13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A2823E-CA9A-4ACE-A1B1-A034958EA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9127D5-DD8D-40D0-BD17-440B44D0F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5434-5205-461E-995C-BEC48052BC1D}" type="datetimeFigureOut">
              <a:rPr lang="es-MX" smtClean="0"/>
              <a:t>27/08/2021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A2B9DD-0FCD-4B33-A378-CF2F81671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F1CC7B-3AA8-4911-A711-9B61F2B4E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210A3-0E12-4543-B570-0A7EB55378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2944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411078-068E-444F-850A-B77E9C7B2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36B6CB-87C7-4658-A817-1AE75DF9D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567E40-3CEF-4ABD-8C27-A81A34BA2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5434-5205-461E-995C-BEC48052BC1D}" type="datetimeFigureOut">
              <a:rPr lang="es-MX" smtClean="0"/>
              <a:t>27/08/2021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B75881-DCDD-4DD8-9213-535B95A0F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B34304-5594-4EE0-88E7-0CDF855FE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210A3-0E12-4543-B570-0A7EB55378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8112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A7CA45-077E-4818-8C4A-1DA0252B1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713DF4-9E0F-4533-A215-C70064C4B6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23755CD-6EC4-4E74-9E89-B7118908D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64CEB8D-3806-4DB2-A9E1-E5C963028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5434-5205-461E-995C-BEC48052BC1D}" type="datetimeFigureOut">
              <a:rPr lang="es-MX" smtClean="0"/>
              <a:t>27/08/2021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5291A1-50C4-4635-98AC-9A20699E7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F17614-1B88-4772-8BD2-FB290F53A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210A3-0E12-4543-B570-0A7EB55378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1372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94BE1B-ACA6-47BE-9F46-EFE2B9631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0F3E10-5964-495C-9EA5-F484B2F35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3518DDE-123B-4E2D-8DD1-A0F502E75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2219AAC-CE21-490A-BECE-A0EAF4D1A1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8D4E1E4-7D09-4427-8E28-FD656D88EF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49699DC-7DF8-4381-96E8-B04DFDD02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5434-5205-461E-995C-BEC48052BC1D}" type="datetimeFigureOut">
              <a:rPr lang="es-MX" smtClean="0"/>
              <a:t>27/08/2021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0C55297-D751-4C24-813A-3570DA001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8BC0227-7D10-46AE-A7F8-73E6B321A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210A3-0E12-4543-B570-0A7EB55378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959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9002DD-248F-44B1-BB1D-D29BCA1BC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635C226-D00E-46AA-A178-3DCEBD088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5434-5205-461E-995C-BEC48052BC1D}" type="datetimeFigureOut">
              <a:rPr lang="es-MX" smtClean="0"/>
              <a:t>27/08/2021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75D5652-F37E-4131-8B5E-E282E3F15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B826BF0-1322-474D-B5ED-3B46D0181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210A3-0E12-4543-B570-0A7EB55378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5029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1BE5C2F-3B25-449A-A385-73AC54048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5434-5205-461E-995C-BEC48052BC1D}" type="datetimeFigureOut">
              <a:rPr lang="es-MX" smtClean="0"/>
              <a:t>27/08/2021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D830E6A-0514-4C0A-B202-9DEDC6934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5FEC2B-5234-4F57-9BC9-C0F74CDBF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210A3-0E12-4543-B570-0A7EB55378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3921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2AAF78-6244-4094-AD04-5A8C60A7A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FE3B6E-321C-4F5C-B481-EC0105E54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AEB69BD-EF36-4D71-A39F-5850EB12D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425D719-D8A3-49DD-B425-B253C3241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5434-5205-461E-995C-BEC48052BC1D}" type="datetimeFigureOut">
              <a:rPr lang="es-MX" smtClean="0"/>
              <a:t>27/08/2021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C7C499A-8345-4F30-A5A7-68F7E287B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42211CE-6260-44E8-8607-E0DADDE7D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210A3-0E12-4543-B570-0A7EB55378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8560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32297D-00AF-4C94-B3CD-2F983C935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7C7554C-E1DB-40C9-942B-2AF448B0E5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8B9401F-E6CB-42FB-8D13-537F6FD11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1DF799E-22BD-4CC7-BEAF-A0DC00B4B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5434-5205-461E-995C-BEC48052BC1D}" type="datetimeFigureOut">
              <a:rPr lang="es-MX" smtClean="0"/>
              <a:t>27/08/2021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4A661A5-0604-4AA3-87F2-193205941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2ADDC96-F9E5-4A03-972F-BE924D994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210A3-0E12-4543-B570-0A7EB55378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1554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14CE354-A849-40E4-992F-6FD3B7F38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EB199B-F518-48B0-BEA5-BC5FE04FE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4CF0E8-6796-4EB8-9B7B-38858EC0E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85434-5205-461E-995C-BEC48052BC1D}" type="datetimeFigureOut">
              <a:rPr lang="es-MX" smtClean="0"/>
              <a:t>27/08/2021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9F3E8C-5A71-4917-884C-A9AD33D098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7DA9B9-B736-4CCA-8988-26803FB4F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210A3-0E12-4543-B570-0A7EB55378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137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data.world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21D445-D3B1-4C28-AFF4-48F012CA7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s-MX" sz="3400" dirty="0"/>
              <a:t>Análisis del Mercado Inmobiliario en México</a:t>
            </a:r>
            <a:br>
              <a:rPr lang="es-MX" sz="3400" dirty="0"/>
            </a:br>
            <a:r>
              <a:rPr lang="es-MX" sz="3400" dirty="0"/>
              <a:t>2014 - 2016</a:t>
            </a:r>
            <a:br>
              <a:rPr lang="es-MX" sz="3400" dirty="0"/>
            </a:br>
            <a:endParaRPr lang="es-MX" sz="3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34B96E-23E9-47EB-B2D9-6AC429E20E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s-MX" sz="1700" b="0" i="0" u="none" strike="noStrike" dirty="0">
                <a:effectLst/>
                <a:latin typeface="Donegal One"/>
              </a:rPr>
              <a:t>Diplomado en Ciencia de Datos FES Acatlán</a:t>
            </a:r>
            <a:endParaRPr lang="es-MX" sz="1700" b="0" dirty="0">
              <a:effectLst/>
            </a:endParaRPr>
          </a:p>
          <a:p>
            <a:pPr algn="l"/>
            <a:br>
              <a:rPr lang="es-MX" sz="1700" dirty="0"/>
            </a:br>
            <a:endParaRPr lang="es-MX" sz="1700" dirty="0"/>
          </a:p>
        </p:txBody>
      </p:sp>
      <p:sp>
        <p:nvSpPr>
          <p:cNvPr id="1031" name="Freeform: Shape 137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837F061-B502-409D-90C3-43008ECE33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69" r="19932" b="-1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0385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189EC2-001C-481B-9367-A55355208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9" y="1396289"/>
            <a:ext cx="4399093" cy="1325563"/>
          </a:xfrm>
        </p:spPr>
        <p:txBody>
          <a:bodyPr>
            <a:normAutofit/>
          </a:bodyPr>
          <a:lstStyle/>
          <a:p>
            <a:r>
              <a:rPr lang="es-MX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F371FF-1D53-4417-B4CE-41C441F17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4" y="2871982"/>
            <a:ext cx="4399094" cy="3181684"/>
          </a:xfrm>
        </p:spPr>
        <p:txBody>
          <a:bodyPr anchor="t">
            <a:normAutofit lnSpcReduction="10000"/>
          </a:bodyPr>
          <a:lstStyle/>
          <a:p>
            <a:pPr algn="just"/>
            <a:r>
              <a:rPr lang="es-MX" sz="1800" dirty="0"/>
              <a:t>Los objetivos principales del proyecto son analizar el mercado inmobiliario en México de 2013 a 2016 y construir un modelo predictivo del precio del inmueble. </a:t>
            </a:r>
          </a:p>
          <a:p>
            <a:pPr algn="just"/>
            <a:r>
              <a:rPr lang="es-MX" sz="1800" dirty="0"/>
              <a:t>Para conocer las tendencias del sector y construir el modelo se utilizaron publicaciones de venta y renta en internet.</a:t>
            </a:r>
          </a:p>
          <a:p>
            <a:pPr algn="just"/>
            <a:r>
              <a:rPr lang="es-MX" sz="1800" dirty="0"/>
              <a:t>El conjunto de datos se obtuvo de la página web </a:t>
            </a:r>
            <a:r>
              <a:rPr lang="es-MX" sz="1800" dirty="0">
                <a:hlinkClick r:id="rId2"/>
              </a:rPr>
              <a:t>https://data.world/</a:t>
            </a:r>
            <a:r>
              <a:rPr lang="es-MX" sz="1800" dirty="0"/>
              <a:t>, el cual contiene información de inmuebles dentro del territorio nacional.</a:t>
            </a:r>
          </a:p>
          <a:p>
            <a:endParaRPr lang="es-MX" sz="1800" dirty="0"/>
          </a:p>
        </p:txBody>
      </p:sp>
      <p:sp>
        <p:nvSpPr>
          <p:cNvPr id="192" name="Freeform: Shape 191">
            <a:extLst>
              <a:ext uri="{FF2B5EF4-FFF2-40B4-BE49-F238E27FC236}">
                <a16:creationId xmlns:a16="http://schemas.microsoft.com/office/drawing/2014/main" id="{C62225A2-D3F0-45D1-9C47-B10375316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11927" y="-1"/>
            <a:ext cx="6480073" cy="6858002"/>
          </a:xfrm>
          <a:custGeom>
            <a:avLst/>
            <a:gdLst>
              <a:gd name="connsiteX0" fmla="*/ 6130244 w 6480073"/>
              <a:gd name="connsiteY0" fmla="*/ 0 h 6858002"/>
              <a:gd name="connsiteX1" fmla="*/ 6212951 w 6480073"/>
              <a:gd name="connsiteY1" fmla="*/ 314584 h 6858002"/>
              <a:gd name="connsiteX2" fmla="*/ 5540779 w 6480073"/>
              <a:gd name="connsiteY2" fmla="*/ 6756649 h 6858002"/>
              <a:gd name="connsiteX3" fmla="*/ 5489971 w 6480073"/>
              <a:gd name="connsiteY3" fmla="*/ 6858002 h 6858002"/>
              <a:gd name="connsiteX4" fmla="*/ 0 w 6480073"/>
              <a:gd name="connsiteY4" fmla="*/ 6858002 h 6858002"/>
              <a:gd name="connsiteX5" fmla="*/ 0 w 6480073"/>
              <a:gd name="connsiteY5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0073" h="6858002">
                <a:moveTo>
                  <a:pt x="6130244" y="0"/>
                </a:moveTo>
                <a:lnTo>
                  <a:pt x="6212951" y="314584"/>
                </a:lnTo>
                <a:cubicBezTo>
                  <a:pt x="6745828" y="2551616"/>
                  <a:pt x="6460994" y="4808873"/>
                  <a:pt x="5540779" y="6756649"/>
                </a:cubicBezTo>
                <a:lnTo>
                  <a:pt x="5489971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3" name="Freeform: Shape 192">
            <a:extLst>
              <a:ext uri="{FF2B5EF4-FFF2-40B4-BE49-F238E27FC236}">
                <a16:creationId xmlns:a16="http://schemas.microsoft.com/office/drawing/2014/main" id="{1B9FBFA8-6AF4-4091-9C8B-DEC6D8933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42784" y="0"/>
            <a:ext cx="6249216" cy="6858001"/>
          </a:xfrm>
          <a:custGeom>
            <a:avLst/>
            <a:gdLst>
              <a:gd name="connsiteX0" fmla="*/ 0 w 6249216"/>
              <a:gd name="connsiteY0" fmla="*/ 0 h 6858001"/>
              <a:gd name="connsiteX1" fmla="*/ 5893742 w 6249216"/>
              <a:gd name="connsiteY1" fmla="*/ 1 h 6858001"/>
              <a:gd name="connsiteX2" fmla="*/ 5993697 w 6249216"/>
              <a:gd name="connsiteY2" fmla="*/ 380651 h 6858001"/>
              <a:gd name="connsiteX3" fmla="*/ 5308924 w 6249216"/>
              <a:gd name="connsiteY3" fmla="*/ 6647018 h 6858001"/>
              <a:gd name="connsiteX4" fmla="*/ 5200672 w 6249216"/>
              <a:gd name="connsiteY4" fmla="*/ 6858001 h 6858001"/>
              <a:gd name="connsiteX5" fmla="*/ 1 w 6249216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9216" h="6858001">
                <a:moveTo>
                  <a:pt x="0" y="0"/>
                </a:moveTo>
                <a:lnTo>
                  <a:pt x="5893742" y="1"/>
                </a:lnTo>
                <a:lnTo>
                  <a:pt x="5993697" y="380651"/>
                </a:lnTo>
                <a:cubicBezTo>
                  <a:pt x="6511353" y="2559611"/>
                  <a:pt x="6222352" y="4758249"/>
                  <a:pt x="5308924" y="6647018"/>
                </a:cubicBezTo>
                <a:lnTo>
                  <a:pt x="5200672" y="6858001"/>
                </a:lnTo>
                <a:lnTo>
                  <a:pt x="1" y="685800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4B6D84E-A150-43D4-BAA7-5D1FFA46C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98378" y="871113"/>
            <a:ext cx="3892523" cy="1850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 descr="Logotipo&#10;&#10;Descripción generada automáticamente">
            <a:extLst>
              <a:ext uri="{FF2B5EF4-FFF2-40B4-BE49-F238E27FC236}">
                <a16:creationId xmlns:a16="http://schemas.microsoft.com/office/drawing/2014/main" id="{BAE60110-2344-4A65-87F8-711E166BCE6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616"/>
          <a:stretch/>
        </p:blipFill>
        <p:spPr>
          <a:xfrm>
            <a:off x="8192612" y="3658328"/>
            <a:ext cx="2504053" cy="226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1356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189EC2-001C-481B-9367-A55355208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>
                <a:solidFill>
                  <a:srgbClr val="FFFFFF"/>
                </a:solidFill>
              </a:rPr>
              <a:t>Análisis</a:t>
            </a:r>
            <a:r>
              <a:rPr lang="en-US" sz="5400" dirty="0">
                <a:solidFill>
                  <a:srgbClr val="FFFFFF"/>
                </a:solidFill>
              </a:rPr>
              <a:t> </a:t>
            </a:r>
            <a:r>
              <a:rPr lang="en-US" sz="5400" dirty="0" err="1">
                <a:solidFill>
                  <a:srgbClr val="FFFFFF"/>
                </a:solidFill>
              </a:rPr>
              <a:t>Exploratorio</a:t>
            </a:r>
            <a:endParaRPr lang="en-US" sz="5400" dirty="0">
              <a:solidFill>
                <a:srgbClr val="FFFFFF"/>
              </a:solidFill>
            </a:endParaRPr>
          </a:p>
        </p:txBody>
      </p:sp>
      <p:pic>
        <p:nvPicPr>
          <p:cNvPr id="14" name="Imagen 13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C4F2D69C-3783-4E96-80A0-19145501B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356059"/>
            <a:ext cx="5455917" cy="3900980"/>
          </a:xfrm>
          <a:prstGeom prst="rect">
            <a:avLst/>
          </a:prstGeom>
        </p:spPr>
      </p:pic>
      <p:pic>
        <p:nvPicPr>
          <p:cNvPr id="12" name="Imagen 11" descr="Gráfico, Histograma&#10;&#10;Descripción generada automáticamente">
            <a:extLst>
              <a:ext uri="{FF2B5EF4-FFF2-40B4-BE49-F238E27FC236}">
                <a16:creationId xmlns:a16="http://schemas.microsoft.com/office/drawing/2014/main" id="{5D3E0C27-F3EE-4688-8ADA-EA79FC2B70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043" y="356059"/>
            <a:ext cx="5455917" cy="3900980"/>
          </a:xfrm>
          <a:prstGeom prst="rect">
            <a:avLst/>
          </a:prstGeom>
        </p:spPr>
      </p:pic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10024C7-FDB1-4A9A-B14E-23DBBFEA5284}"/>
              </a:ext>
            </a:extLst>
          </p:cNvPr>
          <p:cNvSpPr txBox="1"/>
          <p:nvPr/>
        </p:nvSpPr>
        <p:spPr>
          <a:xfrm>
            <a:off x="3898640" y="5946612"/>
            <a:ext cx="4394719" cy="371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Publicaciones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00006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189EC2-001C-481B-9367-A55355208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Análisis Exploratorio</a:t>
            </a:r>
          </a:p>
        </p:txBody>
      </p:sp>
      <p:pic>
        <p:nvPicPr>
          <p:cNvPr id="6" name="Imagen 5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AF2F2D1D-F62C-4944-A168-741D7106C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356059"/>
            <a:ext cx="5455917" cy="3900980"/>
          </a:xfrm>
          <a:prstGeom prst="rect">
            <a:avLst/>
          </a:prstGeom>
        </p:spPr>
      </p:pic>
      <p:pic>
        <p:nvPicPr>
          <p:cNvPr id="8" name="Imagen 7" descr="Gráfico, Gráfico de barras, Histograma&#10;&#10;Descripción generada automáticamente">
            <a:extLst>
              <a:ext uri="{FF2B5EF4-FFF2-40B4-BE49-F238E27FC236}">
                <a16:creationId xmlns:a16="http://schemas.microsoft.com/office/drawing/2014/main" id="{D94212AE-4781-4FD6-BE73-ECD2F54C15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043" y="356059"/>
            <a:ext cx="5455917" cy="3900980"/>
          </a:xfrm>
          <a:prstGeom prst="rect">
            <a:avLst/>
          </a:prstGeom>
        </p:spPr>
      </p:pic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8FC988D-9A16-45E4-B445-673574070301}"/>
              </a:ext>
            </a:extLst>
          </p:cNvPr>
          <p:cNvSpPr txBox="1"/>
          <p:nvPr/>
        </p:nvSpPr>
        <p:spPr>
          <a:xfrm>
            <a:off x="3898640" y="5946612"/>
            <a:ext cx="4394719" cy="371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Precio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10536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189EC2-001C-481B-9367-A55355208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Análisis Exploratorio</a:t>
            </a:r>
          </a:p>
        </p:txBody>
      </p:sp>
      <p:pic>
        <p:nvPicPr>
          <p:cNvPr id="4" name="Imagen 3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19B001E4-5A35-4641-BDDA-DA1E945F1D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356059"/>
            <a:ext cx="5455917" cy="3900980"/>
          </a:xfrm>
          <a:prstGeom prst="rect">
            <a:avLst/>
          </a:prstGeom>
        </p:spPr>
      </p:pic>
      <p:pic>
        <p:nvPicPr>
          <p:cNvPr id="7" name="Imagen 6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ECBAF122-F8DB-42DC-BD06-6A2B1279F8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043" y="356059"/>
            <a:ext cx="5455917" cy="3900980"/>
          </a:xfrm>
          <a:prstGeom prst="rect">
            <a:avLst/>
          </a:prstGeom>
        </p:spPr>
      </p:pic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47BD911-355B-4F91-8EA0-9D95F44D2A7D}"/>
              </a:ext>
            </a:extLst>
          </p:cNvPr>
          <p:cNvSpPr txBox="1"/>
          <p:nvPr/>
        </p:nvSpPr>
        <p:spPr>
          <a:xfrm>
            <a:off x="3898640" y="5946612"/>
            <a:ext cx="4394719" cy="371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Superficie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8559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189EC2-001C-481B-9367-A55355208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3578"/>
            <a:ext cx="4595071" cy="16455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Perfilamiento</a:t>
            </a:r>
            <a:r>
              <a:rPr lang="en-US" dirty="0"/>
              <a:t> de </a:t>
            </a:r>
            <a:r>
              <a:rPr lang="en-US" dirty="0" err="1"/>
              <a:t>Inmuebles</a:t>
            </a:r>
            <a:r>
              <a:rPr lang="en-US" dirty="0"/>
              <a:t>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8F7E545-4408-47E0-A472-284C958AC6F5}"/>
              </a:ext>
            </a:extLst>
          </p:cNvPr>
          <p:cNvSpPr txBox="1"/>
          <p:nvPr/>
        </p:nvSpPr>
        <p:spPr>
          <a:xfrm>
            <a:off x="838200" y="2548467"/>
            <a:ext cx="4595071" cy="36284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Se </a:t>
            </a:r>
            <a:r>
              <a:rPr lang="en-US" sz="2000" dirty="0" err="1"/>
              <a:t>encontraron</a:t>
            </a:r>
            <a:r>
              <a:rPr lang="en-US" sz="2000" dirty="0"/>
              <a:t> 6 </a:t>
            </a:r>
            <a:r>
              <a:rPr lang="en-US" sz="2000" dirty="0" err="1"/>
              <a:t>perfiles</a:t>
            </a:r>
            <a:r>
              <a:rPr lang="en-US" sz="2000" dirty="0"/>
              <a:t> de </a:t>
            </a:r>
            <a:r>
              <a:rPr lang="en-US" sz="2000" dirty="0" err="1"/>
              <a:t>inmuebles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venta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México, de los </a:t>
            </a:r>
            <a:r>
              <a:rPr lang="en-US" sz="2000" dirty="0" err="1"/>
              <a:t>cuales</a:t>
            </a:r>
            <a:r>
              <a:rPr lang="en-US" sz="2000" dirty="0"/>
              <a:t> </a:t>
            </a:r>
            <a:r>
              <a:rPr lang="en-US" sz="2000" dirty="0" err="1"/>
              <a:t>destacan</a:t>
            </a:r>
            <a:r>
              <a:rPr lang="en-US" sz="2000" dirty="0"/>
              <a:t> los </a:t>
            </a:r>
            <a:r>
              <a:rPr lang="en-US" sz="2000" dirty="0" err="1"/>
              <a:t>siguientes</a:t>
            </a:r>
            <a:r>
              <a:rPr lang="en-US" sz="2000" dirty="0"/>
              <a:t>:</a:t>
            </a:r>
          </a:p>
          <a:p>
            <a:pPr marL="457200" indent="-457200" algn="just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es-MX" sz="2000" dirty="0"/>
              <a:t>Las casas se encuentran en zonas industriales, cuentan con superficie y precio promedio, por lo que están al alcance de los trabajadores en el Bajío.</a:t>
            </a:r>
          </a:p>
          <a:p>
            <a:pPr marL="457200" indent="-457200" algn="just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es-MX" sz="2000" dirty="0"/>
              <a:t>Inmuebles residenciales cerca de la costa del Golfo de México y el Caribe, cuentan con una mayor superficie que el promedio pero con un precio acorde a la media nacional.</a:t>
            </a:r>
          </a:p>
          <a:p>
            <a:pPr marL="457200" indent="-457200" algn="just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es-MX" sz="2000" dirty="0"/>
              <a:t>Casas en zona fronteriza con EUA en Nuevo León y Tamaulipas, tiene la mayor superficie y precio de todos los inmuebles.</a:t>
            </a:r>
            <a:endParaRPr lang="en-US" sz="2000" dirty="0"/>
          </a:p>
        </p:txBody>
      </p:sp>
      <p:sp>
        <p:nvSpPr>
          <p:cNvPr id="97" name="Rectangle 93">
            <a:extLst>
              <a:ext uri="{FF2B5EF4-FFF2-40B4-BE49-F238E27FC236}">
                <a16:creationId xmlns:a16="http://schemas.microsoft.com/office/drawing/2014/main" id="{003713C1-2FB2-413B-BF91-3AE41726F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0991" y="3474720"/>
            <a:ext cx="6100914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0795B4D-5022-4A7F-A01D-8D880B7CD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9584" y="0"/>
            <a:ext cx="6192415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FD19018-DE7C-4796-ADF2-AD2EB0FC0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Imagen 10" descr="Gráfico, Gráfico de proyección solar&#10;&#10;Descripción generada automáticamente">
            <a:extLst>
              <a:ext uri="{FF2B5EF4-FFF2-40B4-BE49-F238E27FC236}">
                <a16:creationId xmlns:a16="http://schemas.microsoft.com/office/drawing/2014/main" id="{804E189A-AB40-4C4B-9703-EBE5E91C0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638" y="3614257"/>
            <a:ext cx="3127971" cy="3057590"/>
          </a:xfrm>
          <a:prstGeom prst="rect">
            <a:avLst/>
          </a:prstGeom>
        </p:spPr>
      </p:pic>
      <p:sp>
        <p:nvSpPr>
          <p:cNvPr id="100" name="Rectangle 99">
            <a:extLst>
              <a:ext uri="{FF2B5EF4-FFF2-40B4-BE49-F238E27FC236}">
                <a16:creationId xmlns:a16="http://schemas.microsoft.com/office/drawing/2014/main" id="{B1A0A2C2-4F85-44AF-8708-8DCA4B550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9624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Imagen 8" descr="Gráfico&#10;&#10;Descripción generada automáticamente">
            <a:extLst>
              <a:ext uri="{FF2B5EF4-FFF2-40B4-BE49-F238E27FC236}">
                <a16:creationId xmlns:a16="http://schemas.microsoft.com/office/drawing/2014/main" id="{BD5315AF-7BB2-42A3-BC20-D98487F433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9927" y="446506"/>
            <a:ext cx="2783885" cy="2721247"/>
          </a:xfrm>
          <a:prstGeom prst="rect">
            <a:avLst/>
          </a:prstGeom>
        </p:spPr>
      </p:pic>
      <p:pic>
        <p:nvPicPr>
          <p:cNvPr id="6" name="Imagen 5" descr="Gráfico, Gráfico de proyección solar&#10;&#10;Descripción generada automáticamente">
            <a:extLst>
              <a:ext uri="{FF2B5EF4-FFF2-40B4-BE49-F238E27FC236}">
                <a16:creationId xmlns:a16="http://schemas.microsoft.com/office/drawing/2014/main" id="{66B3AFB3-7B6A-40B1-BE68-D5FF837197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322" y="446505"/>
            <a:ext cx="2783884" cy="272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871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189EC2-001C-481B-9367-A55355208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>
                <a:solidFill>
                  <a:srgbClr val="FFFFFF"/>
                </a:solidFill>
              </a:rPr>
              <a:t>Modelo</a:t>
            </a:r>
            <a:r>
              <a:rPr lang="en-US" sz="5400" dirty="0">
                <a:solidFill>
                  <a:srgbClr val="FFFFFF"/>
                </a:solidFill>
              </a:rPr>
              <a:t> </a:t>
            </a:r>
            <a:r>
              <a:rPr lang="en-US" sz="5400" dirty="0" err="1">
                <a:solidFill>
                  <a:srgbClr val="FFFFFF"/>
                </a:solidFill>
              </a:rPr>
              <a:t>Predictivo</a:t>
            </a:r>
            <a:endParaRPr lang="en-US" sz="5400" dirty="0">
              <a:solidFill>
                <a:srgbClr val="FFFFFF"/>
              </a:solidFill>
            </a:endParaRP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 descr="Tabla&#10;&#10;Descripción generada automáticamente">
            <a:extLst>
              <a:ext uri="{FF2B5EF4-FFF2-40B4-BE49-F238E27FC236}">
                <a16:creationId xmlns:a16="http://schemas.microsoft.com/office/drawing/2014/main" id="{F978DBD2-803F-4F94-BA3C-9EC058A4B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538" y="2375551"/>
            <a:ext cx="4097206" cy="1321348"/>
          </a:xfrm>
          <a:prstGeom prst="rect">
            <a:avLst/>
          </a:prstGeom>
          <a:effectLst/>
        </p:spPr>
      </p:pic>
      <p:pic>
        <p:nvPicPr>
          <p:cNvPr id="10" name="Imagen 9" descr="Tabla&#10;&#10;Descripción generada automáticamente">
            <a:extLst>
              <a:ext uri="{FF2B5EF4-FFF2-40B4-BE49-F238E27FC236}">
                <a16:creationId xmlns:a16="http://schemas.microsoft.com/office/drawing/2014/main" id="{BB85152F-61DD-41C3-A196-FD472CE61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7" y="650211"/>
            <a:ext cx="4600093" cy="1476241"/>
          </a:xfrm>
          <a:prstGeom prst="rect">
            <a:avLst/>
          </a:prstGeom>
          <a:effectLst/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33CC27D-0D18-4E6F-9B5F-28806A8BDF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371" y="3940826"/>
            <a:ext cx="4927357" cy="554328"/>
          </a:xfrm>
          <a:prstGeom prst="rect">
            <a:avLst/>
          </a:prstGeom>
          <a:effectLst/>
        </p:spPr>
      </p:pic>
      <p:pic>
        <p:nvPicPr>
          <p:cNvPr id="12" name="Imagen 11" descr="Gráfico, Histograma&#10;&#10;Descripción generada automáticamente">
            <a:extLst>
              <a:ext uri="{FF2B5EF4-FFF2-40B4-BE49-F238E27FC236}">
                <a16:creationId xmlns:a16="http://schemas.microsoft.com/office/drawing/2014/main" id="{AB449EA0-5FF3-4BC7-BEC3-C15FCF5DD2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540" y="507387"/>
            <a:ext cx="4276719" cy="3470334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A6D49F2-3B31-4FFB-BCAF-963512108F62}"/>
              </a:ext>
            </a:extLst>
          </p:cNvPr>
          <p:cNvSpPr txBox="1"/>
          <p:nvPr/>
        </p:nvSpPr>
        <p:spPr>
          <a:xfrm>
            <a:off x="527538" y="2057664"/>
            <a:ext cx="145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Renta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DD6EA95-F4AD-4FD7-BB74-EFFAAB4AB91A}"/>
              </a:ext>
            </a:extLst>
          </p:cNvPr>
          <p:cNvSpPr txBox="1"/>
          <p:nvPr/>
        </p:nvSpPr>
        <p:spPr>
          <a:xfrm>
            <a:off x="542927" y="3636994"/>
            <a:ext cx="145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Final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6B6F4AA-437C-4256-9DB7-FE1AD9D51688}"/>
              </a:ext>
            </a:extLst>
          </p:cNvPr>
          <p:cNvSpPr txBox="1"/>
          <p:nvPr/>
        </p:nvSpPr>
        <p:spPr>
          <a:xfrm>
            <a:off x="518013" y="314589"/>
            <a:ext cx="145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Venta</a:t>
            </a:r>
          </a:p>
        </p:txBody>
      </p:sp>
    </p:spTree>
    <p:extLst>
      <p:ext uri="{BB962C8B-B14F-4D97-AF65-F5344CB8AC3E}">
        <p14:creationId xmlns:p14="http://schemas.microsoft.com/office/powerpoint/2010/main" val="1488949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 descr="Imagen que contiene interior, persona, tabla, hombre&#10;&#10;Descripción generada automáticamente">
            <a:extLst>
              <a:ext uri="{FF2B5EF4-FFF2-40B4-BE49-F238E27FC236}">
                <a16:creationId xmlns:a16="http://schemas.microsoft.com/office/drawing/2014/main" id="{A258BC72-D1F1-4E09-A422-E3451EB77E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62" r="18330" b="-1"/>
          <a:stretch/>
        </p:blipFill>
        <p:spPr>
          <a:xfrm>
            <a:off x="5182104" y="10"/>
            <a:ext cx="7009896" cy="6857990"/>
          </a:xfrm>
          <a:custGeom>
            <a:avLst/>
            <a:gdLst/>
            <a:ahLst/>
            <a:cxnLst/>
            <a:rect l="l" t="t" r="r" b="b"/>
            <a:pathLst>
              <a:path w="7009896" h="6858000">
                <a:moveTo>
                  <a:pt x="0" y="0"/>
                </a:moveTo>
                <a:lnTo>
                  <a:pt x="7009896" y="0"/>
                </a:lnTo>
                <a:lnTo>
                  <a:pt x="7009896" y="6858000"/>
                </a:lnTo>
                <a:lnTo>
                  <a:pt x="21616" y="6858000"/>
                </a:lnTo>
                <a:lnTo>
                  <a:pt x="129867" y="6647018"/>
                </a:lnTo>
                <a:cubicBezTo>
                  <a:pt x="1043295" y="4758249"/>
                  <a:pt x="1332296" y="2559611"/>
                  <a:pt x="814641" y="380651"/>
                </a:cubicBezTo>
                <a:lnTo>
                  <a:pt x="714685" y="1"/>
                </a:lnTo>
                <a:lnTo>
                  <a:pt x="0" y="1"/>
                </a:lnTo>
                <a:close/>
              </a:path>
            </a:pathLst>
          </a:custGeom>
        </p:spPr>
      </p:pic>
      <p:sp>
        <p:nvSpPr>
          <p:cNvPr id="28" name="Freeform: Shape 24">
            <a:extLst>
              <a:ext uri="{FF2B5EF4-FFF2-40B4-BE49-F238E27FC236}">
                <a16:creationId xmlns:a16="http://schemas.microsoft.com/office/drawing/2014/main" id="{5FDF4720-5445-47BE-89FE-E40D1AE6F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480073" cy="6858002"/>
          </a:xfrm>
          <a:custGeom>
            <a:avLst/>
            <a:gdLst>
              <a:gd name="connsiteX0" fmla="*/ 6130244 w 6480073"/>
              <a:gd name="connsiteY0" fmla="*/ 0 h 6858002"/>
              <a:gd name="connsiteX1" fmla="*/ 6212951 w 6480073"/>
              <a:gd name="connsiteY1" fmla="*/ 314584 h 6858002"/>
              <a:gd name="connsiteX2" fmla="*/ 5540779 w 6480073"/>
              <a:gd name="connsiteY2" fmla="*/ 6756649 h 6858002"/>
              <a:gd name="connsiteX3" fmla="*/ 5489971 w 6480073"/>
              <a:gd name="connsiteY3" fmla="*/ 6858002 h 6858002"/>
              <a:gd name="connsiteX4" fmla="*/ 0 w 6480073"/>
              <a:gd name="connsiteY4" fmla="*/ 6858002 h 6858002"/>
              <a:gd name="connsiteX5" fmla="*/ 0 w 6480073"/>
              <a:gd name="connsiteY5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0073" h="6858002">
                <a:moveTo>
                  <a:pt x="6130244" y="0"/>
                </a:moveTo>
                <a:lnTo>
                  <a:pt x="6212951" y="314584"/>
                </a:lnTo>
                <a:cubicBezTo>
                  <a:pt x="6745828" y="2551616"/>
                  <a:pt x="6460994" y="4808873"/>
                  <a:pt x="5540779" y="6756649"/>
                </a:cubicBezTo>
                <a:lnTo>
                  <a:pt x="5489971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AC8710B4-A815-4082-9E4F-F13A00070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49216" cy="6858001"/>
          </a:xfrm>
          <a:custGeom>
            <a:avLst/>
            <a:gdLst>
              <a:gd name="connsiteX0" fmla="*/ 0 w 6249216"/>
              <a:gd name="connsiteY0" fmla="*/ 0 h 6858001"/>
              <a:gd name="connsiteX1" fmla="*/ 5893742 w 6249216"/>
              <a:gd name="connsiteY1" fmla="*/ 1 h 6858001"/>
              <a:gd name="connsiteX2" fmla="*/ 5993697 w 6249216"/>
              <a:gd name="connsiteY2" fmla="*/ 380651 h 6858001"/>
              <a:gd name="connsiteX3" fmla="*/ 5308924 w 6249216"/>
              <a:gd name="connsiteY3" fmla="*/ 6647018 h 6858001"/>
              <a:gd name="connsiteX4" fmla="*/ 5200672 w 6249216"/>
              <a:gd name="connsiteY4" fmla="*/ 6858001 h 6858001"/>
              <a:gd name="connsiteX5" fmla="*/ 1 w 6249216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9216" h="6858001">
                <a:moveTo>
                  <a:pt x="0" y="0"/>
                </a:moveTo>
                <a:lnTo>
                  <a:pt x="5893742" y="1"/>
                </a:lnTo>
                <a:lnTo>
                  <a:pt x="5993697" y="380651"/>
                </a:lnTo>
                <a:cubicBezTo>
                  <a:pt x="6511353" y="2559611"/>
                  <a:pt x="6222352" y="4758249"/>
                  <a:pt x="5308924" y="6647018"/>
                </a:cubicBezTo>
                <a:lnTo>
                  <a:pt x="5200672" y="6858001"/>
                </a:lnTo>
                <a:lnTo>
                  <a:pt x="1" y="685800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972558-5AEA-40A9-9783-C3E92DB64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396289"/>
            <a:ext cx="4782458" cy="1325563"/>
          </a:xfrm>
        </p:spPr>
        <p:txBody>
          <a:bodyPr>
            <a:normAutofit/>
          </a:bodyPr>
          <a:lstStyle/>
          <a:p>
            <a:r>
              <a:rPr lang="es-MX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E436E5-B24D-48FA-9F76-A05AFCF4A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71982"/>
            <a:ext cx="4782458" cy="3181684"/>
          </a:xfrm>
        </p:spPr>
        <p:txBody>
          <a:bodyPr anchor="t">
            <a:normAutofit/>
          </a:bodyPr>
          <a:lstStyle/>
          <a:p>
            <a:pPr algn="just"/>
            <a:r>
              <a:rPr lang="es-MX" sz="1800" dirty="0"/>
              <a:t>Las variables socioeconómicas son importantes para el valor del inmueble. </a:t>
            </a:r>
          </a:p>
          <a:p>
            <a:pPr algn="just"/>
            <a:r>
              <a:rPr lang="es-MX" sz="1800" dirty="0"/>
              <a:t>Para mejorar los modelos es necesario recolectar más información (distintos años, estados, tipo de operación, páginas).</a:t>
            </a:r>
          </a:p>
          <a:p>
            <a:pPr algn="just"/>
            <a:r>
              <a:rPr lang="es-MX" sz="1800" dirty="0"/>
              <a:t>La creación de modelos individuales para cada perfil de inmueble y tipo de operación puede mejorar los resultados finales.</a:t>
            </a:r>
          </a:p>
          <a:p>
            <a:endParaRPr lang="es-MX" sz="1800" dirty="0"/>
          </a:p>
          <a:p>
            <a:endParaRPr lang="es-MX" sz="1800" dirty="0"/>
          </a:p>
        </p:txBody>
      </p:sp>
    </p:spTree>
    <p:extLst>
      <p:ext uri="{BB962C8B-B14F-4D97-AF65-F5344CB8AC3E}">
        <p14:creationId xmlns:p14="http://schemas.microsoft.com/office/powerpoint/2010/main" val="540340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264</Words>
  <Application>Microsoft Office PowerPoint</Application>
  <PresentationFormat>Panorámica</PresentationFormat>
  <Paragraphs>26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Donegal One</vt:lpstr>
      <vt:lpstr>Tema de Office</vt:lpstr>
      <vt:lpstr>Análisis del Mercado Inmobiliario en México 2014 - 2016 </vt:lpstr>
      <vt:lpstr>Introducción</vt:lpstr>
      <vt:lpstr>Análisis Exploratorio</vt:lpstr>
      <vt:lpstr>Análisis Exploratorio</vt:lpstr>
      <vt:lpstr>Análisis Exploratorio</vt:lpstr>
      <vt:lpstr>Perfilamiento de Inmuebles </vt:lpstr>
      <vt:lpstr>Modelo Predictivo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del Mercado Inmobiliario en México 2014 - 2016 </dc:title>
  <dc:creator>edgar cardoso</dc:creator>
  <cp:lastModifiedBy>edgar cardoso</cp:lastModifiedBy>
  <cp:revision>13</cp:revision>
  <dcterms:created xsi:type="dcterms:W3CDTF">2021-08-27T23:34:09Z</dcterms:created>
  <dcterms:modified xsi:type="dcterms:W3CDTF">2021-08-28T04:58:25Z</dcterms:modified>
</cp:coreProperties>
</file>