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673-1AEE-4CAD-ACC0-B11F7BBD9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77C44-9805-45A2-88C3-4350F1D6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CABFF-237A-4A8B-B829-B25571C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1C639-BC5A-459A-BEBF-8F2F3E57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F64CA-5AEB-48DF-95D5-FC2AC71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3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AA40-1545-4A33-B74B-B62E306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F7D20-F197-4D31-B62B-84CBA7E2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CD592-C31F-4F7E-9D19-253B8042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EB965-4568-4247-ABD7-7819391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A23D5-1266-40A2-A9D5-F60232F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4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C8EA3-9196-465F-9F7D-A3DA7889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74296-9A32-41CE-8A4D-9C12EF91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4C095-B066-4DDC-99BB-2CEA7DA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2A8BA-B35D-46D8-AFC9-5D972E2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D715-4EA1-48F7-A554-54F6E4E6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8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61AE-B2B7-4BEC-A867-88728CF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2823E-CA9A-4ACE-A1B1-A034958E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127D5-DD8D-40D0-BD17-440B44D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2B9DD-0FCD-4B33-A378-CF2F8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1CC7B-3AA8-4911-A711-9B61F2B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9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1078-068E-444F-850A-B77E9C7B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6B6CB-87C7-4658-A817-1AE75DF9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67E40-3CEF-4ABD-8C27-A81A34BA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75881-DCDD-4DD8-9213-535B95A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34304-5594-4EE0-88E7-0CDF855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1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7CA45-077E-4818-8C4A-1DA0252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13DF4-9E0F-4533-A215-C70064C4B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3755CD-6EC4-4E74-9E89-B7118908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CEB8D-3806-4DB2-A9E1-E5C9630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291A1-50C4-4635-98AC-9A20699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17614-1B88-4772-8BD2-FB290F53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3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BE1B-ACA6-47BE-9F46-EFE2B963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F3E10-5964-495C-9EA5-F484B2F3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18DDE-123B-4E2D-8DD1-A0F502E7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219AAC-CE21-490A-BECE-A0EAF4D1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D4E1E4-7D09-4427-8E28-FD656D88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9699DC-7DF8-4381-96E8-B04DFDD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C55297-D751-4C24-813A-3570DA0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BC0227-7D10-46AE-A7F8-73E6B321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002DD-248F-44B1-BB1D-D29BCA1B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5C226-D00E-46AA-A178-3DCEBD08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5D5652-F37E-4131-8B5E-E282E3F1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826BF0-1322-474D-B5ED-3B46D018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0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BE5C2F-3B25-449A-A385-73AC5404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30E6A-0514-4C0A-B202-9DEDC69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5FEC2B-5234-4F57-9BC9-C0F74CDB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AAF78-6244-4094-AD04-5A8C60A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E3B6E-321C-4F5C-B481-EC0105E5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B69BD-EF36-4D71-A39F-5850EB12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25D719-D8A3-49DD-B425-B253C324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C499A-8345-4F30-A5A7-68F7E28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211CE-6260-44E8-8607-E0DADDE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56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297D-00AF-4C94-B3CD-2F983C9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7554C-E1DB-40C9-942B-2AF448B0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9401F-E6CB-42FB-8D13-537F6FD1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F799E-22BD-4CC7-BEAF-A0DC00B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661A5-0604-4AA3-87F2-19320594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DDC96-F9E5-4A03-972F-BE924D9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5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4CE354-A849-40E4-992F-6FD3B7F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B199B-F518-48B0-BEA5-BC5FE04F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CF0E8-6796-4EB8-9B7B-38858EC0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5434-5205-461E-995C-BEC48052BC1D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F3E8C-5A71-4917-884C-A9AD33D09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DA9B9-B736-4CCA-8988-26803FB4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D445-D3B1-4C28-AFF4-48F012CA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3400" dirty="0"/>
              <a:t>Análisis del Mercado Inmobiliario en México</a:t>
            </a:r>
            <a:br>
              <a:rPr lang="es-MX" sz="3400" dirty="0"/>
            </a:br>
            <a:r>
              <a:rPr lang="es-MX" sz="3400" dirty="0"/>
              <a:t>2013 - 2016</a:t>
            </a:r>
            <a:br>
              <a:rPr lang="es-MX" sz="3400" dirty="0"/>
            </a:br>
            <a:endParaRPr lang="es-MX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4B96E-23E9-47EB-B2D9-6AC429E2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MX" sz="1700" b="0" i="0" u="none" strike="noStrike" dirty="0">
                <a:effectLst/>
                <a:latin typeface="Donegal One"/>
              </a:rPr>
              <a:t>Diplomado en Ciencia de Datos FES Acatlán</a:t>
            </a:r>
            <a:endParaRPr lang="es-MX" sz="1700" b="0" dirty="0">
              <a:effectLst/>
            </a:endParaRPr>
          </a:p>
          <a:p>
            <a:pPr algn="l"/>
            <a:br>
              <a:rPr lang="es-MX" sz="1700" dirty="0"/>
            </a:br>
            <a:endParaRPr lang="es-MX" sz="1700" dirty="0"/>
          </a:p>
        </p:txBody>
      </p:sp>
      <p:sp>
        <p:nvSpPr>
          <p:cNvPr id="1031" name="Freeform: Shape 13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7F061-B502-409D-90C3-43008ECE3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19932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8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371FF-1D53-4417-B4CE-41C441F1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s-MX" sz="1800" dirty="0"/>
              <a:t>Los objetivos principales del proyecto son analizar el mercado inmobiliario en México de 2013 a 2016 y construir un modelo predictivo del precio del inmueble. </a:t>
            </a:r>
          </a:p>
          <a:p>
            <a:pPr algn="just"/>
            <a:r>
              <a:rPr lang="es-MX" sz="1800" dirty="0"/>
              <a:t>Para conocer las tendencias del sector y construir el modelo se utilizaron publicaciones de venta y renta en internet.</a:t>
            </a:r>
          </a:p>
          <a:p>
            <a:pPr algn="just"/>
            <a:r>
              <a:rPr lang="es-MX" sz="1800" dirty="0"/>
              <a:t>El conjunto de datos se obtuvo de la página web </a:t>
            </a:r>
            <a:r>
              <a:rPr lang="es-MX" sz="1800" dirty="0">
                <a:hlinkClick r:id="rId2"/>
              </a:rPr>
              <a:t>https://data.world/</a:t>
            </a:r>
            <a:r>
              <a:rPr lang="es-MX" sz="1800" dirty="0"/>
              <a:t>, el cual contiene información de inmuebles dentro del territorio nacional.</a:t>
            </a:r>
          </a:p>
          <a:p>
            <a:endParaRPr lang="es-MX" sz="1800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B6D84E-A150-43D4-BAA7-5D1FFA46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8378" y="871113"/>
            <a:ext cx="3892523" cy="18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BAE60110-2344-4A65-87F8-711E166BC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6"/>
          <a:stretch/>
        </p:blipFill>
        <p:spPr>
          <a:xfrm>
            <a:off x="8192612" y="3658328"/>
            <a:ext cx="2504053" cy="22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Exploratorio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F2D69C-3783-4E96-80A0-19145501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5D3E0C27-F3EE-4688-8ADA-EA79FC2B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024C7-FDB1-4A9A-B14E-23DBBFEA5284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Publicaciones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0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F2F2D1D-F62C-4944-A168-741D7106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8" name="Imagen 7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94212AE-4781-4FD6-BE73-ECD2F54C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FC988D-9A16-45E4-B445-673574070301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Precio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5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9B001E4-5A35-4641-BDDA-DA1E945F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CBAF122-F8DB-42DC-BD06-6A2B1279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7BD911-355B-4F91-8EA0-9D95F44D2A7D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Superficie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85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Perfilamiento</a:t>
            </a:r>
            <a:r>
              <a:rPr lang="en-US" dirty="0"/>
              <a:t> de </a:t>
            </a:r>
            <a:r>
              <a:rPr lang="en-US" dirty="0" err="1"/>
              <a:t>Inmuebles</a:t>
            </a:r>
            <a:r>
              <a:rPr lang="en-US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F7E545-4408-47E0-A472-284C958AC6F5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encontraron</a:t>
            </a:r>
            <a:r>
              <a:rPr lang="en-US" sz="2000" dirty="0"/>
              <a:t> 6 </a:t>
            </a:r>
            <a:r>
              <a:rPr lang="en-US" sz="2000" dirty="0" err="1"/>
              <a:t>perfiles</a:t>
            </a:r>
            <a:r>
              <a:rPr lang="en-US" sz="2000" dirty="0"/>
              <a:t> de </a:t>
            </a:r>
            <a:r>
              <a:rPr lang="en-US" sz="2000" dirty="0" err="1"/>
              <a:t>inmuebles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venta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México, de los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destacan</a:t>
            </a:r>
            <a:r>
              <a:rPr lang="en-US" sz="2000" dirty="0"/>
              <a:t> los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Las casas se encuentran en zonas industriales, cuentan con superficie y precio promedio, por lo que están al alcance de los trabajadores en el Bajío.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Inmuebles residenciales cerca de la costa del Golfo de México y el Caribe, cuentan con una mayor superficie que el promedio pero con un precio acorde a la media nacional.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Casas en zona fronteriza con EUA en Nuevo León y Tamaulipas, tiene la mayor superficie y precio de todos los inmuebles.</a:t>
            </a:r>
            <a:endParaRPr lang="en-US" sz="2000" dirty="0"/>
          </a:p>
        </p:txBody>
      </p:sp>
      <p:sp>
        <p:nvSpPr>
          <p:cNvPr id="97" name="Rectangle 9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804E189A-AB40-4C4B-9703-EBE5E91C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8" y="3614257"/>
            <a:ext cx="3127971" cy="30575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BD5315AF-7BB2-42A3-BC20-D98487F4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27" y="446506"/>
            <a:ext cx="2783885" cy="2721247"/>
          </a:xfrm>
          <a:prstGeom prst="rect">
            <a:avLst/>
          </a:prstGeom>
        </p:spPr>
      </p:pic>
      <p:pic>
        <p:nvPicPr>
          <p:cNvPr id="6" name="Imagen 5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66B3AFB3-7B6A-40B1-BE68-D5FF83719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22" y="446505"/>
            <a:ext cx="2783884" cy="27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Modelo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Predictivo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F978DBD2-803F-4F94-BA3C-9EC058A4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375551"/>
            <a:ext cx="4097206" cy="1321348"/>
          </a:xfrm>
          <a:prstGeom prst="rect">
            <a:avLst/>
          </a:prstGeom>
          <a:effectLst/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BB85152F-61DD-41C3-A196-FD472CE6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7" y="650211"/>
            <a:ext cx="4600093" cy="1476241"/>
          </a:xfrm>
          <a:prstGeom prst="rect">
            <a:avLst/>
          </a:prstGeom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33CC27D-0D18-4E6F-9B5F-28806A8B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" y="3940826"/>
            <a:ext cx="4927357" cy="554328"/>
          </a:xfrm>
          <a:prstGeom prst="rect">
            <a:avLst/>
          </a:prstGeom>
          <a:effectLst/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AB449EA0-5FF3-4BC7-BEC3-C15FCF5DD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40" y="507387"/>
            <a:ext cx="4276719" cy="34703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6D49F2-3B31-4FFB-BCAF-963512108F62}"/>
              </a:ext>
            </a:extLst>
          </p:cNvPr>
          <p:cNvSpPr txBox="1"/>
          <p:nvPr/>
        </p:nvSpPr>
        <p:spPr>
          <a:xfrm>
            <a:off x="527538" y="205766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Renta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D6EA95-F4AD-4FD7-BB74-EFFAAB4AB91A}"/>
              </a:ext>
            </a:extLst>
          </p:cNvPr>
          <p:cNvSpPr txBox="1"/>
          <p:nvPr/>
        </p:nvSpPr>
        <p:spPr>
          <a:xfrm>
            <a:off x="542927" y="363699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Final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6F4AA-437C-4256-9DB7-FE1AD9D51688}"/>
              </a:ext>
            </a:extLst>
          </p:cNvPr>
          <p:cNvSpPr txBox="1"/>
          <p:nvPr/>
        </p:nvSpPr>
        <p:spPr>
          <a:xfrm>
            <a:off x="518013" y="314589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14889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interior, persona, tabla, hombre&#10;&#10;Descripción generada automáticamente">
            <a:extLst>
              <a:ext uri="{FF2B5EF4-FFF2-40B4-BE49-F238E27FC236}">
                <a16:creationId xmlns:a16="http://schemas.microsoft.com/office/drawing/2014/main" id="{A258BC72-D1F1-4E09-A422-E3451EB7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2" r="18330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972558-5AEA-40A9-9783-C3E92DB6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436E5-B24D-48FA-9F76-A05AFCF4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s-MX" sz="1800" dirty="0"/>
              <a:t>Con el modelo final es posible determinar el precio de un inmueble con información histórica del mercado, lo que puede ayudar a encontrar oportunidades dentro del sector.</a:t>
            </a:r>
          </a:p>
          <a:p>
            <a:pPr algn="just"/>
            <a:r>
              <a:rPr lang="es-MX" sz="1800" dirty="0"/>
              <a:t>Las variables tanto socioeconómicas, superficie, y número de publicaciones son importantes para el valor del inmueble. </a:t>
            </a:r>
          </a:p>
          <a:p>
            <a:pPr algn="just"/>
            <a:r>
              <a:rPr lang="es-MX" sz="1800" dirty="0"/>
              <a:t>Para mejorar los modelos es necesario recolectar más información (distintos años, estados, tipo de operación, páginas).</a:t>
            </a:r>
          </a:p>
          <a:p>
            <a:pPr algn="just"/>
            <a:r>
              <a:rPr lang="es-MX" sz="1800" dirty="0"/>
              <a:t>La creación de modelos individuales para cada perfil de inmueble y tipo de operación puede mejorar los resultados finales.</a:t>
            </a:r>
          </a:p>
          <a:p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54034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301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Donegal One</vt:lpstr>
      <vt:lpstr>Tema de Office</vt:lpstr>
      <vt:lpstr>Análisis del Mercado Inmobiliario en México 2013 - 2016 </vt:lpstr>
      <vt:lpstr>Introducción</vt:lpstr>
      <vt:lpstr>Análisis Exploratorio</vt:lpstr>
      <vt:lpstr>Análisis Exploratorio</vt:lpstr>
      <vt:lpstr>Análisis Exploratorio</vt:lpstr>
      <vt:lpstr>Perfilamiento de Inmuebles </vt:lpstr>
      <vt:lpstr>Modelo Predictivo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México 2014 - 2016 </dc:title>
  <dc:creator>edgar cardoso</dc:creator>
  <cp:lastModifiedBy>edgar cardoso</cp:lastModifiedBy>
  <cp:revision>15</cp:revision>
  <dcterms:created xsi:type="dcterms:W3CDTF">2021-08-27T23:34:09Z</dcterms:created>
  <dcterms:modified xsi:type="dcterms:W3CDTF">2021-08-31T23:45:11Z</dcterms:modified>
</cp:coreProperties>
</file>