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88" r:id="rId4"/>
    <p:sldId id="289" r:id="rId5"/>
    <p:sldId id="290" r:id="rId6"/>
    <p:sldId id="29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33CCCC"/>
    <a:srgbClr val="CCCC00"/>
    <a:srgbClr val="FF9999"/>
    <a:srgbClr val="1D528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7" autoAdjust="0"/>
  </p:normalViewPr>
  <p:slideViewPr>
    <p:cSldViewPr>
      <p:cViewPr>
        <p:scale>
          <a:sx n="86" d="100"/>
          <a:sy n="86" d="100"/>
        </p:scale>
        <p:origin x="-4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 smtClean="0"/>
              <a:t>CÁC PHÂN KHÚC DỮ LIỆU MẠNH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Sheet1!$H$4</c:f>
              <c:strCache>
                <c:ptCount val="1"/>
                <c:pt idx="0">
                  <c:v>MAE (dữ liệu cục bộ)</c:v>
                </c:pt>
              </c:strCache>
            </c:strRef>
          </c:tx>
          <c:invertIfNegative val="0"/>
          <c:val>
            <c:numRef>
              <c:f>Sheet1!$H$5:$H$37</c:f>
              <c:numCache>
                <c:formatCode>General</c:formatCode>
                <c:ptCount val="33"/>
                <c:pt idx="0">
                  <c:v>0.43371999999999999</c:v>
                </c:pt>
                <c:pt idx="1">
                  <c:v>0.48457</c:v>
                </c:pt>
                <c:pt idx="2">
                  <c:v>0.56927000000000005</c:v>
                </c:pt>
                <c:pt idx="3">
                  <c:v>0.57842000000000005</c:v>
                </c:pt>
                <c:pt idx="4">
                  <c:v>0.60074000000000005</c:v>
                </c:pt>
                <c:pt idx="5">
                  <c:v>0.60994999999999999</c:v>
                </c:pt>
                <c:pt idx="6">
                  <c:v>0.61212</c:v>
                </c:pt>
                <c:pt idx="7">
                  <c:v>0.61438000000000004</c:v>
                </c:pt>
                <c:pt idx="8">
                  <c:v>0.61633000000000004</c:v>
                </c:pt>
                <c:pt idx="9">
                  <c:v>0.63944999999999996</c:v>
                </c:pt>
                <c:pt idx="10">
                  <c:v>0.67542999999999997</c:v>
                </c:pt>
                <c:pt idx="11">
                  <c:v>0.68347999999999998</c:v>
                </c:pt>
                <c:pt idx="12">
                  <c:v>0.69206000000000001</c:v>
                </c:pt>
                <c:pt idx="13">
                  <c:v>0.69549000000000005</c:v>
                </c:pt>
                <c:pt idx="14">
                  <c:v>0.71158999999999994</c:v>
                </c:pt>
                <c:pt idx="15">
                  <c:v>0.71413000000000004</c:v>
                </c:pt>
                <c:pt idx="16">
                  <c:v>0.71543999999999996</c:v>
                </c:pt>
                <c:pt idx="17">
                  <c:v>0.73028000000000004</c:v>
                </c:pt>
                <c:pt idx="18">
                  <c:v>0.74460999999999999</c:v>
                </c:pt>
                <c:pt idx="19">
                  <c:v>0.74948999999999999</c:v>
                </c:pt>
                <c:pt idx="20">
                  <c:v>0.78363000000000005</c:v>
                </c:pt>
                <c:pt idx="21">
                  <c:v>0.78476000000000001</c:v>
                </c:pt>
                <c:pt idx="22">
                  <c:v>0.81525999999999998</c:v>
                </c:pt>
                <c:pt idx="23">
                  <c:v>0.82394999999999996</c:v>
                </c:pt>
                <c:pt idx="24">
                  <c:v>0.83838000000000001</c:v>
                </c:pt>
                <c:pt idx="25">
                  <c:v>0.85680999999999996</c:v>
                </c:pt>
                <c:pt idx="26">
                  <c:v>0.86453999999999998</c:v>
                </c:pt>
                <c:pt idx="27">
                  <c:v>0.86741999999999997</c:v>
                </c:pt>
                <c:pt idx="28">
                  <c:v>0.89246000000000003</c:v>
                </c:pt>
                <c:pt idx="29">
                  <c:v>0.98585999999999996</c:v>
                </c:pt>
                <c:pt idx="30">
                  <c:v>1.11469</c:v>
                </c:pt>
                <c:pt idx="31">
                  <c:v>1.1355299999999999</c:v>
                </c:pt>
                <c:pt idx="32">
                  <c:v>1.1924999999999999</c:v>
                </c:pt>
              </c:numCache>
            </c:numRef>
          </c:val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MAE (dữ liệu toàn cục)</c:v>
                </c:pt>
              </c:strCache>
            </c:strRef>
          </c:tx>
          <c:invertIfNegative val="0"/>
          <c:val>
            <c:numRef>
              <c:f>Sheet1!$I$5:$I$37</c:f>
              <c:numCache>
                <c:formatCode>General</c:formatCode>
                <c:ptCount val="33"/>
                <c:pt idx="0">
                  <c:v>0.44669999999999999</c:v>
                </c:pt>
                <c:pt idx="1">
                  <c:v>0.49132999999999999</c:v>
                </c:pt>
                <c:pt idx="2">
                  <c:v>0.57272999999999996</c:v>
                </c:pt>
                <c:pt idx="3">
                  <c:v>0.63944999999999996</c:v>
                </c:pt>
                <c:pt idx="4">
                  <c:v>0.61275000000000002</c:v>
                </c:pt>
                <c:pt idx="5">
                  <c:v>0.67334000000000005</c:v>
                </c:pt>
                <c:pt idx="6">
                  <c:v>0.61541999999999997</c:v>
                </c:pt>
                <c:pt idx="7">
                  <c:v>0.61941999999999997</c:v>
                </c:pt>
                <c:pt idx="8">
                  <c:v>0.61753999999999998</c:v>
                </c:pt>
                <c:pt idx="9">
                  <c:v>0.64539000000000002</c:v>
                </c:pt>
                <c:pt idx="10">
                  <c:v>0.81828999999999996</c:v>
                </c:pt>
                <c:pt idx="11">
                  <c:v>0.76044</c:v>
                </c:pt>
                <c:pt idx="12">
                  <c:v>0.90042999999999995</c:v>
                </c:pt>
                <c:pt idx="13">
                  <c:v>0.95582999999999996</c:v>
                </c:pt>
                <c:pt idx="14">
                  <c:v>0.76932</c:v>
                </c:pt>
                <c:pt idx="15">
                  <c:v>0.91596</c:v>
                </c:pt>
                <c:pt idx="16">
                  <c:v>0.71543999999999996</c:v>
                </c:pt>
                <c:pt idx="17">
                  <c:v>0.76854</c:v>
                </c:pt>
                <c:pt idx="18">
                  <c:v>0.88036000000000003</c:v>
                </c:pt>
                <c:pt idx="19">
                  <c:v>0.76366999999999996</c:v>
                </c:pt>
                <c:pt idx="20">
                  <c:v>0.96780999999999995</c:v>
                </c:pt>
                <c:pt idx="21">
                  <c:v>0.89334999999999998</c:v>
                </c:pt>
                <c:pt idx="22">
                  <c:v>0.81996000000000002</c:v>
                </c:pt>
                <c:pt idx="23">
                  <c:v>0.88522000000000001</c:v>
                </c:pt>
                <c:pt idx="24">
                  <c:v>0.91554999999999997</c:v>
                </c:pt>
                <c:pt idx="25">
                  <c:v>0.92657999999999996</c:v>
                </c:pt>
                <c:pt idx="26">
                  <c:v>1.04721</c:v>
                </c:pt>
                <c:pt idx="27">
                  <c:v>0.89478000000000002</c:v>
                </c:pt>
                <c:pt idx="28">
                  <c:v>1.05671</c:v>
                </c:pt>
                <c:pt idx="29">
                  <c:v>1.00841</c:v>
                </c:pt>
                <c:pt idx="30">
                  <c:v>1.17238</c:v>
                </c:pt>
                <c:pt idx="31">
                  <c:v>1.16709</c:v>
                </c:pt>
                <c:pt idx="32">
                  <c:v>1.19337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6251648"/>
        <c:axId val="116486912"/>
      </c:barChart>
      <c:catAx>
        <c:axId val="1162516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6486912"/>
        <c:crosses val="autoZero"/>
        <c:auto val="1"/>
        <c:lblAlgn val="ctr"/>
        <c:lblOffset val="100"/>
        <c:noMultiLvlLbl val="0"/>
      </c:catAx>
      <c:valAx>
        <c:axId val="116486912"/>
        <c:scaling>
          <c:orientation val="minMax"/>
          <c:max val="1.2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625164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Sheet1!$J$4</c:f>
              <c:strCache>
                <c:ptCount val="1"/>
                <c:pt idx="0">
                  <c:v>Hệ số biến thiên CV</c:v>
                </c:pt>
              </c:strCache>
            </c:strRef>
          </c:tx>
          <c:invertIfNegative val="0"/>
          <c:val>
            <c:numRef>
              <c:f>Sheet1!$J$5:$J$37</c:f>
              <c:numCache>
                <c:formatCode>General</c:formatCode>
                <c:ptCount val="33"/>
                <c:pt idx="0">
                  <c:v>0.158203177</c:v>
                </c:pt>
                <c:pt idx="1">
                  <c:v>0.18174416099999999</c:v>
                </c:pt>
                <c:pt idx="2">
                  <c:v>0.18964369</c:v>
                </c:pt>
                <c:pt idx="3">
                  <c:v>0.17714198</c:v>
                </c:pt>
                <c:pt idx="4">
                  <c:v>0.19185343799999999</c:v>
                </c:pt>
                <c:pt idx="5">
                  <c:v>0.189985244</c:v>
                </c:pt>
                <c:pt idx="6">
                  <c:v>0.17963890299999999</c:v>
                </c:pt>
                <c:pt idx="7">
                  <c:v>0.115879779</c:v>
                </c:pt>
                <c:pt idx="8">
                  <c:v>0.18963047799999999</c:v>
                </c:pt>
                <c:pt idx="9">
                  <c:v>0.20807787</c:v>
                </c:pt>
                <c:pt idx="10">
                  <c:v>0.17070911</c:v>
                </c:pt>
                <c:pt idx="11">
                  <c:v>0.19095328</c:v>
                </c:pt>
                <c:pt idx="12">
                  <c:v>0.21114260900000001</c:v>
                </c:pt>
                <c:pt idx="13">
                  <c:v>0.15341355700000001</c:v>
                </c:pt>
                <c:pt idx="14">
                  <c:v>0.20675110799999999</c:v>
                </c:pt>
                <c:pt idx="15">
                  <c:v>0.20625078999999999</c:v>
                </c:pt>
                <c:pt idx="16">
                  <c:v>0.14167753599999999</c:v>
                </c:pt>
                <c:pt idx="17">
                  <c:v>0.216655024</c:v>
                </c:pt>
                <c:pt idx="18">
                  <c:v>0.18784687999999999</c:v>
                </c:pt>
                <c:pt idx="19">
                  <c:v>0.19273642399999999</c:v>
                </c:pt>
                <c:pt idx="20">
                  <c:v>0.203756563</c:v>
                </c:pt>
                <c:pt idx="21">
                  <c:v>0.21478557000000001</c:v>
                </c:pt>
                <c:pt idx="22">
                  <c:v>0.20272359300000001</c:v>
                </c:pt>
                <c:pt idx="23">
                  <c:v>0.18573738100000001</c:v>
                </c:pt>
                <c:pt idx="24">
                  <c:v>0.20724743200000001</c:v>
                </c:pt>
                <c:pt idx="25">
                  <c:v>0.189441417</c:v>
                </c:pt>
                <c:pt idx="26">
                  <c:v>0.176259894</c:v>
                </c:pt>
                <c:pt idx="27">
                  <c:v>0.222321878</c:v>
                </c:pt>
                <c:pt idx="28">
                  <c:v>0.21256897699999999</c:v>
                </c:pt>
                <c:pt idx="29">
                  <c:v>0.18680877200000001</c:v>
                </c:pt>
                <c:pt idx="30">
                  <c:v>0.197316145</c:v>
                </c:pt>
                <c:pt idx="31">
                  <c:v>0.19922336399999999</c:v>
                </c:pt>
                <c:pt idx="32">
                  <c:v>0.22683674400000001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6389760"/>
        <c:axId val="116391296"/>
      </c:barChart>
      <c:catAx>
        <c:axId val="1163897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16391296"/>
        <c:crosses val="autoZero"/>
        <c:auto val="1"/>
        <c:lblAlgn val="ctr"/>
        <c:lblOffset val="100"/>
        <c:noMultiLvlLbl val="0"/>
      </c:catAx>
      <c:valAx>
        <c:axId val="1163912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63897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Sheet1!$K$4</c:f>
              <c:strCache>
                <c:ptCount val="1"/>
                <c:pt idx="0">
                  <c:v>Trung bình số đánh giá cho 1 địa điểm</c:v>
                </c:pt>
              </c:strCache>
            </c:strRef>
          </c:tx>
          <c:invertIfNegative val="0"/>
          <c:val>
            <c:numRef>
              <c:f>Sheet1!$K$5:$K$37</c:f>
              <c:numCache>
                <c:formatCode>General</c:formatCode>
                <c:ptCount val="33"/>
                <c:pt idx="0">
                  <c:v>4.7857142860000002</c:v>
                </c:pt>
                <c:pt idx="1">
                  <c:v>7.4210526320000003</c:v>
                </c:pt>
                <c:pt idx="2">
                  <c:v>7.7222222220000001</c:v>
                </c:pt>
                <c:pt idx="3">
                  <c:v>8.3157894740000007</c:v>
                </c:pt>
                <c:pt idx="4">
                  <c:v>6.4</c:v>
                </c:pt>
                <c:pt idx="5">
                  <c:v>6.7</c:v>
                </c:pt>
                <c:pt idx="6">
                  <c:v>6.7647058820000003</c:v>
                </c:pt>
                <c:pt idx="7">
                  <c:v>2.2999999999999998</c:v>
                </c:pt>
                <c:pt idx="8">
                  <c:v>6.7777777779999999</c:v>
                </c:pt>
                <c:pt idx="9">
                  <c:v>15.1</c:v>
                </c:pt>
                <c:pt idx="10">
                  <c:v>8.4499999999999993</c:v>
                </c:pt>
                <c:pt idx="11">
                  <c:v>7.4444444440000002</c:v>
                </c:pt>
                <c:pt idx="12">
                  <c:v>10.26315789</c:v>
                </c:pt>
                <c:pt idx="13">
                  <c:v>5.6111111109999996</c:v>
                </c:pt>
                <c:pt idx="14">
                  <c:v>7.8421052629999997</c:v>
                </c:pt>
                <c:pt idx="15">
                  <c:v>12.36842105</c:v>
                </c:pt>
                <c:pt idx="16">
                  <c:v>3.888888889</c:v>
                </c:pt>
                <c:pt idx="17">
                  <c:v>16.5</c:v>
                </c:pt>
                <c:pt idx="18">
                  <c:v>9.25</c:v>
                </c:pt>
                <c:pt idx="19">
                  <c:v>8.6111111109999996</c:v>
                </c:pt>
                <c:pt idx="20">
                  <c:v>11.5</c:v>
                </c:pt>
                <c:pt idx="21">
                  <c:v>14.3</c:v>
                </c:pt>
                <c:pt idx="22">
                  <c:v>13.57894737</c:v>
                </c:pt>
                <c:pt idx="23">
                  <c:v>7.1578947370000003</c:v>
                </c:pt>
                <c:pt idx="24">
                  <c:v>10.11111111</c:v>
                </c:pt>
                <c:pt idx="25">
                  <c:v>7.3684210529999996</c:v>
                </c:pt>
                <c:pt idx="26">
                  <c:v>7.7</c:v>
                </c:pt>
                <c:pt idx="27">
                  <c:v>22.5</c:v>
                </c:pt>
                <c:pt idx="28">
                  <c:v>14.94736842</c:v>
                </c:pt>
                <c:pt idx="29">
                  <c:v>6.2352941179999997</c:v>
                </c:pt>
                <c:pt idx="30">
                  <c:v>13.25</c:v>
                </c:pt>
                <c:pt idx="31">
                  <c:v>8.75</c:v>
                </c:pt>
                <c:pt idx="32">
                  <c:v>9.5833333330000006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8026112"/>
        <c:axId val="148027648"/>
      </c:barChart>
      <c:catAx>
        <c:axId val="1480261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48027648"/>
        <c:crosses val="autoZero"/>
        <c:auto val="1"/>
        <c:lblAlgn val="ctr"/>
        <c:lblOffset val="100"/>
        <c:noMultiLvlLbl val="0"/>
      </c:catAx>
      <c:valAx>
        <c:axId val="1480276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480261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Sheet1!$L$4</c:f>
              <c:strCache>
                <c:ptCount val="1"/>
                <c:pt idx="0">
                  <c:v>Tổng số đánh giá</c:v>
                </c:pt>
              </c:strCache>
            </c:strRef>
          </c:tx>
          <c:invertIfNegative val="0"/>
          <c:val>
            <c:numRef>
              <c:f>Sheet1!$L$5:$L$37</c:f>
              <c:numCache>
                <c:formatCode>General</c:formatCode>
                <c:ptCount val="33"/>
                <c:pt idx="0">
                  <c:v>67</c:v>
                </c:pt>
                <c:pt idx="1">
                  <c:v>141</c:v>
                </c:pt>
                <c:pt idx="2">
                  <c:v>139</c:v>
                </c:pt>
                <c:pt idx="3">
                  <c:v>158</c:v>
                </c:pt>
                <c:pt idx="4">
                  <c:v>96</c:v>
                </c:pt>
                <c:pt idx="5">
                  <c:v>134</c:v>
                </c:pt>
                <c:pt idx="6">
                  <c:v>115</c:v>
                </c:pt>
                <c:pt idx="7">
                  <c:v>23</c:v>
                </c:pt>
                <c:pt idx="8">
                  <c:v>122</c:v>
                </c:pt>
                <c:pt idx="9">
                  <c:v>302</c:v>
                </c:pt>
                <c:pt idx="10">
                  <c:v>169</c:v>
                </c:pt>
                <c:pt idx="11">
                  <c:v>134</c:v>
                </c:pt>
                <c:pt idx="12">
                  <c:v>195</c:v>
                </c:pt>
                <c:pt idx="13">
                  <c:v>101</c:v>
                </c:pt>
                <c:pt idx="14">
                  <c:v>149</c:v>
                </c:pt>
                <c:pt idx="15">
                  <c:v>235</c:v>
                </c:pt>
                <c:pt idx="16">
                  <c:v>70</c:v>
                </c:pt>
                <c:pt idx="17">
                  <c:v>330</c:v>
                </c:pt>
                <c:pt idx="18">
                  <c:v>185</c:v>
                </c:pt>
                <c:pt idx="19">
                  <c:v>155</c:v>
                </c:pt>
                <c:pt idx="20">
                  <c:v>230</c:v>
                </c:pt>
                <c:pt idx="21">
                  <c:v>286</c:v>
                </c:pt>
                <c:pt idx="22">
                  <c:v>258</c:v>
                </c:pt>
                <c:pt idx="23">
                  <c:v>136</c:v>
                </c:pt>
                <c:pt idx="24">
                  <c:v>182</c:v>
                </c:pt>
                <c:pt idx="25">
                  <c:v>140</c:v>
                </c:pt>
                <c:pt idx="26">
                  <c:v>154</c:v>
                </c:pt>
                <c:pt idx="27">
                  <c:v>450</c:v>
                </c:pt>
                <c:pt idx="28">
                  <c:v>284</c:v>
                </c:pt>
                <c:pt idx="29">
                  <c:v>106</c:v>
                </c:pt>
                <c:pt idx="30">
                  <c:v>265</c:v>
                </c:pt>
                <c:pt idx="31">
                  <c:v>175</c:v>
                </c:pt>
                <c:pt idx="32">
                  <c:v>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8180352"/>
        <c:axId val="148255872"/>
      </c:barChart>
      <c:catAx>
        <c:axId val="148180352"/>
        <c:scaling>
          <c:orientation val="minMax"/>
        </c:scaling>
        <c:delete val="0"/>
        <c:axPos val="b"/>
        <c:majorTickMark val="none"/>
        <c:minorTickMark val="none"/>
        <c:tickLblPos val="nextTo"/>
        <c:crossAx val="148255872"/>
        <c:crosses val="autoZero"/>
        <c:auto val="1"/>
        <c:lblAlgn val="ctr"/>
        <c:lblOffset val="100"/>
        <c:noMultiLvlLbl val="0"/>
      </c:catAx>
      <c:valAx>
        <c:axId val="1482558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481803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0" name="Group 238"/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3091" name="Rectangle 19"/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92" name="Group 20"/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3093" name="Group 2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094" name="Line 2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5" name="Line 2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" name="Line 2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" name="Line 2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" name="Line 2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9" name="Line 2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0" name="Oval 2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Oval 2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Oval 3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Oval 3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Oval 3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Oval 3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Oval 3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Oval 3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Oval 3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Oval 3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Oval 3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Oval 4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Oval 4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Oval 4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Oval 4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Oval 4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Oval 4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Oval 4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Oval 4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20" name="Group 4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121" name="Line 4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2" name="Line 5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3" name="Line 5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4" name="Line 5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5" name="Line 5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6" name="Line 5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7" name="Oval 5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Oval 5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9" name="Oval 5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0" name="Oval 5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1" name="Oval 5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2" name="Oval 6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3" name="Oval 6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4" name="Oval 6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5" name="Oval 6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6" name="Oval 6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7" name="Oval 6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8" name="Oval 6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9" name="Oval 6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0" name="Oval 6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1" name="Oval 6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2" name="Oval 7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3" name="Oval 7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4" name="Oval 7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5" name="Oval 7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6" name="Oval 7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47" name="Group 75"/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3148" name="Group 76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149" name="Line 77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0" name="Line 78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1" name="Line 79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2" name="Line 80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3" name="Line 81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4" name="Line 82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5" name="Oval 83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6" name="Oval 84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7" name="Oval 85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8" name="Oval 86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9" name="Oval 87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0" name="Oval 88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1" name="Oval 89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2" name="Oval 9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3" name="Oval 9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4" name="Oval 92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5" name="Oval 93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6" name="Oval 9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7" name="Oval 95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8" name="Oval 96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9" name="Oval 97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0" name="Oval 98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1" name="Oval 99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2" name="Oval 100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3" name="Oval 101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4" name="Oval 102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75" name="Group 103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176" name="Line 104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" name="Line 105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" name="Line 106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9" name="Line 107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0" name="Line 108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" name="Line 109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2" name="Oval 11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3" name="Oval 11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4" name="Oval 112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5" name="Oval 113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6" name="Oval 114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7" name="Oval 115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8" name="Oval 116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9" name="Oval 117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0" name="Oval 118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1" name="Oval 119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2" name="Oval 120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3" name="Oval 121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4" name="Oval 122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5" name="Oval 123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6" name="Oval 124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7" name="Oval 125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8" name="Oval 126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9" name="Oval 127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0" name="Oval 128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1" name="Oval 12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2" name="Group 130"/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3203" name="Group 13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204" name="Line 13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" name="Line 13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6" name="Line 13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7" name="Line 13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8" name="Line 13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9" name="Line 13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0" name="Oval 13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1" name="Oval 13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2" name="Oval 14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3" name="Oval 14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4" name="Oval 14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5" name="Oval 14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6" name="Oval 14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7" name="Oval 14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8" name="Oval 14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9" name="Oval 14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0" name="Oval 14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1" name="Oval 14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2" name="Oval 15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3" name="Oval 15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4" name="Oval 15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5" name="Oval 15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6" name="Oval 15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7" name="Oval 15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" name="Oval 15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9" name="Oval 15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30" name="Group 15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231" name="Line 15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2" name="Line 16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3" name="Line 16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4" name="Line 16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5" name="Line 16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6" name="Line 16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7" name="Oval 16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8" name="Oval 16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9" name="Oval 16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0" name="Oval 16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1" name="Oval 16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2" name="Oval 17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3" name="Oval 17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4" name="Oval 17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5" name="Oval 17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6" name="Oval 17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7" name="Oval 17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8" name="Oval 17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9" name="Oval 17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0" name="Oval 17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1" name="Oval 17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2" name="Oval 18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3" name="Oval 18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4" name="Oval 18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5" name="Oval 18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6" name="Oval 18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57" name="Line 185"/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8" name="Line 186"/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9" name="Line 187"/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0" name="Line 188"/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1" name="Line 189"/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62" name="Group 190"/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3263" name="Group 191"/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3264" name="Line 19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5" name="Line 19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6" name="Line 19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67" name="Group 195"/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3268" name="Line 19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9" name="Line 19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0" name="Line 19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71" name="Group 199"/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3272" name="Line 200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3" name="Line 201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4" name="Line 202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75" name="Group 203"/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3276" name="Line 204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7" name="Line 205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" name="Line 206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79" name="Group 207"/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1"/>
                <a:chOff x="5" y="119"/>
                <a:chExt cx="5763" cy="272"/>
              </a:xfrm>
            </p:grpSpPr>
            <p:sp>
              <p:nvSpPr>
                <p:cNvPr id="3280" name="Line 208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" name="Line 209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" name="Line 210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83" name="Group 211"/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3284" name="Line 21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5" name="Line 21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6" name="Line 21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87" name="Group 215"/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288" name="Line 21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9" name="Line 21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0" name="Line 21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1" name="Oval 219"/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2" name="Oval 220"/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3" name="Oval 221"/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4" name="Oval 222"/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5" name="Oval 223"/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6" name="Oval 224"/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7" name="Oval 225"/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8" name="Oval 226"/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9" name="Oval 227"/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0" name="Oval 228"/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1" name="Oval 229"/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2" name="Oval 230"/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3" name="Oval 231"/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4" name="Oval 232"/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5" name="Oval 233"/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6" name="Oval 234"/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07" name="Rectangle 235"/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0" y="0"/>
          <a:ext cx="9144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Image" r:id="rId3" imgW="7707937" imgH="1701587" progId="Photoshop.Image.6">
                  <p:embed/>
                </p:oleObj>
              </mc:Choice>
              <mc:Fallback>
                <p:oleObj name="Image" r:id="rId3" imgW="7707937" imgH="1701587" progId="Photoshop.Image.6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>
                                    <a:gamma/>
                                    <a:tint val="72941"/>
                                    <a:invGamma/>
                                    <a:alpha val="39999"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" name="Oval 236" descr="06_original_w"/>
          <p:cNvSpPr>
            <a:spLocks noChangeArrowheads="1"/>
          </p:cNvSpPr>
          <p:nvPr/>
        </p:nvSpPr>
        <p:spPr bwMode="gray">
          <a:xfrm>
            <a:off x="323850" y="1484313"/>
            <a:ext cx="1800225" cy="18732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3276600"/>
            <a:ext cx="5105400" cy="1012825"/>
          </a:xfrm>
        </p:spPr>
        <p:txBody>
          <a:bodyPr/>
          <a:lstStyle>
            <a:lvl1pPr>
              <a:defRPr sz="40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70866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381000" y="3048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EA94C-58C8-4C48-A888-F0EF7DE829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4346D-D8EE-4F04-A0D3-C69DFEE12B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0958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CF54FB3-A0AD-45D4-80F4-EC4ECA6B8D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6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EB0A8-677C-41AD-A64A-BF00C6B7A7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171B4-C924-45A1-A777-012B9D7F77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47F40-D251-4B83-B3C2-E3AE1E834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571E2-3A9D-4773-8D0D-292A8B7F5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803B3-B570-4D47-873F-4B2999129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C69B8-5038-45A5-8073-2E1CADA71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17E03-6D14-4BA3-A0D7-B19A23BD6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2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087DD-BB32-4032-BB05-229FE9EEE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4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588" y="4763"/>
            <a:ext cx="9144000" cy="9318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2700" y="0"/>
            <a:ext cx="9150350" cy="1012825"/>
            <a:chOff x="476" y="-638"/>
            <a:chExt cx="5764" cy="638"/>
          </a:xfrm>
        </p:grpSpPr>
        <p:sp>
          <p:nvSpPr>
            <p:cNvPr id="1041" name="Oval 17"/>
            <p:cNvSpPr>
              <a:spLocks noChangeArrowheads="1"/>
            </p:cNvSpPr>
            <p:nvPr userDrawn="1"/>
          </p:nvSpPr>
          <p:spPr bwMode="gray">
            <a:xfrm>
              <a:off x="555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553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843" y="-42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843" y="-13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 userDrawn="1"/>
          </p:nvSpPr>
          <p:spPr bwMode="gray">
            <a:xfrm>
              <a:off x="1113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1249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 userDrawn="1"/>
          </p:nvSpPr>
          <p:spPr bwMode="gray">
            <a:xfrm>
              <a:off x="577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 userDrawn="1"/>
          </p:nvSpPr>
          <p:spPr bwMode="gray">
            <a:xfrm>
              <a:off x="71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 userDrawn="1"/>
          </p:nvSpPr>
          <p:spPr bwMode="gray">
            <a:xfrm>
              <a:off x="864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 userDrawn="1"/>
          </p:nvSpPr>
          <p:spPr bwMode="gray">
            <a:xfrm>
              <a:off x="1000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1136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 userDrawn="1"/>
          </p:nvSpPr>
          <p:spPr bwMode="gray">
            <a:xfrm>
              <a:off x="1272" y="-635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 userDrawn="1"/>
          </p:nvSpPr>
          <p:spPr bwMode="gray">
            <a:xfrm>
              <a:off x="1414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 userDrawn="1"/>
          </p:nvSpPr>
          <p:spPr bwMode="gray">
            <a:xfrm>
              <a:off x="1565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 userDrawn="1"/>
          </p:nvSpPr>
          <p:spPr bwMode="gray">
            <a:xfrm>
              <a:off x="1701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 userDrawn="1"/>
          </p:nvSpPr>
          <p:spPr bwMode="gray">
            <a:xfrm>
              <a:off x="1837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 userDrawn="1"/>
          </p:nvSpPr>
          <p:spPr bwMode="gray">
            <a:xfrm>
              <a:off x="1973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gray">
            <a:xfrm>
              <a:off x="210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 userDrawn="1"/>
          </p:nvSpPr>
          <p:spPr bwMode="gray">
            <a:xfrm>
              <a:off x="1392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 userDrawn="1"/>
          </p:nvSpPr>
          <p:spPr bwMode="gray">
            <a:xfrm>
              <a:off x="1390" y="-542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 userDrawn="1"/>
          </p:nvSpPr>
          <p:spPr bwMode="gray">
            <a:xfrm>
              <a:off x="1680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 userDrawn="1"/>
          </p:nvSpPr>
          <p:spPr bwMode="gray">
            <a:xfrm>
              <a:off x="1680" y="-54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 userDrawn="1"/>
          </p:nvSpPr>
          <p:spPr bwMode="gray">
            <a:xfrm>
              <a:off x="1950" y="-28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40"/>
            <p:cNvSpPr>
              <a:spLocks noChangeArrowheads="1"/>
            </p:cNvSpPr>
            <p:nvPr userDrawn="1"/>
          </p:nvSpPr>
          <p:spPr bwMode="gray">
            <a:xfrm>
              <a:off x="2086" y="-1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Oval 41"/>
            <p:cNvSpPr>
              <a:spLocks noChangeArrowheads="1"/>
            </p:cNvSpPr>
            <p:nvPr userDrawn="1"/>
          </p:nvSpPr>
          <p:spPr bwMode="gray">
            <a:xfrm>
              <a:off x="2224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Oval 42"/>
            <p:cNvSpPr>
              <a:spLocks noChangeArrowheads="1"/>
            </p:cNvSpPr>
            <p:nvPr userDrawn="1"/>
          </p:nvSpPr>
          <p:spPr bwMode="gray">
            <a:xfrm>
              <a:off x="2222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Oval 43"/>
            <p:cNvSpPr>
              <a:spLocks noChangeArrowheads="1"/>
            </p:cNvSpPr>
            <p:nvPr userDrawn="1"/>
          </p:nvSpPr>
          <p:spPr bwMode="gray">
            <a:xfrm>
              <a:off x="2512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Oval 44"/>
            <p:cNvSpPr>
              <a:spLocks noChangeArrowheads="1"/>
            </p:cNvSpPr>
            <p:nvPr userDrawn="1"/>
          </p:nvSpPr>
          <p:spPr bwMode="gray">
            <a:xfrm>
              <a:off x="2512" y="-15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Oval 45"/>
            <p:cNvSpPr>
              <a:spLocks noChangeArrowheads="1"/>
            </p:cNvSpPr>
            <p:nvPr userDrawn="1"/>
          </p:nvSpPr>
          <p:spPr bwMode="gray">
            <a:xfrm>
              <a:off x="2782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Oval 46"/>
            <p:cNvSpPr>
              <a:spLocks noChangeArrowheads="1"/>
            </p:cNvSpPr>
            <p:nvPr userDrawn="1"/>
          </p:nvSpPr>
          <p:spPr bwMode="gray">
            <a:xfrm>
              <a:off x="2918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1" name="Group 47"/>
            <p:cNvGrpSpPr>
              <a:grpSpLocks/>
            </p:cNvGrpSpPr>
            <p:nvPr userDrawn="1"/>
          </p:nvGrpSpPr>
          <p:grpSpPr bwMode="auto">
            <a:xfrm>
              <a:off x="2246" y="-638"/>
              <a:ext cx="1532" cy="635"/>
              <a:chOff x="-765" y="-1448"/>
              <a:chExt cx="1532" cy="2896"/>
            </a:xfrm>
          </p:grpSpPr>
          <p:sp>
            <p:nvSpPr>
              <p:cNvPr id="1072" name="Line 48"/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49"/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Line 50"/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Line 54"/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Line 55"/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4" name="Oval 60"/>
            <p:cNvSpPr>
              <a:spLocks noChangeArrowheads="1"/>
            </p:cNvSpPr>
            <p:nvPr userDrawn="1"/>
          </p:nvSpPr>
          <p:spPr bwMode="gray">
            <a:xfrm>
              <a:off x="3061" y="-41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Oval 61"/>
            <p:cNvSpPr>
              <a:spLocks noChangeArrowheads="1"/>
            </p:cNvSpPr>
            <p:nvPr userDrawn="1"/>
          </p:nvSpPr>
          <p:spPr bwMode="gray">
            <a:xfrm>
              <a:off x="3059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Oval 62"/>
            <p:cNvSpPr>
              <a:spLocks noChangeArrowheads="1"/>
            </p:cNvSpPr>
            <p:nvPr userDrawn="1"/>
          </p:nvSpPr>
          <p:spPr bwMode="gray">
            <a:xfrm>
              <a:off x="3349" y="-41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Oval 63"/>
            <p:cNvSpPr>
              <a:spLocks noChangeArrowheads="1"/>
            </p:cNvSpPr>
            <p:nvPr userDrawn="1"/>
          </p:nvSpPr>
          <p:spPr bwMode="gray">
            <a:xfrm>
              <a:off x="3349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Oval 64"/>
            <p:cNvSpPr>
              <a:spLocks noChangeArrowheads="1"/>
            </p:cNvSpPr>
            <p:nvPr userDrawn="1"/>
          </p:nvSpPr>
          <p:spPr bwMode="gray">
            <a:xfrm>
              <a:off x="3619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Oval 65"/>
            <p:cNvSpPr>
              <a:spLocks noChangeArrowheads="1"/>
            </p:cNvSpPr>
            <p:nvPr userDrawn="1"/>
          </p:nvSpPr>
          <p:spPr bwMode="gray">
            <a:xfrm>
              <a:off x="3755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Oval 66"/>
            <p:cNvSpPr>
              <a:spLocks noChangeArrowheads="1"/>
            </p:cNvSpPr>
            <p:nvPr userDrawn="1"/>
          </p:nvSpPr>
          <p:spPr bwMode="gray">
            <a:xfrm>
              <a:off x="3913" y="-27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Oval 67"/>
            <p:cNvSpPr>
              <a:spLocks noChangeArrowheads="1"/>
            </p:cNvSpPr>
            <p:nvPr userDrawn="1"/>
          </p:nvSpPr>
          <p:spPr bwMode="gray">
            <a:xfrm>
              <a:off x="3911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4201" y="-45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Oval 69"/>
            <p:cNvSpPr>
              <a:spLocks noChangeArrowheads="1"/>
            </p:cNvSpPr>
            <p:nvPr userDrawn="1"/>
          </p:nvSpPr>
          <p:spPr bwMode="gray">
            <a:xfrm>
              <a:off x="4201" y="-1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Oval 70"/>
            <p:cNvSpPr>
              <a:spLocks noChangeArrowheads="1"/>
            </p:cNvSpPr>
            <p:nvPr userDrawn="1"/>
          </p:nvSpPr>
          <p:spPr bwMode="gray">
            <a:xfrm>
              <a:off x="4471" y="-29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Oval 71"/>
            <p:cNvSpPr>
              <a:spLocks noChangeArrowheads="1"/>
            </p:cNvSpPr>
            <p:nvPr userDrawn="1"/>
          </p:nvSpPr>
          <p:spPr bwMode="gray">
            <a:xfrm>
              <a:off x="4607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6" name="Group 72"/>
            <p:cNvGrpSpPr>
              <a:grpSpLocks/>
            </p:cNvGrpSpPr>
            <p:nvPr userDrawn="1"/>
          </p:nvGrpSpPr>
          <p:grpSpPr bwMode="auto">
            <a:xfrm>
              <a:off x="3935" y="-638"/>
              <a:ext cx="1532" cy="635"/>
              <a:chOff x="-765" y="-1448"/>
              <a:chExt cx="1532" cy="2896"/>
            </a:xfrm>
          </p:grpSpPr>
          <p:sp>
            <p:nvSpPr>
              <p:cNvPr id="1097" name="Line 73"/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77"/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78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Line 79"/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Line 80"/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Line 81"/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Line 82"/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83"/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84"/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9" name="Oval 85"/>
            <p:cNvSpPr>
              <a:spLocks noChangeArrowheads="1"/>
            </p:cNvSpPr>
            <p:nvPr userDrawn="1"/>
          </p:nvSpPr>
          <p:spPr bwMode="gray">
            <a:xfrm>
              <a:off x="4750" y="-36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Oval 86"/>
            <p:cNvSpPr>
              <a:spLocks noChangeArrowheads="1"/>
            </p:cNvSpPr>
            <p:nvPr userDrawn="1"/>
          </p:nvSpPr>
          <p:spPr bwMode="gray">
            <a:xfrm>
              <a:off x="4748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Oval 87"/>
            <p:cNvSpPr>
              <a:spLocks noChangeArrowheads="1"/>
            </p:cNvSpPr>
            <p:nvPr userDrawn="1"/>
          </p:nvSpPr>
          <p:spPr bwMode="gray">
            <a:xfrm>
              <a:off x="5038" y="-42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Oval 88"/>
            <p:cNvSpPr>
              <a:spLocks noChangeArrowheads="1"/>
            </p:cNvSpPr>
            <p:nvPr userDrawn="1"/>
          </p:nvSpPr>
          <p:spPr bwMode="gray">
            <a:xfrm>
              <a:off x="5038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Oval 89"/>
            <p:cNvSpPr>
              <a:spLocks noChangeArrowheads="1"/>
            </p:cNvSpPr>
            <p:nvPr userDrawn="1"/>
          </p:nvSpPr>
          <p:spPr bwMode="gray">
            <a:xfrm>
              <a:off x="5308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Oval 90"/>
            <p:cNvSpPr>
              <a:spLocks noChangeArrowheads="1"/>
            </p:cNvSpPr>
            <p:nvPr userDrawn="1"/>
          </p:nvSpPr>
          <p:spPr bwMode="gray">
            <a:xfrm>
              <a:off x="5444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Oval 91"/>
            <p:cNvSpPr>
              <a:spLocks noChangeArrowheads="1"/>
            </p:cNvSpPr>
            <p:nvPr userDrawn="1"/>
          </p:nvSpPr>
          <p:spPr bwMode="gray">
            <a:xfrm>
              <a:off x="5580" y="-28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Oval 92"/>
            <p:cNvSpPr>
              <a:spLocks noChangeArrowheads="1"/>
            </p:cNvSpPr>
            <p:nvPr userDrawn="1"/>
          </p:nvSpPr>
          <p:spPr bwMode="gray">
            <a:xfrm>
              <a:off x="5578" y="-5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Oval 93"/>
            <p:cNvSpPr>
              <a:spLocks noChangeArrowheads="1"/>
            </p:cNvSpPr>
            <p:nvPr userDrawn="1"/>
          </p:nvSpPr>
          <p:spPr bwMode="gray">
            <a:xfrm>
              <a:off x="5868" y="-42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Oval 94"/>
            <p:cNvSpPr>
              <a:spLocks noChangeArrowheads="1"/>
            </p:cNvSpPr>
            <p:nvPr userDrawn="1"/>
          </p:nvSpPr>
          <p:spPr bwMode="gray">
            <a:xfrm>
              <a:off x="5868" y="-15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9" name="Oval 95"/>
            <p:cNvSpPr>
              <a:spLocks noChangeArrowheads="1"/>
            </p:cNvSpPr>
            <p:nvPr userDrawn="1"/>
          </p:nvSpPr>
          <p:spPr bwMode="gray">
            <a:xfrm>
              <a:off x="6138" y="-28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 userDrawn="1"/>
          </p:nvSpPr>
          <p:spPr bwMode="gray">
            <a:xfrm>
              <a:off x="5602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 userDrawn="1"/>
          </p:nvSpPr>
          <p:spPr bwMode="gray">
            <a:xfrm>
              <a:off x="5753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 userDrawn="1"/>
          </p:nvSpPr>
          <p:spPr bwMode="gray">
            <a:xfrm>
              <a:off x="5889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 userDrawn="1"/>
          </p:nvSpPr>
          <p:spPr bwMode="gray">
            <a:xfrm>
              <a:off x="6025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 userDrawn="1"/>
          </p:nvSpPr>
          <p:spPr bwMode="gray">
            <a:xfrm>
              <a:off x="6161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 userDrawn="1"/>
          </p:nvSpPr>
          <p:spPr bwMode="gray">
            <a:xfrm>
              <a:off x="476" y="-525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 userDrawn="1"/>
          </p:nvSpPr>
          <p:spPr bwMode="gray">
            <a:xfrm>
              <a:off x="477" y="-389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 userDrawn="1"/>
          </p:nvSpPr>
          <p:spPr bwMode="gray">
            <a:xfrm>
              <a:off x="478" y="-253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 userDrawn="1"/>
          </p:nvSpPr>
          <p:spPr bwMode="gray">
            <a:xfrm>
              <a:off x="480" y="-126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" name="Rectangle 105"/>
          <p:cNvSpPr>
            <a:spLocks noChangeArrowheads="1"/>
          </p:cNvSpPr>
          <p:nvPr/>
        </p:nvSpPr>
        <p:spPr bwMode="gray">
          <a:xfrm>
            <a:off x="0" y="800100"/>
            <a:ext cx="9144000" cy="3016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" name="Oval 106" descr="06_original_w"/>
          <p:cNvSpPr>
            <a:spLocks noChangeArrowheads="1"/>
          </p:cNvSpPr>
          <p:nvPr/>
        </p:nvSpPr>
        <p:spPr bwMode="gray">
          <a:xfrm>
            <a:off x="7956550" y="404813"/>
            <a:ext cx="936625" cy="1008062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048BB9C-8C64-4AC5-B6EA-7B341B9173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Phân tích kết quả</a:t>
            </a:r>
            <a:endParaRPr lang="en-US" sz="7200" b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www.themegallery.com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white">
          <a:xfrm>
            <a:off x="2209800" y="2246313"/>
            <a:ext cx="6553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sz="1200" b="0">
                <a:solidFill>
                  <a:schemeClr val="bg1"/>
                </a:solidFill>
                <a:latin typeface="Verdana" pitchFamily="34" charset="0"/>
              </a:rPr>
              <a:t>Click to add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0445"/>
              </p:ext>
            </p:extLst>
          </p:nvPr>
        </p:nvGraphicFramePr>
        <p:xfrm>
          <a:off x="838200" y="1227060"/>
          <a:ext cx="7772400" cy="5099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634"/>
                <a:gridCol w="1156533"/>
                <a:gridCol w="690189"/>
                <a:gridCol w="767913"/>
                <a:gridCol w="990203"/>
                <a:gridCol w="1063264"/>
                <a:gridCol w="932687"/>
                <a:gridCol w="997977"/>
              </a:tblGrid>
              <a:tr h="202403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Phân khúc dữ liệu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MAE</a:t>
                      </a:r>
                      <a:endParaRPr lang="en-US" sz="7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(Dữ liệu cục bộ)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MAE </a:t>
                      </a:r>
                      <a:endParaRPr lang="en-US" sz="7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(Dữ liệu toàn cục)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86833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Thời gian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Kinh phí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Bạn đồng hành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Thời tiết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Thời điểm trong ngày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Thời điểm trong tuần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Mùa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0.43372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0.44670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0.48457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0.49133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Người yêu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0.56927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0.57273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0.57842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0.63945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0.60074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0.61275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Nắng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0.60995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0.67334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0.61212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0.61542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Tối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0.61438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0.61942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Bạn bè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0.61633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0.61754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0.63945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0.64539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0.67543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0.81829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Bạn bè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0.68348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0.76044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0.69206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0.90043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Tối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0.69549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0.95583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Nắng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0.71159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0.76932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0.71413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0.91596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Tối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0.71544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0.71544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0.73028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0.76854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0.74461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0.88036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Bạn bè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0.74949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0.76367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Nắng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0.78363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0.96781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Nắng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0.78476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0.89335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Bạn bè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0.81526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0.81996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0.82395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0.88522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0.83838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0.91555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0.85681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0.92658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Một mình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0.86454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1.04721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0.86742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0.89478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Tối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0.89246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1.05671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Bạn bè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0.98586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1.00841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1.11469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1.17238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Một mình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1.13553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1.16709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  <a:tr h="13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Rất 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1.19250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1.19337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08" marR="4670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6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43728" y="282014"/>
          <a:ext cx="8656544" cy="629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17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7590" y="277188"/>
          <a:ext cx="8668820" cy="630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209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7590" y="277188"/>
          <a:ext cx="8668820" cy="630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26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7590" y="277188"/>
          <a:ext cx="8668820" cy="630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4127376"/>
      </p:ext>
    </p:extLst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100TGp_biz_diagram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F85F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C2FA"/>
      </a:accent5>
      <a:accent6>
        <a:srgbClr val="E78A00"/>
      </a:accent6>
      <a:hlink>
        <a:srgbClr val="5AD9F2"/>
      </a:hlink>
      <a:folHlink>
        <a:srgbClr val="969696"/>
      </a:folHlink>
    </a:clrScheme>
    <a:fontScheme name="100TGp_biz_diagram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0TGp_biz_diagram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2D"/>
        </a:accent6>
        <a:hlink>
          <a:srgbClr val="33CC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2">
        <a:dk1>
          <a:srgbClr val="592C0D"/>
        </a:dk1>
        <a:lt1>
          <a:srgbClr val="FFFFFF"/>
        </a:lt1>
        <a:dk2>
          <a:srgbClr val="000000"/>
        </a:dk2>
        <a:lt2>
          <a:srgbClr val="C0C0C0"/>
        </a:lt2>
        <a:accent1>
          <a:srgbClr val="5B9569"/>
        </a:accent1>
        <a:accent2>
          <a:srgbClr val="5D8FC1"/>
        </a:accent2>
        <a:accent3>
          <a:srgbClr val="FFFFFF"/>
        </a:accent3>
        <a:accent4>
          <a:srgbClr val="4B2409"/>
        </a:accent4>
        <a:accent5>
          <a:srgbClr val="B5C8B9"/>
        </a:accent5>
        <a:accent6>
          <a:srgbClr val="5381AF"/>
        </a:accent6>
        <a:hlink>
          <a:srgbClr val="C5C059"/>
        </a:hlink>
        <a:folHlink>
          <a:srgbClr val="999C9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F85F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C2FA"/>
        </a:accent5>
        <a:accent6>
          <a:srgbClr val="E78A00"/>
        </a:accent6>
        <a:hlink>
          <a:srgbClr val="5AD9F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15</TotalTime>
  <Words>387</Words>
  <Application>Microsoft Office PowerPoint</Application>
  <PresentationFormat>On-screen Show (4:3)</PresentationFormat>
  <Paragraphs>291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Verdana</vt:lpstr>
      <vt:lpstr>Wingdings</vt:lpstr>
      <vt:lpstr>1</vt:lpstr>
      <vt:lpstr>Adobe Photoshop Image</vt:lpstr>
      <vt:lpstr>Phân tích kết quả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Minsu</dc:creator>
  <cp:lastModifiedBy>Minsu</cp:lastModifiedBy>
  <cp:revision>2</cp:revision>
  <dcterms:created xsi:type="dcterms:W3CDTF">2012-02-21T15:08:14Z</dcterms:created>
  <dcterms:modified xsi:type="dcterms:W3CDTF">2012-02-21T15:24:04Z</dcterms:modified>
</cp:coreProperties>
</file>