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251" autoAdjust="0"/>
    <p:restoredTop sz="94660"/>
  </p:normalViewPr>
  <p:slideViewPr>
    <p:cSldViewPr snapToGrid="0">
      <p:cViewPr>
        <p:scale>
          <a:sx n="102" d="100"/>
          <a:sy n="102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FF33C-D86C-4899-B820-D0F3A07DDBB8}" type="datetimeFigureOut">
              <a:rPr lang="en-AU" smtClean="0"/>
              <a:t>24/09/2023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8B3AA-6DFF-43AF-B475-F1AF0C62EB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0162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FF33C-D86C-4899-B820-D0F3A07DDBB8}" type="datetimeFigureOut">
              <a:rPr lang="en-AU" smtClean="0"/>
              <a:t>24/09/2023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8B3AA-6DFF-43AF-B475-F1AF0C62EB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0903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FF33C-D86C-4899-B820-D0F3A07DDBB8}" type="datetimeFigureOut">
              <a:rPr lang="en-AU" smtClean="0"/>
              <a:t>24/09/2023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8B3AA-6DFF-43AF-B475-F1AF0C62EB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8187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FF33C-D86C-4899-B820-D0F3A07DDBB8}" type="datetimeFigureOut">
              <a:rPr lang="en-AU" smtClean="0"/>
              <a:t>24/09/2023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8B3AA-6DFF-43AF-B475-F1AF0C62EB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0229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FF33C-D86C-4899-B820-D0F3A07DDBB8}" type="datetimeFigureOut">
              <a:rPr lang="en-AU" smtClean="0"/>
              <a:t>24/09/2023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8B3AA-6DFF-43AF-B475-F1AF0C62EB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2470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FF33C-D86C-4899-B820-D0F3A07DDBB8}" type="datetimeFigureOut">
              <a:rPr lang="en-AU" smtClean="0"/>
              <a:t>24/09/2023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8B3AA-6DFF-43AF-B475-F1AF0C62EB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737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FF33C-D86C-4899-B820-D0F3A07DDBB8}" type="datetimeFigureOut">
              <a:rPr lang="en-AU" smtClean="0"/>
              <a:t>24/09/2023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8B3AA-6DFF-43AF-B475-F1AF0C62EB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9885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FF33C-D86C-4899-B820-D0F3A07DDBB8}" type="datetimeFigureOut">
              <a:rPr lang="en-AU" smtClean="0"/>
              <a:t>24/09/2023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8B3AA-6DFF-43AF-B475-F1AF0C62EB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9785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FF33C-D86C-4899-B820-D0F3A07DDBB8}" type="datetimeFigureOut">
              <a:rPr lang="en-AU" smtClean="0"/>
              <a:t>24/09/2023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8B3AA-6DFF-43AF-B475-F1AF0C62EB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0159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FF33C-D86C-4899-B820-D0F3A07DDBB8}" type="datetimeFigureOut">
              <a:rPr lang="en-AU" smtClean="0"/>
              <a:t>24/09/2023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8B3AA-6DFF-43AF-B475-F1AF0C62EB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5694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FF33C-D86C-4899-B820-D0F3A07DDBB8}" type="datetimeFigureOut">
              <a:rPr lang="en-AU" smtClean="0"/>
              <a:t>24/09/2023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8B3AA-6DFF-43AF-B475-F1AF0C62EB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3149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FF33C-D86C-4899-B820-D0F3A07DDBB8}" type="datetimeFigureOut">
              <a:rPr lang="en-AU" smtClean="0"/>
              <a:t>24/09/2023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8B3AA-6DFF-43AF-B475-F1AF0C62EB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59146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1AD32D5-B62C-8529-4C30-A86337584178}"/>
              </a:ext>
            </a:extLst>
          </p:cNvPr>
          <p:cNvSpPr txBox="1"/>
          <p:nvPr/>
        </p:nvSpPr>
        <p:spPr>
          <a:xfrm>
            <a:off x="293914" y="594858"/>
            <a:ext cx="6077606" cy="6017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AU" sz="800" b="1" dirty="0">
                <a:effectLst/>
                <a:latin typeface="Calibri" panose="020F0502020204030204" pitchFamily="34" charset="0"/>
              </a:rPr>
              <a:t>General notes:</a:t>
            </a:r>
          </a:p>
          <a:p>
            <a:pPr marL="171450" indent="-1714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800" dirty="0">
                <a:effectLst/>
                <a:latin typeface="Calibri" panose="020F0502020204030204" pitchFamily="34" charset="0"/>
              </a:rPr>
              <a:t>Ns-3 is a discrete event simulator</a:t>
            </a:r>
          </a:p>
          <a:p>
            <a:pPr marL="171450" indent="-1714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800" dirty="0">
                <a:effectLst/>
                <a:latin typeface="Calibri" panose="020F0502020204030204" pitchFamily="34" charset="0"/>
              </a:rPr>
              <a:t>Typically run from the command line</a:t>
            </a:r>
          </a:p>
          <a:p>
            <a:pPr marL="171450" indent="-1714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800" dirty="0">
                <a:effectLst/>
                <a:latin typeface="Calibri" panose="020F0502020204030204" pitchFamily="34" charset="0"/>
              </a:rPr>
              <a:t>Written directly in C++</a:t>
            </a:r>
          </a:p>
          <a:p>
            <a:pPr marL="171450" indent="-1714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800" dirty="0">
                <a:effectLst/>
                <a:latin typeface="Calibri" panose="020F0502020204030204" pitchFamily="34" charset="0"/>
              </a:rPr>
              <a:t>Simulation events are simply C++ function calls organised by a scheduler </a:t>
            </a:r>
          </a:p>
          <a:p>
            <a:pPr marL="171450" indent="-1714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800" dirty="0">
                <a:effectLst/>
                <a:latin typeface="Calibri" panose="020F0502020204030204" pitchFamily="34" charset="0"/>
              </a:rPr>
              <a:t>The main() program is where the specific simulation scenario configuration is performed and where the simulation is run and stopped </a:t>
            </a:r>
          </a:p>
          <a:p>
            <a:pPr marL="171450" indent="-1714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800" dirty="0">
                <a:effectLst/>
                <a:latin typeface="Calibri" panose="020F0502020204030204" pitchFamily="34" charset="0"/>
              </a:rPr>
              <a:t>Several example programs are provided which can be modified or copied to create new simulation scenarios</a:t>
            </a:r>
          </a:p>
          <a:p>
            <a:pPr marL="171450" indent="-1714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800" dirty="0">
                <a:effectLst/>
                <a:latin typeface="Calibri" panose="020F0502020204030204" pitchFamily="34" charset="0"/>
              </a:rPr>
              <a:t>Users often edit the ns-3 library code (and rebuild the libraries) to change its behaviour.</a:t>
            </a:r>
          </a:p>
          <a:p>
            <a:pPr marL="171450" indent="-1714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800" dirty="0">
                <a:effectLst/>
                <a:latin typeface="Calibri" panose="020F0502020204030204" pitchFamily="34" charset="0"/>
              </a:rPr>
              <a:t>Ns-3 has optional Python bindings for authoring scenario configuration programs in Python (and using a Python based workflow)</a:t>
            </a:r>
          </a:p>
          <a:p>
            <a:pPr marL="171450" indent="-1714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800" dirty="0">
                <a:effectLst/>
                <a:latin typeface="Calibri" panose="020F0502020204030204" pitchFamily="34" charset="0"/>
              </a:rPr>
              <a:t>NS3 provides models of how packet data networks work and perform and provides simulation engine for users to conduct simulation experiments. </a:t>
            </a:r>
          </a:p>
          <a:p>
            <a:pPr marL="171450" indent="-1714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800" dirty="0">
                <a:effectLst/>
                <a:latin typeface="Calibri" panose="020F0502020204030204" pitchFamily="34" charset="0"/>
              </a:rPr>
              <a:t>NS3 is build as a system of software libraries that work together</a:t>
            </a:r>
          </a:p>
          <a:p>
            <a:pPr marL="171450" indent="-1714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800" dirty="0">
                <a:effectLst/>
                <a:latin typeface="Calibri" panose="020F0502020204030204" pitchFamily="34" charset="0"/>
              </a:rPr>
              <a:t>User programs can be written with or imports from these libraries </a:t>
            </a:r>
          </a:p>
          <a:p>
            <a:pPr marL="171450" indent="-1714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800" dirty="0">
                <a:effectLst/>
                <a:latin typeface="Calibri" panose="020F0502020204030204" pitchFamily="34" charset="0"/>
              </a:rPr>
              <a:t>User programs are written in either the C++ or Python programming languages. </a:t>
            </a:r>
          </a:p>
          <a:p>
            <a:pPr marL="171450" indent="-1714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800" dirty="0">
                <a:effectLst/>
                <a:latin typeface="Calibri" panose="020F0502020204030204" pitchFamily="34" charset="0"/>
              </a:rPr>
              <a:t>NS3 is built with a build tool called </a:t>
            </a:r>
            <a:r>
              <a:rPr lang="en-AU" sz="800" dirty="0" err="1">
                <a:effectLst/>
                <a:latin typeface="Calibri" panose="020F0502020204030204" pitchFamily="34" charset="0"/>
              </a:rPr>
              <a:t>Cmake</a:t>
            </a:r>
            <a:endParaRPr lang="en-AU" sz="800" dirty="0">
              <a:effectLst/>
              <a:latin typeface="Calibri" panose="020F0502020204030204" pitchFamily="34" charset="0"/>
            </a:endParaRP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AU" sz="8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AU" sz="8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AU" sz="800" b="1" dirty="0">
                <a:effectLst/>
                <a:latin typeface="Calibri" panose="020F0502020204030204" pitchFamily="34" charset="0"/>
              </a:rPr>
              <a:t>Node</a:t>
            </a:r>
            <a:r>
              <a:rPr lang="en-AU" sz="800" dirty="0">
                <a:effectLst/>
                <a:latin typeface="Calibri" panose="020F0502020204030204" pitchFamily="34" charset="0"/>
              </a:rPr>
              <a:t>: </a:t>
            </a:r>
            <a:r>
              <a:rPr lang="en-AU" sz="800" dirty="0">
                <a:solidFill>
                  <a:srgbClr val="C00000"/>
                </a:solidFill>
                <a:effectLst/>
                <a:latin typeface="Calibri" panose="020F0502020204030204" pitchFamily="34" charset="0"/>
              </a:rPr>
              <a:t>class </a:t>
            </a:r>
            <a:r>
              <a:rPr lang="en-AU" sz="800" b="1" dirty="0">
                <a:solidFill>
                  <a:srgbClr val="70AD47"/>
                </a:solidFill>
                <a:effectLst/>
                <a:latin typeface="Calibri" panose="020F0502020204030204" pitchFamily="34" charset="0"/>
              </a:rPr>
              <a:t>Node</a:t>
            </a:r>
            <a:endParaRPr lang="en-AU" sz="800" dirty="0">
              <a:effectLst/>
              <a:latin typeface="Calibri" panose="020F0502020204030204" pitchFamily="34" charset="0"/>
            </a:endParaRPr>
          </a:p>
          <a:p>
            <a:pPr marL="171450" indent="-1714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800" dirty="0">
                <a:effectLst/>
                <a:latin typeface="Calibri" panose="020F0502020204030204" pitchFamily="34" charset="0"/>
              </a:rPr>
              <a:t>a computing device that connects to a network.</a:t>
            </a:r>
          </a:p>
          <a:p>
            <a:pPr marL="171450" indent="-1714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800" dirty="0">
                <a:effectLst/>
                <a:latin typeface="Calibri" panose="020F0502020204030204" pitchFamily="34" charset="0"/>
              </a:rPr>
              <a:t>The basic computing device abstraction.</a:t>
            </a:r>
          </a:p>
          <a:p>
            <a:pPr marL="171450" indent="-1714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800" dirty="0">
                <a:effectLst/>
                <a:latin typeface="Calibri" panose="020F0502020204030204" pitchFamily="34" charset="0"/>
              </a:rPr>
              <a:t>Represented in C++ as the class 'Node'</a:t>
            </a:r>
          </a:p>
          <a:p>
            <a:pPr marL="171450" indent="-1714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800" dirty="0">
                <a:effectLst/>
                <a:latin typeface="Calibri" panose="020F0502020204030204" pitchFamily="34" charset="0"/>
              </a:rPr>
              <a:t>The Node class provides methods for managing the representation of computing devices in simulations. </a:t>
            </a:r>
          </a:p>
          <a:p>
            <a:pPr marL="171450" indent="-1714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800" dirty="0">
                <a:effectLst/>
                <a:latin typeface="Calibri" panose="020F0502020204030204" pitchFamily="34" charset="0"/>
              </a:rPr>
              <a:t>You should think of a node as a computer to which you will add functionality</a:t>
            </a:r>
          </a:p>
          <a:p>
            <a:pPr marL="171450" indent="-1714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800" dirty="0">
                <a:effectLst/>
                <a:latin typeface="Calibri" panose="020F0502020204030204" pitchFamily="34" charset="0"/>
              </a:rPr>
              <a:t>One adds things like applications, protocol stacks and peripheral cards with their associated drivers to enable the computer to do useful work.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AU" sz="8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AU" sz="800" b="1" dirty="0">
                <a:effectLst/>
                <a:latin typeface="Calibri" panose="020F0502020204030204" pitchFamily="34" charset="0"/>
              </a:rPr>
              <a:t>Application</a:t>
            </a:r>
            <a:r>
              <a:rPr lang="en-AU" sz="800" dirty="0">
                <a:effectLst/>
                <a:latin typeface="Calibri" panose="020F0502020204030204" pitchFamily="34" charset="0"/>
              </a:rPr>
              <a:t>: </a:t>
            </a:r>
            <a:r>
              <a:rPr lang="en-AU" sz="800" dirty="0">
                <a:solidFill>
                  <a:srgbClr val="C00000"/>
                </a:solidFill>
                <a:effectLst/>
                <a:latin typeface="Calibri" panose="020F0502020204030204" pitchFamily="34" charset="0"/>
              </a:rPr>
              <a:t>class </a:t>
            </a:r>
            <a:r>
              <a:rPr lang="en-AU" sz="800" b="1" dirty="0">
                <a:solidFill>
                  <a:srgbClr val="70AD47"/>
                </a:solidFill>
                <a:effectLst/>
                <a:latin typeface="Calibri" panose="020F0502020204030204" pitchFamily="34" charset="0"/>
              </a:rPr>
              <a:t>Application</a:t>
            </a:r>
            <a:endParaRPr lang="en-AU" sz="800" dirty="0">
              <a:effectLst/>
              <a:latin typeface="Calibri" panose="020F0502020204030204" pitchFamily="34" charset="0"/>
            </a:endParaRPr>
          </a:p>
          <a:p>
            <a:pPr marL="171450" indent="-1714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800" dirty="0">
                <a:effectLst/>
                <a:latin typeface="Calibri" panose="020F0502020204030204" pitchFamily="34" charset="0"/>
              </a:rPr>
              <a:t>Ns-3 applications behave just like applications on computers in the real world.</a:t>
            </a:r>
          </a:p>
          <a:p>
            <a:pPr marL="171450" indent="-1714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800" dirty="0">
                <a:effectLst/>
                <a:latin typeface="Calibri" panose="020F0502020204030204" pitchFamily="34" charset="0"/>
              </a:rPr>
              <a:t>Ns-3 applications run on ns-3 nodes to drive simulations in the simulated world.</a:t>
            </a:r>
          </a:p>
          <a:p>
            <a:pPr marL="171450" indent="-1714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800" dirty="0">
                <a:effectLst/>
                <a:latin typeface="Calibri" panose="020F0502020204030204" pitchFamily="34" charset="0"/>
              </a:rPr>
              <a:t>In ns-3, the basic abstraction for a user program that generates some activity to be simulated is the ns3 application.</a:t>
            </a:r>
          </a:p>
          <a:p>
            <a:pPr marL="171450" indent="-1714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800" dirty="0">
                <a:effectLst/>
                <a:latin typeface="Calibri" panose="020F0502020204030204" pitchFamily="34" charset="0"/>
              </a:rPr>
              <a:t>So yeah, a basic abstraction for a user program that generates some activity.</a:t>
            </a:r>
          </a:p>
          <a:p>
            <a:pPr marL="171450" indent="-1714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800" dirty="0">
                <a:effectLst/>
                <a:latin typeface="Calibri" panose="020F0502020204030204" pitchFamily="34" charset="0"/>
              </a:rPr>
              <a:t>Represented as the 'Application' class.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AU" sz="8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AU" sz="800" b="1" dirty="0">
                <a:effectLst/>
                <a:latin typeface="Calibri" panose="020F0502020204030204" pitchFamily="34" charset="0"/>
              </a:rPr>
              <a:t>Channel</a:t>
            </a:r>
            <a:r>
              <a:rPr lang="en-AU" sz="800" dirty="0">
                <a:effectLst/>
                <a:latin typeface="Calibri" panose="020F0502020204030204" pitchFamily="34" charset="0"/>
              </a:rPr>
              <a:t>: </a:t>
            </a:r>
            <a:r>
              <a:rPr lang="en-AU" sz="800" dirty="0">
                <a:solidFill>
                  <a:srgbClr val="C00000"/>
                </a:solidFill>
                <a:effectLst/>
                <a:latin typeface="Calibri" panose="020F0502020204030204" pitchFamily="34" charset="0"/>
              </a:rPr>
              <a:t>class </a:t>
            </a:r>
            <a:r>
              <a:rPr lang="en-AU" sz="800" b="1" dirty="0">
                <a:solidFill>
                  <a:srgbClr val="70AD47"/>
                </a:solidFill>
                <a:effectLst/>
                <a:latin typeface="Calibri" panose="020F0502020204030204" pitchFamily="34" charset="0"/>
              </a:rPr>
              <a:t>Channel</a:t>
            </a:r>
            <a:endParaRPr lang="en-AU" sz="800" dirty="0">
              <a:effectLst/>
              <a:latin typeface="Calibri" panose="020F0502020204030204" pitchFamily="34" charset="0"/>
            </a:endParaRPr>
          </a:p>
          <a:p>
            <a:pPr marL="171450" indent="-1714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800" dirty="0">
                <a:effectLst/>
                <a:latin typeface="Calibri" panose="020F0502020204030204" pitchFamily="34" charset="0"/>
              </a:rPr>
              <a:t>The medium over which data flows between nodes </a:t>
            </a:r>
          </a:p>
          <a:p>
            <a:pPr marL="171450" indent="-1714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800" dirty="0">
                <a:effectLst/>
                <a:latin typeface="Calibri" panose="020F0502020204030204" pitchFamily="34" charset="0"/>
              </a:rPr>
              <a:t>When you connect a computer to a plug in the wall , that is an Ethernet communication channel </a:t>
            </a:r>
          </a:p>
          <a:p>
            <a:pPr marL="171450" indent="-1714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800" dirty="0">
                <a:effectLst/>
                <a:latin typeface="Calibri" panose="020F0502020204030204" pitchFamily="34" charset="0"/>
              </a:rPr>
              <a:t>Represented by class 'Channel'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AU" sz="8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AU" sz="800" dirty="0">
                <a:effectLst/>
                <a:latin typeface="Calibri" panose="020F0502020204030204" pitchFamily="34" charset="0"/>
              </a:rPr>
              <a:t>Net </a:t>
            </a:r>
            <a:r>
              <a:rPr lang="en-AU" sz="800" b="1" dirty="0">
                <a:effectLst/>
                <a:latin typeface="Calibri" panose="020F0502020204030204" pitchFamily="34" charset="0"/>
              </a:rPr>
              <a:t>Device</a:t>
            </a:r>
            <a:r>
              <a:rPr lang="en-AU" sz="800" dirty="0">
                <a:effectLst/>
                <a:latin typeface="Calibri" panose="020F0502020204030204" pitchFamily="34" charset="0"/>
              </a:rPr>
              <a:t>: </a:t>
            </a:r>
            <a:r>
              <a:rPr lang="en-AU" sz="800" dirty="0">
                <a:solidFill>
                  <a:srgbClr val="C00000"/>
                </a:solidFill>
                <a:effectLst/>
                <a:latin typeface="Calibri" panose="020F0502020204030204" pitchFamily="34" charset="0"/>
              </a:rPr>
              <a:t>class </a:t>
            </a:r>
            <a:r>
              <a:rPr lang="en-AU" sz="800" b="1" dirty="0" err="1">
                <a:solidFill>
                  <a:srgbClr val="70AD47"/>
                </a:solidFill>
                <a:effectLst/>
                <a:latin typeface="Calibri" panose="020F0502020204030204" pitchFamily="34" charset="0"/>
              </a:rPr>
              <a:t>NetDevice</a:t>
            </a:r>
            <a:endParaRPr lang="en-AU" sz="800" dirty="0">
              <a:effectLst/>
              <a:latin typeface="Calibri" panose="020F0502020204030204" pitchFamily="34" charset="0"/>
            </a:endParaRPr>
          </a:p>
          <a:p>
            <a:pPr marL="171450" indent="-1714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800" dirty="0">
                <a:effectLst/>
                <a:latin typeface="Calibri" panose="020F0502020204030204" pitchFamily="34" charset="0"/>
              </a:rPr>
              <a:t>In ns3, a net device abstraction covers both the software driver and simulated hardware.</a:t>
            </a:r>
          </a:p>
          <a:p>
            <a:pPr marL="171450" indent="-1714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800" dirty="0">
                <a:effectLst/>
                <a:latin typeface="Calibri" panose="020F0502020204030204" pitchFamily="34" charset="0"/>
              </a:rPr>
              <a:t>A net device is "installed" in a node in order to enable the node to communicate with other nodes in the simulation via channels.</a:t>
            </a:r>
          </a:p>
          <a:p>
            <a:pPr marL="171450" indent="-1714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800" dirty="0">
                <a:effectLst/>
                <a:latin typeface="Calibri" panose="020F0502020204030204" pitchFamily="34" charset="0"/>
              </a:rPr>
              <a:t>Just as in a real computer, a node may be connected to more than one channel via multiple </a:t>
            </a:r>
            <a:r>
              <a:rPr lang="en-AU" sz="800" dirty="0" err="1">
                <a:effectLst/>
                <a:latin typeface="Calibri" panose="020F0502020204030204" pitchFamily="34" charset="0"/>
              </a:rPr>
              <a:t>NetDevices</a:t>
            </a:r>
            <a:r>
              <a:rPr lang="en-AU" sz="800" dirty="0">
                <a:effectLst/>
                <a:latin typeface="Calibri" panose="020F0502020204030204" pitchFamily="34" charset="0"/>
              </a:rPr>
              <a:t>.</a:t>
            </a:r>
          </a:p>
          <a:p>
            <a:pPr marL="171450" indent="-17145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800" dirty="0">
                <a:effectLst/>
                <a:latin typeface="Calibri" panose="020F0502020204030204" pitchFamily="34" charset="0"/>
              </a:rPr>
              <a:t>Represented in C++ by the class '</a:t>
            </a:r>
            <a:r>
              <a:rPr lang="en-AU" sz="800" dirty="0" err="1">
                <a:effectLst/>
                <a:latin typeface="Calibri" panose="020F0502020204030204" pitchFamily="34" charset="0"/>
              </a:rPr>
              <a:t>NetDevice</a:t>
            </a:r>
            <a:r>
              <a:rPr lang="en-AU" sz="800" dirty="0">
                <a:effectLst/>
                <a:latin typeface="Calibri" panose="020F0502020204030204" pitchFamily="34" charset="0"/>
              </a:rPr>
              <a:t>'.</a:t>
            </a:r>
          </a:p>
          <a:p>
            <a:pPr marL="342900" marR="0" rtl="0">
              <a:spcBef>
                <a:spcPts val="0"/>
              </a:spcBef>
              <a:spcAft>
                <a:spcPts val="0"/>
              </a:spcAft>
            </a:pPr>
            <a:r>
              <a:rPr lang="en-AU" sz="800" dirty="0">
                <a:effectLst/>
                <a:latin typeface="Calibri" panose="020F0502020204030204" pitchFamily="34" charset="0"/>
              </a:rPr>
              <a:t> </a:t>
            </a:r>
          </a:p>
          <a:p>
            <a:pPr marL="342900" marR="0" rtl="0">
              <a:spcBef>
                <a:spcPts val="0"/>
              </a:spcBef>
              <a:spcAft>
                <a:spcPts val="0"/>
              </a:spcAft>
            </a:pPr>
            <a:r>
              <a:rPr lang="en-AU" sz="8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 rtl="0">
              <a:spcBef>
                <a:spcPts val="0"/>
              </a:spcBef>
              <a:spcAft>
                <a:spcPts val="0"/>
              </a:spcAft>
            </a:pPr>
            <a:r>
              <a:rPr lang="en-AU" sz="800" dirty="0">
                <a:effectLst/>
                <a:latin typeface="Calibri" panose="020F0502020204030204" pitchFamily="34" charset="0"/>
              </a:rPr>
              <a:t> </a:t>
            </a:r>
          </a:p>
          <a:p>
            <a:pPr marL="685800" marR="0" rtl="0">
              <a:spcBef>
                <a:spcPts val="0"/>
              </a:spcBef>
              <a:spcAft>
                <a:spcPts val="0"/>
              </a:spcAft>
            </a:pPr>
            <a:r>
              <a:rPr lang="en-AU" sz="900" dirty="0">
                <a:effectLst/>
                <a:latin typeface="Calibri" panose="020F0502020204030204" pitchFamily="34" charset="0"/>
              </a:rPr>
              <a:t>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36409E-EA74-E80A-CEAB-0DA8941154CF}"/>
              </a:ext>
            </a:extLst>
          </p:cNvPr>
          <p:cNvSpPr txBox="1"/>
          <p:nvPr/>
        </p:nvSpPr>
        <p:spPr>
          <a:xfrm>
            <a:off x="179615" y="152400"/>
            <a:ext cx="372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NS-3 software architecture  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5E453F17-5D76-81A4-F952-01367E254731}"/>
              </a:ext>
            </a:extLst>
          </p:cNvPr>
          <p:cNvGrpSpPr/>
          <p:nvPr/>
        </p:nvGrpSpPr>
        <p:grpSpPr>
          <a:xfrm>
            <a:off x="6852557" y="729343"/>
            <a:ext cx="2648822" cy="2507535"/>
            <a:chOff x="7229439" y="424759"/>
            <a:chExt cx="4813754" cy="405853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8142A28-8809-6C41-E7E4-BE44E0B7CC19}"/>
                </a:ext>
              </a:extLst>
            </p:cNvPr>
            <p:cNvSpPr/>
            <p:nvPr/>
          </p:nvSpPr>
          <p:spPr>
            <a:xfrm>
              <a:off x="9032422" y="4180077"/>
              <a:ext cx="849086" cy="30321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AU" sz="700" dirty="0"/>
                <a:t>Application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7AEF78D-DC59-1359-FDE4-0BFE1CE8A9DE}"/>
                </a:ext>
              </a:extLst>
            </p:cNvPr>
            <p:cNvSpPr/>
            <p:nvPr/>
          </p:nvSpPr>
          <p:spPr>
            <a:xfrm>
              <a:off x="9100458" y="3374572"/>
              <a:ext cx="713014" cy="58782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AU" sz="800" dirty="0"/>
                <a:t>Node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F12E8C7-7BFB-21A8-4327-803C9F03167C}"/>
                </a:ext>
              </a:extLst>
            </p:cNvPr>
            <p:cNvCxnSpPr>
              <a:stCxn id="14" idx="4"/>
              <a:endCxn id="13" idx="0"/>
            </p:cNvCxnSpPr>
            <p:nvPr/>
          </p:nvCxnSpPr>
          <p:spPr>
            <a:xfrm>
              <a:off x="9456965" y="3962400"/>
              <a:ext cx="0" cy="21767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ylinder 26">
              <a:extLst>
                <a:ext uri="{FF2B5EF4-FFF2-40B4-BE49-F238E27FC236}">
                  <a16:creationId xmlns:a16="http://schemas.microsoft.com/office/drawing/2014/main" id="{4743CD6A-473A-733A-B548-9571981E82C4}"/>
                </a:ext>
              </a:extLst>
            </p:cNvPr>
            <p:cNvSpPr/>
            <p:nvPr/>
          </p:nvSpPr>
          <p:spPr>
            <a:xfrm rot="20287551">
              <a:off x="8546629" y="2097266"/>
              <a:ext cx="221342" cy="892629"/>
            </a:xfrm>
            <a:prstGeom prst="can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en-AU" sz="700" dirty="0"/>
                <a:t>Channel</a:t>
              </a:r>
            </a:p>
          </p:txBody>
        </p:sp>
        <p:sp>
          <p:nvSpPr>
            <p:cNvPr id="28" name="Cylinder 27">
              <a:extLst>
                <a:ext uri="{FF2B5EF4-FFF2-40B4-BE49-F238E27FC236}">
                  <a16:creationId xmlns:a16="http://schemas.microsoft.com/office/drawing/2014/main" id="{A255E6F0-7C9B-A85E-0BE9-366C7A65A5BF}"/>
                </a:ext>
              </a:extLst>
            </p:cNvPr>
            <p:cNvSpPr/>
            <p:nvPr/>
          </p:nvSpPr>
          <p:spPr>
            <a:xfrm rot="1759413">
              <a:off x="9814537" y="2049512"/>
              <a:ext cx="213476" cy="859958"/>
            </a:xfrm>
            <a:prstGeom prst="can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en-AU" sz="700" dirty="0"/>
                <a:t>Channel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95EBBE0-CF8A-D4DD-9B50-5F005460A16D}"/>
                </a:ext>
              </a:extLst>
            </p:cNvPr>
            <p:cNvSpPr/>
            <p:nvPr/>
          </p:nvSpPr>
          <p:spPr>
            <a:xfrm>
              <a:off x="8657300" y="2946332"/>
              <a:ext cx="489752" cy="375579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AU" sz="600" dirty="0"/>
                <a:t>Net Device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FCF3199-E7C8-C186-F51D-637A7E9F311B}"/>
                </a:ext>
              </a:extLst>
            </p:cNvPr>
            <p:cNvSpPr/>
            <p:nvPr/>
          </p:nvSpPr>
          <p:spPr>
            <a:xfrm>
              <a:off x="9402642" y="2853987"/>
              <a:ext cx="489752" cy="375579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AU" sz="600" dirty="0"/>
                <a:t>Net Device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30AEA49-294B-CC34-9915-8858B1C5ECC2}"/>
                </a:ext>
              </a:extLst>
            </p:cNvPr>
            <p:cNvSpPr/>
            <p:nvPr/>
          </p:nvSpPr>
          <p:spPr>
            <a:xfrm>
              <a:off x="9892394" y="3381861"/>
              <a:ext cx="489752" cy="375579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AU" sz="600" dirty="0"/>
                <a:t>Net Device</a:t>
              </a:r>
            </a:p>
          </p:txBody>
        </p:sp>
        <p:sp>
          <p:nvSpPr>
            <p:cNvPr id="32" name="Cylinder 31">
              <a:extLst>
                <a:ext uri="{FF2B5EF4-FFF2-40B4-BE49-F238E27FC236}">
                  <a16:creationId xmlns:a16="http://schemas.microsoft.com/office/drawing/2014/main" id="{63EC4D5A-D5CB-A8BE-F02C-F5A66B4A6BE9}"/>
                </a:ext>
              </a:extLst>
            </p:cNvPr>
            <p:cNvSpPr/>
            <p:nvPr/>
          </p:nvSpPr>
          <p:spPr>
            <a:xfrm rot="1759413">
              <a:off x="10486729" y="2540761"/>
              <a:ext cx="213476" cy="859958"/>
            </a:xfrm>
            <a:prstGeom prst="can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en-AU" sz="700" dirty="0"/>
                <a:t>Channel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860311C-212F-3A6F-EE67-7E2255558E9D}"/>
                </a:ext>
              </a:extLst>
            </p:cNvPr>
            <p:cNvSpPr/>
            <p:nvPr/>
          </p:nvSpPr>
          <p:spPr>
            <a:xfrm>
              <a:off x="8078525" y="1685190"/>
              <a:ext cx="489752" cy="375579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AU" sz="600" dirty="0"/>
                <a:t>Net Device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348881-B62E-0441-CADF-8D6740E62834}"/>
                </a:ext>
              </a:extLst>
            </p:cNvPr>
            <p:cNvSpPr/>
            <p:nvPr/>
          </p:nvSpPr>
          <p:spPr>
            <a:xfrm>
              <a:off x="9980039" y="1582318"/>
              <a:ext cx="489752" cy="375579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AU" sz="600" dirty="0"/>
                <a:t>Net Device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4CCB0DC-D8B5-1EA1-1A42-5CEA8C956A62}"/>
                </a:ext>
              </a:extLst>
            </p:cNvPr>
            <p:cNvSpPr/>
            <p:nvPr/>
          </p:nvSpPr>
          <p:spPr>
            <a:xfrm>
              <a:off x="10877938" y="2244304"/>
              <a:ext cx="489752" cy="375579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AU" sz="600" dirty="0"/>
                <a:t>Net Device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361210D-C1C8-B946-2BD0-96ED6CFAD03D}"/>
                </a:ext>
              </a:extLst>
            </p:cNvPr>
            <p:cNvSpPr/>
            <p:nvPr/>
          </p:nvSpPr>
          <p:spPr>
            <a:xfrm>
              <a:off x="7572775" y="1030475"/>
              <a:ext cx="713014" cy="58782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AU" sz="500" dirty="0"/>
                <a:t>Node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E3682EF-4520-C7BB-3B5E-4F7A72EF33C6}"/>
                </a:ext>
              </a:extLst>
            </p:cNvPr>
            <p:cNvSpPr/>
            <p:nvPr/>
          </p:nvSpPr>
          <p:spPr>
            <a:xfrm>
              <a:off x="10165315" y="877748"/>
              <a:ext cx="713014" cy="58782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AU" sz="800" dirty="0"/>
                <a:t>Node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2B989E4-0CCA-947E-3DDC-2E5253C4D163}"/>
                </a:ext>
              </a:extLst>
            </p:cNvPr>
            <p:cNvSpPr/>
            <p:nvPr/>
          </p:nvSpPr>
          <p:spPr>
            <a:xfrm>
              <a:off x="11262143" y="1685190"/>
              <a:ext cx="713014" cy="58782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AU" sz="800" dirty="0"/>
                <a:t>Node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A68851E-12F4-1F58-A57E-9B0AB4537B27}"/>
                </a:ext>
              </a:extLst>
            </p:cNvPr>
            <p:cNvSpPr/>
            <p:nvPr/>
          </p:nvSpPr>
          <p:spPr>
            <a:xfrm>
              <a:off x="7229439" y="660373"/>
              <a:ext cx="849086" cy="30321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AU" sz="700" dirty="0"/>
                <a:t>Application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5C402AE-00F2-BBB6-D520-9AAEDCFE1939}"/>
                </a:ext>
              </a:extLst>
            </p:cNvPr>
            <p:cNvSpPr/>
            <p:nvPr/>
          </p:nvSpPr>
          <p:spPr>
            <a:xfrm>
              <a:off x="10168924" y="424759"/>
              <a:ext cx="849086" cy="30321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AU" sz="700" dirty="0"/>
                <a:t>Application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E00D137-A709-98A6-A459-5FDF75AFE76A}"/>
                </a:ext>
              </a:extLst>
            </p:cNvPr>
            <p:cNvSpPr/>
            <p:nvPr/>
          </p:nvSpPr>
          <p:spPr>
            <a:xfrm>
              <a:off x="11194107" y="1182924"/>
              <a:ext cx="849086" cy="30321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AU" sz="700" dirty="0"/>
                <a:t>Application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26B4669-88D5-B3FA-0EAB-ED22B6705449}"/>
                </a:ext>
              </a:extLst>
            </p:cNvPr>
            <p:cNvCxnSpPr>
              <a:cxnSpLocks/>
              <a:stCxn id="39" idx="2"/>
              <a:endCxn id="36" idx="1"/>
            </p:cNvCxnSpPr>
            <p:nvPr/>
          </p:nvCxnSpPr>
          <p:spPr>
            <a:xfrm>
              <a:off x="7653982" y="963588"/>
              <a:ext cx="23211" cy="15297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10104BC-76C0-F50C-57EA-AE9E007CAC2F}"/>
                </a:ext>
              </a:extLst>
            </p:cNvPr>
            <p:cNvCxnSpPr>
              <a:cxnSpLocks/>
              <a:stCxn id="36" idx="5"/>
              <a:endCxn id="33" idx="0"/>
            </p:cNvCxnSpPr>
            <p:nvPr/>
          </p:nvCxnSpPr>
          <p:spPr>
            <a:xfrm>
              <a:off x="8181371" y="1532218"/>
              <a:ext cx="142030" cy="15297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36E25485-BCD2-AB9C-4063-846A6069535E}"/>
                </a:ext>
              </a:extLst>
            </p:cNvPr>
            <p:cNvCxnSpPr>
              <a:cxnSpLocks/>
              <a:stCxn id="33" idx="2"/>
              <a:endCxn id="27" idx="1"/>
            </p:cNvCxnSpPr>
            <p:nvPr/>
          </p:nvCxnSpPr>
          <p:spPr>
            <a:xfrm>
              <a:off x="8323401" y="2060769"/>
              <a:ext cx="167616" cy="6863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E331DAAD-F506-095B-9C19-5695A08AD85E}"/>
                </a:ext>
              </a:extLst>
            </p:cNvPr>
            <p:cNvCxnSpPr>
              <a:cxnSpLocks/>
              <a:stCxn id="40" idx="2"/>
              <a:endCxn id="37" idx="0"/>
            </p:cNvCxnSpPr>
            <p:nvPr/>
          </p:nvCxnSpPr>
          <p:spPr>
            <a:xfrm flipH="1">
              <a:off x="10521822" y="727974"/>
              <a:ext cx="71645" cy="14977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225FC0E6-67DD-54BB-14DF-09F7D9B4B122}"/>
                </a:ext>
              </a:extLst>
            </p:cNvPr>
            <p:cNvCxnSpPr>
              <a:cxnSpLocks/>
              <a:stCxn id="37" idx="3"/>
              <a:endCxn id="34" idx="0"/>
            </p:cNvCxnSpPr>
            <p:nvPr/>
          </p:nvCxnSpPr>
          <p:spPr>
            <a:xfrm flipH="1">
              <a:off x="10224915" y="1379491"/>
              <a:ext cx="44818" cy="20282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BA2BF662-4A45-40EA-C584-69AB29958310}"/>
                </a:ext>
              </a:extLst>
            </p:cNvPr>
            <p:cNvCxnSpPr>
              <a:cxnSpLocks/>
              <a:stCxn id="28" idx="0"/>
              <a:endCxn id="34" idx="2"/>
            </p:cNvCxnSpPr>
            <p:nvPr/>
          </p:nvCxnSpPr>
          <p:spPr>
            <a:xfrm flipV="1">
              <a:off x="10105716" y="1957897"/>
              <a:ext cx="119199" cy="19324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638B5673-3963-0A63-794C-10AD6F7E7ED5}"/>
                </a:ext>
              </a:extLst>
            </p:cNvPr>
            <p:cNvCxnSpPr>
              <a:cxnSpLocks/>
              <a:stCxn id="29" idx="2"/>
              <a:endCxn id="14" idx="1"/>
            </p:cNvCxnSpPr>
            <p:nvPr/>
          </p:nvCxnSpPr>
          <p:spPr>
            <a:xfrm>
              <a:off x="8902176" y="3321911"/>
              <a:ext cx="302700" cy="13874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FB25147-9F8C-5235-C622-8A2E0E2D835C}"/>
                </a:ext>
              </a:extLst>
            </p:cNvPr>
            <p:cNvCxnSpPr>
              <a:cxnSpLocks/>
              <a:stCxn id="30" idx="2"/>
              <a:endCxn id="14" idx="0"/>
            </p:cNvCxnSpPr>
            <p:nvPr/>
          </p:nvCxnSpPr>
          <p:spPr>
            <a:xfrm flipH="1">
              <a:off x="9456965" y="3229566"/>
              <a:ext cx="190553" cy="14500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EEB4C44D-6E28-A50E-FE47-3D6826723041}"/>
                </a:ext>
              </a:extLst>
            </p:cNvPr>
            <p:cNvCxnSpPr>
              <a:cxnSpLocks/>
              <a:stCxn id="31" idx="1"/>
              <a:endCxn id="14" idx="6"/>
            </p:cNvCxnSpPr>
            <p:nvPr/>
          </p:nvCxnSpPr>
          <p:spPr>
            <a:xfrm flipH="1">
              <a:off x="9813472" y="3569651"/>
              <a:ext cx="78922" cy="9883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5A2D560F-4A80-B293-69B3-A0D63611768E}"/>
                </a:ext>
              </a:extLst>
            </p:cNvPr>
            <p:cNvCxnSpPr>
              <a:cxnSpLocks/>
              <a:stCxn id="41" idx="2"/>
              <a:endCxn id="38" idx="0"/>
            </p:cNvCxnSpPr>
            <p:nvPr/>
          </p:nvCxnSpPr>
          <p:spPr>
            <a:xfrm>
              <a:off x="11618650" y="1486139"/>
              <a:ext cx="0" cy="19905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2AB718D1-85DE-42DC-543E-86BE19FD638A}"/>
                </a:ext>
              </a:extLst>
            </p:cNvPr>
            <p:cNvCxnSpPr>
              <a:cxnSpLocks/>
              <a:stCxn id="38" idx="4"/>
              <a:endCxn id="35" idx="3"/>
            </p:cNvCxnSpPr>
            <p:nvPr/>
          </p:nvCxnSpPr>
          <p:spPr>
            <a:xfrm flipH="1">
              <a:off x="11367690" y="2273018"/>
              <a:ext cx="250960" cy="15907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EF41600F-90C4-0908-351D-569ACFCDCE3E}"/>
                </a:ext>
              </a:extLst>
            </p:cNvPr>
            <p:cNvCxnSpPr>
              <a:cxnSpLocks/>
              <a:stCxn id="32" idx="0"/>
              <a:endCxn id="35" idx="1"/>
            </p:cNvCxnSpPr>
            <p:nvPr/>
          </p:nvCxnSpPr>
          <p:spPr>
            <a:xfrm flipV="1">
              <a:off x="10777908" y="2432094"/>
              <a:ext cx="100030" cy="21029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BC58C224-7834-61DC-6397-EFD08C1C4C71}"/>
                </a:ext>
              </a:extLst>
            </p:cNvPr>
            <p:cNvCxnSpPr>
              <a:cxnSpLocks/>
              <a:stCxn id="32" idx="3"/>
              <a:endCxn id="31" idx="0"/>
            </p:cNvCxnSpPr>
            <p:nvPr/>
          </p:nvCxnSpPr>
          <p:spPr>
            <a:xfrm flipH="1">
              <a:off x="10137270" y="3345625"/>
              <a:ext cx="245619" cy="3623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Rectangle 94">
            <a:extLst>
              <a:ext uri="{FF2B5EF4-FFF2-40B4-BE49-F238E27FC236}">
                <a16:creationId xmlns:a16="http://schemas.microsoft.com/office/drawing/2014/main" id="{06C24E49-4557-549C-5189-FA81512F3F00}"/>
              </a:ext>
            </a:extLst>
          </p:cNvPr>
          <p:cNvSpPr/>
          <p:nvPr/>
        </p:nvSpPr>
        <p:spPr>
          <a:xfrm>
            <a:off x="6574971" y="521731"/>
            <a:ext cx="3292929" cy="30542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AEF0123-511F-5853-591B-DE15184FBFCE}"/>
              </a:ext>
            </a:extLst>
          </p:cNvPr>
          <p:cNvSpPr txBox="1"/>
          <p:nvPr/>
        </p:nvSpPr>
        <p:spPr>
          <a:xfrm>
            <a:off x="6597993" y="3363700"/>
            <a:ext cx="33963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i="1" dirty="0"/>
              <a:t>NS-3 software architecture topography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B8DF66-7E33-B5E6-9D8C-E17F0500ED98}"/>
              </a:ext>
            </a:extLst>
          </p:cNvPr>
          <p:cNvSpPr txBox="1"/>
          <p:nvPr/>
        </p:nvSpPr>
        <p:spPr>
          <a:xfrm>
            <a:off x="6734071" y="4038359"/>
            <a:ext cx="45217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i="0" dirty="0">
                <a:solidFill>
                  <a:srgbClr val="FFFFF0"/>
                </a:solidFill>
                <a:effectLst/>
                <a:latin typeface="Lucida Grande"/>
              </a:rPr>
              <a:t>Header file explanation: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0" i="0" dirty="0">
                <a:solidFill>
                  <a:srgbClr val="FFFFF0"/>
                </a:solidFill>
                <a:effectLst/>
                <a:latin typeface="Lucida Grande"/>
              </a:rPr>
              <a:t>To help our high-level script users deal with the large number of include files present in the system, we group includes according to relatively large modules.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0" i="0" dirty="0">
                <a:solidFill>
                  <a:srgbClr val="FFFFF0"/>
                </a:solidFill>
                <a:effectLst/>
                <a:latin typeface="Lucida Grande"/>
              </a:rPr>
              <a:t>We provide a single include file that will recursively load all of the include files used in each module.</a:t>
            </a:r>
            <a:endParaRPr lang="en-US" sz="800" dirty="0">
              <a:solidFill>
                <a:srgbClr val="FFFFF0"/>
              </a:solidFill>
              <a:latin typeface="Lucida Grande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b="0" i="0" dirty="0">
                <a:solidFill>
                  <a:srgbClr val="FFFFF0"/>
                </a:solidFill>
                <a:effectLst/>
                <a:latin typeface="Lucida Grande"/>
              </a:rPr>
              <a:t>Rather than having to look up exactly what header you need, and possibly have to get a number of dependencies right, we give you the ability to load a group of files at a large granularity. </a:t>
            </a:r>
            <a:r>
              <a:rPr lang="en-US" sz="800" b="0" i="0">
                <a:solidFill>
                  <a:srgbClr val="FFFFF0"/>
                </a:solidFill>
                <a:effectLst/>
                <a:latin typeface="Lucida Grande"/>
              </a:rPr>
              <a:t>This is not the most efficient approach but it certainly makes writing scripts much easier.</a:t>
            </a:r>
          </a:p>
          <a:p>
            <a:endParaRPr lang="en-AU" sz="800" dirty="0"/>
          </a:p>
        </p:txBody>
      </p:sp>
    </p:spTree>
    <p:extLst>
      <p:ext uri="{BB962C8B-B14F-4D97-AF65-F5344CB8AC3E}">
        <p14:creationId xmlns:p14="http://schemas.microsoft.com/office/powerpoint/2010/main" val="2042973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</TotalTime>
  <Words>591</Words>
  <Application>Microsoft Office PowerPoint</Application>
  <PresentationFormat>Widescreen</PresentationFormat>
  <Paragraphs>68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Lucida Grande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Davaris</dc:creator>
  <cp:lastModifiedBy>Daniel Davaris</cp:lastModifiedBy>
  <cp:revision>9</cp:revision>
  <dcterms:created xsi:type="dcterms:W3CDTF">2023-09-24T06:14:22Z</dcterms:created>
  <dcterms:modified xsi:type="dcterms:W3CDTF">2023-09-24T07:30:57Z</dcterms:modified>
</cp:coreProperties>
</file>