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owtogeek.com/66731/version-tracking-with-subversion-svn-for-beginner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Introductions</a:t>
            </a:r>
            <a:endParaRPr/>
          </a:p>
          <a:p>
            <a:pPr indent="0" lvl="0" marL="0">
              <a:spcBef>
                <a:spcPts val="0"/>
              </a:spcBef>
              <a:spcAft>
                <a:spcPts val="0"/>
              </a:spcAft>
              <a:buNone/>
            </a:pPr>
            <a:r>
              <a:rPr lang="en"/>
              <a:t>Team agreements</a:t>
            </a:r>
            <a:endParaRPr/>
          </a:p>
          <a:p>
            <a:pPr indent="0" lvl="0" marL="0">
              <a:spcBef>
                <a:spcPts val="0"/>
              </a:spcBef>
              <a:spcAft>
                <a:spcPts val="0"/>
              </a:spcAft>
              <a:buNone/>
            </a:pPr>
            <a:r>
              <a:rPr lang="en"/>
              <a:t>Recap from last week</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6000"/>
              </a:lnSpc>
              <a:spcBef>
                <a:spcPts val="0"/>
              </a:spcBef>
              <a:spcAft>
                <a:spcPts val="0"/>
              </a:spcAft>
              <a:buClr>
                <a:schemeClr val="dk1"/>
              </a:buClr>
              <a:buSzPts val="1100"/>
              <a:buFont typeface="Arial"/>
              <a:buNone/>
            </a:pPr>
            <a:r>
              <a:rPr lang="en" sz="1000">
                <a:solidFill>
                  <a:srgbClr val="333333"/>
                </a:solidFill>
              </a:rPr>
              <a:t>Interpreters translate high level programming instructions into intermediate codes and then execute the resulting codes. Compilers translate high level programming language codes into the object codes. Interpreters execute code line by line, whereas compilers execute the resulting files.</a:t>
            </a:r>
            <a:endParaRPr sz="1000">
              <a:solidFill>
                <a:srgbClr val="333333"/>
              </a:solidFill>
            </a:endParaRPr>
          </a:p>
          <a:p>
            <a:pPr indent="0" lvl="0" marL="0">
              <a:spcBef>
                <a:spcPts val="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https://www.grandcircus.co/blog/10-things-you-can-build-with-javascript/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222222"/>
                </a:solidFill>
                <a:highlight>
                  <a:srgbClr val="FFFFFF"/>
                </a:highlight>
              </a:rPr>
              <a:t>The </a:t>
            </a:r>
            <a:r>
              <a:rPr b="1" lang="en" sz="1200">
                <a:solidFill>
                  <a:srgbClr val="222222"/>
                </a:solidFill>
                <a:highlight>
                  <a:srgbClr val="FFFFFF"/>
                </a:highlight>
              </a:rPr>
              <a:t>management</a:t>
            </a:r>
            <a:r>
              <a:rPr lang="en" sz="1200">
                <a:solidFill>
                  <a:srgbClr val="222222"/>
                </a:solidFill>
                <a:highlight>
                  <a:srgbClr val="FFFFFF"/>
                </a:highlight>
              </a:rPr>
              <a:t> of changes to documents, computer programs, large web sites, and other collections of information.</a:t>
            </a:r>
            <a:endParaRPr sz="1200">
              <a:solidFill>
                <a:srgbClr val="222222"/>
              </a:solidFill>
              <a:highlight>
                <a:srgbClr val="FFFFFF"/>
              </a:highlight>
            </a:endParaRPr>
          </a:p>
          <a:p>
            <a:pPr indent="0" lvl="0" marL="0">
              <a:spcBef>
                <a:spcPts val="0"/>
              </a:spcBef>
              <a:spcAft>
                <a:spcPts val="0"/>
              </a:spcAft>
              <a:buNone/>
            </a:pPr>
            <a:r>
              <a:rPr lang="en" sz="1200">
                <a:solidFill>
                  <a:srgbClr val="404040"/>
                </a:solidFill>
                <a:highlight>
                  <a:srgbClr val="FFFFFF"/>
                </a:highlight>
              </a:rPr>
              <a:t>Git is an open-source version control system that was started by Linus Trovalds—the same person who created Linux. Git is similar to other version control systems—</a:t>
            </a:r>
            <a:r>
              <a:rPr lang="en" sz="1200" u="sng">
                <a:solidFill>
                  <a:srgbClr val="114491"/>
                </a:solidFill>
                <a:highlight>
                  <a:srgbClr val="FFFFFF"/>
                </a:highlight>
                <a:hlinkClick r:id="rId2"/>
              </a:rPr>
              <a:t>Subversion</a:t>
            </a:r>
            <a:r>
              <a:rPr lang="en" sz="1200">
                <a:solidFill>
                  <a:srgbClr val="404040"/>
                </a:solidFill>
                <a:highlight>
                  <a:srgbClr val="FFFFFF"/>
                </a:highlight>
              </a:rPr>
              <a:t>, CVS, and Mercurial to name a few.</a:t>
            </a:r>
            <a:endParaRPr sz="120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Javascript and 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the end of the week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Introduction to JavaScript</a:t>
            </a:r>
            <a:endParaRPr/>
          </a:p>
          <a:p>
            <a:pPr indent="-342900" lvl="0" marL="457200" rtl="0">
              <a:spcBef>
                <a:spcPts val="0"/>
              </a:spcBef>
              <a:spcAft>
                <a:spcPts val="0"/>
              </a:spcAft>
              <a:buSzPts val="1800"/>
              <a:buChar char="●"/>
            </a:pPr>
            <a:r>
              <a:rPr lang="en"/>
              <a:t>Introduction to GIT</a:t>
            </a:r>
            <a:endParaRPr/>
          </a:p>
          <a:p>
            <a:pPr indent="-342900" lvl="0" marL="457200" rtl="0">
              <a:spcBef>
                <a:spcPts val="0"/>
              </a:spcBef>
              <a:spcAft>
                <a:spcPts val="0"/>
              </a:spcAft>
              <a:buSzPts val="1800"/>
              <a:buChar char="●"/>
            </a:pPr>
            <a:r>
              <a:rPr lang="en"/>
              <a:t>Introduction to Bootstrap</a:t>
            </a:r>
            <a:endParaRPr/>
          </a:p>
          <a:p>
            <a:pPr indent="-342900" lvl="0" marL="457200" rtl="0">
              <a:spcBef>
                <a:spcPts val="0"/>
              </a:spcBef>
              <a:spcAft>
                <a:spcPts val="0"/>
              </a:spcAft>
              <a:buSzPts val="1800"/>
              <a:buChar char="●"/>
            </a:pPr>
            <a:r>
              <a:rPr lang="en"/>
              <a:t>Responsive Design and Media Queries</a:t>
            </a:r>
            <a:endParaRPr/>
          </a:p>
          <a:p>
            <a:pPr indent="-342900" lvl="0" marL="457200" rtl="0">
              <a:spcBef>
                <a:spcPts val="0"/>
              </a:spcBef>
              <a:spcAft>
                <a:spcPts val="0"/>
              </a:spcAft>
              <a:buSzPts val="1800"/>
              <a:buChar char="●"/>
            </a:pPr>
            <a:r>
              <a:rPr lang="en"/>
              <a:t>GitHub Pages</a:t>
            </a:r>
            <a:endParaRPr/>
          </a:p>
          <a:p>
            <a:pPr indent="-342900" lvl="0" marL="457200" rtl="0">
              <a:spcBef>
                <a:spcPts val="0"/>
              </a:spcBef>
              <a:spcAft>
                <a:spcPts val="0"/>
              </a:spcAft>
              <a:buSzPts val="1800"/>
              <a:buChar char="●"/>
            </a:pPr>
            <a:r>
              <a:rPr lang="en"/>
              <a:t>Fundamentals of JavaScript</a:t>
            </a:r>
            <a:endParaRPr/>
          </a:p>
          <a:p>
            <a:pPr indent="0" lvl="0" marL="0">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Expectations</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68" name="Shape 68"/>
          <p:cNvPicPr preferRelativeResize="0"/>
          <p:nvPr/>
        </p:nvPicPr>
        <p:blipFill>
          <a:blip r:embed="rId3">
            <a:alphaModFix/>
          </a:blip>
          <a:stretch>
            <a:fillRect/>
          </a:stretch>
        </p:blipFill>
        <p:spPr>
          <a:xfrm>
            <a:off x="1358325" y="1152463"/>
            <a:ext cx="6102575" cy="350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to JavaScript	</a:t>
            </a:r>
            <a:endParaRPr/>
          </a:p>
        </p:txBody>
      </p:sp>
      <p:sp>
        <p:nvSpPr>
          <p:cNvPr id="74" name="Shape 74"/>
          <p:cNvSpPr txBox="1"/>
          <p:nvPr>
            <p:ph idx="1" type="body"/>
          </p:nvPr>
        </p:nvSpPr>
        <p:spPr>
          <a:xfrm>
            <a:off x="311700" y="12533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 up tools</a:t>
            </a:r>
            <a:endParaRPr/>
          </a:p>
          <a:p>
            <a:pPr indent="0" lvl="0" marL="0">
              <a:spcBef>
                <a:spcPts val="1600"/>
              </a:spcBef>
              <a:spcAft>
                <a:spcPts val="0"/>
              </a:spcAft>
              <a:buNone/>
            </a:pPr>
            <a:r>
              <a:rPr lang="en"/>
              <a:t>	VsCode</a:t>
            </a:r>
            <a:endParaRPr/>
          </a:p>
          <a:p>
            <a:pPr indent="0" lvl="0" marL="0">
              <a:spcBef>
                <a:spcPts val="1600"/>
              </a:spcBef>
              <a:spcAft>
                <a:spcPts val="0"/>
              </a:spcAft>
              <a:buNone/>
            </a:pPr>
            <a:r>
              <a:rPr lang="en"/>
              <a:t>JavaScript is an </a:t>
            </a:r>
            <a:r>
              <a:rPr lang="en"/>
              <a:t>interpreted</a:t>
            </a:r>
            <a:r>
              <a:rPr lang="en"/>
              <a:t> language</a:t>
            </a:r>
            <a:endParaRPr/>
          </a:p>
          <a:p>
            <a:pPr indent="0" lvl="0" marL="0">
              <a:spcBef>
                <a:spcPts val="1600"/>
              </a:spcBef>
              <a:spcAft>
                <a:spcPts val="1600"/>
              </a:spcAft>
              <a:buNone/>
            </a:pPr>
            <a:r>
              <a:t/>
            </a:r>
            <a:endParaRPr/>
          </a:p>
        </p:txBody>
      </p:sp>
      <p:pic>
        <p:nvPicPr>
          <p:cNvPr id="75" name="Shape 75"/>
          <p:cNvPicPr preferRelativeResize="0"/>
          <p:nvPr/>
        </p:nvPicPr>
        <p:blipFill>
          <a:blip r:embed="rId3">
            <a:alphaModFix/>
          </a:blip>
          <a:stretch>
            <a:fillRect/>
          </a:stretch>
        </p:blipFill>
        <p:spPr>
          <a:xfrm>
            <a:off x="457488" y="3023350"/>
            <a:ext cx="3267075" cy="1295400"/>
          </a:xfrm>
          <a:prstGeom prst="rect">
            <a:avLst/>
          </a:prstGeom>
          <a:noFill/>
          <a:ln>
            <a:noFill/>
          </a:ln>
        </p:spPr>
      </p:pic>
      <p:pic>
        <p:nvPicPr>
          <p:cNvPr id="76" name="Shape 76"/>
          <p:cNvPicPr preferRelativeResize="0"/>
          <p:nvPr/>
        </p:nvPicPr>
        <p:blipFill>
          <a:blip r:embed="rId4">
            <a:alphaModFix/>
          </a:blip>
          <a:stretch>
            <a:fillRect/>
          </a:stretch>
        </p:blipFill>
        <p:spPr>
          <a:xfrm>
            <a:off x="5326150" y="2851900"/>
            <a:ext cx="3454275" cy="160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Hands on session</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3" name="Shape 83"/>
          <p:cNvPicPr preferRelativeResize="0"/>
          <p:nvPr/>
        </p:nvPicPr>
        <p:blipFill>
          <a:blip r:embed="rId3">
            <a:alphaModFix/>
          </a:blip>
          <a:stretch>
            <a:fillRect/>
          </a:stretch>
        </p:blipFill>
        <p:spPr>
          <a:xfrm>
            <a:off x="432725" y="1770950"/>
            <a:ext cx="8175800" cy="2365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can you do with </a:t>
            </a:r>
            <a:r>
              <a:rPr lang="en"/>
              <a:t>JavaScript</a:t>
            </a:r>
            <a:r>
              <a:rPr lang="en"/>
              <a:t>?</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Website and Web Applications</a:t>
            </a:r>
            <a:endParaRPr/>
          </a:p>
          <a:p>
            <a:pPr indent="0" lvl="0" marL="0">
              <a:spcBef>
                <a:spcPts val="1600"/>
              </a:spcBef>
              <a:spcAft>
                <a:spcPts val="0"/>
              </a:spcAft>
              <a:buNone/>
            </a:pPr>
            <a:r>
              <a:rPr lang="en"/>
              <a:t>Server applications</a:t>
            </a:r>
            <a:endParaRPr/>
          </a:p>
          <a:p>
            <a:pPr indent="0" lvl="0" marL="0">
              <a:spcBef>
                <a:spcPts val="1600"/>
              </a:spcBef>
              <a:spcAft>
                <a:spcPts val="1600"/>
              </a:spcAft>
              <a:buNone/>
            </a:pPr>
            <a:r>
              <a:rPr lang="en"/>
              <a:t>Mobile Applications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to GIT	 </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version control?</a:t>
            </a:r>
            <a:endParaRPr/>
          </a:p>
          <a:p>
            <a:pPr indent="0" lvl="0" marL="0">
              <a:spcBef>
                <a:spcPts val="1600"/>
              </a:spcBef>
              <a:spcAft>
                <a:spcPts val="0"/>
              </a:spcAft>
              <a:buNone/>
            </a:pPr>
            <a:r>
              <a:rPr lang="en"/>
              <a:t>Importance of Version control.</a:t>
            </a:r>
            <a:endParaRPr/>
          </a:p>
          <a:p>
            <a:pPr indent="0" lvl="0" marL="0">
              <a:spcBef>
                <a:spcPts val="1600"/>
              </a:spcBef>
              <a:spcAft>
                <a:spcPts val="0"/>
              </a:spcAft>
              <a:buNone/>
            </a:pPr>
            <a:r>
              <a:rPr lang="en"/>
              <a:t>What is GIT and how does it work?</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GitHub and BitBucket	</a:t>
            </a:r>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are large ‘stores’ of projects.</a:t>
            </a:r>
            <a:endParaRPr/>
          </a:p>
          <a:p>
            <a:pPr indent="-342900" lvl="0" marL="457200" rtl="0">
              <a:spcBef>
                <a:spcPts val="1600"/>
              </a:spcBef>
              <a:spcAft>
                <a:spcPts val="0"/>
              </a:spcAft>
              <a:buSzPts val="1800"/>
              <a:buChar char="●"/>
            </a:pPr>
            <a:r>
              <a:rPr lang="en"/>
              <a:t>Repositories</a:t>
            </a:r>
            <a:endParaRPr/>
          </a:p>
          <a:p>
            <a:pPr indent="-342900" lvl="0" marL="457200" rtl="0">
              <a:spcBef>
                <a:spcPts val="0"/>
              </a:spcBef>
              <a:spcAft>
                <a:spcPts val="0"/>
              </a:spcAft>
              <a:buSzPts val="1800"/>
              <a:buChar char="●"/>
            </a:pPr>
            <a:r>
              <a:rPr lang="en"/>
              <a:t>Forking</a:t>
            </a:r>
            <a:endParaRPr/>
          </a:p>
          <a:p>
            <a:pPr indent="-342900" lvl="0" marL="457200" rtl="0">
              <a:spcBef>
                <a:spcPts val="0"/>
              </a:spcBef>
              <a:spcAft>
                <a:spcPts val="0"/>
              </a:spcAft>
              <a:buSzPts val="1800"/>
              <a:buChar char="●"/>
            </a:pPr>
            <a:r>
              <a:rPr lang="en"/>
              <a:t>Pull Requests</a:t>
            </a:r>
            <a:endParaRPr/>
          </a:p>
          <a:p>
            <a:pPr indent="0" lvl="0" marL="0" rtl="0">
              <a:spcBef>
                <a:spcPts val="1600"/>
              </a:spcBef>
              <a:spcAft>
                <a:spcPts val="0"/>
              </a:spcAft>
              <a:buNone/>
            </a:pPr>
            <a:r>
              <a:rPr b="1" lang="en" sz="2400"/>
              <a:t>ToDo</a:t>
            </a:r>
            <a:endParaRPr b="1" sz="2400"/>
          </a:p>
          <a:p>
            <a:pPr indent="-342900" lvl="0" marL="457200" rtl="0">
              <a:spcBef>
                <a:spcPts val="1600"/>
              </a:spcBef>
              <a:spcAft>
                <a:spcPts val="0"/>
              </a:spcAft>
              <a:buSzPts val="1800"/>
              <a:buChar char="●"/>
            </a:pPr>
            <a:r>
              <a:rPr lang="en"/>
              <a:t>Set Up GIT</a:t>
            </a:r>
            <a:endParaRPr/>
          </a:p>
          <a:p>
            <a:pPr indent="-342900" lvl="0" marL="457200" rtl="0">
              <a:spcBef>
                <a:spcPts val="0"/>
              </a:spcBef>
              <a:spcAft>
                <a:spcPts val="0"/>
              </a:spcAft>
              <a:buSzPts val="1800"/>
              <a:buChar char="●"/>
            </a:pPr>
            <a:r>
              <a:rPr lang="en"/>
              <a:t>Create Github accounts</a:t>
            </a:r>
            <a:endParaRPr/>
          </a:p>
          <a:p>
            <a:pPr indent="-342900" lvl="0" marL="457200" rtl="0">
              <a:spcBef>
                <a:spcPts val="0"/>
              </a:spcBef>
              <a:spcAft>
                <a:spcPts val="0"/>
              </a:spcAft>
              <a:buSzPts val="1800"/>
              <a:buChar char="●"/>
            </a:pPr>
            <a:r>
              <a:rPr lang="en"/>
              <a:t>Commit our changes</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Retrospective</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8" name="Shape 108"/>
          <p:cNvPicPr preferRelativeResize="0"/>
          <p:nvPr/>
        </p:nvPicPr>
        <p:blipFill>
          <a:blip r:embed="rId3">
            <a:alphaModFix/>
          </a:blip>
          <a:stretch>
            <a:fillRect/>
          </a:stretch>
        </p:blipFill>
        <p:spPr>
          <a:xfrm>
            <a:off x="311700" y="1152475"/>
            <a:ext cx="2467550" cy="2467550"/>
          </a:xfrm>
          <a:prstGeom prst="rect">
            <a:avLst/>
          </a:prstGeom>
          <a:noFill/>
          <a:ln>
            <a:noFill/>
          </a:ln>
        </p:spPr>
      </p:pic>
      <p:pic>
        <p:nvPicPr>
          <p:cNvPr id="109" name="Shape 109"/>
          <p:cNvPicPr preferRelativeResize="0"/>
          <p:nvPr/>
        </p:nvPicPr>
        <p:blipFill>
          <a:blip r:embed="rId4">
            <a:alphaModFix/>
          </a:blip>
          <a:stretch>
            <a:fillRect/>
          </a:stretch>
        </p:blipFill>
        <p:spPr>
          <a:xfrm>
            <a:off x="3652925" y="1393800"/>
            <a:ext cx="5226851" cy="1690300"/>
          </a:xfrm>
          <a:prstGeom prst="rect">
            <a:avLst/>
          </a:prstGeom>
          <a:noFill/>
          <a:ln>
            <a:noFill/>
          </a:ln>
        </p:spPr>
      </p:pic>
      <p:pic>
        <p:nvPicPr>
          <p:cNvPr id="110" name="Shape 110"/>
          <p:cNvPicPr preferRelativeResize="0"/>
          <p:nvPr/>
        </p:nvPicPr>
        <p:blipFill>
          <a:blip r:embed="rId5">
            <a:alphaModFix/>
          </a:blip>
          <a:stretch>
            <a:fillRect/>
          </a:stretch>
        </p:blipFill>
        <p:spPr>
          <a:xfrm>
            <a:off x="3267975" y="3142825"/>
            <a:ext cx="2608050" cy="1637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