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uilt" TargetMode="External"/><Relationship Id="rId3" Type="http://schemas.openxmlformats.org/officeDocument/2006/relationships/hyperlink" Target="http://lovebootstrap.co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$scope.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NSSF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computeNssf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GROSS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NSSFCONTRIBUTION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NSSF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EMPLOYERCONTRIBUTION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NSSF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TOTALCONTRIBUTION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NSSF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computePaye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GROSS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NETPAY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computeNetpay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GROSS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NSSFCONTRIBUTION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$scope.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//Calculate NSSF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computeNssf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(gross) { 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EMPLOYEE_RATE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0.05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EMPLOYER_RATE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employeeContribution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EMPLOYEE_RATE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employerContribution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EMPLOYER_RATE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totalContribution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employeeContribution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employerContribution;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values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values[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employeeContribution;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values[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employerContribution;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values[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totalContribution;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values;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//Compute PAYE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computePaye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(gross)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SECOND_TAX_BRACKET_RATE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THIRD_TAX_BRACKET_RATE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.2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FOURTH_TAX_BRACKET_RATE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OVER_TEN_MILLION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.1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235000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235000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335000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SECOND_TAX_BRACKET_RATE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gross;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335000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410000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THIRD_TAX_BRACKET_RATE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335000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410000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FOURTH_TAX_BRACKET_RATE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410000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FOURTH_TAX_BRACKET_RATE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410000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OVER_TEN_MILLION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//compute NETPAY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computeNetpay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(gross, employeeContribution, paye)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NetPay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gross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paye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employeeContribution;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NetPay;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to know a lot of htlm and css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http://built</a:t>
            </a:r>
            <a:r>
              <a:rPr lang="en"/>
              <a:t>withbootstrap.com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http://lovebootstrap.com</a:t>
            </a:r>
            <a:r>
              <a:rPr lang="en"/>
              <a:t> http://expo.getbootstrap.com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with small screens first and scale up to larger screens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tbootstrap.com/docs/3.3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etbootstrap.com/docs/3.3/getting-started/#examp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and GitHub Pages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55555"/>
                </a:solidFill>
              </a:rPr>
              <a:t>Exercise</a:t>
            </a:r>
            <a:endParaRPr sz="1050">
              <a:solidFill>
                <a:srgbClr val="555555"/>
              </a:solidFill>
            </a:endParaRPr>
          </a:p>
          <a:p>
            <a:pPr indent="0" lvl="0" marL="0" rtl="0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55555"/>
                </a:solidFill>
              </a:rPr>
              <a:t>NSSF - 5% employee contribution. 10% Employer </a:t>
            </a:r>
            <a:r>
              <a:rPr b="1" lang="en" sz="1050">
                <a:solidFill>
                  <a:srgbClr val="555555"/>
                </a:solidFill>
              </a:rPr>
              <a:t>contribution</a:t>
            </a:r>
            <a:endParaRPr b="1" sz="1050">
              <a:solidFill>
                <a:srgbClr val="555555"/>
              </a:solidFill>
            </a:endParaRPr>
          </a:p>
          <a:p>
            <a:pPr indent="0" lvl="0" marL="0" rtl="0" algn="just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555555"/>
                </a:solidFill>
              </a:rPr>
              <a:t>No tax is paid on chargeable income below Shs 235,000 earned monthly. For income above Shs 235,000 shillings but not beyond Shs 335,000, the rate applied is 10%, meaning that the maximum amount of tax paid in this bracket is Shs 10,000 monthly.</a:t>
            </a:r>
            <a:endParaRPr b="1" sz="1050">
              <a:solidFill>
                <a:srgbClr val="555555"/>
              </a:solidFill>
            </a:endParaRPr>
          </a:p>
          <a:p>
            <a:pPr indent="0" lvl="0" marL="0" rtl="0" algn="just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555555"/>
                </a:solidFill>
              </a:rPr>
              <a:t>Taxpayers in third bracket; earning income above Shs 335,000 but not beyond Shs 410,000 a month, pay Shs 10,000 plus 20% of the amount by which their chargeable income exceeds Shs 335,000. The maximum amount of PAYE for this bracket is Shs 25,000.</a:t>
            </a:r>
            <a:endParaRPr b="1" sz="1050">
              <a:solidFill>
                <a:srgbClr val="555555"/>
              </a:solidFill>
            </a:endParaRPr>
          </a:p>
          <a:p>
            <a:pPr indent="0" lvl="0" marL="0" rtl="0" algn="just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55555"/>
                </a:solidFill>
              </a:rPr>
              <a:t>The last bracket caters for those whose income exceeds Shs 410,000 monthly. Tax payable in this bracket is the Shs 25,000 plus 30% of the amount by which chargeable income exceeds Shs 410,000; and 10% of the amount by which chargeable income exceeds Shs 10m.</a:t>
            </a:r>
            <a:endParaRPr/>
          </a:p>
          <a:p>
            <a:pPr indent="0" lvl="0" marL="0" rtl="0" algn="just">
              <a:spcBef>
                <a:spcPts val="2200"/>
              </a:spcBef>
              <a:spcAft>
                <a:spcPts val="2200"/>
              </a:spcAft>
              <a:buNone/>
            </a:pPr>
            <a:r>
              <a:rPr lang="en"/>
              <a:t>ht</a:t>
            </a:r>
            <a:r>
              <a:rPr lang="en"/>
              <a:t>tps://www.codeschool.com/courses/javascript-road-trip-part-2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Bootstrap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respons</a:t>
            </a:r>
            <a:r>
              <a:rPr lang="en"/>
              <a:t>ive </a:t>
            </a:r>
            <a:r>
              <a:rPr lang="en"/>
              <a:t>design framework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build static website and dynamic web applications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Mobile first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and unzipping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https://getbootstrap.com/docs/3.3/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Templates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https://getbootstrap.com/docs/3.3/getting-started/#examples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Websites	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Website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https://pages.github.com/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http://jmcglone.com/guides/github-pages/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