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88" r:id="rId5"/>
    <p:sldId id="289" r:id="rId6"/>
    <p:sldId id="292" r:id="rId7"/>
    <p:sldId id="291" r:id="rId8"/>
    <p:sldId id="293" r:id="rId9"/>
    <p:sldId id="304" r:id="rId10"/>
    <p:sldId id="290" r:id="rId11"/>
    <p:sldId id="295" r:id="rId12"/>
    <p:sldId id="296" r:id="rId13"/>
    <p:sldId id="298" r:id="rId14"/>
    <p:sldId id="306" r:id="rId15"/>
    <p:sldId id="305" r:id="rId16"/>
    <p:sldId id="260" r:id="rId17"/>
    <p:sldId id="264" r:id="rId18"/>
    <p:sldId id="263" r:id="rId19"/>
    <p:sldId id="266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580"/>
    <a:srgbClr val="6B81A1"/>
    <a:srgbClr val="4C5E78"/>
    <a:srgbClr val="50637C"/>
    <a:srgbClr val="3F4E63"/>
    <a:srgbClr val="677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234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duar\Documents\epigen\Datos_raw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duar\Documents\epigen\Datos_raw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eduar\Documents\epigen\Datos_raw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eduar\Documents\epigen\Datos_raw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'Hoja1 (2)'!$B$1:$DB$1</cx:f>
        <cx:lvl ptCount="105">
          <cx:pt idx="0">BETAINA </cx:pt>
          <cx:pt idx="1">BIOTINA</cx:pt>
          <cx:pt idx="2">INOSITOL</cx:pt>
          <cx:pt idx="3">VIT_A1</cx:pt>
          <cx:pt idx="4">VIT_ B2</cx:pt>
          <cx:pt idx="5">VIT_B1</cx:pt>
          <cx:pt idx="6">VIT_B3</cx:pt>
          <cx:pt idx="7">VIT_B5</cx:pt>
          <cx:pt idx="8">VIT_B6</cx:pt>
          <cx:pt idx="9">VIT_B9</cx:pt>
          <cx:pt idx="10">VIT_B12</cx:pt>
          <cx:pt idx="11">VIT_C</cx:pt>
          <cx:pt idx="12">VIT_D3</cx:pt>
          <cx:pt idx="13">VIT _E</cx:pt>
          <cx:pt idx="14">VIT_K</cx:pt>
          <cx:pt idx="15">VIT_K1</cx:pt>
          <cx:pt idx="16">VIT_K2</cx:pt>
          <cx:pt idx="17">Boro</cx:pt>
          <cx:pt idx="18">Calcio</cx:pt>
          <cx:pt idx="19">Cromo</cx:pt>
          <cx:pt idx="20">Cobre </cx:pt>
          <cx:pt idx="21">Yodo</cx:pt>
          <cx:pt idx="22">Hierro</cx:pt>
          <cx:pt idx="23">Litio</cx:pt>
          <cx:pt idx="24">Magnesio</cx:pt>
          <cx:pt idx="25">Manganeso</cx:pt>
          <cx:pt idx="26">Molibdeno</cx:pt>
          <cx:pt idx="27">Potasio</cx:pt>
          <cx:pt idx="28">Selenio</cx:pt>
          <cx:pt idx="29">silicio</cx:pt>
          <cx:pt idx="30">Sodio </cx:pt>
          <cx:pt idx="31">Azufre</cx:pt>
          <cx:pt idx="32">Fosforo</cx:pt>
          <cx:pt idx="33">Zinc</cx:pt>
          <cx:pt idx="34">Acido_alfa_lipoico</cx:pt>
          <cx:pt idx="35">Antocianinas</cx:pt>
          <cx:pt idx="36">Vit_C</cx:pt>
          <cx:pt idx="37">Vit_E</cx:pt>
          <cx:pt idx="38">Carotenoides</cx:pt>
          <cx:pt idx="39">selenio</cx:pt>
          <cx:pt idx="40">Coenzima_Q10</cx:pt>
          <cx:pt idx="41">Flavonoides</cx:pt>
          <cx:pt idx="42">Fitoestrogenos</cx:pt>
          <cx:pt idx="43">Polifenoles</cx:pt>
          <cx:pt idx="44">Superoxido_dismutasa</cx:pt>
          <cx:pt idx="45">Sulforafano_glucosinolato</cx:pt>
          <cx:pt idx="46">ZincA</cx:pt>
          <cx:pt idx="47">Acido_glutamico</cx:pt>
          <cx:pt idx="48">Arginina</cx:pt>
          <cx:pt idx="49">Asparagina</cx:pt>
          <cx:pt idx="50">Acido_aspartico</cx:pt>
          <cx:pt idx="51">Alanina</cx:pt>
          <cx:pt idx="52">Carnitina</cx:pt>
          <cx:pt idx="53">Carnosina </cx:pt>
          <cx:pt idx="54">Cisteina</cx:pt>
          <cx:pt idx="55">Cistina</cx:pt>
          <cx:pt idx="56">Citrulina</cx:pt>
          <cx:pt idx="57">Fenilalanina</cx:pt>
          <cx:pt idx="58">Glicina </cx:pt>
          <cx:pt idx="59">Glutamina</cx:pt>
          <cx:pt idx="60">Histidina </cx:pt>
          <cx:pt idx="61">Isoleucina</cx:pt>
          <cx:pt idx="62">Leucina</cx:pt>
          <cx:pt idx="63">Lisina</cx:pt>
          <cx:pt idx="64">Metionina</cx:pt>
          <cx:pt idx="65">Ornitina </cx:pt>
          <cx:pt idx="66">Prolina</cx:pt>
          <cx:pt idx="67">Serina</cx:pt>
          <cx:pt idx="68">Taurina</cx:pt>
          <cx:pt idx="69">treonina</cx:pt>
          <cx:pt idx="70">Tirosina</cx:pt>
          <cx:pt idx="71">Triptofano</cx:pt>
          <cx:pt idx="72">Valina</cx:pt>
          <cx:pt idx="73">Acido_alfa_linolenico</cx:pt>
          <cx:pt idx="74">Acido_araquidonico_6</cx:pt>
          <cx:pt idx="75">Acido_hecoxahexanoico_3</cx:pt>
          <cx:pt idx="76">Acido_gama_linolenico_6</cx:pt>
          <cx:pt idx="77">Acido_oleico_9</cx:pt>
          <cx:pt idx="78">Acido_linoleico_6</cx:pt>
          <cx:pt idx="79">Acido_ecosapentaenoico_3_EPA</cx:pt>
          <cx:pt idx="80">Esporas</cx:pt>
          <cx:pt idx="81">Hongos</cx:pt>
          <cx:pt idx="82">Senal_posviral</cx:pt>
          <cx:pt idx="83">Bacteria</cx:pt>
          <cx:pt idx="84">Senal_viral</cx:pt>
          <cx:pt idx="85">Parasitos</cx:pt>
          <cx:pt idx="86">Electrosendibilidad_radiacion</cx:pt>
          <cx:pt idx="87">Quimicos_hidrocarburos </cx:pt>
          <cx:pt idx="88">Metales_pesados </cx:pt>
          <cx:pt idx="89">Radiacion</cx:pt>
          <cx:pt idx="90">Campo_magnetico_intermitente</cx:pt>
          <cx:pt idx="91">Electrosensibilidad</cx:pt>
          <cx:pt idx="92">Electrosmog</cx:pt>
          <cx:pt idx="93">Campo_electrostatico</cx:pt>
          <cx:pt idx="94">FEBaja</cx:pt>
          <cx:pt idx="95">R_baja_frec</cx:pt>
          <cx:pt idx="96">Campo_mag_constante</cx:pt>
          <cx:pt idx="97">Microondas</cx:pt>
          <cx:pt idx="98">GSM_0_9Ghz</cx:pt>
          <cx:pt idx="99">GSM_1_8Ghz</cx:pt>
          <cx:pt idx="100">Radiofrecuencia</cx:pt>
          <cx:pt idx="101">corriente_tracción</cx:pt>
          <cx:pt idx="102">pantalla_tv</cx:pt>
          <cx:pt idx="103">pantalla_pc</cx:pt>
          <cx:pt idx="104">50hz_corriente_entrada</cx:pt>
        </cx:lvl>
      </cx:strDim>
      <cx:numDim type="val">
        <cx:f dir="row">'Hoja1 (2)'!$B$63:$DB$63</cx:f>
        <cx:lvl ptCount="105" formatCode="General">
          <cx:pt idx="0">13</cx:pt>
          <cx:pt idx="1">15</cx:pt>
          <cx:pt idx="2">11</cx:pt>
          <cx:pt idx="3">6</cx:pt>
          <cx:pt idx="4">14</cx:pt>
          <cx:pt idx="5">13</cx:pt>
          <cx:pt idx="6">10</cx:pt>
          <cx:pt idx="7">6</cx:pt>
          <cx:pt idx="8">12</cx:pt>
          <cx:pt idx="9">7</cx:pt>
          <cx:pt idx="10">11</cx:pt>
          <cx:pt idx="11">15</cx:pt>
          <cx:pt idx="12">10</cx:pt>
          <cx:pt idx="13">15</cx:pt>
          <cx:pt idx="14">1</cx:pt>
          <cx:pt idx="15">8</cx:pt>
          <cx:pt idx="16">12</cx:pt>
          <cx:pt idx="17">14</cx:pt>
          <cx:pt idx="18">14</cx:pt>
          <cx:pt idx="19">13</cx:pt>
          <cx:pt idx="20">13</cx:pt>
          <cx:pt idx="21">6</cx:pt>
          <cx:pt idx="22">11</cx:pt>
          <cx:pt idx="23">10</cx:pt>
          <cx:pt idx="24">9</cx:pt>
          <cx:pt idx="25">9</cx:pt>
          <cx:pt idx="26">10</cx:pt>
          <cx:pt idx="27">9</cx:pt>
          <cx:pt idx="28">8</cx:pt>
          <cx:pt idx="29">13</cx:pt>
          <cx:pt idx="30">10</cx:pt>
          <cx:pt idx="31">12</cx:pt>
          <cx:pt idx="32">0</cx:pt>
          <cx:pt idx="33">5</cx:pt>
          <cx:pt idx="34">11</cx:pt>
          <cx:pt idx="35">15</cx:pt>
          <cx:pt idx="36">15</cx:pt>
          <cx:pt idx="37">20</cx:pt>
          <cx:pt idx="38">10</cx:pt>
          <cx:pt idx="39">15</cx:pt>
          <cx:pt idx="40">10</cx:pt>
          <cx:pt idx="41">22</cx:pt>
          <cx:pt idx="42">15</cx:pt>
          <cx:pt idx="43">12</cx:pt>
          <cx:pt idx="44">7</cx:pt>
          <cx:pt idx="45">15</cx:pt>
          <cx:pt idx="46">0</cx:pt>
          <cx:pt idx="47">8</cx:pt>
          <cx:pt idx="48">10</cx:pt>
          <cx:pt idx="49">11</cx:pt>
          <cx:pt idx="50">8</cx:pt>
          <cx:pt idx="51">9</cx:pt>
          <cx:pt idx="52">10</cx:pt>
          <cx:pt idx="53">8</cx:pt>
          <cx:pt idx="54">11</cx:pt>
          <cx:pt idx="55">6</cx:pt>
          <cx:pt idx="56">12</cx:pt>
          <cx:pt idx="57">7</cx:pt>
          <cx:pt idx="58">8</cx:pt>
          <cx:pt idx="59">6</cx:pt>
          <cx:pt idx="60">7</cx:pt>
          <cx:pt idx="61">3</cx:pt>
          <cx:pt idx="62">6</cx:pt>
          <cx:pt idx="63">4</cx:pt>
          <cx:pt idx="64">5</cx:pt>
          <cx:pt idx="65">11</cx:pt>
          <cx:pt idx="66">8</cx:pt>
          <cx:pt idx="67">16</cx:pt>
          <cx:pt idx="68">12</cx:pt>
          <cx:pt idx="69">4</cx:pt>
          <cx:pt idx="70">11</cx:pt>
          <cx:pt idx="71">5</cx:pt>
          <cx:pt idx="72">12</cx:pt>
          <cx:pt idx="73">15</cx:pt>
          <cx:pt idx="74">6</cx:pt>
          <cx:pt idx="75">7</cx:pt>
          <cx:pt idx="76">11</cx:pt>
          <cx:pt idx="77">17</cx:pt>
          <cx:pt idx="78">9</cx:pt>
          <cx:pt idx="79">9</cx:pt>
          <cx:pt idx="80">19</cx:pt>
          <cx:pt idx="81">13</cx:pt>
          <cx:pt idx="82">11</cx:pt>
          <cx:pt idx="83">17</cx:pt>
          <cx:pt idx="84">18</cx:pt>
          <cx:pt idx="85">19</cx:pt>
          <cx:pt idx="86">0</cx:pt>
          <cx:pt idx="87">11</cx:pt>
          <cx:pt idx="88">19</cx:pt>
          <cx:pt idx="89">12</cx:pt>
          <cx:pt idx="90">2</cx:pt>
          <cx:pt idx="91">0</cx:pt>
          <cx:pt idx="92">17</cx:pt>
          <cx:pt idx="93">11</cx:pt>
          <cx:pt idx="94">12</cx:pt>
          <cx:pt idx="95">10</cx:pt>
          <cx:pt idx="96">21</cx:pt>
          <cx:pt idx="97">7</cx:pt>
          <cx:pt idx="98">17</cx:pt>
          <cx:pt idx="99">12</cx:pt>
          <cx:pt idx="100">16</cx:pt>
          <cx:pt idx="101">13</cx:pt>
          <cx:pt idx="102">9</cx:pt>
          <cx:pt idx="103">12</cx:pt>
          <cx:pt idx="104">15</cx:pt>
        </cx:lvl>
      </cx:numDim>
    </cx:data>
  </cx:chartData>
  <cx:chart>
    <cx:title pos="t" align="ctr" overlay="0">
      <cx:tx>
        <cx:txData>
          <cx:v>Pareto / Frecuencia por indicador</cx:v>
        </cx:txData>
      </cx:tx>
      <cx:spPr>
        <a:solidFill>
          <a:sysClr val="window" lastClr="FFFFFF"/>
        </a:solidFill>
        <a:ln>
          <a:noFill/>
        </a:ln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aseline="0">
              <a:solidFill>
                <a:schemeClr val="tx1"/>
              </a:solidFill>
            </a:defRPr>
          </a:pPr>
          <a:r>
            <a:rPr lang="es-ES" sz="2000" b="0" i="0" u="none" strike="noStrike" baseline="0">
              <a:solidFill>
                <a:schemeClr val="tx1"/>
              </a:solidFill>
              <a:latin typeface="Calibri" panose="020F0502020204030204"/>
            </a:rPr>
            <a:t>Pareto / Frecuencia por indicador</a:t>
          </a:r>
        </a:p>
      </cx:txPr>
    </cx:title>
    <cx:plotArea>
      <cx:plotAreaRegion>
        <cx:series layoutId="clusteredColumn" uniqueId="{EB57994B-09ED-4B10-8C12-310C93EFB157}">
          <cx:spPr>
            <a:solidFill>
              <a:srgbClr val="6DA945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s-E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</cx:dataLabels>
          <cx:dataId val="0"/>
          <cx:layoutPr>
            <cx:aggregation/>
          </cx:layoutPr>
          <cx:axisId val="1"/>
        </cx:series>
        <cx:series layoutId="paretoLine" ownerIdx="0" uniqueId="{4040B5E6-FBF9-4373-B6C7-D3469629E566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'Hoja1 (2)'!$B$63:$DB$63</cx:f>
        <cx:lvl ptCount="105" formatCode="General">
          <cx:pt idx="0">13</cx:pt>
          <cx:pt idx="1">15</cx:pt>
          <cx:pt idx="2">11</cx:pt>
          <cx:pt idx="3">6</cx:pt>
          <cx:pt idx="4">14</cx:pt>
          <cx:pt idx="5">13</cx:pt>
          <cx:pt idx="6">10</cx:pt>
          <cx:pt idx="7">6</cx:pt>
          <cx:pt idx="8">12</cx:pt>
          <cx:pt idx="9">7</cx:pt>
          <cx:pt idx="10">11</cx:pt>
          <cx:pt idx="11">15</cx:pt>
          <cx:pt idx="12">10</cx:pt>
          <cx:pt idx="13">15</cx:pt>
          <cx:pt idx="14">1</cx:pt>
          <cx:pt idx="15">8</cx:pt>
          <cx:pt idx="16">12</cx:pt>
          <cx:pt idx="17">14</cx:pt>
          <cx:pt idx="18">14</cx:pt>
          <cx:pt idx="19">13</cx:pt>
          <cx:pt idx="20">13</cx:pt>
          <cx:pt idx="21">6</cx:pt>
          <cx:pt idx="22">11</cx:pt>
          <cx:pt idx="23">10</cx:pt>
          <cx:pt idx="24">9</cx:pt>
          <cx:pt idx="25">9</cx:pt>
          <cx:pt idx="26">10</cx:pt>
          <cx:pt idx="27">9</cx:pt>
          <cx:pt idx="28">8</cx:pt>
          <cx:pt idx="29">13</cx:pt>
          <cx:pt idx="30">10</cx:pt>
          <cx:pt idx="31">12</cx:pt>
          <cx:pt idx="32">0</cx:pt>
          <cx:pt idx="33">5</cx:pt>
          <cx:pt idx="34">11</cx:pt>
          <cx:pt idx="35">15</cx:pt>
          <cx:pt idx="36">15</cx:pt>
          <cx:pt idx="37">20</cx:pt>
          <cx:pt idx="38">10</cx:pt>
          <cx:pt idx="39">15</cx:pt>
          <cx:pt idx="40">10</cx:pt>
          <cx:pt idx="41">22</cx:pt>
          <cx:pt idx="42">15</cx:pt>
          <cx:pt idx="43">12</cx:pt>
          <cx:pt idx="44">7</cx:pt>
          <cx:pt idx="45">15</cx:pt>
          <cx:pt idx="46">0</cx:pt>
          <cx:pt idx="47">8</cx:pt>
          <cx:pt idx="48">10</cx:pt>
          <cx:pt idx="49">11</cx:pt>
          <cx:pt idx="50">8</cx:pt>
          <cx:pt idx="51">9</cx:pt>
          <cx:pt idx="52">10</cx:pt>
          <cx:pt idx="53">8</cx:pt>
          <cx:pt idx="54">11</cx:pt>
          <cx:pt idx="55">6</cx:pt>
          <cx:pt idx="56">12</cx:pt>
          <cx:pt idx="57">7</cx:pt>
          <cx:pt idx="58">8</cx:pt>
          <cx:pt idx="59">6</cx:pt>
          <cx:pt idx="60">7</cx:pt>
          <cx:pt idx="61">3</cx:pt>
          <cx:pt idx="62">6</cx:pt>
          <cx:pt idx="63">4</cx:pt>
          <cx:pt idx="64">5</cx:pt>
          <cx:pt idx="65">11</cx:pt>
          <cx:pt idx="66">8</cx:pt>
          <cx:pt idx="67">16</cx:pt>
          <cx:pt idx="68">12</cx:pt>
          <cx:pt idx="69">4</cx:pt>
          <cx:pt idx="70">11</cx:pt>
          <cx:pt idx="71">5</cx:pt>
          <cx:pt idx="72">12</cx:pt>
          <cx:pt idx="73">15</cx:pt>
          <cx:pt idx="74">6</cx:pt>
          <cx:pt idx="75">7</cx:pt>
          <cx:pt idx="76">11</cx:pt>
          <cx:pt idx="77">17</cx:pt>
          <cx:pt idx="78">9</cx:pt>
          <cx:pt idx="79">9</cx:pt>
          <cx:pt idx="80">19</cx:pt>
          <cx:pt idx="81">13</cx:pt>
          <cx:pt idx="82">11</cx:pt>
          <cx:pt idx="83">17</cx:pt>
          <cx:pt idx="84">18</cx:pt>
          <cx:pt idx="85">19</cx:pt>
          <cx:pt idx="86">0</cx:pt>
          <cx:pt idx="87">11</cx:pt>
          <cx:pt idx="88">19</cx:pt>
          <cx:pt idx="89">12</cx:pt>
          <cx:pt idx="90">2</cx:pt>
          <cx:pt idx="91">0</cx:pt>
          <cx:pt idx="92">17</cx:pt>
          <cx:pt idx="93">11</cx:pt>
          <cx:pt idx="94">12</cx:pt>
          <cx:pt idx="95">10</cx:pt>
          <cx:pt idx="96">21</cx:pt>
          <cx:pt idx="97">7</cx:pt>
          <cx:pt idx="98">17</cx:pt>
          <cx:pt idx="99">12</cx:pt>
          <cx:pt idx="100">16</cx:pt>
          <cx:pt idx="101">13</cx:pt>
          <cx:pt idx="102">9</cx:pt>
          <cx:pt idx="103">12</cx:pt>
          <cx:pt idx="104">15</cx:pt>
        </cx:lvl>
      </cx:numDim>
    </cx:data>
  </cx:chartData>
  <cx:chart>
    <cx:title pos="t" align="ctr" overlay="0">
      <cx:tx>
        <cx:txData>
          <cx:v>Caja y bigotes por indicador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aseline="0"/>
          </a:pPr>
          <a:r>
            <a:rPr lang="es-ES" sz="100" b="0" i="0" u="none" strike="noStrike" baseline="0" dirty="0">
              <a:solidFill>
                <a:srgbClr val="002060"/>
              </a:solidFill>
              <a:latin typeface="Calibri" panose="020F0502020204030204"/>
            </a:rPr>
            <a:t>Caja y bigotes por indicador</a:t>
          </a:r>
        </a:p>
      </cx:txPr>
    </cx:title>
    <cx:plotArea>
      <cx:plotAreaRegion>
        <cx:series layoutId="boxWhisker" uniqueId="{A60C39A5-EC94-456F-8031-868A4BF3D22A}">
          <cx:spPr>
            <a:solidFill>
              <a:srgbClr val="6DA945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aseline="0">
                    <a:solidFill>
                      <a:sysClr val="windowText" lastClr="000000"/>
                    </a:solidFill>
                  </a:defRPr>
                </a:pPr>
                <a:endParaRPr lang="es-ES" sz="2000" b="0" i="0" u="none" strike="noStrike" baseline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cx:txPr>
            <cx:dataLabel idx="10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000" baseline="0">
                      <a:solidFill>
                        <a:schemeClr val="bg1"/>
                      </a:solidFill>
                    </a:defRPr>
                  </a:pPr>
                  <a:r>
                    <a:rPr lang="es-ES" sz="20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10.63809524</a:t>
                  </a:r>
                </a:p>
              </cx:txPr>
            </cx:dataLabel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 b="1" i="0" baseline="0">
                <a:solidFill>
                  <a:srgbClr val="002060"/>
                </a:solidFill>
              </a:defRPr>
            </a:pPr>
            <a:endParaRPr lang="es-ES" sz="2000" b="1" i="0" u="none" strike="noStrike" baseline="0">
              <a:solidFill>
                <a:srgbClr val="002060"/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'Hoja1 (2)'!$A$2:$A$62</cx:f>
        <cx:lvl ptCount="61">
          <cx:pt idx="0">Pedro7/13/23</cx:pt>
          <cx:pt idx="1">Dolores6/11/23</cx:pt>
          <cx:pt idx="2">MaDo6/13/23</cx:pt>
          <cx:pt idx="3">Alvaro8/15/23</cx:pt>
          <cx:pt idx="4">Marige7/19/23</cx:pt>
          <cx:pt idx="5">Agnes6/6/23</cx:pt>
          <cx:pt idx="6">Eze7/17/23</cx:pt>
          <cx:pt idx="7">Edu7/4/23</cx:pt>
          <cx:pt idx="8">Alma7/27/23</cx:pt>
          <cx:pt idx="9">Imanol6/1/23</cx:pt>
          <cx:pt idx="10">MaEle7/13/23</cx:pt>
          <cx:pt idx="11">Edu8/16/23</cx:pt>
          <cx:pt idx="12">Roxana7/13/23</cx:pt>
          <cx:pt idx="13">AnaPau7/21/23</cx:pt>
          <cx:pt idx="14">Jessica6/9/23</cx:pt>
          <cx:pt idx="15">Pablo6/6/23</cx:pt>
          <cx:pt idx="16">Evelyn5/15/23</cx:pt>
          <cx:pt idx="17">Lidia8/8/23</cx:pt>
          <cx:pt idx="18">James7/28/23</cx:pt>
          <cx:pt idx="19">Joaquin </cx:pt>
          <cx:pt idx="20">J_fco8/14</cx:pt>
          <cx:pt idx="21">Dulce5/9/23</cx:pt>
          <cx:pt idx="22">Olga5/15/23</cx:pt>
          <cx:pt idx="23">Jose7/3/23</cx:pt>
          <cx:pt idx="24">Araceli6/19/23</cx:pt>
          <cx:pt idx="25">Luz6/16/23</cx:pt>
          <cx:pt idx="26">Silvia7/28/23</cx:pt>
          <cx:pt idx="27">Norma5/15/23</cx:pt>
          <cx:pt idx="28">Ma_jose6/15/23</cx:pt>
          <cx:pt idx="29">Julieta6/27/23</cx:pt>
          <cx:pt idx="30">Regina7/19/23</cx:pt>
          <cx:pt idx="31">MaRosario7/11/23</cx:pt>
          <cx:pt idx="32">Andrea6/14/23</cx:pt>
          <cx:pt idx="33">Rosa5/9/23</cx:pt>
          <cx:pt idx="34">Antonio7/21/23</cx:pt>
          <cx:pt idx="35">J.Armando7/24/23</cx:pt>
          <cx:pt idx="36">Ramon5/24/23</cx:pt>
          <cx:pt idx="37">Teresa7/24/23</cx:pt>
          <cx:pt idx="38">Alejandro5/10/23</cx:pt>
          <cx:pt idx="39">Philip8/03/23</cx:pt>
          <cx:pt idx="40">Ivanna6/27/23</cx:pt>
          <cx:pt idx="41">Ma_Claudia7/18/23</cx:pt>
          <cx:pt idx="42">Chistopher7/17/23</cx:pt>
          <cx:pt idx="43">Carmina7/21/23</cx:pt>
          <cx:pt idx="44">Javier5/9/23</cx:pt>
          <cx:pt idx="45">Javier5/11/23</cx:pt>
          <cx:pt idx="46">Edith8/14/23</cx:pt>
          <cx:pt idx="47">JuanC5/15/23</cx:pt>
          <cx:pt idx="48">Francisca6/20/23</cx:pt>
          <cx:pt idx="49">MaGpe7/6/23</cx:pt>
          <cx:pt idx="50">Erika8/3/23</cx:pt>
          <cx:pt idx="51">karla6/20/23</cx:pt>
          <cx:pt idx="52">Alejandra6/16/23</cx:pt>
          <cx:pt idx="53">Angelica7/11/23</cx:pt>
          <cx:pt idx="54">Gerardo6/17/23</cx:pt>
          <cx:pt idx="55">Laura5/17/23</cx:pt>
          <cx:pt idx="56">Andre7/25/23</cx:pt>
          <cx:pt idx="57">Fernando7/25/23</cx:pt>
          <cx:pt idx="58">Karen7/19/23</cx:pt>
          <cx:pt idx="59">Martha5/17/23</cx:pt>
          <cx:pt idx="60">Ignacio7/19/23</cx:pt>
        </cx:lvl>
      </cx:strDim>
      <cx:numDim type="val">
        <cx:f>'Hoja1 (2)'!$DC$2:$DC$62</cx:f>
        <cx:lvl ptCount="61" formatCode="General">
          <cx:pt idx="0">22</cx:pt>
          <cx:pt idx="1">18</cx:pt>
          <cx:pt idx="2">15</cx:pt>
          <cx:pt idx="3">17</cx:pt>
          <cx:pt idx="4">23</cx:pt>
          <cx:pt idx="5">19</cx:pt>
          <cx:pt idx="6">18</cx:pt>
          <cx:pt idx="7">13</cx:pt>
          <cx:pt idx="8">20</cx:pt>
          <cx:pt idx="9">18</cx:pt>
          <cx:pt idx="10">17</cx:pt>
          <cx:pt idx="11">21</cx:pt>
          <cx:pt idx="12">21</cx:pt>
          <cx:pt idx="13">18</cx:pt>
          <cx:pt idx="14">17</cx:pt>
          <cx:pt idx="15">18</cx:pt>
          <cx:pt idx="16">22</cx:pt>
          <cx:pt idx="17">24</cx:pt>
          <cx:pt idx="18">17</cx:pt>
          <cx:pt idx="19">20</cx:pt>
          <cx:pt idx="20">17</cx:pt>
          <cx:pt idx="21">19</cx:pt>
          <cx:pt idx="22">20</cx:pt>
          <cx:pt idx="23">19</cx:pt>
          <cx:pt idx="24">15</cx:pt>
          <cx:pt idx="25">24</cx:pt>
          <cx:pt idx="26">20</cx:pt>
          <cx:pt idx="27">20</cx:pt>
          <cx:pt idx="28">21</cx:pt>
          <cx:pt idx="29">19</cx:pt>
          <cx:pt idx="30">21</cx:pt>
          <cx:pt idx="31">13</cx:pt>
          <cx:pt idx="32">20</cx:pt>
          <cx:pt idx="33">14</cx:pt>
          <cx:pt idx="34">19</cx:pt>
          <cx:pt idx="35">15</cx:pt>
          <cx:pt idx="36">17</cx:pt>
          <cx:pt idx="37">18</cx:pt>
          <cx:pt idx="38">19</cx:pt>
          <cx:pt idx="39">20</cx:pt>
          <cx:pt idx="40">21</cx:pt>
          <cx:pt idx="41">17</cx:pt>
          <cx:pt idx="42">16</cx:pt>
          <cx:pt idx="43">17</cx:pt>
          <cx:pt idx="44">19</cx:pt>
          <cx:pt idx="45">21</cx:pt>
          <cx:pt idx="46">22</cx:pt>
          <cx:pt idx="47">18</cx:pt>
          <cx:pt idx="48">23</cx:pt>
          <cx:pt idx="49">15</cx:pt>
          <cx:pt idx="50">17</cx:pt>
          <cx:pt idx="51">15</cx:pt>
          <cx:pt idx="52">15</cx:pt>
          <cx:pt idx="53">11</cx:pt>
          <cx:pt idx="54">20</cx:pt>
          <cx:pt idx="55">17</cx:pt>
          <cx:pt idx="56">18</cx:pt>
          <cx:pt idx="57">15</cx:pt>
          <cx:pt idx="58">19</cx:pt>
          <cx:pt idx="59">15</cx:pt>
          <cx:pt idx="60">18</cx:pt>
        </cx:lvl>
      </cx:numDim>
    </cx:data>
  </cx:chartData>
  <cx:chart>
    <cx:title pos="t" align="ctr" overlay="0">
      <cx:tx>
        <cx:txData>
          <cx:v>Pareto / Frecuencia por paciente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2000" b="0" i="0" u="none" strike="noStrike" baseline="0" dirty="0">
              <a:solidFill>
                <a:srgbClr val="002060"/>
              </a:solidFill>
              <a:latin typeface="Calibri" panose="020F0502020204030204"/>
            </a:rPr>
            <a:t>Pareto / Frecuencia por paciente</a:t>
          </a:r>
        </a:p>
      </cx:txPr>
    </cx:title>
    <cx:plotArea>
      <cx:plotAreaRegion>
        <cx:series layoutId="clusteredColumn" uniqueId="{0D5C7213-5D8F-487E-AEEA-1358366F480F}"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7276AC99-F28A-4C9F-9DAC-121414A62C95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500" baseline="0"/>
            </a:pPr>
            <a:endParaRPr lang="es-ES" sz="1500" b="0" i="0" u="none" strike="noStrike" baseline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500" baseline="0"/>
            </a:pPr>
            <a:endParaRPr lang="es-ES" sz="1500" b="0" i="0" u="none" strike="noStrike" baseline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'Hoja1 (2)'!$DC$2:$DC$62</cx:f>
        <cx:lvl ptCount="61" formatCode="General">
          <cx:pt idx="0">22</cx:pt>
          <cx:pt idx="1">18</cx:pt>
          <cx:pt idx="2">15</cx:pt>
          <cx:pt idx="3">17</cx:pt>
          <cx:pt idx="4">23</cx:pt>
          <cx:pt idx="5">19</cx:pt>
          <cx:pt idx="6">18</cx:pt>
          <cx:pt idx="7">13</cx:pt>
          <cx:pt idx="8">20</cx:pt>
          <cx:pt idx="9">18</cx:pt>
          <cx:pt idx="10">17</cx:pt>
          <cx:pt idx="11">21</cx:pt>
          <cx:pt idx="12">21</cx:pt>
          <cx:pt idx="13">18</cx:pt>
          <cx:pt idx="14">17</cx:pt>
          <cx:pt idx="15">18</cx:pt>
          <cx:pt idx="16">22</cx:pt>
          <cx:pt idx="17">24</cx:pt>
          <cx:pt idx="18">17</cx:pt>
          <cx:pt idx="19">20</cx:pt>
          <cx:pt idx="20">17</cx:pt>
          <cx:pt idx="21">19</cx:pt>
          <cx:pt idx="22">20</cx:pt>
          <cx:pt idx="23">19</cx:pt>
          <cx:pt idx="24">15</cx:pt>
          <cx:pt idx="25">24</cx:pt>
          <cx:pt idx="26">20</cx:pt>
          <cx:pt idx="27">20</cx:pt>
          <cx:pt idx="28">21</cx:pt>
          <cx:pt idx="29">19</cx:pt>
          <cx:pt idx="30">21</cx:pt>
          <cx:pt idx="31">13</cx:pt>
          <cx:pt idx="32">20</cx:pt>
          <cx:pt idx="33">14</cx:pt>
          <cx:pt idx="34">19</cx:pt>
          <cx:pt idx="35">15</cx:pt>
          <cx:pt idx="36">17</cx:pt>
          <cx:pt idx="37">18</cx:pt>
          <cx:pt idx="38">19</cx:pt>
          <cx:pt idx="39">20</cx:pt>
          <cx:pt idx="40">21</cx:pt>
          <cx:pt idx="41">17</cx:pt>
          <cx:pt idx="42">16</cx:pt>
          <cx:pt idx="43">17</cx:pt>
          <cx:pt idx="44">19</cx:pt>
          <cx:pt idx="45">21</cx:pt>
          <cx:pt idx="46">22</cx:pt>
          <cx:pt idx="47">18</cx:pt>
          <cx:pt idx="48">23</cx:pt>
          <cx:pt idx="49">15</cx:pt>
          <cx:pt idx="50">17</cx:pt>
          <cx:pt idx="51">15</cx:pt>
          <cx:pt idx="52">15</cx:pt>
          <cx:pt idx="53">11</cx:pt>
          <cx:pt idx="54">20</cx:pt>
          <cx:pt idx="55">17</cx:pt>
          <cx:pt idx="56">18</cx:pt>
          <cx:pt idx="57">15</cx:pt>
          <cx:pt idx="58">19</cx:pt>
          <cx:pt idx="59">15</cx:pt>
          <cx:pt idx="60">18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aseline="0"/>
          </a:pPr>
          <a:endParaRPr lang="es-ES" sz="20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boxWhisker" uniqueId="{774DF86A-5997-4561-8CDC-3A6F0CB89BE9}">
          <cx:spPr>
            <a:solidFill>
              <a:srgbClr val="00B0F0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aseline="0">
                    <a:solidFill>
                      <a:schemeClr val="tx1"/>
                    </a:solidFill>
                  </a:defRPr>
                </a:pPr>
                <a:endParaRPr lang="es-ES" sz="20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dataLabel idx="6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aseline="0">
                      <a:solidFill>
                        <a:schemeClr val="bg1"/>
                      </a:solidFill>
                    </a:defRPr>
                  </a:pPr>
                  <a:r>
                    <a:rPr lang="es-ES" sz="20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18.31147541</a:t>
                  </a:r>
                </a:p>
              </cx:txPr>
            </cx:dataLabel>
          </cx:dataLabels>
          <cx:dataId val="0"/>
          <cx:layoutPr>
            <cx:visibility meanLine="1" meanMarker="1" nonoutliers="0" outliers="1"/>
            <cx:statistics quartileMethod="in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s-ES" sz="9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 baseline="0"/>
            </a:pPr>
            <a:endParaRPr lang="es-ES" sz="20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BA8E-C8C6-4214-A4B0-79343BF26E67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C406-6D8D-424C-A146-F8588A171A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20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Antes de comenzar me permito enviar respetuosamente un saludo a mis compañeros y personal académico presente en coloquio de avances de la MCD calendario 2023b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 nombre es ___ y a continuación les presento los avances de mi protocolo de investigación </a:t>
            </a:r>
            <a:r>
              <a:rPr lang="es-ES" dirty="0" err="1"/>
              <a:t>Tecnicas</a:t>
            </a:r>
            <a:r>
              <a:rPr lang="es-ES" dirty="0"/>
              <a:t> de machine </a:t>
            </a:r>
            <a:r>
              <a:rPr lang="es-ES" dirty="0" err="1"/>
              <a:t>learning</a:t>
            </a:r>
            <a:r>
              <a:rPr lang="es-ES" dirty="0"/>
              <a:t> para predicción de patrones en estudios de epigenética: caso de estudio Sanvite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0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este análisis, se puede ver que las máximas deficiencias son para los flavonoides, exposición al campo electromagnético constante y la vitamina E, y los que menos tienen son la Isoleucina, Campo magnético intermitente y la Vitamina K</a:t>
            </a:r>
          </a:p>
          <a:p>
            <a:r>
              <a:rPr lang="es-ES" dirty="0"/>
              <a:t>Tener cuidado porque los que aparecen en cero, podría deberse a que no están incluidos en el resultado del estudio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14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ven los datos agrupados del 50% en la caja verde, da a entender que la mitad de los indicadores tienen una frecuencia entre 8 y casi 14 ocurrencias</a:t>
            </a:r>
          </a:p>
          <a:p>
            <a:r>
              <a:rPr lang="es-ES" dirty="0"/>
              <a:t>Un máximo de 21 y mínimo de 0, hay un valor atípico de 22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55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este análisis, se puede ver que hay 3 pacientes que tienen 22 o más deficiencias en sus estudios, y que los tres que menos tienen se refleja que poseen 14 o menos indicadores en su contra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23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ven los datos agrupados del 50% en la caja azul, se entiende que la mitad de pacientes tiene entre 17 y 20 áreas a cuidar y mejorar</a:t>
            </a:r>
          </a:p>
          <a:p>
            <a:r>
              <a:rPr lang="es-ES" dirty="0"/>
              <a:t>Un máximo de 24 y 13 concentran a casi todos los resultados, hay un valor atípico de 11</a:t>
            </a:r>
          </a:p>
          <a:p>
            <a:r>
              <a:rPr lang="es-ES" dirty="0"/>
              <a:t>Hay 4 que están menos sanos que la mitad de la población estudiada</a:t>
            </a:r>
          </a:p>
          <a:p>
            <a:endParaRPr lang="es-ES" dirty="0"/>
          </a:p>
          <a:p>
            <a:r>
              <a:rPr lang="es-ES" dirty="0"/>
              <a:t>Los modelos de </a:t>
            </a:r>
            <a:r>
              <a:rPr lang="es-ES" dirty="0" err="1"/>
              <a:t>clusterización</a:t>
            </a:r>
            <a:r>
              <a:rPr lang="es-ES" dirty="0"/>
              <a:t> estarán disponibles una vez que sean proporcionados más datos por parte de la empresa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5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Otro avance es el que gracias a la Universidad y Google, el certificado de análisis de datos viene a complementar y acompañar la información transmitida por el cuerpo académico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C406-6D8D-424C-A146-F8588A171AAA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7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17145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diseño, esta será una investigación aplicada, cuantitativa y experimental, donde se usarán resultados contenidos en la base de datos de la empresa para aplicarles metodologías de procesamiento y análisis de datos. Para finalizar con las técnicas aprendidas de machine </a:t>
            </a:r>
            <a:r>
              <a:rPr lang="es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durante la maestría</a:t>
            </a:r>
          </a:p>
          <a:p>
            <a:pPr marL="0" marR="0" indent="17145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17145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17145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metodología de investigación que se utilizará para llevar a cabo la tesis es la siguiente: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US" sz="1800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de investigación: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trata de una investigación aplicada, ya que busca resolver un problema práctico mediante el uso de la ciencia de los datos y el aprendizaje automático. También se trata de una investigación cuantitativa, ya que se basa en el análisis de datos numéricos y estadísticos.</a:t>
            </a:r>
          </a:p>
          <a:p>
            <a:pPr marL="457200" marR="0" indent="1714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US" sz="1800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 investigación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 trata de un diseño experimental, ya que se manipula la variable independiente (el algoritmo de aprendizaje automático) y se mide su efecto sobre la variable dependiente (la interpretación de los resultados de epigenética y el descubrimiento de patrones). Se utilizará un diseño pretest-</a:t>
            </a:r>
            <a:r>
              <a:rPr lang="es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postest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grupo control, es decir, se comparará el rendimiento del algoritmo propuesto con el de un algoritmo existente o con el de los médicos que interpretan los exámenes, antes y después de aplicar el algoritmo a los datos epigenéticos.</a:t>
            </a:r>
          </a:p>
          <a:p>
            <a:pPr marL="457200" marR="0" indent="1714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US" sz="1800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Población y muestra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 población de estudio está conformada por los resultados de epigenética que la empresa Sanvite recopila y almacena. La muestra será una selección aleatoria y representativa de dichos resultados, teniendo en cuenta el tipo de datos epigenéticos y el tipo de enfermedad asociada. Se calculará el tamaño muestral adecuado para garantizar la validez y la confiabilidad de los resultados.</a:t>
            </a:r>
          </a:p>
          <a:p>
            <a:pPr marL="457200" marR="0" indent="1714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US" sz="1800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Instrumentos y técnicas de recolección de datos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los instrumentos que se utilizarán para recolectar los datos son los exámenes de epigenética realizados por la empresa Sanvite, que contienen información sobre los marcadores epigenéticos y las características clínicas de los pacientes. Las técnicas que se utilizarán para recolectar los datos son la solicitud y el acceso a la base de datos de la empresa, previa autorización y consentimiento informado, y la extracción y el almacenamiento de los datos en un formato adecuado para su posterior análisis.</a:t>
            </a:r>
          </a:p>
          <a:p>
            <a:pPr marL="457200" marR="0" indent="1714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US" sz="1800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Procesamiento y análisis de datos: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datos se procesarán mediante técnicas de limpieza, transformación, normalización y reducción de dimensionalidad, para asegurar su calidad e integridad. El análisis de datos se realizará mediante técnicas de aprendizaje automático, utilizando diferentes algoritmos y parámetros para entrenar y validar el modelo propuesto.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utilizarán diferentes medidas de evaluación para comparar el rendimiento del modelo propuesto con el del modelo existente o con el de los médicos, tales como la precisión, la sensibilidad, la especificidad, el valor predictivo positivo, el valor predictivo negativo y la curva ROC. También se realizará un análisis e interpretación de los patrones descubiertos por el modelo propuesto, identificando su significado biológico y clínico, así como sus implicaciones para la prevención o el tratamiento de enfermedades.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464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cronograma del proyecto de investigación se establece de acuerdo con la duración y la organización del plan de estudios de la maestría en ciencia de los datos, que tiene una duración de dos años y se divide en cuatro semestres. Cada semestre tiene una duración de 16 semanas, con un periodo vacacional entre cada semestre. El proyecto se desarrollará paralelamente a las asignaturas del plan de estudios, dedicando un tiempo estimado de 10 horas semanales al proyecto. El cronograma se presenta en la siguiente tabla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015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57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05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EDEBE9"/>
                </a:solidFill>
                <a:effectLst/>
                <a:latin typeface="-apple-system"/>
              </a:rPr>
              <a:t>La epigenética estudia cómo el ambiente afecta la expresión de los genes sin cambiar el ADN. Estos cambios pueden influir en la salud y las enfermedades. Algunas empresas hacen exámenes de epigenética, pero su interpretación es compleja, requiere mucho tiempo y conocimiento. La ciencia de los datos ayudará a encontrar patrones en los resultados que mejoren la prevención, diagnóstico y tratamiento de las enfermedades, entre muchas otras cosas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0" i="0" dirty="0">
              <a:solidFill>
                <a:srgbClr val="EDEBE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1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 de epigenética, tenemos que es El estudio de los cambios en la expresión de los genes que no alteran la secuencia de ADN, sino su estructura y organización, p.ej. Bebés y mamás vs bebes y mamas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Acerca de los Mecanismos: la </a:t>
            </a:r>
            <a:r>
              <a:rPr lang="es-ES" dirty="0" err="1"/>
              <a:t>celula</a:t>
            </a:r>
            <a:r>
              <a:rPr lang="es-ES" dirty="0"/>
              <a:t> utiliza 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 sistema para usar selectivamente la información genética, activando y desactivando diversos genes funcionales con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estimulos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del medio ambiente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cuanto a las Aplicaciones: la epigenética define a profundidad, cómo los factores ambientales pueden influir en los cambios funcionales y cómo estos pueden afectar la salud de las células o del cuerpo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98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ya se ha avanzado durante el primer semestre son lo siguientes datos proporcionados por la empresa</a:t>
            </a:r>
            <a:br>
              <a:rPr lang="es-ES" dirty="0"/>
            </a:br>
            <a:r>
              <a:rPr lang="es-ES" dirty="0"/>
              <a:t>- leer diapositiva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95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Varibles</a:t>
            </a:r>
            <a:r>
              <a:rPr lang="es-ES" dirty="0"/>
              <a:t>, en el archivo </a:t>
            </a:r>
            <a:r>
              <a:rPr lang="es-ES" dirty="0" err="1"/>
              <a:t>csv</a:t>
            </a:r>
            <a:r>
              <a:rPr lang="es-ES" dirty="0"/>
              <a:t> creado en las filas tenemos ___</a:t>
            </a:r>
          </a:p>
          <a:p>
            <a:r>
              <a:rPr lang="es-ES" dirty="0"/>
              <a:t>Y en las columnas __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64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retos a solucionar: las variables se entregaron en dos formatos distintos por cambio de proveedor, se cambian de variables cualitativas ordinales y nominales (colores de identificación por cada </a:t>
            </a:r>
            <a:r>
              <a:rPr lang="es-ES" dirty="0" err="1"/>
              <a:t>item</a:t>
            </a:r>
            <a:r>
              <a:rPr lang="es-ES" dirty="0"/>
              <a:t>), a cuantitativas discretas para poder ser analizadas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4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Aquí tenemos otro ejemplo de cómo se le entregan los datos por parte del proveedor a la empresa que tiene contacto con el paciente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61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solución fue darles números para identificar si había necesidad de mejora con el #1 y si todo esta dentro de límites entonces #0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5C406-6D8D-424C-A146-F8588A171AAA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4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formato que hasta ahora se ha usado para el análisis con los cambios descritos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C406-6D8D-424C-A146-F8588A171AAA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7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9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5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1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0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0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0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4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8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5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EA86-0C02-4DAE-9925-F20C792E526A}" type="datetimeFigureOut">
              <a:rPr lang="es-MX" smtClean="0"/>
              <a:t>09/01/2024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1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05740" y="88474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r>
              <a:rPr lang="en-US" sz="5400" cap="small" dirty="0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Coloquio</a:t>
            </a:r>
            <a:r>
              <a:rPr lang="en-US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cap="small" dirty="0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Aspirantes</a:t>
            </a:r>
            <a:r>
              <a:rPr lang="en-US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2023</a:t>
            </a:r>
            <a:r>
              <a:rPr lang="en-US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B</a:t>
            </a:r>
            <a:br>
              <a:rPr lang="en-US" cap="small" dirty="0">
                <a:solidFill>
                  <a:srgbClr val="00278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1" cap="small" dirty="0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Maestría en ciencias de los datos</a:t>
            </a:r>
            <a:br>
              <a:rPr lang="en-US" sz="28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</a:br>
            <a:r>
              <a:rPr lang="en-US" sz="20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Centro Universitario de Ciencias Económico-Administrativas</a:t>
            </a:r>
            <a:endParaRPr cap="small" dirty="0">
              <a:solidFill>
                <a:srgbClr val="002780"/>
              </a:solidFill>
              <a:latin typeface="+mn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09 de enero de 2024</a:t>
            </a:r>
            <a:endParaRPr sz="1800" i="1" cap="small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71" y="213692"/>
            <a:ext cx="1976470" cy="7580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F28149-68C6-4DCB-BECB-4688F6337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39" y="361554"/>
            <a:ext cx="2931055" cy="668735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D49E8E55-B715-4C77-BD1C-FE7FBACD48A9}"/>
              </a:ext>
            </a:extLst>
          </p:cNvPr>
          <p:cNvSpPr txBox="1">
            <a:spLocks/>
          </p:cNvSpPr>
          <p:nvPr/>
        </p:nvSpPr>
        <p:spPr>
          <a:xfrm>
            <a:off x="1305740" y="3063275"/>
            <a:ext cx="9144000" cy="9464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2220" b="1" cap="small" dirty="0">
              <a:solidFill>
                <a:schemeClr val="accent1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b="1" cap="small" dirty="0">
              <a:solidFill>
                <a:schemeClr val="accent1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 dirty="0">
                <a:solidFill>
                  <a:schemeClr val="accent1"/>
                </a:solidFill>
                <a:latin typeface="Century Gothic" panose="020B0502020202020204" pitchFamily="34" charset="0"/>
                <a:sym typeface="Century Gothic"/>
              </a:rPr>
              <a:t>Eduardo Carlos Fletes Aréchiga</a:t>
            </a:r>
          </a:p>
          <a:p>
            <a:pPr>
              <a:lnSpc>
                <a:spcPct val="70000"/>
              </a:lnSpc>
              <a:buClr>
                <a:srgbClr val="002780"/>
              </a:buClr>
              <a:buSzPts val="1295"/>
            </a:pPr>
            <a:endParaRPr lang="es-ES" sz="1850" cap="small" dirty="0">
              <a:solidFill>
                <a:srgbClr val="002780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F2FFC-090F-51A4-8FF7-BE18EE986FDC}"/>
              </a:ext>
            </a:extLst>
          </p:cNvPr>
          <p:cNvSpPr txBox="1"/>
          <p:nvPr/>
        </p:nvSpPr>
        <p:spPr>
          <a:xfrm>
            <a:off x="2422060" y="4068234"/>
            <a:ext cx="7347877" cy="741485"/>
          </a:xfrm>
          <a:prstGeom prst="rect">
            <a:avLst/>
          </a:prstGeom>
          <a:solidFill>
            <a:srgbClr val="52658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000" b="1" cap="small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“Técnicas de machine </a:t>
            </a:r>
            <a:r>
              <a:rPr lang="es-ES" sz="2000" b="1" cap="small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learning</a:t>
            </a:r>
            <a:r>
              <a:rPr lang="es-ES" sz="2000" b="1" cap="small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para predicción de patrones en epigenética: caso de estudio </a:t>
            </a:r>
            <a:r>
              <a:rPr lang="es-ES" sz="2000" b="1" cap="small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sanvite</a:t>
            </a:r>
            <a:r>
              <a:rPr lang="es-ES" sz="2000" b="1" cap="small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”</a:t>
            </a:r>
            <a:endParaRPr lang="es-E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3940E3-7B01-D08D-79E7-F52354CE7E02}"/>
              </a:ext>
            </a:extLst>
          </p:cNvPr>
          <p:cNvSpPr txBox="1"/>
          <p:nvPr/>
        </p:nvSpPr>
        <p:spPr>
          <a:xfrm>
            <a:off x="3046769" y="5064013"/>
            <a:ext cx="6098458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buClr>
                <a:srgbClr val="002780"/>
              </a:buClr>
              <a:buSzPts val="1480"/>
            </a:pPr>
            <a:r>
              <a:rPr lang="es-ES" sz="1800" b="1" i="1" cap="small" dirty="0">
                <a:solidFill>
                  <a:srgbClr val="00278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Línea de generación y aplicación del conocimiento</a:t>
            </a:r>
          </a:p>
          <a:p>
            <a:pPr algn="ctr">
              <a:lnSpc>
                <a:spcPct val="70000"/>
              </a:lnSpc>
              <a:buClr>
                <a:srgbClr val="002780"/>
              </a:buClr>
              <a:buSzPts val="1480"/>
            </a:pPr>
            <a:r>
              <a:rPr lang="es-ES" sz="1800" b="1" i="1" cap="small" dirty="0">
                <a:solidFill>
                  <a:srgbClr val="00278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SMART DATA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Gráfico 2">
                <a:extLst>
                  <a:ext uri="{FF2B5EF4-FFF2-40B4-BE49-F238E27FC236}">
                    <a16:creationId xmlns:a16="http://schemas.microsoft.com/office/drawing/2014/main" id="{E51B7551-7CD2-4958-9833-A0C4942746BF}"/>
                  </a:ext>
                </a:extLst>
              </p:cNvPr>
              <p:cNvGraphicFramePr/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Gráfico 2">
                <a:extLst>
                  <a:ext uri="{FF2B5EF4-FFF2-40B4-BE49-F238E27FC236}">
                    <a16:creationId xmlns:a16="http://schemas.microsoft.com/office/drawing/2014/main" id="{E51B7551-7CD2-4958-9833-A0C4942746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C548E13C-BC1D-7639-F092-353999A2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175" y="699911"/>
            <a:ext cx="7820781" cy="641118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Análisis descriptivo - Indicadores</a:t>
            </a:r>
            <a:endParaRPr lang="es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B38C4004-555C-4CA1-AD7E-918E0ED6C66B}"/>
                  </a:ext>
                </a:extLst>
              </p:cNvPr>
              <p:cNvGraphicFramePr/>
              <p:nvPr/>
            </p:nvGraphicFramePr>
            <p:xfrm>
              <a:off x="658368" y="985429"/>
              <a:ext cx="10887455" cy="53029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B38C4004-555C-4CA1-AD7E-918E0ED6C6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368" y="985429"/>
                <a:ext cx="10887455" cy="530297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326B436-76A8-2058-C546-F144EA27CD2F}"/>
              </a:ext>
            </a:extLst>
          </p:cNvPr>
          <p:cNvSpPr txBox="1"/>
          <p:nvPr/>
        </p:nvSpPr>
        <p:spPr>
          <a:xfrm>
            <a:off x="9083040" y="3863078"/>
            <a:ext cx="185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mediana</a:t>
            </a:r>
            <a:endParaRPr kumimoji="0" lang="es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93EABB-6BDB-5452-AF17-8A91CEA86D49}"/>
              </a:ext>
            </a:extLst>
          </p:cNvPr>
          <p:cNvSpPr txBox="1"/>
          <p:nvPr/>
        </p:nvSpPr>
        <p:spPr>
          <a:xfrm>
            <a:off x="6486144" y="407391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</a:t>
            </a:r>
            <a:endParaRPr kumimoji="0" lang="es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35C9BA-5F8B-2A57-DEA0-AB6DD34C3AAC}"/>
              </a:ext>
            </a:extLst>
          </p:cNvPr>
          <p:cNvSpPr txBox="1"/>
          <p:nvPr/>
        </p:nvSpPr>
        <p:spPr>
          <a:xfrm>
            <a:off x="9278112" y="3359548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  <a:endParaRPr kumimoji="0" lang="es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57449-A20C-E541-C843-DAA17A4EDDE8}"/>
              </a:ext>
            </a:extLst>
          </p:cNvPr>
          <p:cNvSpPr txBox="1"/>
          <p:nvPr/>
        </p:nvSpPr>
        <p:spPr>
          <a:xfrm>
            <a:off x="9278112" y="4366608"/>
            <a:ext cx="1170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  <a:endParaRPr kumimoji="0" lang="es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7E0AB9C-2813-6F08-8C79-754876F87913}"/>
              </a:ext>
            </a:extLst>
          </p:cNvPr>
          <p:cNvSpPr txBox="1">
            <a:spLocks/>
          </p:cNvSpPr>
          <p:nvPr/>
        </p:nvSpPr>
        <p:spPr>
          <a:xfrm>
            <a:off x="213371" y="34819"/>
            <a:ext cx="10235174" cy="806430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Análisis descriptivo - Indicadores</a:t>
            </a:r>
          </a:p>
        </p:txBody>
      </p:sp>
    </p:spTree>
    <p:extLst>
      <p:ext uri="{BB962C8B-B14F-4D97-AF65-F5344CB8AC3E}">
        <p14:creationId xmlns:p14="http://schemas.microsoft.com/office/powerpoint/2010/main" val="376674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Gráfico 2">
                <a:extLst>
                  <a:ext uri="{FF2B5EF4-FFF2-40B4-BE49-F238E27FC236}">
                    <a16:creationId xmlns:a16="http://schemas.microsoft.com/office/drawing/2014/main" id="{182F5563-6930-480C-BB55-E3F241143C93}"/>
                  </a:ext>
                </a:extLst>
              </p:cNvPr>
              <p:cNvGraphicFramePr/>
              <p:nvPr/>
            </p:nvGraphicFramePr>
            <p:xfrm>
              <a:off x="0" y="1219201"/>
              <a:ext cx="12192000" cy="54863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Gráfico 2">
                <a:extLst>
                  <a:ext uri="{FF2B5EF4-FFF2-40B4-BE49-F238E27FC236}">
                    <a16:creationId xmlns:a16="http://schemas.microsoft.com/office/drawing/2014/main" id="{182F5563-6930-480C-BB55-E3F241143C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219201"/>
                <a:ext cx="12192000" cy="548631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35163083-7AB5-9028-C1DC-F0822CC51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985838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Análisis descriptivo - pacientes</a:t>
            </a:r>
          </a:p>
        </p:txBody>
      </p:sp>
    </p:spTree>
    <p:extLst>
      <p:ext uri="{BB962C8B-B14F-4D97-AF65-F5344CB8AC3E}">
        <p14:creationId xmlns:p14="http://schemas.microsoft.com/office/powerpoint/2010/main" val="357630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Gráfico 2">
                <a:extLst>
                  <a:ext uri="{FF2B5EF4-FFF2-40B4-BE49-F238E27FC236}">
                    <a16:creationId xmlns:a16="http://schemas.microsoft.com/office/drawing/2014/main" id="{9422BCFA-A786-4EDD-9D4E-0C6AADE10C8F}"/>
                  </a:ext>
                </a:extLst>
              </p:cNvPr>
              <p:cNvGraphicFramePr/>
              <p:nvPr/>
            </p:nvGraphicFramePr>
            <p:xfrm>
              <a:off x="134113" y="890016"/>
              <a:ext cx="11289791" cy="58765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Gráfico 2">
                <a:extLst>
                  <a:ext uri="{FF2B5EF4-FFF2-40B4-BE49-F238E27FC236}">
                    <a16:creationId xmlns:a16="http://schemas.microsoft.com/office/drawing/2014/main" id="{9422BCFA-A786-4EDD-9D4E-0C6AADE10C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13" y="890016"/>
                <a:ext cx="11289791" cy="587654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326B436-76A8-2058-C546-F144EA27CD2F}"/>
              </a:ext>
            </a:extLst>
          </p:cNvPr>
          <p:cNvSpPr txBox="1"/>
          <p:nvPr/>
        </p:nvSpPr>
        <p:spPr>
          <a:xfrm>
            <a:off x="8936736" y="2621175"/>
            <a:ext cx="185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mediana</a:t>
            </a:r>
            <a:endParaRPr kumimoji="0" lang="es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93EABB-6BDB-5452-AF17-8A91CEA86D49}"/>
              </a:ext>
            </a:extLst>
          </p:cNvPr>
          <p:cNvSpPr txBox="1"/>
          <p:nvPr/>
        </p:nvSpPr>
        <p:spPr>
          <a:xfrm>
            <a:off x="6486144" y="407391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</a:t>
            </a:r>
            <a:endParaRPr kumimoji="0" lang="es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35C9BA-5F8B-2A57-DEA0-AB6DD34C3AAC}"/>
              </a:ext>
            </a:extLst>
          </p:cNvPr>
          <p:cNvSpPr txBox="1"/>
          <p:nvPr/>
        </p:nvSpPr>
        <p:spPr>
          <a:xfrm>
            <a:off x="8936736" y="2239587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  <a:endParaRPr kumimoji="0" lang="es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57449-A20C-E541-C843-DAA17A4EDDE8}"/>
              </a:ext>
            </a:extLst>
          </p:cNvPr>
          <p:cNvSpPr txBox="1"/>
          <p:nvPr/>
        </p:nvSpPr>
        <p:spPr>
          <a:xfrm>
            <a:off x="8936736" y="2934893"/>
            <a:ext cx="1170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  <a:endParaRPr kumimoji="0" lang="es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1C82C3-D234-7DAA-C349-0054870BF1FC}"/>
              </a:ext>
            </a:extLst>
          </p:cNvPr>
          <p:cNvSpPr txBox="1"/>
          <p:nvPr/>
        </p:nvSpPr>
        <p:spPr>
          <a:xfrm>
            <a:off x="6155653" y="2414754"/>
            <a:ext cx="118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</a:t>
            </a:r>
            <a:endParaRPr kumimoji="0" lang="es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ADAFC4-08C7-401F-6448-E003FDBF3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985838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Análisis descriptivo - pacientes</a:t>
            </a:r>
          </a:p>
        </p:txBody>
      </p:sp>
    </p:spTree>
    <p:extLst>
      <p:ext uri="{BB962C8B-B14F-4D97-AF65-F5344CB8AC3E}">
        <p14:creationId xmlns:p14="http://schemas.microsoft.com/office/powerpoint/2010/main" val="238892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B76A2B-22B1-41E6-756F-4CC0364E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66" y="1127264"/>
            <a:ext cx="4466268" cy="57114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953EF17-E7F6-3192-1B15-9F9FC436D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" y="204470"/>
            <a:ext cx="10515600" cy="92279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chemeClr val="bg1"/>
                </a:solidFill>
                <a:latin typeface="+mn-lt"/>
              </a:rPr>
              <a:t>Google </a:t>
            </a:r>
            <a:r>
              <a:rPr lang="es-MX" sz="4000" cap="small" dirty="0" err="1">
                <a:solidFill>
                  <a:schemeClr val="bg1"/>
                </a:solidFill>
                <a:latin typeface="+mn-lt"/>
              </a:rPr>
              <a:t>certificate</a:t>
            </a:r>
            <a:endParaRPr lang="es-MX" sz="4000" cap="small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0F602E-4451-E482-72CF-3421049B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" y="1386840"/>
            <a:ext cx="3690886" cy="52666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B741A1-36C8-4125-9FBF-A684C5BDC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045" y="2025595"/>
            <a:ext cx="3950875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7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6C9F-6F65-8F28-3169-1D6CFD4F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8255"/>
            <a:ext cx="4767943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Utilidad</a:t>
            </a:r>
            <a:r>
              <a:rPr lang="es-ES" dirty="0"/>
              <a:t>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1ED55-1C32-2175-0F50-C0A6E125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575253"/>
            <a:ext cx="5660571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datos pueden ayudar a definir un plan de mercadotecnia específica de acuerdo a las necesidades vistas</a:t>
            </a:r>
          </a:p>
          <a:p>
            <a:r>
              <a:rPr lang="es-US" dirty="0">
                <a:solidFill>
                  <a:srgbClr val="00B050"/>
                </a:solidFill>
              </a:rPr>
              <a:t>Hacer proposición de política de salud pública a organismos gubernamentales y privados para ejecutar acciones adecuadas</a:t>
            </a:r>
          </a:p>
          <a:p>
            <a:r>
              <a:rPr lang="es-US" dirty="0">
                <a:solidFill>
                  <a:srgbClr val="0070C0"/>
                </a:solidFill>
              </a:rPr>
              <a:t>Generar mayor volumen de datos, secundarios al presente trabajo (al estar terminado), para planes de nutrigenómica basados en necesidades epigenéticas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F344ED-6D73-548D-EB66-4CFB2441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74" y="622244"/>
            <a:ext cx="5613512" cy="56135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943880-31C7-50DA-F0F7-21D0220C6F05}"/>
              </a:ext>
            </a:extLst>
          </p:cNvPr>
          <p:cNvSpPr txBox="1">
            <a:spLocks/>
          </p:cNvSpPr>
          <p:nvPr/>
        </p:nvSpPr>
        <p:spPr>
          <a:xfrm>
            <a:off x="106680" y="204470"/>
            <a:ext cx="10515600" cy="92279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chemeClr val="bg1"/>
                </a:solidFill>
                <a:latin typeface="+mn-lt"/>
              </a:rPr>
              <a:t>utilidad</a:t>
            </a:r>
          </a:p>
        </p:txBody>
      </p:sp>
    </p:spTree>
    <p:extLst>
      <p:ext uri="{BB962C8B-B14F-4D97-AF65-F5344CB8AC3E}">
        <p14:creationId xmlns:p14="http://schemas.microsoft.com/office/powerpoint/2010/main" val="174609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853679-24A2-431D-9925-0D435B53D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049666"/>
            <a:ext cx="1761393" cy="6756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4DC1A0-EB97-4EB5-864B-8AB7442418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078567"/>
            <a:ext cx="2580521" cy="6177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4B0886D-7ED8-FD7E-113D-CA68C6921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383" y="1565526"/>
            <a:ext cx="5570703" cy="40160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6AA6FE1-FFB3-DED7-69B2-3B47F2CD4FDC}"/>
              </a:ext>
            </a:extLst>
          </p:cNvPr>
          <p:cNvSpPr txBox="1"/>
          <p:nvPr/>
        </p:nvSpPr>
        <p:spPr>
          <a:xfrm>
            <a:off x="3963278" y="1167994"/>
            <a:ext cx="3045279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Investigación: aplicada, cuantitativa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E9624B-B55D-5855-373B-85EEBBF06271}"/>
              </a:ext>
            </a:extLst>
          </p:cNvPr>
          <p:cNvSpPr txBox="1"/>
          <p:nvPr/>
        </p:nvSpPr>
        <p:spPr>
          <a:xfrm>
            <a:off x="8616912" y="2307752"/>
            <a:ext cx="2251456" cy="830997"/>
          </a:xfrm>
          <a:prstGeom prst="rect">
            <a:avLst/>
          </a:prstGeom>
          <a:solidFill>
            <a:srgbClr val="677E9D"/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Resultados de Epigenética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16D3BA-4D47-C600-0B46-C8E81C6FD0D6}"/>
              </a:ext>
            </a:extLst>
          </p:cNvPr>
          <p:cNvSpPr txBox="1"/>
          <p:nvPr/>
        </p:nvSpPr>
        <p:spPr>
          <a:xfrm>
            <a:off x="904527" y="2300836"/>
            <a:ext cx="1965218" cy="830997"/>
          </a:xfrm>
          <a:prstGeom prst="rect">
            <a:avLst/>
          </a:prstGeom>
          <a:solidFill>
            <a:srgbClr val="677E9D"/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Diseño experimental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1AEBC5-6EE7-9BF6-0141-40D65250D4AC}"/>
              </a:ext>
            </a:extLst>
          </p:cNvPr>
          <p:cNvSpPr txBox="1"/>
          <p:nvPr/>
        </p:nvSpPr>
        <p:spPr>
          <a:xfrm>
            <a:off x="289224" y="3814252"/>
            <a:ext cx="2580521" cy="1569660"/>
          </a:xfrm>
          <a:prstGeom prst="rect">
            <a:avLst/>
          </a:prstGeom>
          <a:solidFill>
            <a:srgbClr val="50637C"/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Limpieza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Transformación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Normalización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Reducción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B4957A9-C8E7-514B-3A28-1AEFA57C20D8}"/>
              </a:ext>
            </a:extLst>
          </p:cNvPr>
          <p:cNvSpPr txBox="1"/>
          <p:nvPr/>
        </p:nvSpPr>
        <p:spPr>
          <a:xfrm>
            <a:off x="8616912" y="3999486"/>
            <a:ext cx="2580521" cy="1200329"/>
          </a:xfrm>
          <a:prstGeom prst="rect">
            <a:avLst/>
          </a:prstGeom>
          <a:solidFill>
            <a:srgbClr val="50637C"/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Técnicas de ML para análisis e interpretación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93D79-CE17-90DE-1306-54B17C6B668E}"/>
              </a:ext>
            </a:extLst>
          </p:cNvPr>
          <p:cNvSpPr txBox="1">
            <a:spLocks/>
          </p:cNvSpPr>
          <p:nvPr/>
        </p:nvSpPr>
        <p:spPr>
          <a:xfrm>
            <a:off x="87923" y="29234"/>
            <a:ext cx="10515600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Capítulo III. Contexto metodológico</a:t>
            </a:r>
          </a:p>
        </p:txBody>
      </p:sp>
    </p:spTree>
    <p:extLst>
      <p:ext uri="{BB962C8B-B14F-4D97-AF65-F5344CB8AC3E}">
        <p14:creationId xmlns:p14="http://schemas.microsoft.com/office/powerpoint/2010/main" val="83558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DB7E6F8-9C4D-FBCD-64EC-A50E3B98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62" y="777175"/>
            <a:ext cx="10336998" cy="5551486"/>
          </a:xfrm>
          <a:prstGeom prst="rect">
            <a:avLst/>
          </a:prstGeom>
        </p:spPr>
      </p:pic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4159D77-71A1-111F-711A-263703C7464E}"/>
              </a:ext>
            </a:extLst>
          </p:cNvPr>
          <p:cNvSpPr txBox="1">
            <a:spLocks/>
          </p:cNvSpPr>
          <p:nvPr/>
        </p:nvSpPr>
        <p:spPr>
          <a:xfrm>
            <a:off x="652749" y="28902"/>
            <a:ext cx="10502809" cy="855541"/>
          </a:xfrm>
          <a:prstGeom prst="rect">
            <a:avLst/>
          </a:prstGeom>
          <a:solidFill>
            <a:srgbClr val="4C5E78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chemeClr val="bg1"/>
                </a:solidFill>
                <a:latin typeface="+mn-lt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337147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0D4C9D-23DA-4A8D-A589-0E264CC14AED}"/>
              </a:ext>
            </a:extLst>
          </p:cNvPr>
          <p:cNvSpPr txBox="1">
            <a:spLocks/>
          </p:cNvSpPr>
          <p:nvPr/>
        </p:nvSpPr>
        <p:spPr>
          <a:xfrm>
            <a:off x="506434" y="320430"/>
            <a:ext cx="10502809" cy="855541"/>
          </a:xfrm>
          <a:prstGeom prst="rect">
            <a:avLst/>
          </a:prstGeom>
          <a:solidFill>
            <a:srgbClr val="4C5E78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chemeClr val="bg1"/>
                </a:solidFill>
                <a:latin typeface="+mn-lt"/>
              </a:rPr>
              <a:t>Referencias bibliográficas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549E08-B169-4D7D-A39A-5BAF61559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04C7D9-B362-4E28-8D9A-4DFEC9D65A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6021A0-336D-4F03-ABF0-23E84611DE88}"/>
              </a:ext>
            </a:extLst>
          </p:cNvPr>
          <p:cNvSpPr txBox="1">
            <a:spLocks/>
          </p:cNvSpPr>
          <p:nvPr/>
        </p:nvSpPr>
        <p:spPr>
          <a:xfrm>
            <a:off x="706315" y="1260694"/>
            <a:ext cx="10515600" cy="512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C43578D-F892-4FA5-8F0A-C8AE8ECF30C0}"/>
              </a:ext>
            </a:extLst>
          </p:cNvPr>
          <p:cNvSpPr txBox="1">
            <a:spLocks/>
          </p:cNvSpPr>
          <p:nvPr/>
        </p:nvSpPr>
        <p:spPr>
          <a:xfrm>
            <a:off x="838200" y="1387240"/>
            <a:ext cx="10515600" cy="512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8D3CFA2-ADC8-4E28-B09E-983D286E2DB1}"/>
              </a:ext>
            </a:extLst>
          </p:cNvPr>
          <p:cNvSpPr txBox="1">
            <a:spLocks/>
          </p:cNvSpPr>
          <p:nvPr/>
        </p:nvSpPr>
        <p:spPr>
          <a:xfrm>
            <a:off x="706315" y="1298050"/>
            <a:ext cx="10515600" cy="512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E78AB-1B62-8866-031C-0C2C00A3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4" y="1461035"/>
            <a:ext cx="10515599" cy="4801314"/>
          </a:xfrm>
          <a:prstGeom prst="rect">
            <a:avLst/>
          </a:prstGeom>
          <a:solidFill>
            <a:srgbClr val="6B81A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AWS. (s.f.). </a:t>
            </a:r>
            <a:r>
              <a:rPr kumimoji="0" lang="es-ES" altLang="es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Amazon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Recuperado el 23 de Junio de 2023, de https://aws.amazon.com/es/what-is/predictive-analytics/#:~:text=Los%20modelos%20de%20an%C3%A1lisis%20predictivo%20entrenados%20pueden%20ingerir,en%20datos%20de%20forma%20m%C3%A1s%20r%C3%A1pida%20y%20precisa.</a:t>
            </a:r>
            <a:endParaRPr kumimoji="0" lang="es-ES" altLang="es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Fodriguez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Dorantes, M., Téllez Ascencio, N., </a:t>
            </a:r>
            <a:r>
              <a:rPr kumimoji="0" lang="es-ES" altLang="es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Cerbón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A., </a:t>
            </a:r>
            <a:r>
              <a:rPr kumimoji="0" lang="es-ES" altLang="es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Lopez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&amp; Cervantes , A. (2004). Metilación del ADN: un fenómeno epigenético de importancia médica. </a:t>
            </a:r>
            <a:r>
              <a:rPr kumimoji="0" lang="es-ES" altLang="es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Revista de investigación clínica, 56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56-71. Recuperado el 23 de Junio de 2023, de https://www.scielo.org.mx/scielo.php?script=sci_arttext&amp;pid=S0034-83762004000100010</a:t>
            </a:r>
            <a:endParaRPr kumimoji="0" lang="es-ES" altLang="es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García Robles, R., Ayala Ramírez, P. A., &amp; Perdomo </a:t>
            </a:r>
            <a:r>
              <a:rPr kumimoji="0" lang="es-ES" altLang="es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Vazquez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P. (2012). Epigenética: definición, bases moleculares e implicaciones en la salud y evolución humana. </a:t>
            </a:r>
            <a:r>
              <a:rPr kumimoji="0" lang="es-ES" altLang="es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Revista Ciencias de la salud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 (1):59-71. Recuperado el 23 de Junio de 2023, de http://www.scielo.org.co/scielo.php?script=sci_arttext&amp;pid=S1692-72732012000100006%20Con%20acceso%2022/6/2023</a:t>
            </a:r>
            <a:endParaRPr kumimoji="0" lang="es-ES" altLang="es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IBM. (s.f.). </a:t>
            </a:r>
            <a:r>
              <a:rPr kumimoji="0" lang="es-ES" altLang="es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IBM.COM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Recuperado el 23 de Junio de 2023, de ¿Qué son las redes neuronales?: https://www.ibm.com/es-es/topics/neural-networks</a:t>
            </a:r>
            <a:endParaRPr kumimoji="0" lang="es-ES" altLang="es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 Biblioteca Nacional de Medicina. (11 de Agosto de 2021). </a:t>
            </a:r>
            <a:r>
              <a:rPr kumimoji="0" lang="es-ES" altLang="es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Medline Plus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Obtenido de https://medlineplus.gov/spanish/genetica/entender/comofuncionangenes/epigenetica/</a:t>
            </a:r>
            <a:endParaRPr kumimoji="0" lang="es-ES" altLang="es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 National Human Genome Research Institute. 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(23 de 06 de 2023). </a:t>
            </a:r>
            <a:r>
              <a:rPr kumimoji="0" lang="es-ES" altLang="es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genome.gob</a:t>
            </a:r>
            <a:r>
              <a:rPr kumimoji="0" lang="es-ES" altLang="es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Recuperado el 23 de 02 de 2023, de https://www.genome.gov/es/genetics-glossary/Epigenetica</a:t>
            </a:r>
            <a:endParaRPr kumimoji="0" lang="es-ES" altLang="es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0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2668444" y="2443843"/>
            <a:ext cx="6214299" cy="1970314"/>
          </a:xfrm>
          <a:prstGeom prst="rect">
            <a:avLst/>
          </a:prstGeom>
          <a:solidFill>
            <a:srgbClr val="50637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500" cap="small" dirty="0">
                <a:solidFill>
                  <a:schemeClr val="bg1"/>
                </a:solidFill>
                <a:latin typeface="+mn-lt"/>
              </a:rPr>
              <a:t>Gracias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7369003" y="1737258"/>
            <a:ext cx="4109317" cy="1463142"/>
          </a:xfrm>
          <a:prstGeom prst="rect">
            <a:avLst/>
          </a:prstGeom>
          <a:solidFill>
            <a:srgbClr val="52658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Epigenética y sus resultados son complejos de interpretar por múltiples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F908C3-82EA-CFF0-322B-2F4C54B963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9" t="36564" r="58093" b="22501"/>
          <a:stretch/>
        </p:blipFill>
        <p:spPr>
          <a:xfrm>
            <a:off x="519177" y="1657234"/>
            <a:ext cx="6338823" cy="37160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48BDF8-4599-BC74-788D-30430FACF69B}"/>
              </a:ext>
            </a:extLst>
          </p:cNvPr>
          <p:cNvSpPr txBox="1"/>
          <p:nvPr/>
        </p:nvSpPr>
        <p:spPr>
          <a:xfrm>
            <a:off x="7478486" y="3657601"/>
            <a:ext cx="3853543" cy="1569660"/>
          </a:xfrm>
          <a:prstGeom prst="rect">
            <a:avLst/>
          </a:prstGeom>
          <a:solidFill>
            <a:srgbClr val="3F4E63"/>
          </a:solidFill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ciencia de datos mejora precisión del análisis, incluye </a:t>
            </a:r>
            <a:r>
              <a:rPr lang="es-MX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variables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084B8-AA25-C58F-D528-0AE56BDC48ED}"/>
              </a:ext>
            </a:extLst>
          </p:cNvPr>
          <p:cNvSpPr txBox="1">
            <a:spLocks/>
          </p:cNvSpPr>
          <p:nvPr/>
        </p:nvSpPr>
        <p:spPr>
          <a:xfrm>
            <a:off x="87923" y="178379"/>
            <a:ext cx="11625087" cy="909902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chemeClr val="bg1"/>
                </a:solidFill>
                <a:latin typeface="+mn-lt"/>
              </a:rPr>
              <a:t>Capítulo I. Problemática y/o contexto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903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004019"/>
            <a:ext cx="1761393" cy="6756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F099FD-2399-4995-B06B-96D5B247A7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DE187A-D125-68C0-DF90-813D8BEA6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98" y="2680012"/>
            <a:ext cx="3000215" cy="31162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C673540-5456-E123-FB72-FD2EB981A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220" y="2680012"/>
            <a:ext cx="3395144" cy="311730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0343FD8-F3E2-B0A3-4633-AE486C162D32}"/>
              </a:ext>
            </a:extLst>
          </p:cNvPr>
          <p:cNvSpPr/>
          <p:nvPr/>
        </p:nvSpPr>
        <p:spPr>
          <a:xfrm>
            <a:off x="4398428" y="1468606"/>
            <a:ext cx="3395144" cy="620951"/>
          </a:xfrm>
          <a:prstGeom prst="rect">
            <a:avLst/>
          </a:prstGeom>
          <a:solidFill>
            <a:srgbClr val="4C5E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Mecanismos epigenéticos</a:t>
            </a:r>
            <a:endParaRPr lang="es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D0E910-4821-2970-7002-E04A52D3CE2A}"/>
              </a:ext>
            </a:extLst>
          </p:cNvPr>
          <p:cNvSpPr/>
          <p:nvPr/>
        </p:nvSpPr>
        <p:spPr>
          <a:xfrm>
            <a:off x="474198" y="1459476"/>
            <a:ext cx="3000215" cy="620951"/>
          </a:xfrm>
          <a:prstGeom prst="rect">
            <a:avLst/>
          </a:prstGeom>
          <a:solidFill>
            <a:srgbClr val="6B81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Análisis de epigenética</a:t>
            </a:r>
            <a:endParaRPr lang="es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EF4BA3B-21D9-4421-994F-46CFBF3DC7E1}"/>
              </a:ext>
            </a:extLst>
          </p:cNvPr>
          <p:cNvSpPr/>
          <p:nvPr/>
        </p:nvSpPr>
        <p:spPr>
          <a:xfrm>
            <a:off x="8710775" y="1471152"/>
            <a:ext cx="3000215" cy="6209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Aplicaciones </a:t>
            </a:r>
            <a:endParaRPr lang="es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80DEBC0-0B21-3FC3-11F3-BEA79780F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171" y="2652255"/>
            <a:ext cx="2982692" cy="31440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E2391CD-27A4-2EBB-0305-4C2A53C4F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744" y="3675871"/>
            <a:ext cx="1305146" cy="11245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4833057-F791-9AAE-112A-AA7E1DEC2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191" y="3675871"/>
            <a:ext cx="1305146" cy="1124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B145BF-0FCF-89CB-9D86-39BC70492180}"/>
              </a:ext>
            </a:extLst>
          </p:cNvPr>
          <p:cNvSpPr txBox="1">
            <a:spLocks/>
          </p:cNvSpPr>
          <p:nvPr/>
        </p:nvSpPr>
        <p:spPr>
          <a:xfrm>
            <a:off x="833992" y="163014"/>
            <a:ext cx="10515600" cy="96371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chemeClr val="bg1"/>
                </a:solidFill>
                <a:latin typeface="+mn-lt"/>
              </a:rPr>
              <a:t>Capítulo II. Marco teórico conceptual</a:t>
            </a:r>
          </a:p>
        </p:txBody>
      </p:sp>
    </p:spTree>
    <p:extLst>
      <p:ext uri="{BB962C8B-B14F-4D97-AF65-F5344CB8AC3E}">
        <p14:creationId xmlns:p14="http://schemas.microsoft.com/office/powerpoint/2010/main" val="221038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FCF0-4CBD-EAF0-D58A-467F5E9C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14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Contexto</a:t>
            </a:r>
            <a:endParaRPr lang="es-U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99E00-6823-A51E-CB7C-02710B76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536191"/>
            <a:ext cx="4733544" cy="4351338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>
                <a:solidFill>
                  <a:srgbClr val="002060"/>
                </a:solidFill>
                <a:effectLst/>
                <a:latin typeface="CiscoSans"/>
              </a:rPr>
              <a:t>Población: 62 resultados de pacientes para análisis de epigenética</a:t>
            </a: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r>
              <a:rPr lang="es-ES" dirty="0">
                <a:solidFill>
                  <a:srgbClr val="00B050"/>
                </a:solidFill>
                <a:latin typeface="CiscoSans"/>
              </a:rPr>
              <a:t>Número de resultados por paciente: 105</a:t>
            </a:r>
          </a:p>
          <a:p>
            <a:endParaRPr lang="es-ES" dirty="0">
              <a:solidFill>
                <a:srgbClr val="00B050"/>
              </a:solidFill>
              <a:latin typeface="CiscoSans"/>
            </a:endParaRPr>
          </a:p>
          <a:p>
            <a:r>
              <a:rPr lang="es-ES" dirty="0">
                <a:solidFill>
                  <a:srgbClr val="002060"/>
                </a:solidFill>
                <a:latin typeface="CiscoSans"/>
              </a:rPr>
              <a:t>Tipos de resultados por paciente: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  <a:latin typeface="CiscoSans"/>
              </a:rPr>
              <a:t>Vitaminas - Minerales – Aminoácidos - Ácidos Grasos - Exposición tóxica - Carga electromagnética </a:t>
            </a:r>
            <a:endParaRPr lang="es-ES" b="0" i="0" dirty="0">
              <a:solidFill>
                <a:srgbClr val="00B0F0"/>
              </a:solidFill>
              <a:effectLst/>
              <a:latin typeface="CiscoSans"/>
            </a:endParaRPr>
          </a:p>
          <a:p>
            <a:endParaRPr lang="es-US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ECB0B7-7A7A-4136-F45C-E43159811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0314AC9-F313-D8BF-20B5-52FB2C86B14A}"/>
              </a:ext>
            </a:extLst>
          </p:cNvPr>
          <p:cNvSpPr txBox="1">
            <a:spLocks/>
          </p:cNvSpPr>
          <p:nvPr/>
        </p:nvSpPr>
        <p:spPr>
          <a:xfrm>
            <a:off x="213370" y="34819"/>
            <a:ext cx="5004806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62749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99E00-6823-A51E-CB7C-02710B76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79665"/>
            <a:ext cx="4367784" cy="4351338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rgbClr val="002060"/>
                </a:solidFill>
                <a:latin typeface="CiscoSans"/>
              </a:rPr>
              <a:t>Por un lado: Pacientes (62 hasta el momento) – aportan un resultado único y diferente de otro paciente</a:t>
            </a:r>
            <a:endParaRPr lang="es-ES" b="0" i="0" dirty="0">
              <a:solidFill>
                <a:srgbClr val="002060"/>
              </a:solidFill>
              <a:effectLst/>
              <a:latin typeface="CiscoSans"/>
            </a:endParaRP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r>
              <a:rPr lang="es-ES" dirty="0">
                <a:solidFill>
                  <a:srgbClr val="00B050"/>
                </a:solidFill>
                <a:latin typeface="CiscoSans"/>
              </a:rPr>
              <a:t>Del otro lado: 105 Indicadores fijos que Se incluyen deficiencias de nutrición y exposición a medio ambiente nocivo registrado por las células</a:t>
            </a:r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endParaRPr lang="es-US" dirty="0">
              <a:solidFill>
                <a:srgbClr val="00B05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BB0DB40-3DAB-D4E3-6DF1-01EDD1D0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231648"/>
            <a:ext cx="3014472" cy="1148017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Variables</a:t>
            </a:r>
            <a:endParaRPr lang="es-US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FB9BF7-C196-D670-26DA-BFAC39F0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72" y="271272"/>
            <a:ext cx="6315456" cy="63154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4333E5-7744-243C-9711-936708700D1D}"/>
              </a:ext>
            </a:extLst>
          </p:cNvPr>
          <p:cNvSpPr txBox="1">
            <a:spLocks/>
          </p:cNvSpPr>
          <p:nvPr/>
        </p:nvSpPr>
        <p:spPr>
          <a:xfrm>
            <a:off x="213370" y="34819"/>
            <a:ext cx="4930130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67250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99E00-6823-A51E-CB7C-02710B76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77777"/>
            <a:ext cx="4367784" cy="281438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CiscoSans"/>
              </a:rPr>
              <a:t>Dificultades</a:t>
            </a:r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r>
              <a:rPr lang="es-ES" dirty="0">
                <a:solidFill>
                  <a:srgbClr val="00B050"/>
                </a:solidFill>
                <a:latin typeface="CiscoSans"/>
              </a:rPr>
              <a:t>Se entregaron dos formatos de resultados </a:t>
            </a:r>
            <a:r>
              <a:rPr lang="es-ES" u="sng" dirty="0">
                <a:solidFill>
                  <a:srgbClr val="00B050"/>
                </a:solidFill>
                <a:latin typeface="CiscoSans"/>
              </a:rPr>
              <a:t>FORMATO ANTERIOR</a:t>
            </a: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pPr marL="0" indent="0">
              <a:buNone/>
            </a:pPr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endParaRPr lang="es-US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EC34D5-C0BC-0D19-E558-FE2E4493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95" y="1077777"/>
            <a:ext cx="5919708" cy="53268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2C5A4D-49C9-EE18-E1A4-A2A06761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9" y="3429000"/>
            <a:ext cx="4134583" cy="3429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17A0309-90DD-A5C6-7085-E937E6049C40}"/>
              </a:ext>
            </a:extLst>
          </p:cNvPr>
          <p:cNvSpPr txBox="1">
            <a:spLocks/>
          </p:cNvSpPr>
          <p:nvPr/>
        </p:nvSpPr>
        <p:spPr>
          <a:xfrm>
            <a:off x="213370" y="34819"/>
            <a:ext cx="5919708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Variables – ajuste de datos</a:t>
            </a:r>
          </a:p>
        </p:txBody>
      </p:sp>
    </p:spTree>
    <p:extLst>
      <p:ext uri="{BB962C8B-B14F-4D97-AF65-F5344CB8AC3E}">
        <p14:creationId xmlns:p14="http://schemas.microsoft.com/office/powerpoint/2010/main" val="15065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99E00-6823-A51E-CB7C-02710B76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79665"/>
            <a:ext cx="4367784" cy="43513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CiscoSans"/>
              </a:rPr>
              <a:t>Dificultades</a:t>
            </a:r>
            <a:endParaRPr lang="es-ES" b="0" i="0" dirty="0">
              <a:solidFill>
                <a:srgbClr val="002060"/>
              </a:solidFill>
              <a:effectLst/>
              <a:latin typeface="CiscoSans"/>
            </a:endParaRP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r>
              <a:rPr lang="es-ES" dirty="0">
                <a:solidFill>
                  <a:srgbClr val="00B050"/>
                </a:solidFill>
                <a:latin typeface="CiscoSans"/>
              </a:rPr>
              <a:t>Se entregaron dos formatos de resultados </a:t>
            </a:r>
            <a:r>
              <a:rPr lang="es-ES" u="sng" dirty="0">
                <a:solidFill>
                  <a:srgbClr val="00B050"/>
                </a:solidFill>
                <a:latin typeface="CiscoSans"/>
              </a:rPr>
              <a:t>FORMATO RECIENTE</a:t>
            </a: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pPr marL="0" indent="0">
              <a:buNone/>
            </a:pPr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endParaRPr lang="es-US" dirty="0">
              <a:solidFill>
                <a:srgbClr val="00B05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D88E6C-695D-AEAE-1C4A-6880AF0B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47" y="1146521"/>
            <a:ext cx="5369229" cy="54798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71FA22-ECAE-9755-0CFA-7EFB36221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2" y="4556576"/>
            <a:ext cx="4246135" cy="1843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94CF26-C646-29CF-4C9F-33EE3289BDB9}"/>
              </a:ext>
            </a:extLst>
          </p:cNvPr>
          <p:cNvSpPr txBox="1">
            <a:spLocks/>
          </p:cNvSpPr>
          <p:nvPr/>
        </p:nvSpPr>
        <p:spPr>
          <a:xfrm>
            <a:off x="213370" y="34819"/>
            <a:ext cx="5919708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Variables – ajuste de datos</a:t>
            </a:r>
          </a:p>
        </p:txBody>
      </p:sp>
    </p:spTree>
    <p:extLst>
      <p:ext uri="{BB962C8B-B14F-4D97-AF65-F5344CB8AC3E}">
        <p14:creationId xmlns:p14="http://schemas.microsoft.com/office/powerpoint/2010/main" val="55664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80F2E8-73E0-792B-ED00-337DA089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126334"/>
            <a:ext cx="6858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99E00-6823-A51E-CB7C-02710B76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79665"/>
            <a:ext cx="4367784" cy="353371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CiscoSans"/>
              </a:rPr>
              <a:t>Solución</a:t>
            </a:r>
            <a:endParaRPr lang="es-ES" b="0" i="0" dirty="0">
              <a:solidFill>
                <a:srgbClr val="002060"/>
              </a:solidFill>
              <a:effectLst/>
              <a:latin typeface="CiscoSans"/>
            </a:endParaRP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r>
              <a:rPr lang="es-ES" dirty="0">
                <a:solidFill>
                  <a:srgbClr val="00B050"/>
                </a:solidFill>
                <a:latin typeface="CiscoSans"/>
              </a:rPr>
              <a:t>Ajustar a un formato que se adapte a cualquier resultado</a:t>
            </a:r>
          </a:p>
          <a:p>
            <a:endParaRPr lang="es-ES" u="sng" dirty="0">
              <a:solidFill>
                <a:srgbClr val="00B050"/>
              </a:solidFill>
              <a:latin typeface="CiscoSans"/>
            </a:endParaRPr>
          </a:p>
          <a:p>
            <a:r>
              <a:rPr lang="es-ES" dirty="0">
                <a:solidFill>
                  <a:srgbClr val="00B050"/>
                </a:solidFill>
                <a:latin typeface="CiscoSans"/>
              </a:rPr>
              <a:t>Convertir los datos en 1 y 0</a:t>
            </a:r>
          </a:p>
          <a:p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pPr marL="0" indent="0">
              <a:buNone/>
            </a:pPr>
            <a:endParaRPr lang="es-ES" b="0" i="0" dirty="0">
              <a:solidFill>
                <a:srgbClr val="00B050"/>
              </a:solidFill>
              <a:effectLst/>
              <a:latin typeface="CiscoSans"/>
            </a:endParaRPr>
          </a:p>
          <a:p>
            <a:endParaRPr lang="es-US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EBDC4A-96D0-2642-33CA-9444AA313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713" y="4928851"/>
            <a:ext cx="4246135" cy="184351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9E04F6A0-6D85-ABE6-BF2F-703D59D9F927}"/>
              </a:ext>
            </a:extLst>
          </p:cNvPr>
          <p:cNvSpPr/>
          <p:nvPr/>
        </p:nvSpPr>
        <p:spPr>
          <a:xfrm>
            <a:off x="5010912" y="5432443"/>
            <a:ext cx="1682496" cy="103800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AA7A6-6258-7CC2-E864-7CE948D5EEC6}"/>
              </a:ext>
            </a:extLst>
          </p:cNvPr>
          <p:cNvSpPr txBox="1">
            <a:spLocks/>
          </p:cNvSpPr>
          <p:nvPr/>
        </p:nvSpPr>
        <p:spPr>
          <a:xfrm>
            <a:off x="213370" y="34819"/>
            <a:ext cx="5919708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Variables – ajuste de datos</a:t>
            </a:r>
          </a:p>
        </p:txBody>
      </p:sp>
    </p:spTree>
    <p:extLst>
      <p:ext uri="{BB962C8B-B14F-4D97-AF65-F5344CB8AC3E}">
        <p14:creationId xmlns:p14="http://schemas.microsoft.com/office/powerpoint/2010/main" val="207862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A9012-090B-AA0B-B01A-BEA48DF5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7" y="1023257"/>
            <a:ext cx="11155825" cy="54708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57E6154-1230-9C8B-2659-EC4D00B7FED2}"/>
              </a:ext>
            </a:extLst>
          </p:cNvPr>
          <p:cNvSpPr txBox="1">
            <a:spLocks/>
          </p:cNvSpPr>
          <p:nvPr/>
        </p:nvSpPr>
        <p:spPr>
          <a:xfrm>
            <a:off x="213370" y="34819"/>
            <a:ext cx="5919708" cy="1036954"/>
          </a:xfrm>
          <a:prstGeom prst="rect">
            <a:avLst/>
          </a:prstGeom>
          <a:solidFill>
            <a:srgbClr val="3F4E63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chemeClr val="bg1"/>
                </a:solidFill>
                <a:latin typeface="+mn-lt"/>
              </a:rPr>
              <a:t>Variables – ajuste de datos</a:t>
            </a:r>
          </a:p>
        </p:txBody>
      </p:sp>
    </p:spTree>
    <p:extLst>
      <p:ext uri="{BB962C8B-B14F-4D97-AF65-F5344CB8AC3E}">
        <p14:creationId xmlns:p14="http://schemas.microsoft.com/office/powerpoint/2010/main" val="2016524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1994</Words>
  <Application>Microsoft Office PowerPoint</Application>
  <PresentationFormat>Panorámica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Century Gothic</vt:lpstr>
      <vt:lpstr>CiscoSans</vt:lpstr>
      <vt:lpstr>Symbol</vt:lpstr>
      <vt:lpstr>Verdana</vt:lpstr>
      <vt:lpstr>Tema de Office</vt:lpstr>
      <vt:lpstr>Coloquio Aspirantes 2023B Maestría en ciencias de los datos Centro Universitario de Ciencias Económico-Administrativas</vt:lpstr>
      <vt:lpstr>Presentación de PowerPoint</vt:lpstr>
      <vt:lpstr>Presentación de PowerPoint</vt:lpstr>
      <vt:lpstr>Contexto</vt:lpstr>
      <vt:lpstr>Variables</vt:lpstr>
      <vt:lpstr>Presentación de PowerPoint</vt:lpstr>
      <vt:lpstr>Presentación de PowerPoint</vt:lpstr>
      <vt:lpstr>Presentación de PowerPoint</vt:lpstr>
      <vt:lpstr>Presentación de PowerPoint</vt:lpstr>
      <vt:lpstr>Análisis descriptivo - Indicadores</vt:lpstr>
      <vt:lpstr>Presentación de PowerPoint</vt:lpstr>
      <vt:lpstr>Análisis descriptivo - pacientes</vt:lpstr>
      <vt:lpstr>Análisis descriptivo - pacientes</vt:lpstr>
      <vt:lpstr>Google certificate</vt:lpstr>
      <vt:lpstr>Utilidad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Coloquio 2021B Maestría en ciencias de los datos Centro Universitario de Ciencias Económico-Administrativas</dc:title>
  <dc:creator>MCD</dc:creator>
  <cp:lastModifiedBy>Eduardo F</cp:lastModifiedBy>
  <cp:revision>28</cp:revision>
  <dcterms:created xsi:type="dcterms:W3CDTF">2021-11-10T18:45:26Z</dcterms:created>
  <dcterms:modified xsi:type="dcterms:W3CDTF">2024-01-10T01:03:03Z</dcterms:modified>
</cp:coreProperties>
</file>