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314" r:id="rId3"/>
    <p:sldId id="354" r:id="rId4"/>
    <p:sldId id="355" r:id="rId5"/>
    <p:sldId id="357" r:id="rId6"/>
    <p:sldId id="356" r:id="rId7"/>
    <p:sldId id="358" r:id="rId8"/>
    <p:sldId id="359" r:id="rId9"/>
    <p:sldId id="360" r:id="rId10"/>
    <p:sldId id="385" r:id="rId11"/>
    <p:sldId id="370" r:id="rId12"/>
    <p:sldId id="371" r:id="rId13"/>
    <p:sldId id="386" r:id="rId14"/>
    <p:sldId id="372" r:id="rId15"/>
    <p:sldId id="375" r:id="rId16"/>
    <p:sldId id="377" r:id="rId17"/>
    <p:sldId id="379" r:id="rId18"/>
    <p:sldId id="373" r:id="rId19"/>
    <p:sldId id="376" r:id="rId20"/>
    <p:sldId id="378" r:id="rId21"/>
    <p:sldId id="380" r:id="rId22"/>
    <p:sldId id="381" r:id="rId23"/>
    <p:sldId id="387" r:id="rId24"/>
    <p:sldId id="388" r:id="rId25"/>
    <p:sldId id="3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1379" autoAdjust="0"/>
  </p:normalViewPr>
  <p:slideViewPr>
    <p:cSldViewPr>
      <p:cViewPr varScale="1">
        <p:scale>
          <a:sx n="62" d="100"/>
          <a:sy n="62" d="100"/>
        </p:scale>
        <p:origin x="1180" y="44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3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686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09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44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71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26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42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25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8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1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481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466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55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610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5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14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3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44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1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47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ref_httpmessage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AJAX" TargetMode="External"/><Relationship Id="rId4" Type="http://schemas.openxmlformats.org/officeDocument/2006/relationships/hyperlink" Target="http://www.w3schools.com/js/js_ajax_intro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mableweb.com/category/all/api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ples.openweathermap.org/data/2.5/weather?q=London,uk&amp;appid=b1b15e88fa797225412429c1c50c122a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parse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/js_json_parse.asp" TargetMode="External"/><Relationship Id="rId4" Type="http://schemas.openxmlformats.org/officeDocument/2006/relationships/hyperlink" Target="http://www.w3schools.com/js/js_json_datatype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json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json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dariusk/corpora/tree/master/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json_intro.asp" TargetMode="External"/><Relationship Id="rId5" Type="http://schemas.openxmlformats.org/officeDocument/2006/relationships/hyperlink" Target="https://chrome.google.com/webstore/detail/json-formatter/bcjindcccaagfpapjjmafapmmgkkhgoa?hl=en" TargetMode="External"/><Relationship Id="rId4" Type="http://schemas.openxmlformats.org/officeDocument/2006/relationships/hyperlink" Target="https://jsonformatter.curiousconce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and AJAX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AJAX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b="1" dirty="0"/>
              <a:t>AJAX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synchronous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nd </a:t>
            </a:r>
            <a:r>
              <a:rPr lang="en-GB" sz="2400" b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ML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Ajax is simply a Web Development Technic, used to </a:t>
            </a:r>
            <a:r>
              <a:rPr lang="en-GB" sz="2400" b="1" dirty="0">
                <a:solidFill>
                  <a:srgbClr val="0070C0"/>
                </a:solidFill>
              </a:rPr>
              <a:t>SEND</a:t>
            </a:r>
            <a:r>
              <a:rPr lang="en-GB" sz="2400" dirty="0">
                <a:solidFill>
                  <a:srgbClr val="0070C0"/>
                </a:solidFill>
              </a:rPr>
              <a:t> and </a:t>
            </a:r>
            <a:r>
              <a:rPr lang="en-GB" sz="2400" b="1" dirty="0">
                <a:solidFill>
                  <a:srgbClr val="0070C0"/>
                </a:solidFill>
              </a:rPr>
              <a:t>RETRIEVE</a:t>
            </a:r>
            <a:r>
              <a:rPr lang="en-GB" sz="2400" dirty="0">
                <a:solidFill>
                  <a:srgbClr val="0070C0"/>
                </a:solidFill>
              </a:rPr>
              <a:t> data in the background 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 algn="ctr">
              <a:buNone/>
            </a:pPr>
            <a:r>
              <a:rPr lang="en-GB" sz="2400" b="1" dirty="0">
                <a:solidFill>
                  <a:srgbClr val="0070C0"/>
                </a:solidFill>
              </a:rPr>
              <a:t>Without having to refresh the web page</a:t>
            </a:r>
            <a:endParaRPr lang="en-GB" sz="2400" b="1" dirty="0"/>
          </a:p>
          <a:p>
            <a:pPr marL="274320" lvl="1" indent="0" algn="ctr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dirty="0"/>
              <a:t>The data is often sent in a format called JavaScript Object Notation</a:t>
            </a:r>
            <a:r>
              <a:rPr lang="en-GB" sz="2400" b="1" dirty="0"/>
              <a:t> (JSON).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723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AJAX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b="1" dirty="0"/>
              <a:t>AJAX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synchronous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nd </a:t>
            </a:r>
            <a:r>
              <a:rPr lang="en-GB" sz="2400" b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ML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AJAX is not a programming language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AJAX uses a browser build-in </a:t>
            </a:r>
            <a:r>
              <a:rPr lang="en-GB" sz="2400" b="1" dirty="0"/>
              <a:t>XMLHttpRequest</a:t>
            </a:r>
            <a:r>
              <a:rPr lang="en-GB" sz="2400" dirty="0"/>
              <a:t> object (to request data from a server)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AJAX uses an </a:t>
            </a:r>
            <a:r>
              <a:rPr lang="en-GB" sz="2400" b="1" dirty="0"/>
              <a:t>asynchronous</a:t>
            </a:r>
            <a:r>
              <a:rPr lang="en-GB" sz="2400" dirty="0"/>
              <a:t> processing model, improving and speeding up the user experience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920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AJAX Works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092480" cy="4038600"/>
          </a:xfrm>
        </p:spPr>
      </p:pic>
    </p:spTree>
    <p:extLst>
      <p:ext uri="{BB962C8B-B14F-4D97-AF65-F5344CB8AC3E}">
        <p14:creationId xmlns:p14="http://schemas.microsoft.com/office/powerpoint/2010/main" val="365853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AJAX Works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0107"/>
            <a:ext cx="7772400" cy="3632886"/>
          </a:xfrm>
        </p:spPr>
      </p:pic>
    </p:spTree>
    <p:extLst>
      <p:ext uri="{BB962C8B-B14F-4D97-AF65-F5344CB8AC3E}">
        <p14:creationId xmlns:p14="http://schemas.microsoft.com/office/powerpoint/2010/main" val="55019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Request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var xhr =  </a:t>
            </a:r>
            <a:r>
              <a:rPr lang="en-GB" sz="2400" b="1" dirty="0">
                <a:solidFill>
                  <a:srgbClr val="FF0000"/>
                </a:solidFill>
              </a:rPr>
              <a:t>new</a:t>
            </a:r>
            <a:r>
              <a:rPr lang="en-GB" sz="2400" b="1" dirty="0"/>
              <a:t> </a:t>
            </a:r>
            <a:r>
              <a:rPr lang="en-GB" sz="2400" dirty="0"/>
              <a:t>XMLHttpRequest()</a:t>
            </a:r>
            <a:r>
              <a:rPr lang="en-GB" sz="2400" dirty="0">
                <a:solidFill>
                  <a:srgbClr val="0070C0"/>
                </a:solidFill>
              </a:rPr>
              <a:t>; // browser build-in object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xhr.open(</a:t>
            </a:r>
            <a:r>
              <a:rPr lang="en-GB" sz="2400" dirty="0"/>
              <a:t>”GET”, “data/myData.json”, true</a:t>
            </a:r>
            <a:r>
              <a:rPr lang="en-GB" sz="2400" dirty="0">
                <a:solidFill>
                  <a:srgbClr val="0070C0"/>
                </a:solidFill>
              </a:rPr>
              <a:t>);   // POST (send)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xhr.send();</a:t>
            </a:r>
            <a:endParaRPr lang="en-GB" sz="2400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Creates a new </a:t>
            </a:r>
            <a:r>
              <a:rPr lang="en-GB" sz="2400" b="1" dirty="0"/>
              <a:t>instance</a:t>
            </a:r>
            <a:r>
              <a:rPr lang="en-GB" sz="2400" dirty="0"/>
              <a:t> of the XMLHttpRequest object and stores the object in a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XMLHttpRequest object’s </a:t>
            </a:r>
            <a:r>
              <a:rPr lang="en-GB" sz="2400" b="1" dirty="0"/>
              <a:t>open() </a:t>
            </a:r>
            <a:r>
              <a:rPr lang="en-GB" sz="2400" dirty="0"/>
              <a:t>method prepares the request.  The 3 parameters are: the HTTP method, the URL of the page and the Boolean to indicate asynchronous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Uses the </a:t>
            </a:r>
            <a:r>
              <a:rPr lang="en-GB" sz="2400" b="1" dirty="0"/>
              <a:t>send() </a:t>
            </a:r>
            <a:r>
              <a:rPr lang="en-GB" sz="2400" dirty="0"/>
              <a:t>method, is the one that sends the prepared request to the server.  Information can be passed to the server in the parentheses</a:t>
            </a:r>
            <a:r>
              <a:rPr lang="en-GB" sz="2700" dirty="0"/>
              <a:t>, </a:t>
            </a:r>
            <a:r>
              <a:rPr lang="en-GB" sz="2400" dirty="0"/>
              <a:t>you may also see xhr.open(null)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5800" y="220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9807" y="28159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58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2967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Response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</a:t>
            </a:r>
            <a:r>
              <a:rPr lang="en-GB" sz="2400" dirty="0"/>
              <a:t>// Code to process the results from the server</a:t>
            </a: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When the browser has received and loaded a response from the server, that will trigger the anonymous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function checks the </a:t>
            </a:r>
            <a:r>
              <a:rPr lang="en-GB" sz="2400" b="1" dirty="0"/>
              <a:t>readyState</a:t>
            </a:r>
            <a:r>
              <a:rPr lang="en-GB" sz="2400" dirty="0"/>
              <a:t> and the </a:t>
            </a:r>
            <a:r>
              <a:rPr lang="en-GB" sz="2400" b="1" dirty="0"/>
              <a:t>status</a:t>
            </a:r>
            <a:r>
              <a:rPr lang="en-GB" sz="2400" dirty="0"/>
              <a:t> property of the object, to make sure the server’s response was OK, also the data has arrived and available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443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parse() &amp; stringify() Methods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var</a:t>
            </a:r>
            <a:r>
              <a:rPr lang="en-GB" sz="2400" dirty="0"/>
              <a:t> myData = </a:t>
            </a:r>
            <a:r>
              <a:rPr lang="en-GB" sz="2400" b="1" dirty="0">
                <a:solidFill>
                  <a:srgbClr val="FF0000"/>
                </a:solidFill>
              </a:rPr>
              <a:t>JSON.parse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/>
              <a:t>.</a:t>
            </a:r>
            <a:r>
              <a:rPr lang="en-GB" sz="2400" b="1" dirty="0">
                <a:solidFill>
                  <a:srgbClr val="FF0000"/>
                </a:solidFill>
              </a:rPr>
              <a:t>responseText</a:t>
            </a:r>
            <a:r>
              <a:rPr lang="en-GB" sz="2400" dirty="0"/>
              <a:t>);</a:t>
            </a:r>
            <a:r>
              <a:rPr lang="en-GB" sz="2400" dirty="0">
                <a:solidFill>
                  <a:srgbClr val="0070C0"/>
                </a:solidFill>
              </a:rPr>
              <a:t>     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	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 startAt="3"/>
            </a:pPr>
            <a:r>
              <a:rPr lang="en-GB" sz="2400" b="1" dirty="0"/>
              <a:t>JSON.parse() </a:t>
            </a:r>
            <a:r>
              <a:rPr lang="en-GB" sz="2400" dirty="0"/>
              <a:t>processes a string containing JSON data.  It converts the JSON data into a JavaScript objects ready for the browser use.  </a:t>
            </a:r>
            <a:r>
              <a:rPr lang="en-GB" sz="2400" b="1" dirty="0"/>
              <a:t>JSON.stringify() </a:t>
            </a:r>
            <a:r>
              <a:rPr lang="en-GB" sz="2400" dirty="0"/>
              <a:t>converts a JavaScript object into a string formatted using JSON, allows to send JavaScript objects from the browser to another application</a:t>
            </a: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8440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4088" y="34374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800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 Code Example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6800" y="2082620"/>
            <a:ext cx="708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loadMyData</a:t>
            </a:r>
            <a:r>
              <a:rPr lang="en-GB" dirty="0"/>
              <a:t>() {</a:t>
            </a:r>
          </a:p>
          <a:p>
            <a:endParaRPr lang="en-GB" dirty="0"/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myRequest</a:t>
            </a:r>
            <a:r>
              <a:rPr lang="en-GB" dirty="0"/>
              <a:t> = new XMLHttpRequest();</a:t>
            </a:r>
          </a:p>
          <a:p>
            <a:r>
              <a:rPr lang="en-GB" dirty="0"/>
              <a:t>    </a:t>
            </a:r>
          </a:p>
          <a:p>
            <a:r>
              <a:rPr lang="en-GB" dirty="0" err="1"/>
              <a:t>myRequest.open</a:t>
            </a:r>
            <a:r>
              <a:rPr lang="en-GB" dirty="0"/>
              <a:t>("GET",   "https://raw.githubusercontent.com/</a:t>
            </a:r>
            <a:r>
              <a:rPr lang="en-GB" dirty="0" err="1"/>
              <a:t>biatoSalo</a:t>
            </a:r>
            <a:r>
              <a:rPr lang="en-GB" dirty="0"/>
              <a:t>/JSONANDAJAX/master/JSONANDAJAX/</a:t>
            </a:r>
            <a:r>
              <a:rPr lang="en-GB" dirty="0" err="1"/>
              <a:t>expensiveLuxuryCars.json</a:t>
            </a:r>
            <a:r>
              <a:rPr lang="en-GB" dirty="0"/>
              <a:t>", true);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  <a:r>
              <a:rPr lang="en-GB" dirty="0" err="1"/>
              <a:t>myRequest.onload</a:t>
            </a:r>
            <a:r>
              <a:rPr lang="en-GB" dirty="0"/>
              <a:t> = function() {</a:t>
            </a:r>
          </a:p>
          <a:p>
            <a:r>
              <a:rPr lang="en-GB" dirty="0"/>
              <a:t>        if (</a:t>
            </a:r>
            <a:r>
              <a:rPr lang="en-GB" dirty="0" err="1"/>
              <a:t>myRequest.readyState</a:t>
            </a:r>
            <a:r>
              <a:rPr lang="en-GB" dirty="0"/>
              <a:t> == 4 &amp;&amp; </a:t>
            </a:r>
            <a:r>
              <a:rPr lang="en-GB" dirty="0" err="1"/>
              <a:t>myRequest.status</a:t>
            </a:r>
            <a:r>
              <a:rPr lang="en-GB" dirty="0"/>
              <a:t> == 200) {       </a:t>
            </a:r>
          </a:p>
          <a:p>
            <a:r>
              <a:rPr lang="en-GB" dirty="0"/>
              <a:t>            var myData = JSON.parse(</a:t>
            </a:r>
            <a:r>
              <a:rPr lang="en-GB" dirty="0" err="1"/>
              <a:t>myRequest.responseText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};</a:t>
            </a:r>
          </a:p>
          <a:p>
            <a:r>
              <a:rPr lang="en-GB" dirty="0"/>
              <a:t>        </a:t>
            </a:r>
            <a:r>
              <a:rPr lang="en-GB" dirty="0" err="1"/>
              <a:t>myRequest.onerror</a:t>
            </a:r>
            <a:r>
              <a:rPr lang="en-GB" dirty="0"/>
              <a:t> = function() {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</a:t>
            </a:r>
            <a:r>
              <a:rPr lang="en-GB" dirty="0" err="1"/>
              <a:t>myRequest.send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968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Methods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03901"/>
              </p:ext>
            </p:extLst>
          </p:nvPr>
        </p:nvGraphicFramePr>
        <p:xfrm>
          <a:off x="1066800" y="2070718"/>
          <a:ext cx="7010399" cy="4712802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val="2854357629"/>
                    </a:ext>
                  </a:extLst>
                </a:gridCol>
                <a:gridCol w="4552571">
                  <a:extLst>
                    <a:ext uri="{9D8B030D-6E8A-4147-A177-3AD203B41FA5}">
                      <a16:colId xmlns:a16="http://schemas.microsoft.com/office/drawing/2014/main" val="3394491981"/>
                    </a:ext>
                  </a:extLst>
                </a:gridCol>
              </a:tblGrid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Method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47087"/>
                  </a:ext>
                </a:extLst>
              </a:tr>
              <a:tr h="53527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new XMLHttpRequest()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Creates a new XMLHttpRequest object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85778"/>
                  </a:ext>
                </a:extLst>
              </a:tr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abort()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Cancels the current request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2884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getAllResponseHeaders()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89358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getResponseHeader()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specific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16559"/>
                  </a:ext>
                </a:extLst>
              </a:tr>
              <a:tr h="150883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open(</a:t>
                      </a:r>
                      <a:r>
                        <a:rPr lang="en-GB" sz="1400" i="1">
                          <a:effectLst/>
                        </a:rPr>
                        <a:t>method, url, async, user, psw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Specifies the request</a:t>
                      </a:r>
                      <a:br>
                        <a:rPr lang="en-GB" sz="1400" dirty="0">
                          <a:effectLst/>
                        </a:rPr>
                      </a:b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method</a:t>
                      </a:r>
                      <a:r>
                        <a:rPr lang="en-GB" sz="1400" dirty="0">
                          <a:effectLst/>
                        </a:rPr>
                        <a:t>: the request type GET or POST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url</a:t>
                      </a:r>
                      <a:r>
                        <a:rPr lang="en-GB" sz="1400" dirty="0">
                          <a:effectLst/>
                        </a:rPr>
                        <a:t>: the file location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async</a:t>
                      </a:r>
                      <a:r>
                        <a:rPr lang="en-GB" sz="1400" dirty="0">
                          <a:effectLst/>
                        </a:rPr>
                        <a:t>: true (asynchronous) or false (synchronous)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user</a:t>
                      </a:r>
                      <a:r>
                        <a:rPr lang="en-GB" sz="1400" dirty="0">
                          <a:effectLst/>
                        </a:rPr>
                        <a:t>: optional user name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psw</a:t>
                      </a:r>
                      <a:r>
                        <a:rPr lang="en-GB" sz="1400" dirty="0">
                          <a:effectLst/>
                        </a:rPr>
                        <a:t>: optional password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89116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GET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16882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</a:t>
                      </a:r>
                      <a:r>
                        <a:rPr lang="en-GB" sz="1400" i="1">
                          <a:effectLst/>
                        </a:rPr>
                        <a:t>string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server.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POST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2045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setRequestHeader()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9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Properties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1975020"/>
          <a:ext cx="7010400" cy="4612570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val="2056924696"/>
                    </a:ext>
                  </a:extLst>
                </a:gridCol>
                <a:gridCol w="4552572">
                  <a:extLst>
                    <a:ext uri="{9D8B030D-6E8A-4147-A177-3AD203B41FA5}">
                      <a16:colId xmlns:a16="http://schemas.microsoft.com/office/drawing/2014/main" val="241237612"/>
                    </a:ext>
                  </a:extLst>
                </a:gridCol>
              </a:tblGrid>
              <a:tr h="23335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Property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61495"/>
                  </a:ext>
                </a:extLst>
              </a:tr>
              <a:tr h="55844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onreadystatechange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77145"/>
                  </a:ext>
                </a:extLst>
              </a:tr>
              <a:tr h="138690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readyState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Holds the status of the XMLHttpRequest.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0: request not initialized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1: server connection established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2: request received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3: processing request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4034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a string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1640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responseXML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XML data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81349"/>
                  </a:ext>
                </a:extLst>
              </a:tr>
              <a:tr h="12212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status-number of a request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200: "OK"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403: "Forbidden"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404: "Not Found"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For a complete list go to the </a:t>
                      </a:r>
                      <a:r>
                        <a:rPr lang="en-GB" sz="1400">
                          <a:effectLst/>
                          <a:hlinkClick r:id="rId4"/>
                        </a:rPr>
                        <a:t>Http Messages Reference</a:t>
                      </a:r>
                      <a:endParaRPr lang="en-GB" sz="1400">
                        <a:effectLst/>
                      </a:endParaRP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374911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3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AJAX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GB" sz="3200" dirty="0">
                <a:hlinkClick r:id="rId4"/>
              </a:rPr>
              <a:t>w3schools AJAX introduction</a:t>
            </a: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3200" dirty="0">
                <a:hlinkClick r:id="rId5"/>
              </a:rPr>
              <a:t>Mozilla Developer Network - AJAX</a:t>
            </a:r>
            <a:endParaRPr lang="en-GB" sz="32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Use the JSON practice example to practice AJAX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hands-on coding</a:t>
            </a:r>
          </a:p>
        </p:txBody>
      </p:sp>
    </p:spTree>
    <p:extLst>
      <p:ext uri="{BB962C8B-B14F-4D97-AF65-F5344CB8AC3E}">
        <p14:creationId xmlns:p14="http://schemas.microsoft.com/office/powerpoint/2010/main" val="1947137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600" b="1" dirty="0"/>
              <a:t>API</a:t>
            </a:r>
            <a:r>
              <a:rPr lang="en-GB" sz="2600" dirty="0"/>
              <a:t> stands for </a:t>
            </a:r>
            <a:r>
              <a:rPr lang="en-GB" sz="2600" b="1" dirty="0">
                <a:solidFill>
                  <a:srgbClr val="FF0000"/>
                </a:solidFill>
              </a:rPr>
              <a:t>A</a:t>
            </a:r>
            <a:r>
              <a:rPr lang="en-GB" sz="2600" dirty="0"/>
              <a:t>pplication </a:t>
            </a:r>
            <a:r>
              <a:rPr lang="en-GB" sz="2600" b="1" dirty="0">
                <a:solidFill>
                  <a:srgbClr val="FF0000"/>
                </a:solidFill>
              </a:rPr>
              <a:t>P</a:t>
            </a:r>
            <a:r>
              <a:rPr lang="en-GB" sz="2600" dirty="0"/>
              <a:t>rogramming </a:t>
            </a:r>
            <a:r>
              <a:rPr lang="en-GB" sz="2600" b="1" dirty="0">
                <a:solidFill>
                  <a:srgbClr val="FF0000"/>
                </a:solidFill>
              </a:rPr>
              <a:t>I</a:t>
            </a:r>
            <a:r>
              <a:rPr lang="en-GB" sz="2600" dirty="0"/>
              <a:t>nterface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 algn="ctr">
              <a:buNone/>
            </a:pPr>
            <a:r>
              <a:rPr lang="en-GB" sz="4300" b="1" dirty="0"/>
              <a:t>An </a:t>
            </a:r>
            <a:r>
              <a:rPr lang="en-GB" sz="4300" b="1" dirty="0">
                <a:solidFill>
                  <a:srgbClr val="FF0000"/>
                </a:solidFill>
              </a:rPr>
              <a:t>I</a:t>
            </a:r>
            <a:r>
              <a:rPr lang="en-GB" sz="4300" dirty="0"/>
              <a:t>nterface used by </a:t>
            </a:r>
            <a:r>
              <a:rPr lang="en-GB" sz="4300" b="1" dirty="0">
                <a:solidFill>
                  <a:srgbClr val="FF0000"/>
                </a:solidFill>
              </a:rPr>
              <a:t>P</a:t>
            </a:r>
            <a:r>
              <a:rPr lang="en-GB" sz="4300" dirty="0"/>
              <a:t>rograms to interact with and </a:t>
            </a:r>
            <a:r>
              <a:rPr lang="en-GB" sz="4300" b="1" dirty="0">
                <a:solidFill>
                  <a:srgbClr val="FF0000"/>
                </a:solidFill>
              </a:rPr>
              <a:t>A</a:t>
            </a:r>
            <a:r>
              <a:rPr lang="en-GB" sz="4300" dirty="0"/>
              <a:t>pplication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600" dirty="0"/>
              <a:t>stands for </a:t>
            </a:r>
            <a:r>
              <a:rPr lang="en-GB" sz="2600" dirty="0">
                <a:solidFill>
                  <a:srgbClr val="0070C0"/>
                </a:solidFill>
              </a:rPr>
              <a:t>API is a set of commands, protocols and tools that allows one piece to software to talk to another, literally is a think for computers to talk together</a:t>
            </a:r>
            <a:r>
              <a:rPr lang="en-GB" sz="2600" b="1" dirty="0"/>
              <a:t>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dirty="0"/>
              <a:t>There are all kinds of API such as </a:t>
            </a:r>
            <a:r>
              <a:rPr lang="en-GB" sz="2400" b="1" dirty="0"/>
              <a:t>Twitter API, Google API, Weather API, TFL API</a:t>
            </a:r>
            <a:r>
              <a:rPr lang="en-GB" sz="2400" dirty="0"/>
              <a:t> etc</a:t>
            </a:r>
            <a:r>
              <a:rPr lang="en-GB" sz="2400" b="1" dirty="0"/>
              <a:t>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2309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dirty="0"/>
              <a:t>All the API’s above are know as REST API</a:t>
            </a:r>
          </a:p>
          <a:p>
            <a:pPr lvl="1"/>
            <a:r>
              <a:rPr lang="en-GB" sz="2400" dirty="0"/>
              <a:t>REST stands for:</a:t>
            </a:r>
          </a:p>
          <a:p>
            <a:pPr lvl="1"/>
            <a:r>
              <a:rPr lang="en-GB" sz="2400" b="1" dirty="0">
                <a:solidFill>
                  <a:srgbClr val="FF0000"/>
                </a:solidFill>
              </a:rPr>
              <a:t>RE</a:t>
            </a:r>
            <a:r>
              <a:rPr lang="en-GB" sz="2400" dirty="0"/>
              <a:t>presentational 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tate </a:t>
            </a:r>
            <a:r>
              <a:rPr lang="en-GB" sz="2400" b="1" dirty="0">
                <a:solidFill>
                  <a:srgbClr val="FF0000"/>
                </a:solidFill>
              </a:rPr>
              <a:t>T</a:t>
            </a:r>
            <a:r>
              <a:rPr lang="en-GB" sz="2400" dirty="0"/>
              <a:t>ransfer</a:t>
            </a:r>
          </a:p>
          <a:p>
            <a:pPr lvl="1"/>
            <a:r>
              <a:rPr lang="en-GB" sz="2400" dirty="0"/>
              <a:t>It works almost the same way a website does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066800" y="42672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42672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3771900" y="45720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771900" y="416569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HTTP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54102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http://maps.googleapis.com/maps/api/geocode/json?address=london</a:t>
            </a:r>
          </a:p>
        </p:txBody>
      </p:sp>
    </p:spTree>
    <p:extLst>
      <p:ext uri="{BB962C8B-B14F-4D97-AF65-F5344CB8AC3E}">
        <p14:creationId xmlns:p14="http://schemas.microsoft.com/office/powerpoint/2010/main" val="109937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 Directory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dirty="0"/>
              <a:t>Click the button for a list of Web based API’s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400" dirty="0"/>
          </a:p>
          <a:p>
            <a:pPr lvl="1"/>
            <a:r>
              <a:rPr lang="en-GB" sz="2400" dirty="0"/>
              <a:t>API’s are consumed by </a:t>
            </a:r>
            <a:r>
              <a:rPr lang="en-GB" sz="2400" b="1" dirty="0">
                <a:solidFill>
                  <a:srgbClr val="FF0000"/>
                </a:solidFill>
              </a:rPr>
              <a:t>Programs </a:t>
            </a:r>
            <a:r>
              <a:rPr lang="en-GB" sz="2400" dirty="0"/>
              <a:t>and not </a:t>
            </a:r>
            <a:r>
              <a:rPr lang="en-GB" sz="2400" b="1" dirty="0"/>
              <a:t>HUMANS</a:t>
            </a:r>
          </a:p>
          <a:p>
            <a:pPr lvl="1"/>
            <a:endParaRPr lang="en-GB" sz="2400" b="1" dirty="0">
              <a:solidFill>
                <a:srgbClr val="FF0000"/>
              </a:solidFill>
            </a:endParaRPr>
          </a:p>
          <a:p>
            <a:pPr lvl="1"/>
            <a:r>
              <a:rPr lang="en-GB" sz="2400" dirty="0"/>
              <a:t>An API is only good if it’s documentation is GREATE, e.g. sample code, live examples and simple to read and understand text. 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1790700" y="2857500"/>
            <a:ext cx="556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ProgrammableWeb</a:t>
            </a:r>
          </a:p>
        </p:txBody>
      </p:sp>
    </p:spTree>
    <p:extLst>
      <p:ext uri="{BB962C8B-B14F-4D97-AF65-F5344CB8AC3E}">
        <p14:creationId xmlns:p14="http://schemas.microsoft.com/office/powerpoint/2010/main" val="1430429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Querying an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400" dirty="0"/>
              <a:t>API Call:</a:t>
            </a:r>
          </a:p>
          <a:p>
            <a:pPr marL="274320" lvl="1" indent="0">
              <a:buNone/>
            </a:pPr>
            <a:r>
              <a:rPr lang="en-GB" sz="2400" u="sng" dirty="0">
                <a:hlinkClick r:id="rId4"/>
              </a:rPr>
              <a:t>api.openweathermap.org/data/2.5/weather?q=London,uk</a:t>
            </a:r>
            <a:endParaRPr lang="en-GB" sz="3200" u="sng" dirty="0"/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/>
              <a:t>Query the API:</a:t>
            </a:r>
          </a:p>
          <a:p>
            <a:pPr marL="274320" lvl="1" indent="0">
              <a:buNone/>
            </a:pPr>
            <a:r>
              <a:rPr lang="en-GB" sz="4200" dirty="0">
                <a:solidFill>
                  <a:srgbClr val="FF0000"/>
                </a:solidFill>
              </a:rPr>
              <a:t>?q=</a:t>
            </a:r>
          </a:p>
          <a:p>
            <a:pPr marL="274320" lvl="1" indent="0">
              <a:buNone/>
            </a:pPr>
            <a:endParaRPr lang="en-GB" sz="42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GB" sz="2400" dirty="0"/>
              <a:t>Multiple queries:</a:t>
            </a:r>
          </a:p>
          <a:p>
            <a:pPr marL="274320" lvl="1" indent="0">
              <a:buNone/>
            </a:pPr>
            <a:r>
              <a:rPr lang="en-GB" sz="3200" dirty="0"/>
              <a:t>?q=………&amp;……..&amp;……….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/>
              <a:t>End points – This is given to you by the API service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321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API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Use the JSON practice example to practice AJAX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hands-on coding</a:t>
            </a:r>
          </a:p>
        </p:txBody>
      </p:sp>
    </p:spTree>
    <p:extLst>
      <p:ext uri="{BB962C8B-B14F-4D97-AF65-F5344CB8AC3E}">
        <p14:creationId xmlns:p14="http://schemas.microsoft.com/office/powerpoint/2010/main" val="4098398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b="1" dirty="0"/>
              <a:t>JSON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dirty="0"/>
              <a:t>bject </a:t>
            </a:r>
            <a:r>
              <a:rPr lang="en-GB" sz="2400" b="1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otation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THE MOST POPULAR DATA FORMAT ON THE WEB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The JSON syntax is very similar to JavaScript object notation but it is not an </a:t>
            </a:r>
            <a:r>
              <a:rPr lang="en-GB" sz="2400" b="1" dirty="0"/>
              <a:t>object.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JSON format is just plain text often used to send data from a server to a web page</a:t>
            </a:r>
          </a:p>
          <a:p>
            <a:pPr lvl="1"/>
            <a:r>
              <a:rPr lang="en-GB" sz="2400" dirty="0"/>
              <a:t>JSON is a format for sending, receiving and storing data</a:t>
            </a:r>
          </a:p>
          <a:p>
            <a:pPr lvl="1"/>
            <a:r>
              <a:rPr lang="en-GB" sz="2400" dirty="0"/>
              <a:t>JSON is language independent, code to read and generate JSON data can be written in any programming language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06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55000" lnSpcReduction="20000"/>
          </a:bodyPr>
          <a:lstStyle/>
          <a:p>
            <a:pPr marL="274320" lvl="1" indent="0">
              <a:buNone/>
            </a:pPr>
            <a:r>
              <a:rPr lang="en-GB" sz="2400" b="1" dirty="0"/>
              <a:t>{</a:t>
            </a:r>
          </a:p>
          <a:p>
            <a:pPr marL="274320" lvl="1" indent="0">
              <a:buNone/>
            </a:pPr>
            <a:r>
              <a:rPr lang="en-GB" sz="2400" b="1" dirty="0"/>
              <a:t>   "data":[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car":"Mercedes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driver":"Lewis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"wins":2</a:t>
            </a:r>
          </a:p>
          <a:p>
            <a:pPr marL="274320" lvl="1" indent="0">
              <a:buNone/>
            </a:pPr>
            <a:r>
              <a:rPr lang="en-GB" sz="2400" b="1" dirty="0"/>
              <a:t>      },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circuit":"Monaco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pointsystem</a:t>
            </a:r>
            <a:r>
              <a:rPr lang="en-GB" sz="2400" b="1" dirty="0"/>
              <a:t>":[</a:t>
            </a:r>
          </a:p>
          <a:p>
            <a:pPr marL="274320" lvl="1" indent="0">
              <a:buNone/>
            </a:pPr>
            <a:r>
              <a:rPr lang="en-GB" sz="2400" b="1" dirty="0"/>
              <a:t>            {</a:t>
            </a:r>
          </a:p>
          <a:p>
            <a:pPr marL="274320" lvl="1" indent="0">
              <a:buNone/>
            </a:pPr>
            <a:r>
              <a:rPr lang="en-GB" sz="2400" b="1" dirty="0"/>
              <a:t>               "firstplace":25,</a:t>
            </a:r>
          </a:p>
          <a:p>
            <a:pPr marL="274320" lvl="1" indent="0">
              <a:buNone/>
            </a:pPr>
            <a:r>
              <a:rPr lang="en-GB" sz="2400" b="1" dirty="0"/>
              <a:t>               "secondplace":18,</a:t>
            </a:r>
          </a:p>
          <a:p>
            <a:pPr marL="274320" lvl="1" indent="0">
              <a:buNone/>
            </a:pPr>
            <a:r>
              <a:rPr lang="en-GB" sz="2400" b="1" dirty="0"/>
              <a:t>               "thirdplace":15</a:t>
            </a:r>
          </a:p>
          <a:p>
            <a:pPr marL="274320" lvl="1" indent="0">
              <a:buNone/>
            </a:pPr>
            <a:r>
              <a:rPr lang="en-GB" sz="2400" b="1" dirty="0"/>
              <a:t>            }</a:t>
            </a:r>
          </a:p>
          <a:p>
            <a:pPr marL="274320" lvl="1" indent="0">
              <a:buNone/>
            </a:pPr>
            <a:r>
              <a:rPr lang="en-GB" sz="2400" b="1" dirty="0"/>
              <a:t>         ],</a:t>
            </a:r>
          </a:p>
          <a:p>
            <a:pPr marL="274320" lvl="1" indent="0">
              <a:buNone/>
            </a:pPr>
            <a:r>
              <a:rPr lang="en-GB" sz="2400" b="1" dirty="0"/>
              <a:t>         "teams":11</a:t>
            </a:r>
          </a:p>
          <a:p>
            <a:pPr marL="274320" lvl="1" indent="0">
              <a:buNone/>
            </a:pPr>
            <a:r>
              <a:rPr lang="en-GB" sz="2400" b="1" dirty="0"/>
              <a:t>      }</a:t>
            </a:r>
          </a:p>
          <a:p>
            <a:pPr marL="274320" lvl="1" indent="0">
              <a:buNone/>
            </a:pPr>
            <a:r>
              <a:rPr lang="en-GB" sz="2400" b="1" dirty="0"/>
              <a:t>   ]</a:t>
            </a:r>
          </a:p>
          <a:p>
            <a:pPr marL="274320" lvl="1" indent="0">
              <a:buNone/>
            </a:pPr>
            <a:r>
              <a:rPr lang="en-GB" sz="2400" b="1" dirty="0"/>
              <a:t>}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62200"/>
            <a:ext cx="4495800" cy="4154984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Example of a JSON file</a:t>
            </a:r>
          </a:p>
          <a:p>
            <a:endParaRPr lang="en-GB" sz="3200" dirty="0"/>
          </a:p>
          <a:p>
            <a:r>
              <a:rPr lang="en-GB" sz="2000" i="1" dirty="0"/>
              <a:t>You should avoid using functions in JSON, the functions will lose their scope, and you would have to use </a:t>
            </a:r>
            <a:r>
              <a:rPr lang="en-GB" sz="2000" i="1" dirty="0" err="1"/>
              <a:t>eval</a:t>
            </a:r>
            <a:r>
              <a:rPr lang="en-GB" sz="2000" i="1" dirty="0"/>
              <a:t>() to convert them back into functions – </a:t>
            </a:r>
            <a:r>
              <a:rPr lang="en-GB" sz="2000" i="1" dirty="0">
                <a:hlinkClick r:id="rId4"/>
              </a:rPr>
              <a:t>SEE EXCEPTIONS</a:t>
            </a:r>
            <a:endParaRPr lang="en-GB" sz="2000" i="1" dirty="0"/>
          </a:p>
          <a:p>
            <a:endParaRPr lang="en-GB" sz="2000" i="1" dirty="0"/>
          </a:p>
          <a:p>
            <a:endParaRPr lang="en-GB" sz="2000" i="1" dirty="0"/>
          </a:p>
          <a:p>
            <a:r>
              <a:rPr lang="en-GB" sz="2000" i="1" dirty="0"/>
              <a:t>The file type for JSON files is "</a:t>
            </a:r>
            <a:r>
              <a:rPr lang="en-GB" sz="2000" b="1" i="1" dirty="0"/>
              <a:t>.</a:t>
            </a:r>
            <a:r>
              <a:rPr lang="en-GB" sz="2000" b="1" i="1" dirty="0" err="1"/>
              <a:t>json</a:t>
            </a:r>
            <a:r>
              <a:rPr lang="en-GB" sz="2000" i="1" dirty="0"/>
              <a:t>"</a:t>
            </a:r>
          </a:p>
          <a:p>
            <a:r>
              <a:rPr lang="en-GB" sz="2000" i="1" dirty="0"/>
              <a:t>The MIME type for JSON text is "</a:t>
            </a:r>
            <a:r>
              <a:rPr lang="en-GB" sz="2000" b="1" i="1" dirty="0"/>
              <a:t>application/</a:t>
            </a:r>
            <a:r>
              <a:rPr lang="en-GB" sz="2000" b="1" i="1" dirty="0" err="1"/>
              <a:t>json</a:t>
            </a:r>
            <a:r>
              <a:rPr lang="en-GB" sz="2000" i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25289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data types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JSON object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an array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boolean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null</a:t>
            </a:r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2362200"/>
            <a:ext cx="3276600" cy="3847207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JSON values cannot be one of the following data types: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Undefined</a:t>
            </a:r>
          </a:p>
          <a:p>
            <a:endParaRPr lang="en-GB" sz="1400" dirty="0"/>
          </a:p>
          <a:p>
            <a:r>
              <a:rPr lang="en-GB" dirty="0">
                <a:hlinkClick r:id="rId4"/>
              </a:rPr>
              <a:t>See valid data types</a:t>
            </a:r>
            <a:r>
              <a:rPr lang="en-GB" dirty="0"/>
              <a:t> and also</a:t>
            </a:r>
          </a:p>
          <a:p>
            <a:endParaRPr lang="en-GB" sz="1600" dirty="0"/>
          </a:p>
          <a:p>
            <a:r>
              <a:rPr lang="en-GB" sz="1600" dirty="0">
                <a:hlinkClick r:id="rId5"/>
              </a:rPr>
              <a:t>Exception for function and date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9774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build-in functions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JSON.parse()</a:t>
            </a: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JSON received from the server into JavaScript objects.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b="1" dirty="0"/>
              <a:t>JSON.stringify()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JavaScript object into JSON format, and send JSON to the server.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22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JSONP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GB" sz="3200" dirty="0"/>
              <a:t>JSONP stands for JSON with Padding.</a:t>
            </a:r>
          </a:p>
          <a:p>
            <a:r>
              <a:rPr lang="en-GB" sz="2800" dirty="0"/>
              <a:t>Cross-domain policy can cause issues when requesting data from another domain</a:t>
            </a:r>
          </a:p>
          <a:p>
            <a:r>
              <a:rPr lang="en-GB" sz="2800" dirty="0"/>
              <a:t>Requesting an external </a:t>
            </a:r>
            <a:r>
              <a:rPr lang="en-GB" sz="2800" i="1" dirty="0"/>
              <a:t>script</a:t>
            </a:r>
            <a:r>
              <a:rPr lang="en-GB" sz="2800" dirty="0"/>
              <a:t> from another domain does not have this issue.</a:t>
            </a:r>
          </a:p>
          <a:p>
            <a:r>
              <a:rPr lang="en-GB" sz="2800" dirty="0"/>
              <a:t>JSONP uses this advantage, and request files using the script tag instead of the XMLHttpRequest object.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2800" b="1" dirty="0"/>
              <a:t>&lt;script </a:t>
            </a:r>
            <a:r>
              <a:rPr lang="en-GB" sz="2800" b="1" dirty="0" err="1"/>
              <a:t>src</a:t>
            </a:r>
            <a:r>
              <a:rPr lang="en-GB" sz="2800" b="1" dirty="0"/>
              <a:t>="</a:t>
            </a:r>
            <a:r>
              <a:rPr lang="en-GB" sz="2800" b="1" dirty="0" err="1"/>
              <a:t>demo_jsonp.php</a:t>
            </a:r>
            <a:r>
              <a:rPr lang="en-GB" sz="2800" b="1" dirty="0"/>
              <a:t>"&gt;</a:t>
            </a:r>
          </a:p>
          <a:p>
            <a:pPr marL="0" indent="0">
              <a:buNone/>
            </a:pPr>
            <a:r>
              <a:rPr lang="en-GB" sz="2800" dirty="0"/>
              <a:t>For examples and more info click </a:t>
            </a:r>
            <a:r>
              <a:rPr lang="en-GB" sz="2800" dirty="0">
                <a:hlinkClick r:id="rId4"/>
              </a:rPr>
              <a:t>here</a:t>
            </a:r>
            <a:endParaRPr lang="en-GB" sz="2800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29907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Callback Function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000" dirty="0"/>
              <a:t>When you have no control over the server file, how do you get the server file to call the correct function?</a:t>
            </a:r>
          </a:p>
          <a:p>
            <a:pPr marL="274320" lvl="1" indent="0">
              <a:buNone/>
            </a:pPr>
            <a:endParaRPr lang="en-GB" sz="2000" dirty="0"/>
          </a:p>
          <a:p>
            <a:pPr marL="274320" lvl="1" indent="0">
              <a:buNone/>
            </a:pPr>
            <a:r>
              <a:rPr lang="en-GB" sz="2000" dirty="0"/>
              <a:t>Sometimes the server file offers a callback function as a parameter:</a:t>
            </a:r>
          </a:p>
          <a:p>
            <a:pPr marL="274320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200" dirty="0"/>
              <a:t>function </a:t>
            </a:r>
            <a:r>
              <a:rPr lang="en-GB" sz="2200" dirty="0" err="1"/>
              <a:t>clickButton</a:t>
            </a:r>
            <a:r>
              <a:rPr lang="en-GB" sz="2200" dirty="0"/>
              <a:t>() {</a:t>
            </a:r>
            <a:br>
              <a:rPr lang="en-GB" sz="2200" dirty="0"/>
            </a:br>
            <a:r>
              <a:rPr lang="en-GB" sz="2200" dirty="0"/>
              <a:t>    var s = </a:t>
            </a:r>
            <a:r>
              <a:rPr lang="en-GB" sz="2200" dirty="0" err="1"/>
              <a:t>document.createElement</a:t>
            </a:r>
            <a:r>
              <a:rPr lang="en-GB" sz="2200" dirty="0"/>
              <a:t>("script");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s.src</a:t>
            </a:r>
            <a:r>
              <a:rPr lang="en-GB" sz="2200" dirty="0"/>
              <a:t> = "</a:t>
            </a:r>
            <a:r>
              <a:rPr lang="en-GB" sz="2200" dirty="0" err="1"/>
              <a:t>jsonp_demo_db.php?</a:t>
            </a:r>
            <a:r>
              <a:rPr lang="en-GB" sz="2200" b="1" dirty="0" err="1"/>
              <a:t>callback</a:t>
            </a:r>
            <a:r>
              <a:rPr lang="en-GB" sz="2200" b="1" dirty="0"/>
              <a:t>=</a:t>
            </a:r>
            <a:r>
              <a:rPr lang="en-GB" sz="2200" b="1" dirty="0" err="1"/>
              <a:t>myDisplayFunction</a:t>
            </a:r>
            <a:r>
              <a:rPr lang="en-GB" sz="2200" dirty="0"/>
              <a:t>";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document.body.appendChild</a:t>
            </a:r>
            <a:r>
              <a:rPr lang="en-GB" sz="2200" dirty="0"/>
              <a:t>(s);</a:t>
            </a:r>
            <a:br>
              <a:rPr lang="en-GB" sz="2200" dirty="0"/>
            </a:br>
            <a:r>
              <a:rPr lang="en-GB" sz="2200" dirty="0"/>
              <a:t>}</a:t>
            </a:r>
          </a:p>
          <a:p>
            <a:pPr marL="0" indent="0">
              <a:buNone/>
            </a:pPr>
            <a:endParaRPr lang="en-GB" sz="2200" b="1" dirty="0"/>
          </a:p>
          <a:p>
            <a:pPr marL="0" indent="0">
              <a:buNone/>
            </a:pPr>
            <a:r>
              <a:rPr lang="en-GB" sz="2400" dirty="0"/>
              <a:t>For examples and more info click </a:t>
            </a:r>
            <a:r>
              <a:rPr lang="en-GB" sz="2400" dirty="0">
                <a:hlinkClick r:id="rId4"/>
              </a:rPr>
              <a:t>here</a:t>
            </a:r>
            <a:endParaRPr lang="en-GB" sz="2400" dirty="0"/>
          </a:p>
          <a:p>
            <a:pPr marL="0" indent="0">
              <a:buNone/>
            </a:pP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910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274320" lvl="1" indent="0" algn="ctr">
              <a:buNone/>
            </a:pPr>
            <a:r>
              <a:rPr lang="en-GB" sz="3200" dirty="0">
                <a:hlinkClick r:id="rId4"/>
              </a:rPr>
              <a:t>JSON Formatter and Validator</a:t>
            </a: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3200" dirty="0">
                <a:hlinkClick r:id="rId5"/>
              </a:rPr>
              <a:t>JSON Formatter Chrome Add-on</a:t>
            </a:r>
            <a:endParaRPr lang="en-GB" sz="3200" dirty="0"/>
          </a:p>
          <a:p>
            <a:pPr marL="274320" lvl="1" indent="0" algn="ctr">
              <a:buNone/>
            </a:pPr>
            <a:endParaRPr lang="en-GB" sz="3200" dirty="0"/>
          </a:p>
          <a:p>
            <a:pPr marL="274320" lvl="1" indent="0" algn="ctr">
              <a:buNone/>
            </a:pPr>
            <a:r>
              <a:rPr lang="en-GB" sz="3200" dirty="0">
                <a:hlinkClick r:id="rId6"/>
              </a:rPr>
              <a:t>w3schools JSON Introduction</a:t>
            </a:r>
            <a:endParaRPr lang="en-GB" sz="32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Find JSON files online also GitHub public repositories</a:t>
            </a:r>
          </a:p>
          <a:p>
            <a:pPr marL="274320" lvl="1" indent="0" algn="ctr">
              <a:buNone/>
            </a:pPr>
            <a:r>
              <a:rPr lang="en-GB" sz="2000" dirty="0">
                <a:hlinkClick r:id="rId7"/>
              </a:rPr>
              <a:t>https://github.com/dariusk/corpora/tree/master/data</a:t>
            </a:r>
            <a:r>
              <a:rPr lang="en-GB" sz="2000" dirty="0"/>
              <a:t> 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4185897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5503</TotalTime>
  <Words>1209</Words>
  <Application>Microsoft Office PowerPoint</Application>
  <PresentationFormat>On-screen Show (4:3)</PresentationFormat>
  <Paragraphs>293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What is JSON</vt:lpstr>
      <vt:lpstr>What is JSON cont.</vt:lpstr>
      <vt:lpstr>JSON data types</vt:lpstr>
      <vt:lpstr>JSON build-in functions</vt:lpstr>
      <vt:lpstr>JSONP </vt:lpstr>
      <vt:lpstr>Callback Function </vt:lpstr>
      <vt:lpstr>JSON resources </vt:lpstr>
      <vt:lpstr>What is AJAX</vt:lpstr>
      <vt:lpstr>What is AJAX cont.</vt:lpstr>
      <vt:lpstr>How AJAX Works</vt:lpstr>
      <vt:lpstr>How AJAX Works cont.</vt:lpstr>
      <vt:lpstr>The AJAX Request</vt:lpstr>
      <vt:lpstr>The AJAX Response</vt:lpstr>
      <vt:lpstr>The parse() &amp; stringify() Methods</vt:lpstr>
      <vt:lpstr>AJAX Code Example</vt:lpstr>
      <vt:lpstr>XMLHttpRequest Methods</vt:lpstr>
      <vt:lpstr>XMLHttpRequest Properties</vt:lpstr>
      <vt:lpstr>AJAX resources </vt:lpstr>
      <vt:lpstr>What is an API</vt:lpstr>
      <vt:lpstr>REST API</vt:lpstr>
      <vt:lpstr>API’s Directory</vt:lpstr>
      <vt:lpstr>Querying an API</vt:lpstr>
      <vt:lpstr>API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683</cp:revision>
  <dcterms:created xsi:type="dcterms:W3CDTF">2016-08-01T07:52:37Z</dcterms:created>
  <dcterms:modified xsi:type="dcterms:W3CDTF">2017-06-01T08:44:51Z</dcterms:modified>
</cp:coreProperties>
</file>