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14" r:id="rId3"/>
    <p:sldId id="354" r:id="rId4"/>
    <p:sldId id="355" r:id="rId5"/>
    <p:sldId id="357" r:id="rId6"/>
    <p:sldId id="356" r:id="rId7"/>
    <p:sldId id="358" r:id="rId8"/>
    <p:sldId id="359" r:id="rId9"/>
    <p:sldId id="360" r:id="rId10"/>
    <p:sldId id="370" r:id="rId11"/>
    <p:sldId id="371" r:id="rId12"/>
    <p:sldId id="372" r:id="rId13"/>
    <p:sldId id="375" r:id="rId14"/>
    <p:sldId id="377" r:id="rId15"/>
    <p:sldId id="379" r:id="rId16"/>
    <p:sldId id="373" r:id="rId17"/>
    <p:sldId id="376" r:id="rId18"/>
    <p:sldId id="378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1379" autoAdjust="0"/>
  </p:normalViewPr>
  <p:slideViewPr>
    <p:cSldViewPr>
      <p:cViewPr varScale="1">
        <p:scale>
          <a:sx n="62" d="100"/>
          <a:sy n="62" d="100"/>
        </p:scale>
        <p:origin x="1180" y="44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68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4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7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26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4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2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14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4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4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1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7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31/05/2017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ref_httpmessage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AJAX" TargetMode="External"/><Relationship Id="rId4" Type="http://schemas.openxmlformats.org/officeDocument/2006/relationships/hyperlink" Target="http://www.w3schools.com/js/js_ajax_intro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pars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js_json_parse.asp" TargetMode="External"/><Relationship Id="rId4" Type="http://schemas.openxmlformats.org/officeDocument/2006/relationships/hyperlink" Target="http://www.w3schools.com/js/js_json_datatyp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json_json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dariusk/corpora/tree/master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json_intro.asp" TargetMode="External"/><Relationship Id="rId5" Type="http://schemas.openxmlformats.org/officeDocument/2006/relationships/hyperlink" Target="https://chrome.google.com/webstore/detail/json-formatter/bcjindcccaagfpapjjmafapmmgkkhgoa?hl=en" TargetMode="External"/><Relationship Id="rId4" Type="http://schemas.openxmlformats.org/officeDocument/2006/relationships/hyperlink" Target="https://jsonformatter.curiousconce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AJAX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AJAX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synchronous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nd </a:t>
            </a:r>
            <a:r>
              <a:rPr lang="en-GB" sz="2400" b="1" dirty="0">
                <a:solidFill>
                  <a:srgbClr val="FF0000"/>
                </a:solidFill>
              </a:rPr>
              <a:t>X</a:t>
            </a:r>
            <a:r>
              <a:rPr lang="en-GB" sz="2400" dirty="0"/>
              <a:t>ML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Ajax is a technique for loading data into a web page without having to refresh the entire page</a:t>
            </a:r>
            <a:r>
              <a:rPr lang="en-GB" sz="2400" b="1" dirty="0"/>
              <a:t>.  </a:t>
            </a:r>
            <a:r>
              <a:rPr lang="en-GB" sz="2400" dirty="0"/>
              <a:t>The data is often sent in a format called JavaScript Object Notation</a:t>
            </a:r>
            <a:r>
              <a:rPr lang="en-GB" sz="2400" b="1" dirty="0"/>
              <a:t> (JSON).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AJAX is not a programming language</a:t>
            </a:r>
          </a:p>
          <a:p>
            <a:pPr lvl="1"/>
            <a:r>
              <a:rPr lang="en-GB" sz="2400" dirty="0"/>
              <a:t>AJAX uses a browser build-in </a:t>
            </a:r>
            <a:r>
              <a:rPr lang="en-GB" sz="2400" b="1" dirty="0"/>
              <a:t>XMLHttpRequest</a:t>
            </a:r>
            <a:r>
              <a:rPr lang="en-GB" sz="2400" dirty="0"/>
              <a:t> object (to request data from a server)</a:t>
            </a:r>
          </a:p>
          <a:p>
            <a:pPr lvl="1"/>
            <a:r>
              <a:rPr lang="en-GB" sz="2400" dirty="0"/>
              <a:t>AJAX uses an </a:t>
            </a:r>
            <a:r>
              <a:rPr lang="en-GB" sz="2400" b="1" dirty="0"/>
              <a:t>asynchronous</a:t>
            </a:r>
            <a:r>
              <a:rPr lang="en-GB" sz="2400" dirty="0"/>
              <a:t> processing model, improving and speeding up the user experience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20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AJAX Works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92480" cy="4038600"/>
          </a:xfrm>
        </p:spPr>
      </p:pic>
    </p:spTree>
    <p:extLst>
      <p:ext uri="{BB962C8B-B14F-4D97-AF65-F5344CB8AC3E}">
        <p14:creationId xmlns:p14="http://schemas.microsoft.com/office/powerpoint/2010/main" val="365853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Request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var xhr =  </a:t>
            </a:r>
            <a:r>
              <a:rPr lang="en-GB" sz="2400" b="1" dirty="0">
                <a:solidFill>
                  <a:srgbClr val="FF0000"/>
                </a:solidFill>
              </a:rPr>
              <a:t>new</a:t>
            </a:r>
            <a:r>
              <a:rPr lang="en-GB" sz="2400" b="1" dirty="0"/>
              <a:t> </a:t>
            </a:r>
            <a:r>
              <a:rPr lang="en-GB" sz="2400" dirty="0"/>
              <a:t>XMLHttpRequest()</a:t>
            </a:r>
            <a:r>
              <a:rPr lang="en-GB" sz="2400" dirty="0">
                <a:solidFill>
                  <a:srgbClr val="0070C0"/>
                </a:solidFill>
              </a:rPr>
              <a:t>; // browser build-in object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xhr.open(</a:t>
            </a:r>
            <a:r>
              <a:rPr lang="en-GB" sz="2400" dirty="0"/>
              <a:t>”GET”, “data/myData.json”, true</a:t>
            </a:r>
            <a:r>
              <a:rPr lang="en-GB" sz="2400" dirty="0">
                <a:solidFill>
                  <a:srgbClr val="0070C0"/>
                </a:solidFill>
              </a:rPr>
              <a:t>);   // POST (send)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xhr.send();</a:t>
            </a:r>
            <a:endParaRPr lang="en-GB" sz="2400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Creates a new </a:t>
            </a:r>
            <a:r>
              <a:rPr lang="en-GB" sz="2400" b="1" dirty="0"/>
              <a:t>instance</a:t>
            </a:r>
            <a:r>
              <a:rPr lang="en-GB" sz="2400" dirty="0"/>
              <a:t> of the XMLHttpRequest object and stores the object in a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XMLHttpRequest object’s </a:t>
            </a:r>
            <a:r>
              <a:rPr lang="en-GB" sz="2400" b="1" dirty="0"/>
              <a:t>open() </a:t>
            </a:r>
            <a:r>
              <a:rPr lang="en-GB" sz="2400" dirty="0"/>
              <a:t>method prepares the request.  The 3 parameters are: the HTTP method, the URL of the page and the Boolean to indicate asynchronous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Uses the </a:t>
            </a:r>
            <a:r>
              <a:rPr lang="en-GB" sz="2400" b="1" dirty="0"/>
              <a:t>send() </a:t>
            </a:r>
            <a:r>
              <a:rPr lang="en-GB" sz="2400" dirty="0"/>
              <a:t>method, is the one that sends the prepared request to the server.  Information can be passed to the server in the parentheses</a:t>
            </a:r>
            <a:r>
              <a:rPr lang="en-GB" sz="2700" dirty="0"/>
              <a:t>, </a:t>
            </a:r>
            <a:r>
              <a:rPr lang="en-GB" sz="2400" dirty="0"/>
              <a:t>you may also see xhr.open(null)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5800" y="220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9807" y="28159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967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AJAX Response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</a:t>
            </a:r>
            <a:r>
              <a:rPr lang="en-GB" sz="2400" dirty="0"/>
              <a:t>// Code to process the results from the server</a:t>
            </a: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When the browser has received and loaded a response from the server, that will trigger the anonymous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/>
              <a:t>The function checks the </a:t>
            </a:r>
            <a:r>
              <a:rPr lang="en-GB" sz="2400" b="1" dirty="0"/>
              <a:t>readyState</a:t>
            </a:r>
            <a:r>
              <a:rPr lang="en-GB" sz="2400" dirty="0"/>
              <a:t> and the </a:t>
            </a:r>
            <a:r>
              <a:rPr lang="en-GB" sz="2400" b="1" dirty="0"/>
              <a:t>status</a:t>
            </a:r>
            <a:r>
              <a:rPr lang="en-GB" sz="2400" dirty="0"/>
              <a:t> property of the object, to make sure the server’s response was OK, also the data has arrived and available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43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parse() &amp; stringify() Methods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 xhr.onload = function() { // could use </a:t>
            </a:r>
            <a:r>
              <a:rPr lang="en-GB" sz="2400" i="1" dirty="0">
                <a:solidFill>
                  <a:srgbClr val="0070C0"/>
                </a:solidFill>
              </a:rPr>
              <a:t>onreadystatechange</a:t>
            </a:r>
          </a:p>
          <a:p>
            <a:pPr marL="274320" lvl="1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 	</a:t>
            </a:r>
            <a:r>
              <a:rPr lang="en-GB" sz="2400" dirty="0">
                <a:solidFill>
                  <a:srgbClr val="00B050"/>
                </a:solidFill>
              </a:rPr>
              <a:t>if 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.readyState ==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00B050"/>
                </a:solidFill>
              </a:rPr>
              <a:t> &amp;&amp; 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>
                <a:solidFill>
                  <a:srgbClr val="00B050"/>
                </a:solidFill>
              </a:rPr>
              <a:t>.status == </a:t>
            </a:r>
            <a:r>
              <a:rPr lang="en-GB" sz="2400" b="1" dirty="0">
                <a:solidFill>
                  <a:srgbClr val="FF0000"/>
                </a:solidFill>
              </a:rPr>
              <a:t>200</a:t>
            </a:r>
            <a:r>
              <a:rPr lang="en-GB" sz="2400" dirty="0">
                <a:solidFill>
                  <a:srgbClr val="00B050"/>
                </a:solidFill>
              </a:rPr>
              <a:t>) {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		var</a:t>
            </a:r>
            <a:r>
              <a:rPr lang="en-GB" sz="2400" dirty="0"/>
              <a:t> myData = </a:t>
            </a:r>
            <a:r>
              <a:rPr lang="en-GB" sz="2400" b="1" dirty="0">
                <a:solidFill>
                  <a:srgbClr val="FF0000"/>
                </a:solidFill>
              </a:rPr>
              <a:t>JSON.parse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70C0"/>
                </a:solidFill>
              </a:rPr>
              <a:t>this</a:t>
            </a:r>
            <a:r>
              <a:rPr lang="en-GB" sz="2400" dirty="0"/>
              <a:t>.</a:t>
            </a:r>
            <a:r>
              <a:rPr lang="en-GB" sz="2400" b="1" dirty="0">
                <a:solidFill>
                  <a:srgbClr val="FF0000"/>
                </a:solidFill>
              </a:rPr>
              <a:t>responseText</a:t>
            </a:r>
            <a:r>
              <a:rPr lang="en-GB" sz="2400" dirty="0"/>
              <a:t>);</a:t>
            </a:r>
            <a:r>
              <a:rPr lang="en-GB" sz="2400" dirty="0">
                <a:solidFill>
                  <a:srgbClr val="0070C0"/>
                </a:solidFill>
              </a:rPr>
              <a:t>     	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	}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 };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731520" lvl="1" indent="-457200">
              <a:buFont typeface="+mj-lt"/>
              <a:buAutoNum type="arabicPeriod" startAt="3"/>
            </a:pPr>
            <a:r>
              <a:rPr lang="en-GB" sz="2400" b="1" dirty="0"/>
              <a:t>JSON.parse() </a:t>
            </a:r>
            <a:r>
              <a:rPr lang="en-GB" sz="2400" dirty="0"/>
              <a:t>processes a string containing JSON data.  It converts the JSON data into a JavaScript objects ready for the browser use.  </a:t>
            </a:r>
            <a:r>
              <a:rPr lang="en-GB" sz="2400" b="1" dirty="0"/>
              <a:t>JSON.stringify() </a:t>
            </a:r>
            <a:r>
              <a:rPr lang="en-GB" sz="2400" dirty="0"/>
              <a:t>converts a JavaScript object into a string formatted using JSON, allows to send JavaScript objects from the browser to another application</a:t>
            </a: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684088" y="223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4088" y="28440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84088" y="34374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800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 Code Example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2082620"/>
            <a:ext cx="708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loadMyData</a:t>
            </a:r>
            <a:r>
              <a:rPr lang="en-GB" dirty="0"/>
              <a:t>() {</a:t>
            </a:r>
          </a:p>
          <a:p>
            <a:endParaRPr lang="en-GB" dirty="0"/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myRequest</a:t>
            </a:r>
            <a:r>
              <a:rPr lang="en-GB" dirty="0"/>
              <a:t> = new XMLHttpRequest();</a:t>
            </a:r>
          </a:p>
          <a:p>
            <a:r>
              <a:rPr lang="en-GB" dirty="0"/>
              <a:t>    </a:t>
            </a:r>
          </a:p>
          <a:p>
            <a:r>
              <a:rPr lang="en-GB" dirty="0" err="1"/>
              <a:t>myRequest.open</a:t>
            </a:r>
            <a:r>
              <a:rPr lang="en-GB" dirty="0"/>
              <a:t>("GET",   "https://raw.githubusercontent.com/</a:t>
            </a:r>
            <a:r>
              <a:rPr lang="en-GB" dirty="0" err="1"/>
              <a:t>biatoSalo</a:t>
            </a:r>
            <a:r>
              <a:rPr lang="en-GB" dirty="0"/>
              <a:t>/JSONANDAJAX/master/JSONANDAJAX/</a:t>
            </a:r>
            <a:r>
              <a:rPr lang="en-GB" dirty="0" err="1"/>
              <a:t>expensiveLuxuryCars.json</a:t>
            </a:r>
            <a:r>
              <a:rPr lang="en-GB" dirty="0"/>
              <a:t>", true);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  <a:r>
              <a:rPr lang="en-GB" dirty="0" err="1"/>
              <a:t>myRequest.onload</a:t>
            </a:r>
            <a:r>
              <a:rPr lang="en-GB" dirty="0"/>
              <a:t> = function() {</a:t>
            </a:r>
          </a:p>
          <a:p>
            <a:r>
              <a:rPr lang="en-GB" dirty="0"/>
              <a:t>        if (</a:t>
            </a:r>
            <a:r>
              <a:rPr lang="en-GB" dirty="0" err="1"/>
              <a:t>myRequest.readyState</a:t>
            </a:r>
            <a:r>
              <a:rPr lang="en-GB" dirty="0"/>
              <a:t> == 4 &amp;&amp; </a:t>
            </a:r>
            <a:r>
              <a:rPr lang="en-GB" dirty="0" err="1"/>
              <a:t>myRequest.status</a:t>
            </a:r>
            <a:r>
              <a:rPr lang="en-GB" dirty="0"/>
              <a:t> == 200) {       </a:t>
            </a:r>
          </a:p>
          <a:p>
            <a:r>
              <a:rPr lang="en-GB" dirty="0"/>
              <a:t>            var myData = JSON.parse(</a:t>
            </a:r>
            <a:r>
              <a:rPr lang="en-GB" dirty="0" err="1"/>
              <a:t>myRequest.responseText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};</a:t>
            </a:r>
          </a:p>
          <a:p>
            <a:r>
              <a:rPr lang="en-GB" dirty="0"/>
              <a:t>        </a:t>
            </a:r>
            <a:r>
              <a:rPr lang="en-GB" dirty="0" err="1"/>
              <a:t>myRequest.onerror</a:t>
            </a:r>
            <a:r>
              <a:rPr lang="en-GB" dirty="0"/>
              <a:t> = function() {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</a:t>
            </a:r>
            <a:r>
              <a:rPr lang="en-GB" dirty="0" err="1"/>
              <a:t>myRequest.send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96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Methods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03901"/>
              </p:ext>
            </p:extLst>
          </p:nvPr>
        </p:nvGraphicFramePr>
        <p:xfrm>
          <a:off x="1066800" y="2070718"/>
          <a:ext cx="7010399" cy="4712802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854357629"/>
                    </a:ext>
                  </a:extLst>
                </a:gridCol>
                <a:gridCol w="4552571">
                  <a:extLst>
                    <a:ext uri="{9D8B030D-6E8A-4147-A177-3AD203B41FA5}">
                      <a16:colId xmlns:a16="http://schemas.microsoft.com/office/drawing/2014/main" val="339449198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Method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47087"/>
                  </a:ext>
                </a:extLst>
              </a:tr>
              <a:tr h="53527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new XMLHttpRequest()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Creates a new XMLHttpRequest object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85778"/>
                  </a:ext>
                </a:extLst>
              </a:tr>
              <a:tr h="261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abort()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Cancels the current request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2884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getAllResponseHeaders()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9358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getResponseHeader()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specific header information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16559"/>
                  </a:ext>
                </a:extLst>
              </a:tr>
              <a:tr h="15088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open(</a:t>
                      </a:r>
                      <a:r>
                        <a:rPr lang="en-GB" sz="1400" i="1">
                          <a:effectLst/>
                        </a:rPr>
                        <a:t>method, url, async, user, psw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Specifies the request</a:t>
                      </a:r>
                      <a:br>
                        <a:rPr lang="en-GB" sz="1400" dirty="0">
                          <a:effectLst/>
                        </a:rPr>
                      </a:b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method</a:t>
                      </a:r>
                      <a:r>
                        <a:rPr lang="en-GB" sz="1400" dirty="0">
                          <a:effectLst/>
                        </a:rPr>
                        <a:t>: the request type GET or POST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url</a:t>
                      </a:r>
                      <a:r>
                        <a:rPr lang="en-GB" sz="1400" dirty="0">
                          <a:effectLst/>
                        </a:rPr>
                        <a:t>: the file location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async</a:t>
                      </a:r>
                      <a:r>
                        <a:rPr lang="en-GB" sz="1400" dirty="0">
                          <a:effectLst/>
                        </a:rPr>
                        <a:t>: true (asynchronous) or false (synchronous)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>
                          <a:effectLst/>
                        </a:rPr>
                        <a:t>user</a:t>
                      </a:r>
                      <a:r>
                        <a:rPr lang="en-GB" sz="1400" dirty="0">
                          <a:effectLst/>
                        </a:rPr>
                        <a:t>: optional user name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i="1" dirty="0" err="1">
                          <a:effectLst/>
                        </a:rPr>
                        <a:t>psw</a:t>
                      </a:r>
                      <a:r>
                        <a:rPr lang="en-GB" sz="1400" dirty="0">
                          <a:effectLst/>
                        </a:rPr>
                        <a:t>: optional password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89116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GET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16882"/>
                  </a:ext>
                </a:extLst>
              </a:tr>
              <a:tr h="46930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send(</a:t>
                      </a:r>
                      <a:r>
                        <a:rPr lang="en-GB" sz="1400" i="1">
                          <a:effectLst/>
                        </a:rPr>
                        <a:t>string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Sends the request to the server.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Used for POST requests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20458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setRequestHeader()</a:t>
                      </a:r>
                    </a:p>
                  </a:txBody>
                  <a:tcPr marL="54896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27448" marR="27448" marT="27448" marB="274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9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XMLHttpRequest Properties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975020"/>
          <a:ext cx="7010400" cy="4612570"/>
        </p:xfrm>
        <a:graphic>
          <a:graphicData uri="http://schemas.openxmlformats.org/drawingml/2006/table">
            <a:tbl>
              <a:tblPr/>
              <a:tblGrid>
                <a:gridCol w="2457828">
                  <a:extLst>
                    <a:ext uri="{9D8B030D-6E8A-4147-A177-3AD203B41FA5}">
                      <a16:colId xmlns:a16="http://schemas.microsoft.com/office/drawing/2014/main" val="2056924696"/>
                    </a:ext>
                  </a:extLst>
                </a:gridCol>
                <a:gridCol w="4552572">
                  <a:extLst>
                    <a:ext uri="{9D8B030D-6E8A-4147-A177-3AD203B41FA5}">
                      <a16:colId xmlns:a16="http://schemas.microsoft.com/office/drawing/2014/main" val="241237612"/>
                    </a:ext>
                  </a:extLst>
                </a:gridCol>
              </a:tblGrid>
              <a:tr h="23335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Property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61495"/>
                  </a:ext>
                </a:extLst>
              </a:tr>
              <a:tr h="55844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onreadystatechange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77145"/>
                  </a:ext>
                </a:extLst>
              </a:tr>
              <a:tr h="138690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readyState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Holds the status of the XMLHttpRequest.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0: request not initialized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1: server connection established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2: request received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3: processing request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034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a string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16408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responseXML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response data as XML data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81349"/>
                  </a:ext>
                </a:extLst>
              </a:tr>
              <a:tr h="12212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Returns the status-number of a request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200: "OK"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403: "Forbidden"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404: "Not Found"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For a complete list go to the </a:t>
                      </a:r>
                      <a:r>
                        <a:rPr lang="en-GB" sz="1400">
                          <a:effectLst/>
                          <a:hlinkClick r:id="rId4"/>
                        </a:rPr>
                        <a:t>Http Messages Reference</a:t>
                      </a:r>
                      <a:endParaRPr lang="en-GB" sz="1400">
                        <a:effectLst/>
                      </a:endParaRP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374911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statusText</a:t>
                      </a:r>
                    </a:p>
                  </a:txBody>
                  <a:tcPr marL="5438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27190" marR="27190" marT="27190" marB="2719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AJAX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w3schools AJAX introduction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Mozilla Developer Network - AJAX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Use the JSON practice example to practice AJAX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947137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 GitHub Account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https://github.com/biatoSalo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Enter the URL above in your browser window to access the course material.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Open the JSONandAJAXExerciseLearner repository and download the entire repository.</a:t>
            </a:r>
            <a:endParaRPr lang="en-GB" dirty="0"/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JSON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bject </a:t>
            </a:r>
            <a:r>
              <a:rPr lang="en-GB" sz="2400" b="1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otation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THE MOST POPULAR DATA FORMAT ON THE WEB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The JSON syntax is very similar to JavaScript object notation but it is not an </a:t>
            </a:r>
            <a:r>
              <a:rPr lang="en-GB" sz="2400" b="1" dirty="0"/>
              <a:t>object.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JSON format is just plain text often used to send data from a server to a web page</a:t>
            </a:r>
          </a:p>
          <a:p>
            <a:pPr lvl="1"/>
            <a:r>
              <a:rPr lang="en-GB" sz="2400" dirty="0"/>
              <a:t>JSON is a format for sending, receiving and storing data</a:t>
            </a:r>
          </a:p>
          <a:p>
            <a:pPr lvl="1"/>
            <a:r>
              <a:rPr lang="en-GB" sz="2400" dirty="0"/>
              <a:t>JSON is language independent, code to read and generate JSON data can be written in any programming language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0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GB" sz="2400" b="1" dirty="0"/>
              <a:t>{</a:t>
            </a:r>
          </a:p>
          <a:p>
            <a:pPr marL="274320" lvl="1" indent="0">
              <a:buNone/>
            </a:pPr>
            <a:r>
              <a:rPr lang="en-GB" sz="2400" b="1" dirty="0"/>
              <a:t>   "data":[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car":"Mercedes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driver":"Lewis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"wins":2</a:t>
            </a:r>
          </a:p>
          <a:p>
            <a:pPr marL="274320" lvl="1" indent="0">
              <a:buNone/>
            </a:pPr>
            <a:r>
              <a:rPr lang="en-GB" sz="2400" b="1" dirty="0"/>
              <a:t>      },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circuit":"Monaco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pointsystem</a:t>
            </a:r>
            <a:r>
              <a:rPr lang="en-GB" sz="2400" b="1" dirty="0"/>
              <a:t>":[</a:t>
            </a:r>
          </a:p>
          <a:p>
            <a:pPr marL="274320" lvl="1" indent="0">
              <a:buNone/>
            </a:pPr>
            <a:r>
              <a:rPr lang="en-GB" sz="2400" b="1" dirty="0"/>
              <a:t>            {</a:t>
            </a:r>
          </a:p>
          <a:p>
            <a:pPr marL="274320" lvl="1" indent="0">
              <a:buNone/>
            </a:pPr>
            <a:r>
              <a:rPr lang="en-GB" sz="2400" b="1" dirty="0"/>
              <a:t>               "firstplace":25,</a:t>
            </a:r>
          </a:p>
          <a:p>
            <a:pPr marL="274320" lvl="1" indent="0">
              <a:buNone/>
            </a:pPr>
            <a:r>
              <a:rPr lang="en-GB" sz="2400" b="1" dirty="0"/>
              <a:t>               "secondplace":18,</a:t>
            </a:r>
          </a:p>
          <a:p>
            <a:pPr marL="274320" lvl="1" indent="0">
              <a:buNone/>
            </a:pPr>
            <a:r>
              <a:rPr lang="en-GB" sz="2400" b="1" dirty="0"/>
              <a:t>               "thirdplace":15</a:t>
            </a:r>
          </a:p>
          <a:p>
            <a:pPr marL="274320" lvl="1" indent="0">
              <a:buNone/>
            </a:pPr>
            <a:r>
              <a:rPr lang="en-GB" sz="2400" b="1" dirty="0"/>
              <a:t>            }</a:t>
            </a:r>
          </a:p>
          <a:p>
            <a:pPr marL="274320" lvl="1" indent="0">
              <a:buNone/>
            </a:pPr>
            <a:r>
              <a:rPr lang="en-GB" sz="2400" b="1" dirty="0"/>
              <a:t>         ],</a:t>
            </a:r>
          </a:p>
          <a:p>
            <a:pPr marL="274320" lvl="1" indent="0">
              <a:buNone/>
            </a:pPr>
            <a:r>
              <a:rPr lang="en-GB" sz="2400" b="1" dirty="0"/>
              <a:t>         "teams":11</a:t>
            </a:r>
          </a:p>
          <a:p>
            <a:pPr marL="274320" lvl="1" indent="0">
              <a:buNone/>
            </a:pPr>
            <a:r>
              <a:rPr lang="en-GB" sz="2400" b="1" dirty="0"/>
              <a:t>      }</a:t>
            </a:r>
          </a:p>
          <a:p>
            <a:pPr marL="274320" lvl="1" indent="0">
              <a:buNone/>
            </a:pPr>
            <a:r>
              <a:rPr lang="en-GB" sz="2400" b="1" dirty="0"/>
              <a:t>   ]</a:t>
            </a:r>
          </a:p>
          <a:p>
            <a:pPr marL="274320" lvl="1" indent="0">
              <a:buNone/>
            </a:pPr>
            <a:r>
              <a:rPr lang="en-GB" sz="2400" b="1" dirty="0"/>
              <a:t>}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62200"/>
            <a:ext cx="4495800" cy="4154984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Example of a JSON file</a:t>
            </a:r>
          </a:p>
          <a:p>
            <a:endParaRPr lang="en-GB" sz="3200" dirty="0"/>
          </a:p>
          <a:p>
            <a:r>
              <a:rPr lang="en-GB" sz="2000" i="1" dirty="0"/>
              <a:t>You should avoid using functions in JSON, the functions will lose their scope, and you would have to use </a:t>
            </a:r>
            <a:r>
              <a:rPr lang="en-GB" sz="2000" i="1" dirty="0" err="1"/>
              <a:t>eval</a:t>
            </a:r>
            <a:r>
              <a:rPr lang="en-GB" sz="2000" i="1" dirty="0"/>
              <a:t>() to convert them back into functions – </a:t>
            </a:r>
            <a:r>
              <a:rPr lang="en-GB" sz="2000" i="1" dirty="0">
                <a:hlinkClick r:id="rId4"/>
              </a:rPr>
              <a:t>SEE EXCEPTIONS</a:t>
            </a:r>
            <a:endParaRPr lang="en-GB" sz="2000" i="1" dirty="0"/>
          </a:p>
          <a:p>
            <a:endParaRPr lang="en-GB" sz="2000" i="1" dirty="0"/>
          </a:p>
          <a:p>
            <a:endParaRPr lang="en-GB" sz="2000" i="1" dirty="0"/>
          </a:p>
          <a:p>
            <a:r>
              <a:rPr lang="en-GB" sz="2000" i="1" dirty="0"/>
              <a:t>The file type for JSON files is "</a:t>
            </a:r>
            <a:r>
              <a:rPr lang="en-GB" sz="2000" b="1" i="1" dirty="0"/>
              <a:t>.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</a:p>
          <a:p>
            <a:r>
              <a:rPr lang="en-GB" sz="2000" i="1" dirty="0"/>
              <a:t>The MIME type for JSON text is "</a:t>
            </a:r>
            <a:r>
              <a:rPr lang="en-GB" sz="2000" b="1" i="1" dirty="0"/>
              <a:t>application/</a:t>
            </a:r>
            <a:r>
              <a:rPr lang="en-GB" sz="2000" b="1" i="1" dirty="0" err="1"/>
              <a:t>json</a:t>
            </a:r>
            <a:r>
              <a:rPr lang="en-GB" sz="2000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25289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data types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JSON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an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null</a:t>
            </a:r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276600" cy="3847207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JSON values cannot be one of the following data types: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Undefined</a:t>
            </a:r>
          </a:p>
          <a:p>
            <a:endParaRPr lang="en-GB" sz="1400" dirty="0"/>
          </a:p>
          <a:p>
            <a:r>
              <a:rPr lang="en-GB" dirty="0">
                <a:hlinkClick r:id="rId4"/>
              </a:rPr>
              <a:t>See valid data types</a:t>
            </a:r>
            <a:r>
              <a:rPr lang="en-GB" dirty="0"/>
              <a:t> and also</a:t>
            </a:r>
          </a:p>
          <a:p>
            <a:endParaRPr lang="en-GB" sz="1600" dirty="0"/>
          </a:p>
          <a:p>
            <a:r>
              <a:rPr lang="en-GB" sz="1600" dirty="0">
                <a:hlinkClick r:id="rId5"/>
              </a:rPr>
              <a:t>Exception for function and 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977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build-in functions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JSON.parse()</a:t>
            </a: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JSON received from the server into JavaScript objects.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b="1" dirty="0"/>
              <a:t>JSON.stringify()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JavaScript object into JSON format, and send JSON to the server.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JSONP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GB" sz="3200" dirty="0"/>
              <a:t>JSONP stands for JSON with Padding.</a:t>
            </a:r>
          </a:p>
          <a:p>
            <a:r>
              <a:rPr lang="en-GB" sz="2800" dirty="0"/>
              <a:t>Cross-domain policy can cause issues when requesting data from another domain</a:t>
            </a:r>
          </a:p>
          <a:p>
            <a:r>
              <a:rPr lang="en-GB" sz="2800" dirty="0"/>
              <a:t>Requesting an external </a:t>
            </a:r>
            <a:r>
              <a:rPr lang="en-GB" sz="2800" i="1" dirty="0"/>
              <a:t>script</a:t>
            </a:r>
            <a:r>
              <a:rPr lang="en-GB" sz="2800" dirty="0"/>
              <a:t> from another domain does not have this issue.</a:t>
            </a:r>
          </a:p>
          <a:p>
            <a:r>
              <a:rPr lang="en-GB" sz="2800" dirty="0"/>
              <a:t>JSONP uses this advantage, and request files using the script tag instead of the XMLHttpRequest object.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2800" b="1" dirty="0"/>
              <a:t>&lt;script </a:t>
            </a:r>
            <a:r>
              <a:rPr lang="en-GB" sz="2800" b="1" dirty="0" err="1"/>
              <a:t>src</a:t>
            </a:r>
            <a:r>
              <a:rPr lang="en-GB" sz="2800" b="1" dirty="0"/>
              <a:t>="</a:t>
            </a:r>
            <a:r>
              <a:rPr lang="en-GB" sz="2800" b="1" dirty="0" err="1"/>
              <a:t>demo_jsonp.php</a:t>
            </a:r>
            <a:r>
              <a:rPr lang="en-GB" sz="2800" b="1" dirty="0"/>
              <a:t>"&gt;</a:t>
            </a:r>
          </a:p>
          <a:p>
            <a:pPr marL="0" indent="0">
              <a:buNone/>
            </a:pPr>
            <a:r>
              <a:rPr lang="en-GB" sz="2800" dirty="0"/>
              <a:t>For examples and more info click </a:t>
            </a:r>
            <a:r>
              <a:rPr lang="en-GB" sz="2800" dirty="0">
                <a:hlinkClick r:id="rId4"/>
              </a:rPr>
              <a:t>here</a:t>
            </a:r>
            <a:endParaRPr lang="en-GB" sz="2800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29907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Callback Function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000" dirty="0"/>
              <a:t>When you have no control over the server file, how do you get the server file to call the correct function?</a:t>
            </a:r>
          </a:p>
          <a:p>
            <a:pPr marL="274320" lvl="1" indent="0">
              <a:buNone/>
            </a:pPr>
            <a:endParaRPr lang="en-GB" sz="2000" dirty="0"/>
          </a:p>
          <a:p>
            <a:pPr marL="274320" lvl="1" indent="0">
              <a:buNone/>
            </a:pPr>
            <a:r>
              <a:rPr lang="en-GB" sz="2000" dirty="0"/>
              <a:t>Sometimes the server file offers a callback function as a parameter:</a:t>
            </a:r>
          </a:p>
          <a:p>
            <a:pPr marL="27432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function </a:t>
            </a:r>
            <a:r>
              <a:rPr lang="en-GB" sz="2200" dirty="0" err="1"/>
              <a:t>clickButton</a:t>
            </a:r>
            <a:r>
              <a:rPr lang="en-GB" sz="2200" dirty="0"/>
              <a:t>() {</a:t>
            </a:r>
            <a:br>
              <a:rPr lang="en-GB" sz="2200" dirty="0"/>
            </a:br>
            <a:r>
              <a:rPr lang="en-GB" sz="2200" dirty="0"/>
              <a:t>    var s = </a:t>
            </a:r>
            <a:r>
              <a:rPr lang="en-GB" sz="2200" dirty="0" err="1"/>
              <a:t>document.createElement</a:t>
            </a:r>
            <a:r>
              <a:rPr lang="en-GB" sz="2200" dirty="0"/>
              <a:t>("script");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s.src</a:t>
            </a:r>
            <a:r>
              <a:rPr lang="en-GB" sz="2200" dirty="0"/>
              <a:t> = "</a:t>
            </a:r>
            <a:r>
              <a:rPr lang="en-GB" sz="2200" dirty="0" err="1"/>
              <a:t>jsonp_demo_db.php?</a:t>
            </a:r>
            <a:r>
              <a:rPr lang="en-GB" sz="2200" b="1" dirty="0" err="1"/>
              <a:t>callback</a:t>
            </a:r>
            <a:r>
              <a:rPr lang="en-GB" sz="2200" b="1" dirty="0"/>
              <a:t>=</a:t>
            </a:r>
            <a:r>
              <a:rPr lang="en-GB" sz="2200" b="1" dirty="0" err="1"/>
              <a:t>myDisplayFunction</a:t>
            </a:r>
            <a:r>
              <a:rPr lang="en-GB" sz="2200" dirty="0"/>
              <a:t>";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document.body.appendChild</a:t>
            </a:r>
            <a:r>
              <a:rPr lang="en-GB" sz="2200" dirty="0"/>
              <a:t>(s);</a:t>
            </a:r>
            <a:br>
              <a:rPr lang="en-GB" sz="2200" dirty="0"/>
            </a:br>
            <a:r>
              <a:rPr lang="en-GB" sz="2200" dirty="0"/>
              <a:t>}</a:t>
            </a:r>
          </a:p>
          <a:p>
            <a:pPr marL="0" indent="0">
              <a:buNone/>
            </a:pPr>
            <a:endParaRPr lang="en-GB" sz="2200" b="1" dirty="0"/>
          </a:p>
          <a:p>
            <a:pPr marL="0" indent="0">
              <a:buNone/>
            </a:pPr>
            <a:r>
              <a:rPr lang="en-GB" sz="2400" dirty="0"/>
              <a:t>For examples and more info click </a:t>
            </a:r>
            <a:r>
              <a:rPr lang="en-GB" sz="2400" dirty="0">
                <a:hlinkClick r:id="rId4"/>
              </a:rPr>
              <a:t>here</a:t>
            </a:r>
            <a:endParaRPr lang="en-GB" sz="2400" dirty="0"/>
          </a:p>
          <a:p>
            <a:pPr marL="0" indent="0">
              <a:buNone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10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JSON Formatter and Validator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JSON Formatter Chrome Add-on</a:t>
            </a:r>
            <a:endParaRPr lang="en-GB" sz="3200" dirty="0"/>
          </a:p>
          <a:p>
            <a:pPr marL="274320" lvl="1" indent="0" algn="ctr">
              <a:buNone/>
            </a:pPr>
            <a:endParaRPr lang="en-GB" sz="3200" dirty="0"/>
          </a:p>
          <a:p>
            <a:pPr marL="274320" lvl="1" indent="0" algn="ctr">
              <a:buNone/>
            </a:pPr>
            <a:r>
              <a:rPr lang="en-GB" sz="3200" dirty="0">
                <a:hlinkClick r:id="rId6"/>
              </a:rPr>
              <a:t>w3schools JSON Introduction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Find JSON files online also GitHub public repositories</a:t>
            </a:r>
          </a:p>
          <a:p>
            <a:pPr marL="274320" lvl="1" indent="0" algn="ctr">
              <a:buNone/>
            </a:pPr>
            <a:r>
              <a:rPr lang="en-GB" sz="2000" dirty="0">
                <a:hlinkClick r:id="rId7"/>
              </a:rPr>
              <a:t>https://github.com/dariusk/corpora/tree/master/data</a:t>
            </a:r>
            <a:r>
              <a:rPr lang="en-GB" sz="2000" dirty="0"/>
              <a:t> 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418589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5196</TotalTime>
  <Words>979</Words>
  <Application>Microsoft Office PowerPoint</Application>
  <PresentationFormat>On-screen Show (4:3)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What is JSON</vt:lpstr>
      <vt:lpstr>What is JSON cont.</vt:lpstr>
      <vt:lpstr>JSON data types</vt:lpstr>
      <vt:lpstr>JSON build-in functions</vt:lpstr>
      <vt:lpstr>JSONP </vt:lpstr>
      <vt:lpstr>Callback Function </vt:lpstr>
      <vt:lpstr>JSON resources </vt:lpstr>
      <vt:lpstr>What is AJAX</vt:lpstr>
      <vt:lpstr>How AJAX Works</vt:lpstr>
      <vt:lpstr>The AJAX Request</vt:lpstr>
      <vt:lpstr>The AJAX Response</vt:lpstr>
      <vt:lpstr>The parse() &amp; stringify() Methods</vt:lpstr>
      <vt:lpstr>AJAX Code Example</vt:lpstr>
      <vt:lpstr>XMLHttpRequest Methods</vt:lpstr>
      <vt:lpstr>XMLHttpRequest Properties</vt:lpstr>
      <vt:lpstr>AJAX resources </vt:lpstr>
      <vt:lpstr>Trainer 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644</cp:revision>
  <dcterms:created xsi:type="dcterms:W3CDTF">2016-08-01T07:52:37Z</dcterms:created>
  <dcterms:modified xsi:type="dcterms:W3CDTF">2017-05-31T13:05:23Z</dcterms:modified>
</cp:coreProperties>
</file>