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7"/>
    <p:restoredTop sz="96327"/>
  </p:normalViewPr>
  <p:slideViewPr>
    <p:cSldViewPr snapToGrid="0">
      <p:cViewPr varScale="1">
        <p:scale>
          <a:sx n="120" d="100"/>
          <a:sy n="120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E2274-F985-ED40-9BEA-78CCBDD4D684}" type="datetimeFigureOut">
              <a:rPr lang="es-MX" smtClean="0"/>
              <a:t>09/01/24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F3002-F2F1-1A4E-8A97-51B45A2612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5731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F3002-F2F1-1A4E-8A97-51B45A2612E5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9200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F3002-F2F1-1A4E-8A97-51B45A2612E5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604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14AF6-BF0B-4B4F-F082-F9BDB7426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6BA561-579E-6E6D-3894-8A46F5B5C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B4763F-7D71-32B8-C70A-782404DB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EED6-2D54-9E45-B799-08F2FFA739B8}" type="datetimeFigureOut">
              <a:rPr lang="es-MX" smtClean="0"/>
              <a:t>09/01/24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D35B1D-283B-69FD-81A9-756A3EA7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871EEC-23ED-AA9E-F468-9C101B8A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BA00-26F8-4247-8264-BE9A8D0691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602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562A5-E0AD-A18A-F048-0E4DA69F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29BB3B-2ABC-8000-6411-B52F90A84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FD6C85-CA3F-4D90-ACC3-E3ABB628E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EED6-2D54-9E45-B799-08F2FFA739B8}" type="datetimeFigureOut">
              <a:rPr lang="es-MX" smtClean="0"/>
              <a:t>09/01/24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90D661-47C5-5E2A-9561-2B89CFB6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7C0CAB-D03C-E11B-EBA8-96499CE9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BA00-26F8-4247-8264-BE9A8D0691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543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4E3772-26B5-70D3-6B8B-A1291E6A8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AF86EB-523B-488C-5CCE-7DA35D8D0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4A834B-5E13-64E0-4321-DC62C579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EED6-2D54-9E45-B799-08F2FFA739B8}" type="datetimeFigureOut">
              <a:rPr lang="es-MX" smtClean="0"/>
              <a:t>09/01/24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ED1E83-2893-6CA5-B57B-5F3647FF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C1A274-2331-8D5E-B026-1CD1DB2F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BA00-26F8-4247-8264-BE9A8D0691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279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56CCC-A77C-39F7-48D7-66D6B88E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F6E2F9-E9FD-832A-501F-E2180D597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0524C6-C01E-85EE-FF98-8F9DB7E4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EED6-2D54-9E45-B799-08F2FFA739B8}" type="datetimeFigureOut">
              <a:rPr lang="es-MX" smtClean="0"/>
              <a:t>09/01/24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E7A3DB-E397-21D5-D6B1-2DDABDF5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8B314A-AF79-D074-5629-917BC06B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BA00-26F8-4247-8264-BE9A8D0691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452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E41A2-8F63-B445-AE50-396C66A7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9FB428-8571-7757-9674-9BFC5B6EB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C3BFEA-688D-8772-5993-7FA4843A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EED6-2D54-9E45-B799-08F2FFA739B8}" type="datetimeFigureOut">
              <a:rPr lang="es-MX" smtClean="0"/>
              <a:t>09/01/24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033A8F-0B76-4CF9-1EC7-6DE7DEEE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ADF5B8-559B-BB0B-DACF-D58E6474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BA00-26F8-4247-8264-BE9A8D0691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514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8A450-2D62-0C83-1F23-39260574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DF247F-EA02-C38F-39CA-E31E38758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64A6B3-96F2-A340-7962-D351BAD7C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2A72DE-6828-7EAD-F590-79C807CA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EED6-2D54-9E45-B799-08F2FFA739B8}" type="datetimeFigureOut">
              <a:rPr lang="es-MX" smtClean="0"/>
              <a:t>09/01/24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7D34BB-EBAC-3269-D32C-D089ED54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4F33AC-10B0-9735-5BCF-A68CCA32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BA00-26F8-4247-8264-BE9A8D0691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481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0AF5B-1AE4-CFC3-96F5-83AB066E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D78047-0CB3-8361-A502-600E2170C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596DA9-A4D3-FBD3-0A0B-ACABFC4F5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7FCB24-8DDA-91B2-D6E1-93A857C05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A112024-B472-B7C4-6352-3CADAB8E0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CC2A6F-1758-38C6-5CD3-8551001C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EED6-2D54-9E45-B799-08F2FFA739B8}" type="datetimeFigureOut">
              <a:rPr lang="es-MX" smtClean="0"/>
              <a:t>09/01/24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26E03E4-E06C-76C0-9017-586CB310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BD39469-3F6F-2BAF-E671-B4B02F3B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BA00-26F8-4247-8264-BE9A8D0691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802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C0348-E3D7-A697-9D01-B92EB090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EE41F1-1BD0-EB13-2CF4-5C343C8F9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EED6-2D54-9E45-B799-08F2FFA739B8}" type="datetimeFigureOut">
              <a:rPr lang="es-MX" smtClean="0"/>
              <a:t>09/01/24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A7C516-BF73-F6C5-C518-1B49CE18C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9B774F-FD3A-3BA1-31E1-934AD308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BA00-26F8-4247-8264-BE9A8D0691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691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7A5175-7DD6-68B1-9F5A-BEB258D55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EED6-2D54-9E45-B799-08F2FFA739B8}" type="datetimeFigureOut">
              <a:rPr lang="es-MX" smtClean="0"/>
              <a:t>09/01/24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583015-AC94-A1FB-9C7B-D8F351F5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03239C-824D-C2E3-45BD-6E826702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BA00-26F8-4247-8264-BE9A8D0691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296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FB6E3-2BE5-7BBF-CC3D-9E562F5E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844954-7DA8-A7ED-8464-3E58FF391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5DD5B2-8CB7-9F17-D950-9C3E1DF4E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43BDEE-D579-CAC0-ECA1-438C9DC7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EED6-2D54-9E45-B799-08F2FFA739B8}" type="datetimeFigureOut">
              <a:rPr lang="es-MX" smtClean="0"/>
              <a:t>09/01/24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5C8405-F03B-5586-7403-C38D0538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8E9C62-EEB5-8634-907E-2E38ABD5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BA00-26F8-4247-8264-BE9A8D0691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00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78F62-B8E6-CB65-42A4-E24565A38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C125D2A-BBCD-B83D-E8C2-A901B2B6F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60C86B-301D-4E34-2C73-C7374DF44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196E5A-8A5D-8CD6-4B7F-B128E3B9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EED6-2D54-9E45-B799-08F2FFA739B8}" type="datetimeFigureOut">
              <a:rPr lang="es-MX" smtClean="0"/>
              <a:t>09/01/24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224803-7DB4-A86A-3522-572B53D84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784CB8-A5F7-0F3D-B745-2DD65A2F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6BA00-26F8-4247-8264-BE9A8D0691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193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A860FC8-F306-FF74-4928-2AF3F920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6E4F51-4481-E45B-F891-FE5F3D1F3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8B9CF9-0EF1-BF17-7E1E-21E86433B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AEED6-2D54-9E45-B799-08F2FFA739B8}" type="datetimeFigureOut">
              <a:rPr lang="es-MX" smtClean="0"/>
              <a:t>09/01/24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A56360-C502-6D5E-BD79-ADE2CF790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E9DFEC-AF0A-4510-6219-C4F016904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6BA00-26F8-4247-8264-BE9A8D0691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001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9ABCDE2-08A6-877A-B67C-E3A2AAB168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Procesos de Ciencia de Datos Geoespaciales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0239F4-CF6A-1B79-441D-7E097EDB8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33" y="597673"/>
            <a:ext cx="24892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6B5F7813-352D-B7CB-2A16-D3C65D54E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237" y="597673"/>
            <a:ext cx="28067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72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50239F4-CF6A-1B79-441D-7E097EDB8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33" y="597673"/>
            <a:ext cx="24892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6B5F7813-352D-B7CB-2A16-D3C65D54E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237" y="597673"/>
            <a:ext cx="28067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671419C-B41B-57F4-A1A0-9C36CC3FA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5329"/>
              </p:ext>
            </p:extLst>
          </p:nvPr>
        </p:nvGraphicFramePr>
        <p:xfrm>
          <a:off x="2544183" y="2489316"/>
          <a:ext cx="7692404" cy="2252609"/>
        </p:xfrm>
        <a:graphic>
          <a:graphicData uri="http://schemas.openxmlformats.org/drawingml/2006/table">
            <a:tbl>
              <a:tblPr/>
              <a:tblGrid>
                <a:gridCol w="1788094">
                  <a:extLst>
                    <a:ext uri="{9D8B030D-6E8A-4147-A177-3AD203B41FA5}">
                      <a16:colId xmlns:a16="http://schemas.microsoft.com/office/drawing/2014/main" val="1632471688"/>
                    </a:ext>
                  </a:extLst>
                </a:gridCol>
                <a:gridCol w="5904310">
                  <a:extLst>
                    <a:ext uri="{9D8B030D-6E8A-4147-A177-3AD203B41FA5}">
                      <a16:colId xmlns:a16="http://schemas.microsoft.com/office/drawing/2014/main" val="2994956207"/>
                    </a:ext>
                  </a:extLst>
                </a:gridCol>
              </a:tblGrid>
              <a:tr h="523402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Orientación terminal</a:t>
                      </a:r>
                      <a:endParaRPr lang="es-MX" sz="2000" dirty="0">
                        <a:effectLst/>
                      </a:endParaRPr>
                    </a:p>
                  </a:txBody>
                  <a:tcPr marL="65405" marR="73025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AC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Geointeligencia Computacional</a:t>
                      </a:r>
                      <a:endParaRPr lang="es-MX" sz="2000">
                        <a:effectLst/>
                      </a:endParaRPr>
                    </a:p>
                  </a:txBody>
                  <a:tcPr marL="65405" marR="73025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673606"/>
                  </a:ext>
                </a:extLst>
              </a:tr>
              <a:tr h="523402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Periodo escolar</a:t>
                      </a:r>
                      <a:endParaRPr lang="es-MX" sz="2000" dirty="0">
                        <a:effectLst/>
                      </a:endParaRPr>
                    </a:p>
                  </a:txBody>
                  <a:tcPr marL="65405" marR="73025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AC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Segundo cuatrimestre</a:t>
                      </a:r>
                      <a:endParaRPr lang="es-MX" sz="2000">
                        <a:effectLst/>
                      </a:endParaRPr>
                    </a:p>
                  </a:txBody>
                  <a:tcPr marL="65405" marR="73025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406231"/>
                  </a:ext>
                </a:extLst>
              </a:tr>
              <a:tr h="85052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Profesores(as) titulares</a:t>
                      </a:r>
                      <a:endParaRPr lang="es-MX" sz="2000" dirty="0">
                        <a:effectLst/>
                      </a:endParaRPr>
                    </a:p>
                  </a:txBody>
                  <a:tcPr marL="65405" marR="73025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AC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Dr. Gandhi Samuel Hernández Chan</a:t>
                      </a:r>
                      <a:endParaRPr lang="es-MX" sz="2000" dirty="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Dr. Oscar Gerardo Sánchez Siordia</a:t>
                      </a:r>
                      <a:endParaRPr lang="es-MX" sz="2000" dirty="0">
                        <a:effectLst/>
                      </a:endParaRPr>
                    </a:p>
                  </a:txBody>
                  <a:tcPr marL="65405" marR="73025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810114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35546D7E-FB78-45E6-0540-EEF9821A9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849" y="24893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1DD240A-ABD7-D107-314E-8BC78F3D5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537645"/>
              </p:ext>
            </p:extLst>
          </p:nvPr>
        </p:nvGraphicFramePr>
        <p:xfrm>
          <a:off x="2544182" y="4763011"/>
          <a:ext cx="7692404" cy="1137721"/>
        </p:xfrm>
        <a:graphic>
          <a:graphicData uri="http://schemas.openxmlformats.org/drawingml/2006/table">
            <a:tbl>
              <a:tblPr/>
              <a:tblGrid>
                <a:gridCol w="1788094">
                  <a:extLst>
                    <a:ext uri="{9D8B030D-6E8A-4147-A177-3AD203B41FA5}">
                      <a16:colId xmlns:a16="http://schemas.microsoft.com/office/drawing/2014/main" val="2521196510"/>
                    </a:ext>
                  </a:extLst>
                </a:gridCol>
                <a:gridCol w="5904310">
                  <a:extLst>
                    <a:ext uri="{9D8B030D-6E8A-4147-A177-3AD203B41FA5}">
                      <a16:colId xmlns:a16="http://schemas.microsoft.com/office/drawing/2014/main" val="3203304691"/>
                    </a:ext>
                  </a:extLst>
                </a:gridCol>
              </a:tblGrid>
              <a:tr h="1137721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Pre-requisitos</a:t>
                      </a:r>
                      <a:endParaRPr lang="es-MX" sz="2000">
                        <a:effectLst/>
                      </a:endParaRPr>
                    </a:p>
                  </a:txBody>
                  <a:tcPr marL="65405" marR="73025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AC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Fundamentos de IA</a:t>
                      </a:r>
                      <a:endParaRPr lang="es-MX" sz="2000" dirty="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Programación</a:t>
                      </a:r>
                      <a:endParaRPr lang="es-MX" sz="2000" dirty="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Matemáticas</a:t>
                      </a:r>
                      <a:endParaRPr lang="es-MX" sz="2000" dirty="0">
                        <a:effectLst/>
                      </a:endParaRPr>
                    </a:p>
                  </a:txBody>
                  <a:tcPr marL="65405" marR="73025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009731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F0BA04EF-637E-6D83-5A94-37DA043F8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182" y="5073206"/>
            <a:ext cx="15360808" cy="51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sz="2000"/>
          </a:p>
        </p:txBody>
      </p:sp>
    </p:spTree>
    <p:extLst>
      <p:ext uri="{BB962C8B-B14F-4D97-AF65-F5344CB8AC3E}">
        <p14:creationId xmlns:p14="http://schemas.microsoft.com/office/powerpoint/2010/main" val="188812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50239F4-CF6A-1B79-441D-7E097EDB8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33" y="597673"/>
            <a:ext cx="24892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6B5F7813-352D-B7CB-2A16-D3C65D54E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237" y="597673"/>
            <a:ext cx="28067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42E2AFF-6A17-F241-EF3C-DA51FCD0BCF1}"/>
              </a:ext>
            </a:extLst>
          </p:cNvPr>
          <p:cNvSpPr txBox="1"/>
          <p:nvPr/>
        </p:nvSpPr>
        <p:spPr>
          <a:xfrm>
            <a:off x="757239" y="2213045"/>
            <a:ext cx="1088269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Prestige Elite Std Bold"/>
              </a:rPr>
              <a:t>Los principales problemas del mundo están relacionados con la distribución geográfica de la población, sus actividades y los recursos disponibles. Problemáticas como el cambio climático, la inequidad social, la seguridad pública y ciudadana o el desarrollo urbano, además de sus características propias, tienen una fuerte componente espacial. Por tal motivo se hace evidente la necesidad de generar investigación y conocimiento que sirva como base para la construcción y evaluación de programas sociales y políticas públicas basadas en evidencia a través del desarrollo de proyectos multidisciplinarios que consideren todos los aspectos del manejo de información geoespacial: desde su adquisición y almacenamiento, hasta su análisis y representación. Ante esta problemática la Ciencia de Datos (CD) surge como un campo interdisciplinario que involucra métodos científicos, procesos y sistemas provenientes de las matemáticas, la estadística y las ciencias computacionales que tienen como objetivo extraer conocimiento y coadyuvar al mejor entendimiento de la información geoespacial en sus diferentes formas a través de su recopilación, almacenamiento, análisis y visualización.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5E35D47-F686-7C0A-DA1F-514F60A12DBF}"/>
              </a:ext>
            </a:extLst>
          </p:cNvPr>
          <p:cNvSpPr txBox="1"/>
          <p:nvPr/>
        </p:nvSpPr>
        <p:spPr>
          <a:xfrm>
            <a:off x="816929" y="1735043"/>
            <a:ext cx="462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OBJETIVO GENERAL</a:t>
            </a:r>
          </a:p>
        </p:txBody>
      </p:sp>
    </p:spTree>
    <p:extLst>
      <p:ext uri="{BB962C8B-B14F-4D97-AF65-F5344CB8AC3E}">
        <p14:creationId xmlns:p14="http://schemas.microsoft.com/office/powerpoint/2010/main" val="424768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50239F4-CF6A-1B79-441D-7E097EDB8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33" y="597673"/>
            <a:ext cx="24892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6B5F7813-352D-B7CB-2A16-D3C65D54E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237" y="597673"/>
            <a:ext cx="28067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1604743-5E5C-F280-6228-8545FD6DF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813580"/>
              </p:ext>
            </p:extLst>
          </p:nvPr>
        </p:nvGraphicFramePr>
        <p:xfrm>
          <a:off x="2451098" y="1867673"/>
          <a:ext cx="6692901" cy="2987040"/>
        </p:xfrm>
        <a:graphic>
          <a:graphicData uri="http://schemas.openxmlformats.org/drawingml/2006/table">
            <a:tbl>
              <a:tblPr/>
              <a:tblGrid>
                <a:gridCol w="3046129">
                  <a:extLst>
                    <a:ext uri="{9D8B030D-6E8A-4147-A177-3AD203B41FA5}">
                      <a16:colId xmlns:a16="http://schemas.microsoft.com/office/drawing/2014/main" val="2139085341"/>
                    </a:ext>
                  </a:extLst>
                </a:gridCol>
                <a:gridCol w="3646772">
                  <a:extLst>
                    <a:ext uri="{9D8B030D-6E8A-4147-A177-3AD203B41FA5}">
                      <a16:colId xmlns:a16="http://schemas.microsoft.com/office/drawing/2014/main" val="2941404739"/>
                    </a:ext>
                  </a:extLst>
                </a:gridCol>
              </a:tblGrid>
              <a:tr h="152397">
                <a:tc grid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Criterios de evaluación </a:t>
                      </a:r>
                      <a:endParaRPr lang="es-MX" sz="2000" dirty="0">
                        <a:effectLst/>
                      </a:endParaRPr>
                    </a:p>
                  </a:txBody>
                  <a:tcPr marL="65405" marR="73025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398243"/>
                  </a:ext>
                </a:extLst>
              </a:tr>
              <a:tr h="2285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Criterio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Porcentaje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572386"/>
                  </a:ext>
                </a:extLst>
              </a:tr>
              <a:tr h="257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Prácticas/Tareas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15%</a:t>
                      </a:r>
                      <a:endParaRPr lang="es-MX" sz="2000" b="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570585"/>
                  </a:ext>
                </a:extLst>
              </a:tr>
              <a:tr h="2285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Examen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10%</a:t>
                      </a:r>
                      <a:endParaRPr lang="es-MX" sz="2000" b="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823806"/>
                  </a:ext>
                </a:extLst>
              </a:tr>
              <a:tr h="257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Investigación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15%</a:t>
                      </a:r>
                      <a:endParaRPr lang="es-MX" sz="2000" b="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479274"/>
                  </a:ext>
                </a:extLst>
              </a:tr>
              <a:tr h="25719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Proyecto Final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60%</a:t>
                      </a:r>
                      <a:endParaRPr lang="es-MX" sz="2000" b="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448393"/>
                  </a:ext>
                </a:extLst>
              </a:tr>
              <a:tr h="2285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100%</a:t>
                      </a:r>
                      <a:endParaRPr lang="es-MX" sz="2000" b="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767880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AF454684-0EA0-7A73-52DE-1C6EB7B00F8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669969" y="2446524"/>
            <a:ext cx="24642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sz="2000"/>
          </a:p>
        </p:txBody>
      </p:sp>
    </p:spTree>
    <p:extLst>
      <p:ext uri="{BB962C8B-B14F-4D97-AF65-F5344CB8AC3E}">
        <p14:creationId xmlns:p14="http://schemas.microsoft.com/office/powerpoint/2010/main" val="48277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50239F4-CF6A-1B79-441D-7E097EDB8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33" y="597673"/>
            <a:ext cx="24892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6B5F7813-352D-B7CB-2A16-D3C65D54E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237" y="597673"/>
            <a:ext cx="28067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F454684-0EA0-7A73-52DE-1C6EB7B00F8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669969" y="2446524"/>
            <a:ext cx="24642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sz="200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0D7D5352-05C8-AC8A-BFED-901C19F85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14150"/>
              </p:ext>
            </p:extLst>
          </p:nvPr>
        </p:nvGraphicFramePr>
        <p:xfrm>
          <a:off x="1003300" y="1701465"/>
          <a:ext cx="10871199" cy="4721579"/>
        </p:xfrm>
        <a:graphic>
          <a:graphicData uri="http://schemas.openxmlformats.org/drawingml/2006/table">
            <a:tbl>
              <a:tblPr/>
              <a:tblGrid>
                <a:gridCol w="6248231">
                  <a:extLst>
                    <a:ext uri="{9D8B030D-6E8A-4147-A177-3AD203B41FA5}">
                      <a16:colId xmlns:a16="http://schemas.microsoft.com/office/drawing/2014/main" val="3792926236"/>
                    </a:ext>
                  </a:extLst>
                </a:gridCol>
                <a:gridCol w="2961589">
                  <a:extLst>
                    <a:ext uri="{9D8B030D-6E8A-4147-A177-3AD203B41FA5}">
                      <a16:colId xmlns:a16="http://schemas.microsoft.com/office/drawing/2014/main" val="4200425280"/>
                    </a:ext>
                  </a:extLst>
                </a:gridCol>
                <a:gridCol w="1661379">
                  <a:extLst>
                    <a:ext uri="{9D8B030D-6E8A-4147-A177-3AD203B41FA5}">
                      <a16:colId xmlns:a16="http://schemas.microsoft.com/office/drawing/2014/main" val="3989127475"/>
                    </a:ext>
                  </a:extLst>
                </a:gridCol>
              </a:tblGrid>
              <a:tr h="5187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Temas y subtemas</a:t>
                      </a:r>
                      <a:endParaRPr lang="es-MX" sz="1200" dirty="0">
                        <a:effectLst/>
                      </a:endParaRPr>
                    </a:p>
                  </a:txBody>
                  <a:tcPr marL="64838" marR="64838" marT="43225" marB="43225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Actividades</a:t>
                      </a:r>
                      <a:endParaRPr lang="es-MX" sz="1200">
                        <a:effectLst/>
                      </a:endParaRPr>
                    </a:p>
                  </a:txBody>
                  <a:tcPr marL="64838" marR="64838" marT="43225" marB="43225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Horas aproximadas </a:t>
                      </a:r>
                      <a:endParaRPr lang="es-MX" sz="1200">
                        <a:effectLst/>
                      </a:endParaRPr>
                    </a:p>
                  </a:txBody>
                  <a:tcPr marL="64838" marR="64838" marT="43225" marB="43225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200801"/>
                  </a:ext>
                </a:extLst>
              </a:tr>
              <a:tr h="1383207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Adquisición de datos geoespaciales</a:t>
                      </a:r>
                    </a:p>
                    <a:p>
                      <a:pPr marL="742950" lvl="1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Adquisición de datos georreferenciados a través de aplicaciones móviles.</a:t>
                      </a:r>
                    </a:p>
                    <a:p>
                      <a:pPr marL="742950" lvl="1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Adquisición de datos georreferenciados a través de técnicas de </a:t>
                      </a:r>
                      <a:r>
                        <a:rPr lang="es-MX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web scrapping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 utilizando Python.</a:t>
                      </a:r>
                    </a:p>
                    <a:p>
                      <a:pPr marL="742950" lvl="1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Adquisición de datos georreferenciados a través de técnicas de </a:t>
                      </a:r>
                      <a:r>
                        <a:rPr lang="es-MX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web scrapping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 utilizando </a:t>
                      </a:r>
                      <a:r>
                        <a:rPr lang="es-MX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bash scripting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.</a:t>
                      </a:r>
                    </a:p>
                  </a:txBody>
                  <a:tcPr marL="64838" marR="64838" marT="43225" marB="43225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El alumno generará sistemas de cómputo para la adquisición de datos geoespaciales mediante aplicaciones móviles y algoritmos basados en técnicas de </a:t>
                      </a:r>
                      <a:r>
                        <a:rPr lang="es-MX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web scrapping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 para la extracción de información pública y abierta en internet.</a:t>
                      </a:r>
                      <a:endParaRPr lang="es-MX" sz="1200" dirty="0">
                        <a:effectLst/>
                      </a:endParaRPr>
                    </a:p>
                  </a:txBody>
                  <a:tcPr marL="64838" marR="64838" marT="43225" marB="43225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s-MX" sz="1200">
                        <a:effectLst/>
                      </a:endParaRPr>
                    </a:p>
                  </a:txBody>
                  <a:tcPr marL="64838" marR="64838" marT="43225" marB="43225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453572"/>
                  </a:ext>
                </a:extLst>
              </a:tr>
              <a:tr h="778054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 Representación y Almacenamiento de la Información</a:t>
                      </a:r>
                    </a:p>
                    <a:p>
                      <a:pPr marL="742950" lvl="1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Almacenamiento de datos en archivos (csv, json, xml, geojson)</a:t>
                      </a:r>
                    </a:p>
                    <a:p>
                      <a:pPr marL="742950" lvl="1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Uso y gestión de Bases de datos relacionales</a:t>
                      </a:r>
                    </a:p>
                    <a:p>
                      <a:pPr marL="742950" lvl="1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Uso y gestión de Bases de datos no relacionales</a:t>
                      </a:r>
                    </a:p>
                  </a:txBody>
                  <a:tcPr marL="64838" marR="64838" marT="43225" marB="43225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El alumno reconocerá diversas formas de organizar y estructurar la información en  repositorios de almacenamiento para la posterior consulta de datos. </a:t>
                      </a:r>
                      <a:endParaRPr lang="es-MX" sz="1200" dirty="0">
                        <a:effectLst/>
                      </a:endParaRPr>
                    </a:p>
                  </a:txBody>
                  <a:tcPr marL="64838" marR="64838" marT="43225" marB="43225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s-MX" sz="1200">
                        <a:effectLst/>
                      </a:endParaRPr>
                    </a:p>
                  </a:txBody>
                  <a:tcPr marL="64838" marR="64838" marT="43225" marB="43225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064117"/>
                  </a:ext>
                </a:extLst>
              </a:tr>
              <a:tr h="893321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3"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Análisis de datos geoespaciales</a:t>
                      </a:r>
                    </a:p>
                    <a:p>
                      <a:pPr marL="742950" lvl="1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Preprocesamiento de datos</a:t>
                      </a:r>
                    </a:p>
                    <a:p>
                      <a:pPr marL="742950" lvl="1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Análisis Exploratorio de Datos</a:t>
                      </a:r>
                    </a:p>
                    <a:p>
                      <a:pPr marL="742950" lvl="1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Diseño y creación de modelos de ML</a:t>
                      </a:r>
                    </a:p>
                  </a:txBody>
                  <a:tcPr marL="64838" marR="64838" marT="43225" marB="43225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En este tema el alumno adquirirá conocimientos para la aplicación de algoritmos basados en inteligencia artificial, matemáticas y estadística para el análisis de datos geoespaciales.</a:t>
                      </a:r>
                      <a:endParaRPr lang="es-MX" sz="1200" dirty="0">
                        <a:effectLst/>
                      </a:endParaRPr>
                    </a:p>
                  </a:txBody>
                  <a:tcPr marL="64838" marR="64838" marT="43225" marB="43225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s-MX" sz="1200">
                        <a:effectLst/>
                      </a:endParaRPr>
                    </a:p>
                  </a:txBody>
                  <a:tcPr marL="64838" marR="64838" marT="43225" marB="43225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525425"/>
                  </a:ext>
                </a:extLst>
              </a:tr>
              <a:tr h="778054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4"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Visualización de datos geoespaciales</a:t>
                      </a:r>
                    </a:p>
                    <a:p>
                      <a:pPr marL="742950" lvl="1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Uso y aplicación de LeafletJS</a:t>
                      </a:r>
                    </a:p>
                    <a:p>
                      <a:pPr marL="742950" lvl="1" indent="-2857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Uso y aplicación de AmCharts</a:t>
                      </a:r>
                    </a:p>
                  </a:txBody>
                  <a:tcPr marL="64838" marR="64838" marT="43225" marB="43225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En este tema el alumno construirá plataformas web orientadas a la visualización de datos geoespaciales y analizará su relación con procesos de toma de decisiones.</a:t>
                      </a:r>
                      <a:endParaRPr lang="es-MX" sz="1200" dirty="0">
                        <a:effectLst/>
                      </a:endParaRPr>
                    </a:p>
                  </a:txBody>
                  <a:tcPr marL="64838" marR="64838" marT="43225" marB="43225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s-MX" sz="1200" dirty="0">
                        <a:effectLst/>
                      </a:endParaRPr>
                    </a:p>
                  </a:txBody>
                  <a:tcPr marL="64838" marR="64838" marT="43225" marB="43225" anchor="ctr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018476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F2D96848-C99C-AEB8-C67C-6D77F3DA9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138" y="1701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4309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476</Words>
  <Application>Microsoft Macintosh PowerPoint</Application>
  <PresentationFormat>Panorámica</PresentationFormat>
  <Paragraphs>55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Avenir</vt:lpstr>
      <vt:lpstr>Calibri</vt:lpstr>
      <vt:lpstr>Calibri Light</vt:lpstr>
      <vt:lpstr>Prestige Elite Std 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GANDHI HERNANDEZ CHAN</dc:creator>
  <cp:lastModifiedBy>GANDHI HERNANDEZ CHAN</cp:lastModifiedBy>
  <cp:revision>4</cp:revision>
  <dcterms:created xsi:type="dcterms:W3CDTF">2023-01-08T17:39:59Z</dcterms:created>
  <dcterms:modified xsi:type="dcterms:W3CDTF">2024-01-09T21:36:00Z</dcterms:modified>
</cp:coreProperties>
</file>