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7.png" ContentType="image/png"/>
  <Override PartName="/ppt/media/image26.jpeg" ContentType="image/jpeg"/>
  <Override PartName="/ppt/media/image24.png" ContentType="image/png"/>
  <Override PartName="/ppt/media/image21.png" ContentType="image/png"/>
  <Override PartName="/ppt/media/image20.jpeg" ContentType="image/jpeg"/>
  <Override PartName="/ppt/media/image17.jpeg" ContentType="image/jpeg"/>
  <Override PartName="/ppt/media/image16.jpeg" ContentType="image/jpeg"/>
  <Override PartName="/ppt/media/image7.jpeg" ContentType="image/jpeg"/>
  <Override PartName="/ppt/media/image34.jpeg" ContentType="image/jpeg"/>
  <Override PartName="/ppt/media/image28.jpeg" ContentType="image/jpeg"/>
  <Override PartName="/ppt/media/image9.jpeg" ContentType="image/jpeg"/>
  <Override PartName="/ppt/media/image11.png" ContentType="image/png"/>
  <Override PartName="/ppt/media/image19.jpeg" ContentType="image/jpeg"/>
  <Override PartName="/ppt/media/image12.jpeg" ContentType="image/jpeg"/>
  <Override PartName="/ppt/media/image29.jpeg" ContentType="image/jpeg"/>
  <Override PartName="/ppt/media/image5.png" ContentType="image/png"/>
  <Override PartName="/ppt/media/image31.jpeg" ContentType="image/jpeg"/>
  <Override PartName="/ppt/media/image4.jpeg" ContentType="image/jpeg"/>
  <Override PartName="/ppt/media/image25.jpeg" ContentType="image/jpeg"/>
  <Override PartName="/ppt/media/image32.jpeg" ContentType="image/jpeg"/>
  <Override PartName="/ppt/media/image13.jpeg" ContentType="image/jpeg"/>
  <Override PartName="/ppt/media/image33.png" ContentType="image/png"/>
  <Override PartName="/ppt/media/image8.png" ContentType="image/png"/>
  <Override PartName="/ppt/media/image36.png" ContentType="image/png"/>
  <Override PartName="/ppt/media/image18.png" ContentType="image/png"/>
  <Override PartName="/ppt/media/image6.jpeg" ContentType="image/jpeg"/>
  <Override PartName="/ppt/media/image30.png" ContentType="image/png"/>
  <Override PartName="/ppt/media/image3.jpeg" ContentType="image/jpeg"/>
  <Override PartName="/ppt/media/image15.png" ContentType="image/png"/>
  <Override PartName="/ppt/media/image2.jpeg" ContentType="image/jpeg"/>
  <Override PartName="/ppt/media/image23.jpeg" ContentType="image/jpeg"/>
  <Override PartName="/ppt/media/image35.jpeg" ContentType="image/jpeg"/>
  <Override PartName="/ppt/media/image1.jpeg" ContentType="image/jpeg"/>
  <Override PartName="/ppt/media/image22.jpeg" ContentType="image/jpeg"/>
  <Override PartName="/ppt/media/image10.jpeg" ContentType="image/jpeg"/>
  <Override PartName="/ppt/media/image1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s-MX" sz="1400" spc="-1" strike="noStrike">
                <a:solidFill>
                  <a:srgbClr val="000000"/>
                </a:solidFill>
                <a:latin typeface="Arial"/>
              </a:rPr>
              <a:t>Pulse para desplazar la diapositiva</a:t>
            </a:r>
            <a:endParaRPr b="0" lang="es-MX" sz="14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s-MX" sz="2000" spc="-1" strike="noStrike">
                <a:latin typeface="Arial"/>
              </a:rPr>
              <a:t>Pulse para editar el formato de las notas</a:t>
            </a:r>
            <a:endParaRPr b="0" lang="es-MX"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s-MX" sz="1400" spc="-1" strike="noStrike">
                <a:latin typeface="Times New Roman"/>
              </a:rPr>
              <a:t>&lt;cabecera&gt;</a:t>
            </a:r>
            <a:endParaRPr b="0" lang="es-MX"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s-MX" sz="1400" spc="-1" strike="noStrike">
                <a:latin typeface="Times New Roman"/>
              </a:defRPr>
            </a:lvl1pPr>
          </a:lstStyle>
          <a:p>
            <a:pPr algn="r">
              <a:buNone/>
            </a:pPr>
            <a:r>
              <a:rPr b="0" lang="es-MX" sz="1400" spc="-1" strike="noStrike">
                <a:latin typeface="Times New Roman"/>
              </a:rPr>
              <a:t>&lt;fecha/hora&gt;</a:t>
            </a:r>
            <a:endParaRPr b="0" lang="es-MX"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s-MX" sz="1400" spc="-1" strike="noStrike">
                <a:latin typeface="Times New Roman"/>
              </a:defRPr>
            </a:lvl1pPr>
          </a:lstStyle>
          <a:p>
            <a:r>
              <a:rPr b="0" lang="es-MX" sz="1400" spc="-1" strike="noStrike">
                <a:latin typeface="Times New Roman"/>
              </a:rPr>
              <a:t>&lt;pie de página&gt;</a:t>
            </a:r>
            <a:endParaRPr b="0" lang="es-MX"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s-MX" sz="1400" spc="-1" strike="noStrike">
                <a:latin typeface="Times New Roman"/>
              </a:defRPr>
            </a:lvl1pPr>
          </a:lstStyle>
          <a:p>
            <a:pPr algn="r">
              <a:buNone/>
            </a:pPr>
            <a:fld id="{CC812800-2EE9-48EE-96A6-C9D568FC0981}" type="slidenum">
              <a:rPr b="0" lang="es-MX" sz="1400" spc="-1" strike="noStrike">
                <a:latin typeface="Times New Roman"/>
              </a:rPr>
              <a:t>&lt;número&gt;</a:t>
            </a:fld>
            <a:endParaRPr b="0" lang="es-MX"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6040" cy="3085920"/>
          </a:xfrm>
          <a:prstGeom prst="rect">
            <a:avLst/>
          </a:prstGeom>
          <a:ln w="0">
            <a:noFill/>
          </a:ln>
        </p:spPr>
      </p:sp>
      <p:sp>
        <p:nvSpPr>
          <p:cNvPr id="11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16"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6A592E19-9D6A-4032-B1AD-4C743DC9E065}"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6040" cy="3085920"/>
          </a:xfrm>
          <a:prstGeom prst="rect">
            <a:avLst/>
          </a:prstGeom>
          <a:ln w="0">
            <a:noFill/>
          </a:ln>
        </p:spPr>
      </p:sp>
      <p:sp>
        <p:nvSpPr>
          <p:cNvPr id="11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19"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F571E973-BA57-45E1-B66F-253E247ABC5E}"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6040" cy="3085920"/>
          </a:xfrm>
          <a:prstGeom prst="rect">
            <a:avLst/>
          </a:prstGeom>
          <a:ln w="0">
            <a:noFill/>
          </a:ln>
        </p:spPr>
      </p:sp>
      <p:sp>
        <p:nvSpPr>
          <p:cNvPr id="12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22"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A7DB30BD-FE96-445D-941A-495249DA5908}"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685800" y="1143000"/>
            <a:ext cx="5486040" cy="3085920"/>
          </a:xfrm>
          <a:prstGeom prst="rect">
            <a:avLst/>
          </a:prstGeom>
          <a:ln w="0">
            <a:noFill/>
          </a:ln>
        </p:spPr>
      </p:sp>
      <p:sp>
        <p:nvSpPr>
          <p:cNvPr id="9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98"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C1A3469F-B9C2-4A28-AF00-C35D17EA0A82}"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Img"/>
          </p:nvPr>
        </p:nvSpPr>
        <p:spPr>
          <a:xfrm>
            <a:off x="685800" y="1143000"/>
            <a:ext cx="5486040" cy="3085920"/>
          </a:xfrm>
          <a:prstGeom prst="rect">
            <a:avLst/>
          </a:prstGeom>
          <a:ln w="0">
            <a:noFill/>
          </a:ln>
        </p:spPr>
      </p:sp>
      <p:sp>
        <p:nvSpPr>
          <p:cNvPr id="10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01"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A142B7AF-C6C4-486A-B105-19EA8405AAA8}"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685800" y="1143000"/>
            <a:ext cx="5486040" cy="3085920"/>
          </a:xfrm>
          <a:prstGeom prst="rect">
            <a:avLst/>
          </a:prstGeom>
          <a:ln w="0">
            <a:noFill/>
          </a:ln>
        </p:spPr>
      </p:sp>
      <p:sp>
        <p:nvSpPr>
          <p:cNvPr id="10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04"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AA4ACED4-496F-4836-BF84-65C22AA903F5}"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685800" y="1143000"/>
            <a:ext cx="5486040" cy="3085920"/>
          </a:xfrm>
          <a:prstGeom prst="rect">
            <a:avLst/>
          </a:prstGeom>
          <a:ln w="0">
            <a:noFill/>
          </a:ln>
        </p:spPr>
      </p:sp>
      <p:sp>
        <p:nvSpPr>
          <p:cNvPr id="10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07"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CB192D68-EDA9-4C49-B534-470E5A96C974}"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685800" y="1143000"/>
            <a:ext cx="5486040" cy="3085920"/>
          </a:xfrm>
          <a:prstGeom prst="rect">
            <a:avLst/>
          </a:prstGeom>
          <a:ln w="0">
            <a:noFill/>
          </a:ln>
        </p:spPr>
      </p:sp>
      <p:sp>
        <p:nvSpPr>
          <p:cNvPr id="10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10"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75D7D22E-5B0A-460B-9B0B-857236139D67}" type="slidenum">
              <a:rPr b="0" lang="es-MX" sz="1400" spc="-1" strike="noStrike">
                <a:latin typeface="Times New Roman"/>
              </a:rPr>
              <a:t>&lt;número&gt;</a:t>
            </a:fld>
            <a:endParaRPr b="0" lang="es-MX"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6040" cy="3085920"/>
          </a:xfrm>
          <a:prstGeom prst="rect">
            <a:avLst/>
          </a:prstGeom>
          <a:ln w="0">
            <a:noFill/>
          </a:ln>
        </p:spPr>
      </p:sp>
      <p:sp>
        <p:nvSpPr>
          <p:cNvPr id="11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s-MX" sz="2000" spc="-1" strike="noStrike">
              <a:latin typeface="Arial"/>
            </a:endParaRPr>
          </a:p>
        </p:txBody>
      </p:sp>
      <p:sp>
        <p:nvSpPr>
          <p:cNvPr id="113"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s-MX" sz="1400" spc="-1" strike="noStrike">
                <a:latin typeface="Times New Roman"/>
              </a:defRPr>
            </a:lvl1pPr>
          </a:lstStyle>
          <a:p>
            <a:pPr algn="r">
              <a:lnSpc>
                <a:spcPct val="100000"/>
              </a:lnSpc>
              <a:buNone/>
              <a:tabLst>
                <a:tab algn="l" pos="0"/>
              </a:tabLst>
            </a:pPr>
            <a:fld id="{269121D5-BBC4-4022-9197-98D4F3D317F3}" type="slidenum">
              <a:rPr b="0" lang="es-MX" sz="1400" spc="-1" strike="noStrike">
                <a:latin typeface="Times New Roman"/>
              </a:rPr>
              <a:t>&lt;número&gt;</a:t>
            </a:fld>
            <a:endParaRPr b="0" lang="es-MX"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339A3CF-4941-40F5-86D4-73C41B77EBC6}"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B351AB6-729E-41F2-A4BD-76523D415805}"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84A481B-E615-411E-B669-C642EA2973E1}"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0D17885-4D9A-41D3-A4CD-44A6E8E98166}"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B362770-E450-4915-942A-534699F673F1}"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5B12C0-862B-47B7-BF73-2585A898A378}"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022AB25-CEB5-416C-89D1-79C858B490DF}"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8C96479-9538-4944-99A5-92B685C86917}"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F2E3AFA-56E5-447E-803A-3F8333F5176D}"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ECDC45-4F79-4797-994B-ECD1025FDC79}"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EDA6CD-5EBA-4559-9831-08809D3D9156}"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922153A-C8D0-4F11-9E51-D4DBD55F588C}"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rmAutofit/>
          </a:bodyPr>
          <a:p>
            <a:r>
              <a:rPr b="0" lang="es-MX" sz="6000" spc="-1" strike="noStrike">
                <a:solidFill>
                  <a:srgbClr val="000000"/>
                </a:solidFill>
                <a:latin typeface="Arial"/>
              </a:rPr>
              <a:t>Pulse para editar el formato del texto de título</a:t>
            </a:r>
            <a:endParaRPr b="0" lang="es-MX"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s-MX" sz="1400" spc="-1" strike="noStrike">
                <a:latin typeface="Times New Roman"/>
              </a:defRPr>
            </a:lvl1pPr>
          </a:lstStyle>
          <a:p>
            <a:r>
              <a:rPr b="0" lang="es-MX" sz="1400" spc="-1" strike="noStrike">
                <a:latin typeface="Times New Roman"/>
              </a:rPr>
              <a:t>&lt;fecha/hora&gt;</a:t>
            </a:r>
            <a:endParaRPr b="0" lang="es-MX" sz="14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&lt;pie de página&gt;</a:t>
            </a:r>
            <a:endParaRPr b="0" lang="es-MX"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s-MX" sz="1200" spc="-1" strike="noStrike">
                <a:solidFill>
                  <a:srgbClr val="888888"/>
                </a:solidFill>
                <a:latin typeface="Calibri"/>
                <a:ea typeface="Calibri"/>
              </a:defRPr>
            </a:lvl1pPr>
          </a:lstStyle>
          <a:p>
            <a:pPr algn="r">
              <a:lnSpc>
                <a:spcPct val="100000"/>
              </a:lnSpc>
              <a:buNone/>
              <a:tabLst>
                <a:tab algn="l" pos="0"/>
              </a:tabLst>
            </a:pPr>
            <a:fld id="{D2130661-70B2-42CE-B631-4B073C9EDA27}" type="slidenum">
              <a:rPr b="0" lang="es-MX" sz="1200" spc="-1" strike="noStrike">
                <a:solidFill>
                  <a:srgbClr val="888888"/>
                </a:solidFill>
                <a:latin typeface="Calibri"/>
                <a:ea typeface="Calibri"/>
              </a:rPr>
              <a:t>&lt;número&gt;</a:t>
            </a:fld>
            <a:endParaRPr b="0" lang="es-MX"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400" spc="-1" strike="noStrike">
                <a:solidFill>
                  <a:srgbClr val="000000"/>
                </a:solidFill>
                <a:latin typeface="Arial"/>
              </a:rPr>
              <a:t>Pulse para editar el formato de texto del esquema</a:t>
            </a:r>
            <a:endParaRPr b="0" lang="es-MX"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400" spc="-1" strike="noStrike">
                <a:solidFill>
                  <a:srgbClr val="000000"/>
                </a:solidFill>
                <a:latin typeface="Arial"/>
              </a:rPr>
              <a:t>Segundo nivel del esquema</a:t>
            </a:r>
            <a:endParaRPr b="0" lang="es-MX"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400" spc="-1" strike="noStrike">
                <a:solidFill>
                  <a:srgbClr val="000000"/>
                </a:solidFill>
                <a:latin typeface="Arial"/>
              </a:rPr>
              <a:t>Tercer nivel del esquema</a:t>
            </a:r>
            <a:endParaRPr b="0" lang="es-MX"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400" spc="-1" strike="noStrike">
                <a:solidFill>
                  <a:srgbClr val="000000"/>
                </a:solidFill>
                <a:latin typeface="Arial"/>
              </a:rPr>
              <a:t>Cuarto nivel del esquema</a:t>
            </a:r>
            <a:endParaRPr b="0" lang="es-MX"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image" Target="../media/image30.png"/><Relationship Id="rId4" Type="http://schemas.openxmlformats.org/officeDocument/2006/relationships/slideLayout" Target="../slideLayouts/slideLayout2.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image" Target="../media/image33.png"/><Relationship Id="rId4" Type="http://schemas.openxmlformats.org/officeDocument/2006/relationships/slideLayout" Target="../slideLayouts/slideLayout2.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image" Target="../media/image36.png"/><Relationship Id="rId4" Type="http://schemas.openxmlformats.org/officeDocument/2006/relationships/slideLayout" Target="../slideLayouts/slideLayout2.xml"/><Relationship Id="rId5"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2.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slideLayout" Target="../slideLayouts/slideLayout2.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image" Target="../media/image24.png"/><Relationship Id="rId4" Type="http://schemas.openxmlformats.org/officeDocument/2006/relationships/slideLayout" Target="../slideLayouts/slideLayout2.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image" Target="../media/image27.png"/><Relationship Id="rId4" Type="http://schemas.openxmlformats.org/officeDocument/2006/relationships/slideLayout" Target="../slideLayouts/slideLayout2.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ubTitle"/>
          </p:nvPr>
        </p:nvSpPr>
        <p:spPr>
          <a:xfrm>
            <a:off x="1523880" y="3602160"/>
            <a:ext cx="9143640" cy="1655280"/>
          </a:xfrm>
          <a:prstGeom prst="rect">
            <a:avLst/>
          </a:prstGeom>
          <a:noFill/>
          <a:ln w="0">
            <a:noFill/>
          </a:ln>
        </p:spPr>
        <p:txBody>
          <a:bodyPr anchor="t">
            <a:normAutofit/>
          </a:bodyPr>
          <a:p>
            <a:pPr algn="ctr">
              <a:lnSpc>
                <a:spcPct val="90000"/>
              </a:lnSpc>
              <a:buNone/>
              <a:tabLst>
                <a:tab algn="l" pos="0"/>
              </a:tabLst>
            </a:pPr>
            <a:r>
              <a:rPr b="0" lang="es-MX" sz="2400" spc="-1" strike="noStrike">
                <a:solidFill>
                  <a:srgbClr val="000000"/>
                </a:solidFill>
                <a:latin typeface="Calibri"/>
                <a:ea typeface="Calibri"/>
              </a:rPr>
              <a:t>Procesos de Ciencia de Datos Geoespaciales</a:t>
            </a:r>
            <a:endParaRPr b="0" lang="es-MX" sz="2400" spc="-1" strike="noStrike">
              <a:latin typeface="Arial"/>
            </a:endParaRPr>
          </a:p>
          <a:p>
            <a:pPr algn="ctr">
              <a:lnSpc>
                <a:spcPct val="90000"/>
              </a:lnSpc>
              <a:spcBef>
                <a:spcPts val="1001"/>
              </a:spcBef>
              <a:buNone/>
              <a:tabLst>
                <a:tab algn="l" pos="0"/>
              </a:tabLst>
            </a:pPr>
            <a:r>
              <a:rPr b="0" lang="es-MX" sz="2400" spc="-1" strike="noStrike">
                <a:solidFill>
                  <a:srgbClr val="000000"/>
                </a:solidFill>
                <a:latin typeface="Avenir"/>
                <a:ea typeface="Avenir"/>
              </a:rPr>
              <a:t>Adquisición de datos georreferenciados a través de aplicaciones móviles.</a:t>
            </a:r>
            <a:endParaRPr b="0" lang="es-MX" sz="2400" spc="-1" strike="noStrike">
              <a:latin typeface="Arial"/>
            </a:endParaRPr>
          </a:p>
        </p:txBody>
      </p:sp>
      <p:pic>
        <p:nvPicPr>
          <p:cNvPr id="48" name="Google Shape;89;p13" descr=""/>
          <p:cNvPicPr/>
          <p:nvPr/>
        </p:nvPicPr>
        <p:blipFill>
          <a:blip r:embed="rId1"/>
          <a:stretch/>
        </p:blipFill>
        <p:spPr>
          <a:xfrm>
            <a:off x="638640" y="597600"/>
            <a:ext cx="2488680" cy="1028520"/>
          </a:xfrm>
          <a:prstGeom prst="rect">
            <a:avLst/>
          </a:prstGeom>
          <a:ln w="0">
            <a:noFill/>
          </a:ln>
        </p:spPr>
      </p:pic>
      <p:pic>
        <p:nvPicPr>
          <p:cNvPr id="49" name="Google Shape;90;p13" descr=""/>
          <p:cNvPicPr/>
          <p:nvPr/>
        </p:nvPicPr>
        <p:blipFill>
          <a:blip r:embed="rId2"/>
          <a:stretch/>
        </p:blipFill>
        <p:spPr>
          <a:xfrm>
            <a:off x="8833320" y="597600"/>
            <a:ext cx="2806200" cy="1269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168;p22" descr=""/>
          <p:cNvPicPr/>
          <p:nvPr/>
        </p:nvPicPr>
        <p:blipFill>
          <a:blip r:embed="rId1"/>
          <a:stretch/>
        </p:blipFill>
        <p:spPr>
          <a:xfrm>
            <a:off x="638640" y="597600"/>
            <a:ext cx="2488680" cy="1028520"/>
          </a:xfrm>
          <a:prstGeom prst="rect">
            <a:avLst/>
          </a:prstGeom>
          <a:ln w="0">
            <a:noFill/>
          </a:ln>
        </p:spPr>
      </p:pic>
      <p:pic>
        <p:nvPicPr>
          <p:cNvPr id="85" name="Google Shape;169;p22" descr=""/>
          <p:cNvPicPr/>
          <p:nvPr/>
        </p:nvPicPr>
        <p:blipFill>
          <a:blip r:embed="rId2"/>
          <a:stretch/>
        </p:blipFill>
        <p:spPr>
          <a:xfrm>
            <a:off x="8833320" y="597600"/>
            <a:ext cx="2806200" cy="1269720"/>
          </a:xfrm>
          <a:prstGeom prst="rect">
            <a:avLst/>
          </a:prstGeom>
          <a:ln w="0">
            <a:noFill/>
          </a:ln>
        </p:spPr>
      </p:pic>
      <p:sp>
        <p:nvSpPr>
          <p:cNvPr id="86" name="Google Shape;170;p22"/>
          <p:cNvSpPr/>
          <p:nvPr/>
        </p:nvSpPr>
        <p:spPr>
          <a:xfrm>
            <a:off x="357840" y="1709640"/>
            <a:ext cx="3805200" cy="612612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Cuando se invoca al método para leer los datos del archivo que se encuentra en el dispositivo y ‘copiarlos’ al archivo que pusimos en el screen1 ese archivo obtiene texto, y en ese momento llenará la lista de respuestas con todos los datos. </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Después, por cada elemento que haya en esa lista de respuestas, se genera una orden en sql por medio de la concatenación, y se llamará a otro procedimiento al que hemos llamado enviar_respuestas. La orden es:</a:t>
            </a:r>
            <a:endParaRPr b="0" lang="es-MX" sz="1800" spc="-1" strike="noStrike">
              <a:latin typeface="Arial"/>
            </a:endParaRPr>
          </a:p>
          <a:p>
            <a:pPr>
              <a:lnSpc>
                <a:spcPct val="100000"/>
              </a:lnSpc>
              <a:buNone/>
              <a:tabLst>
                <a:tab algn="l" pos="0"/>
              </a:tabLst>
            </a:pP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INSERT INTO datos_uimqroo(r1,r2,latitud,longitud) VALUES (</a:t>
            </a:r>
            <a:endParaRPr b="0" lang="es-MX" sz="1800" spc="-1" strike="noStrike">
              <a:latin typeface="Arial"/>
            </a:endParaRPr>
          </a:p>
        </p:txBody>
      </p:sp>
      <p:pic>
        <p:nvPicPr>
          <p:cNvPr id="87" name="Imagen 2" descr=""/>
          <p:cNvPicPr/>
          <p:nvPr/>
        </p:nvPicPr>
        <p:blipFill>
          <a:blip r:embed="rId3"/>
          <a:stretch/>
        </p:blipFill>
        <p:spPr>
          <a:xfrm>
            <a:off x="4620240" y="1709640"/>
            <a:ext cx="7213680" cy="4656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77;p23" descr=""/>
          <p:cNvPicPr/>
          <p:nvPr/>
        </p:nvPicPr>
        <p:blipFill>
          <a:blip r:embed="rId1"/>
          <a:stretch/>
        </p:blipFill>
        <p:spPr>
          <a:xfrm>
            <a:off x="638640" y="597600"/>
            <a:ext cx="2488680" cy="1028520"/>
          </a:xfrm>
          <a:prstGeom prst="rect">
            <a:avLst/>
          </a:prstGeom>
          <a:ln w="0">
            <a:noFill/>
          </a:ln>
        </p:spPr>
      </p:pic>
      <p:pic>
        <p:nvPicPr>
          <p:cNvPr id="89" name="Google Shape;178;p23" descr=""/>
          <p:cNvPicPr/>
          <p:nvPr/>
        </p:nvPicPr>
        <p:blipFill>
          <a:blip r:embed="rId2"/>
          <a:stretch/>
        </p:blipFill>
        <p:spPr>
          <a:xfrm>
            <a:off x="8833320" y="597600"/>
            <a:ext cx="2806200" cy="1269720"/>
          </a:xfrm>
          <a:prstGeom prst="rect">
            <a:avLst/>
          </a:prstGeom>
          <a:ln w="0">
            <a:noFill/>
          </a:ln>
        </p:spPr>
      </p:pic>
      <p:sp>
        <p:nvSpPr>
          <p:cNvPr id="90" name="Google Shape;179;p23"/>
          <p:cNvSpPr/>
          <p:nvPr/>
        </p:nvSpPr>
        <p:spPr>
          <a:xfrm>
            <a:off x="983880" y="1867680"/>
            <a:ext cx="10336320" cy="118836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El procedimiento enviar_respuestas toma la cadena de texto que tiene la variable orden y sustituye cada espacio en blaco por un %20, y despúes concatena esa orden con una url que hace referencia al archivo php que recibe los datos, realiza la conexión a la base de datos y ejecute la orden. </a:t>
            </a:r>
            <a:endParaRPr b="0" lang="es-MX" sz="1800" spc="-1" strike="noStrike">
              <a:latin typeface="Arial"/>
            </a:endParaRPr>
          </a:p>
        </p:txBody>
      </p:sp>
      <p:pic>
        <p:nvPicPr>
          <p:cNvPr id="91" name="Google Shape;180;p23" descr="Escala de tiempo&#10;&#10;Descripción generada automáticamente"/>
          <p:cNvPicPr/>
          <p:nvPr/>
        </p:nvPicPr>
        <p:blipFill>
          <a:blip r:embed="rId3"/>
          <a:stretch/>
        </p:blipFill>
        <p:spPr>
          <a:xfrm>
            <a:off x="983880" y="2980800"/>
            <a:ext cx="7772040" cy="2777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186;p24" descr=""/>
          <p:cNvPicPr/>
          <p:nvPr/>
        </p:nvPicPr>
        <p:blipFill>
          <a:blip r:embed="rId1"/>
          <a:stretch/>
        </p:blipFill>
        <p:spPr>
          <a:xfrm>
            <a:off x="638640" y="597600"/>
            <a:ext cx="2488680" cy="1028520"/>
          </a:xfrm>
          <a:prstGeom prst="rect">
            <a:avLst/>
          </a:prstGeom>
          <a:ln w="0">
            <a:noFill/>
          </a:ln>
        </p:spPr>
      </p:pic>
      <p:pic>
        <p:nvPicPr>
          <p:cNvPr id="93" name="Google Shape;187;p24" descr=""/>
          <p:cNvPicPr/>
          <p:nvPr/>
        </p:nvPicPr>
        <p:blipFill>
          <a:blip r:embed="rId2"/>
          <a:stretch/>
        </p:blipFill>
        <p:spPr>
          <a:xfrm>
            <a:off x="8833320" y="597600"/>
            <a:ext cx="2806200" cy="1269720"/>
          </a:xfrm>
          <a:prstGeom prst="rect">
            <a:avLst/>
          </a:prstGeom>
          <a:ln w="0">
            <a:noFill/>
          </a:ln>
        </p:spPr>
      </p:pic>
      <p:sp>
        <p:nvSpPr>
          <p:cNvPr id="94" name="Google Shape;188;p24"/>
          <p:cNvSpPr/>
          <p:nvPr/>
        </p:nvSpPr>
        <p:spPr>
          <a:xfrm>
            <a:off x="983880" y="1867680"/>
            <a:ext cx="10336320" cy="3654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Por útimo, es el Botón3 el que desata toda esta cadena de sucesos.</a:t>
            </a:r>
            <a:endParaRPr b="0" lang="es-MX" sz="1800" spc="-1" strike="noStrike">
              <a:latin typeface="Arial"/>
            </a:endParaRPr>
          </a:p>
        </p:txBody>
      </p:sp>
      <p:pic>
        <p:nvPicPr>
          <p:cNvPr id="95" name="Google Shape;189;p24" descr="Interfaz de usuario gráfica&#10;&#10;Descripción generada automáticamente"/>
          <p:cNvPicPr/>
          <p:nvPr/>
        </p:nvPicPr>
        <p:blipFill>
          <a:blip r:embed="rId3"/>
          <a:stretch/>
        </p:blipFill>
        <p:spPr>
          <a:xfrm>
            <a:off x="1194480" y="2601000"/>
            <a:ext cx="4025520" cy="1294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Google Shape;95;p14" descr=""/>
          <p:cNvPicPr/>
          <p:nvPr/>
        </p:nvPicPr>
        <p:blipFill>
          <a:blip r:embed="rId1"/>
          <a:stretch/>
        </p:blipFill>
        <p:spPr>
          <a:xfrm>
            <a:off x="638640" y="597600"/>
            <a:ext cx="2488680" cy="1028520"/>
          </a:xfrm>
          <a:prstGeom prst="rect">
            <a:avLst/>
          </a:prstGeom>
          <a:ln w="0">
            <a:noFill/>
          </a:ln>
        </p:spPr>
      </p:pic>
      <p:pic>
        <p:nvPicPr>
          <p:cNvPr id="51" name="Google Shape;96;p14" descr=""/>
          <p:cNvPicPr/>
          <p:nvPr/>
        </p:nvPicPr>
        <p:blipFill>
          <a:blip r:embed="rId2"/>
          <a:stretch/>
        </p:blipFill>
        <p:spPr>
          <a:xfrm>
            <a:off x="8833320" y="597600"/>
            <a:ext cx="2806200" cy="1269720"/>
          </a:xfrm>
          <a:prstGeom prst="rect">
            <a:avLst/>
          </a:prstGeom>
          <a:ln w="0">
            <a:noFill/>
          </a:ln>
        </p:spPr>
      </p:pic>
      <p:sp>
        <p:nvSpPr>
          <p:cNvPr id="52" name="Google Shape;97;p14"/>
          <p:cNvSpPr/>
          <p:nvPr/>
        </p:nvSpPr>
        <p:spPr>
          <a:xfrm>
            <a:off x="4068720" y="2489400"/>
            <a:ext cx="12191760" cy="456840"/>
          </a:xfrm>
          <a:prstGeom prst="rect">
            <a:avLst/>
          </a:prstGeom>
          <a:noFill/>
          <a:ln w="0">
            <a:noFill/>
          </a:ln>
        </p:spPr>
        <p:style>
          <a:lnRef idx="0"/>
          <a:fillRef idx="0"/>
          <a:effectRef idx="0"/>
          <a:fontRef idx="minor"/>
        </p:style>
      </p:sp>
      <p:sp>
        <p:nvSpPr>
          <p:cNvPr id="53" name="Google Shape;98;p14"/>
          <p:cNvSpPr/>
          <p:nvPr/>
        </p:nvSpPr>
        <p:spPr>
          <a:xfrm>
            <a:off x="918720" y="1878840"/>
            <a:ext cx="10371600" cy="17370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En esta sesión vamos a ver cómo almacenar en una base de datos los datos que se encuentran en el archivo csv. Para ello lo que se necesita es un servidor de bases de datos, pero para fines del proyecto final, también vamos a necesitar un servidor web. </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El siguente enlace pertenece a un sitio que funciona bien para pruebas:</a:t>
            </a:r>
            <a:endParaRPr b="0" lang="es-MX" sz="1800" spc="-1" strike="noStrike">
              <a:latin typeface="Arial"/>
            </a:endParaRPr>
          </a:p>
          <a:p>
            <a:pPr>
              <a:lnSpc>
                <a:spcPct val="100000"/>
              </a:lnSpc>
              <a:buNone/>
              <a:tabLst>
                <a:tab algn="l" pos="0"/>
              </a:tabLst>
            </a:pP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 </a:t>
            </a:r>
            <a:r>
              <a:rPr b="0" lang="es-MX" sz="1800" spc="-1" strike="noStrike">
                <a:solidFill>
                  <a:srgbClr val="000000"/>
                </a:solidFill>
                <a:latin typeface="Calibri"/>
                <a:ea typeface="Calibri"/>
              </a:rPr>
              <a:t>https://mex.000webhost.com/registro-sitio-gratis</a:t>
            </a:r>
            <a:endParaRPr b="0" lang="es-MX" sz="1800" spc="-1" strike="noStrike">
              <a:latin typeface="Arial"/>
            </a:endParaRPr>
          </a:p>
        </p:txBody>
      </p:sp>
      <p:pic>
        <p:nvPicPr>
          <p:cNvPr id="54" name="Google Shape;99;p14" descr="Imagen que contiene Texto&#10;&#10;Descripción generada automáticamente"/>
          <p:cNvPicPr/>
          <p:nvPr/>
        </p:nvPicPr>
        <p:blipFill>
          <a:blip r:embed="rId3"/>
          <a:stretch/>
        </p:blipFill>
        <p:spPr>
          <a:xfrm>
            <a:off x="4839120" y="4126680"/>
            <a:ext cx="2095200" cy="672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Google Shape;104;p15" descr=""/>
          <p:cNvPicPr/>
          <p:nvPr/>
        </p:nvPicPr>
        <p:blipFill>
          <a:blip r:embed="rId1"/>
          <a:stretch/>
        </p:blipFill>
        <p:spPr>
          <a:xfrm>
            <a:off x="638640" y="597600"/>
            <a:ext cx="2488680" cy="1028520"/>
          </a:xfrm>
          <a:prstGeom prst="rect">
            <a:avLst/>
          </a:prstGeom>
          <a:ln w="0">
            <a:noFill/>
          </a:ln>
        </p:spPr>
      </p:pic>
      <p:pic>
        <p:nvPicPr>
          <p:cNvPr id="56" name="Google Shape;105;p15" descr=""/>
          <p:cNvPicPr/>
          <p:nvPr/>
        </p:nvPicPr>
        <p:blipFill>
          <a:blip r:embed="rId2"/>
          <a:stretch/>
        </p:blipFill>
        <p:spPr>
          <a:xfrm>
            <a:off x="8833320" y="597600"/>
            <a:ext cx="2806200" cy="1269720"/>
          </a:xfrm>
          <a:prstGeom prst="rect">
            <a:avLst/>
          </a:prstGeom>
          <a:ln w="0">
            <a:noFill/>
          </a:ln>
        </p:spPr>
      </p:pic>
      <p:sp>
        <p:nvSpPr>
          <p:cNvPr id="57" name="Google Shape;107;p15"/>
          <p:cNvSpPr/>
          <p:nvPr/>
        </p:nvSpPr>
        <p:spPr>
          <a:xfrm>
            <a:off x="638640" y="1527120"/>
            <a:ext cx="11228400" cy="201132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Una vez que nos hayamos registrado y tengamos espacio en el servidor, es necesario crear una base de datos y, dentro de ella, una tabla. </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Para este ejemplo, vamos a crear una base de datos usando PHPMyAdmin y una tabla con los campos como se muestran en la siguiente imagen. </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Nota que en la columna Nombre aparecen los campos que corresponden a las variables que se declararon en la app más un campo más que corresponde al id del encuestado. Ese campo es de tipo autoincremental.</a:t>
            </a:r>
            <a:endParaRPr b="0" lang="es-MX" sz="1800" spc="-1" strike="noStrike">
              <a:latin typeface="Arial"/>
            </a:endParaRPr>
          </a:p>
        </p:txBody>
      </p:sp>
      <p:pic>
        <p:nvPicPr>
          <p:cNvPr id="58" name="Imagen 2" descr=""/>
          <p:cNvPicPr/>
          <p:nvPr/>
        </p:nvPicPr>
        <p:blipFill>
          <a:blip r:embed="rId3"/>
          <a:stretch/>
        </p:blipFill>
        <p:spPr>
          <a:xfrm>
            <a:off x="2880000" y="3743640"/>
            <a:ext cx="7284600" cy="3114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Google Shape;113;p16" descr=""/>
          <p:cNvPicPr/>
          <p:nvPr/>
        </p:nvPicPr>
        <p:blipFill>
          <a:blip r:embed="rId1"/>
          <a:stretch/>
        </p:blipFill>
        <p:spPr>
          <a:xfrm>
            <a:off x="638640" y="597600"/>
            <a:ext cx="2488680" cy="1028520"/>
          </a:xfrm>
          <a:prstGeom prst="rect">
            <a:avLst/>
          </a:prstGeom>
          <a:ln w="0">
            <a:noFill/>
          </a:ln>
        </p:spPr>
      </p:pic>
      <p:pic>
        <p:nvPicPr>
          <p:cNvPr id="60" name="Google Shape;114;p16" descr=""/>
          <p:cNvPicPr/>
          <p:nvPr/>
        </p:nvPicPr>
        <p:blipFill>
          <a:blip r:embed="rId2"/>
          <a:stretch/>
        </p:blipFill>
        <p:spPr>
          <a:xfrm>
            <a:off x="8833320" y="597600"/>
            <a:ext cx="2806200" cy="1269720"/>
          </a:xfrm>
          <a:prstGeom prst="rect">
            <a:avLst/>
          </a:prstGeom>
          <a:ln w="0">
            <a:noFill/>
          </a:ln>
        </p:spPr>
      </p:pic>
      <p:sp>
        <p:nvSpPr>
          <p:cNvPr id="61" name="Google Shape;115;p16"/>
          <p:cNvSpPr/>
          <p:nvPr/>
        </p:nvSpPr>
        <p:spPr>
          <a:xfrm>
            <a:off x="927720" y="1626480"/>
            <a:ext cx="10336320" cy="118836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Para esta práctica vamos a necesitar agregar a la pantalla principal de la aplicación:</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Un botón con el texto ENVIAR</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Un componente Web (Web1)</a:t>
            </a:r>
            <a:endParaRPr b="0" lang="es-MX" sz="1800" spc="-1" strike="noStrike">
              <a:latin typeface="Arial"/>
            </a:endParaRPr>
          </a:p>
          <a:p>
            <a:pPr>
              <a:lnSpc>
                <a:spcPct val="100000"/>
              </a:lnSpc>
              <a:buNone/>
              <a:tabLst>
                <a:tab algn="l" pos="0"/>
              </a:tabLst>
            </a:pPr>
            <a:r>
              <a:rPr b="0" lang="es-MX" sz="1800" spc="-1" strike="noStrike">
                <a:solidFill>
                  <a:srgbClr val="000000"/>
                </a:solidFill>
                <a:latin typeface="Calibri"/>
                <a:ea typeface="Calibri"/>
              </a:rPr>
              <a:t>Un componente File (respuestas)</a:t>
            </a:r>
            <a:endParaRPr b="0" lang="es-MX" sz="1800" spc="-1" strike="noStrike">
              <a:latin typeface="Arial"/>
            </a:endParaRPr>
          </a:p>
        </p:txBody>
      </p:sp>
      <p:pic>
        <p:nvPicPr>
          <p:cNvPr id="62" name="Google Shape;116;p16" descr="Interfaz de usuario gráfica, Aplicación&#10;&#10;Descripción generada automáticamente"/>
          <p:cNvPicPr/>
          <p:nvPr/>
        </p:nvPicPr>
        <p:blipFill>
          <a:blip r:embed="rId3"/>
          <a:stretch/>
        </p:blipFill>
        <p:spPr>
          <a:xfrm>
            <a:off x="4711320" y="3473640"/>
            <a:ext cx="3611520" cy="2826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Google Shape;122;p17" descr=""/>
          <p:cNvPicPr/>
          <p:nvPr/>
        </p:nvPicPr>
        <p:blipFill>
          <a:blip r:embed="rId1"/>
          <a:stretch/>
        </p:blipFill>
        <p:spPr>
          <a:xfrm>
            <a:off x="638640" y="597600"/>
            <a:ext cx="2488680" cy="1028520"/>
          </a:xfrm>
          <a:prstGeom prst="rect">
            <a:avLst/>
          </a:prstGeom>
          <a:ln w="0">
            <a:noFill/>
          </a:ln>
        </p:spPr>
      </p:pic>
      <p:pic>
        <p:nvPicPr>
          <p:cNvPr id="64" name="Google Shape;123;p17" descr=""/>
          <p:cNvPicPr/>
          <p:nvPr/>
        </p:nvPicPr>
        <p:blipFill>
          <a:blip r:embed="rId2"/>
          <a:stretch/>
        </p:blipFill>
        <p:spPr>
          <a:xfrm>
            <a:off x="8833320" y="597600"/>
            <a:ext cx="2806200" cy="1269720"/>
          </a:xfrm>
          <a:prstGeom prst="rect">
            <a:avLst/>
          </a:prstGeom>
          <a:ln w="0">
            <a:noFill/>
          </a:ln>
        </p:spPr>
      </p:pic>
      <p:sp>
        <p:nvSpPr>
          <p:cNvPr id="65" name="Google Shape;124;p17"/>
          <p:cNvSpPr/>
          <p:nvPr/>
        </p:nvSpPr>
        <p:spPr>
          <a:xfrm>
            <a:off x="983880" y="1867680"/>
            <a:ext cx="10336320" cy="91404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Para enviar los datos a un servidor lo primero que debemos hacer es comprobar si tenemos conexión a internet, y para ello vamos a agregar un componente de tipo web a la pantalla principal y luego vamos a crear el siguiente procedimiento</a:t>
            </a:r>
            <a:endParaRPr b="0" lang="es-MX" sz="1800" spc="-1" strike="noStrike">
              <a:latin typeface="Arial"/>
            </a:endParaRPr>
          </a:p>
        </p:txBody>
      </p:sp>
      <p:pic>
        <p:nvPicPr>
          <p:cNvPr id="66" name="Google Shape;125;p17" descr="Interfaz de usuario gráfica, Aplicación&#10;&#10;Descripción generada automáticamente"/>
          <p:cNvPicPr/>
          <p:nvPr/>
        </p:nvPicPr>
        <p:blipFill>
          <a:blip r:embed="rId3"/>
          <a:stretch/>
        </p:blipFill>
        <p:spPr>
          <a:xfrm>
            <a:off x="983880" y="2896200"/>
            <a:ext cx="3009600" cy="2768400"/>
          </a:xfrm>
          <a:prstGeom prst="rect">
            <a:avLst/>
          </a:prstGeom>
          <a:ln w="0">
            <a:noFill/>
          </a:ln>
        </p:spPr>
      </p:pic>
      <p:pic>
        <p:nvPicPr>
          <p:cNvPr id="67" name="Google Shape;126;p17" descr="Interfaz de usuario gráfica&#10;&#10;Descripción generada automáticamente con confianza media"/>
          <p:cNvPicPr/>
          <p:nvPr/>
        </p:nvPicPr>
        <p:blipFill>
          <a:blip r:embed="rId4"/>
          <a:stretch/>
        </p:blipFill>
        <p:spPr>
          <a:xfrm>
            <a:off x="4362840" y="2791080"/>
            <a:ext cx="6845040" cy="1396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150;p20" descr=""/>
          <p:cNvPicPr/>
          <p:nvPr/>
        </p:nvPicPr>
        <p:blipFill>
          <a:blip r:embed="rId1"/>
          <a:stretch/>
        </p:blipFill>
        <p:spPr>
          <a:xfrm>
            <a:off x="638640" y="597600"/>
            <a:ext cx="2488680" cy="1028520"/>
          </a:xfrm>
          <a:prstGeom prst="rect">
            <a:avLst/>
          </a:prstGeom>
          <a:ln w="0">
            <a:noFill/>
          </a:ln>
        </p:spPr>
      </p:pic>
      <p:pic>
        <p:nvPicPr>
          <p:cNvPr id="69" name="Google Shape;151;p20" descr=""/>
          <p:cNvPicPr/>
          <p:nvPr/>
        </p:nvPicPr>
        <p:blipFill>
          <a:blip r:embed="rId2"/>
          <a:stretch/>
        </p:blipFill>
        <p:spPr>
          <a:xfrm>
            <a:off x="8833320" y="597600"/>
            <a:ext cx="2806200" cy="1269720"/>
          </a:xfrm>
          <a:prstGeom prst="rect">
            <a:avLst/>
          </a:prstGeom>
          <a:ln w="0">
            <a:noFill/>
          </a:ln>
        </p:spPr>
      </p:pic>
      <p:sp>
        <p:nvSpPr>
          <p:cNvPr id="70" name="Google Shape;152;p20"/>
          <p:cNvSpPr/>
          <p:nvPr/>
        </p:nvSpPr>
        <p:spPr>
          <a:xfrm>
            <a:off x="983880" y="1867680"/>
            <a:ext cx="10336320" cy="14626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El procedimiento leer_csv_respuestas (creado por nosotros) llama a su vez a otro procedimiento que es parte del archivo respuestas que hemos incluido en el screen previamente. Lo que hace este procedimiento interno es leer los datos que se encuentran en el archivo respuestas.csv que se encuentra almacenado en el dispositivo.</a:t>
            </a:r>
            <a:endParaRPr b="0" lang="es-MX" sz="1800" spc="-1" strike="noStrike">
              <a:latin typeface="Arial"/>
            </a:endParaRPr>
          </a:p>
        </p:txBody>
      </p:sp>
      <p:pic>
        <p:nvPicPr>
          <p:cNvPr id="71" name="Google Shape;153;p20" descr="Interfaz de usuario gráfica, Texto, Aplicación, Chat o mensaje de texto&#10;&#10;Descripción generada automáticamente"/>
          <p:cNvPicPr/>
          <p:nvPr/>
        </p:nvPicPr>
        <p:blipFill>
          <a:blip r:embed="rId3"/>
          <a:stretch/>
        </p:blipFill>
        <p:spPr>
          <a:xfrm>
            <a:off x="835560" y="3171600"/>
            <a:ext cx="6426000" cy="1434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Google Shape;132;p18" descr=""/>
          <p:cNvPicPr/>
          <p:nvPr/>
        </p:nvPicPr>
        <p:blipFill>
          <a:blip r:embed="rId1"/>
          <a:stretch/>
        </p:blipFill>
        <p:spPr>
          <a:xfrm>
            <a:off x="638640" y="597600"/>
            <a:ext cx="2488680" cy="1028520"/>
          </a:xfrm>
          <a:prstGeom prst="rect">
            <a:avLst/>
          </a:prstGeom>
          <a:ln w="0">
            <a:noFill/>
          </a:ln>
        </p:spPr>
      </p:pic>
      <p:pic>
        <p:nvPicPr>
          <p:cNvPr id="73" name="Google Shape;133;p18" descr=""/>
          <p:cNvPicPr/>
          <p:nvPr/>
        </p:nvPicPr>
        <p:blipFill>
          <a:blip r:embed="rId2"/>
          <a:stretch/>
        </p:blipFill>
        <p:spPr>
          <a:xfrm>
            <a:off x="8833320" y="597600"/>
            <a:ext cx="2806200" cy="1269720"/>
          </a:xfrm>
          <a:prstGeom prst="rect">
            <a:avLst/>
          </a:prstGeom>
          <a:ln w="0">
            <a:noFill/>
          </a:ln>
        </p:spPr>
      </p:pic>
      <p:sp>
        <p:nvSpPr>
          <p:cNvPr id="74" name="Google Shape;134;p18"/>
          <p:cNvSpPr/>
          <p:nvPr/>
        </p:nvSpPr>
        <p:spPr>
          <a:xfrm>
            <a:off x="927720" y="1615680"/>
            <a:ext cx="10336320" cy="17370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Lo que hace el procedimiento es tratar de establecer conexión con la página de google (o cualquier otra). Lo mejor que nos puede ocurrir es que se pueda establecer la conexión, en cuyo caso, el componente web recibirá un código 200 como respuesta. Si eso ocurre, vamos a mostrar un mensaje para comunicarle al usuario que sus datos están siendo enviados, y después llamamos al procedimiento que genera los datos de la ubicación. </a:t>
            </a:r>
            <a:endParaRPr b="0" lang="es-MX" sz="1800" spc="-1" strike="noStrike">
              <a:latin typeface="Arial"/>
            </a:endParaRPr>
          </a:p>
        </p:txBody>
      </p:sp>
      <p:pic>
        <p:nvPicPr>
          <p:cNvPr id="75" name="Google Shape;135;p18" descr="Interfaz de usuario gráfica, Aplicación&#10;&#10;Descripción generada automáticamente"/>
          <p:cNvPicPr/>
          <p:nvPr/>
        </p:nvPicPr>
        <p:blipFill>
          <a:blip r:embed="rId3"/>
          <a:stretch/>
        </p:blipFill>
        <p:spPr>
          <a:xfrm>
            <a:off x="1883160" y="3137760"/>
            <a:ext cx="7772040" cy="3254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Google Shape;141;p19" descr=""/>
          <p:cNvPicPr/>
          <p:nvPr/>
        </p:nvPicPr>
        <p:blipFill>
          <a:blip r:embed="rId1"/>
          <a:stretch/>
        </p:blipFill>
        <p:spPr>
          <a:xfrm>
            <a:off x="638640" y="597600"/>
            <a:ext cx="2488680" cy="1028520"/>
          </a:xfrm>
          <a:prstGeom prst="rect">
            <a:avLst/>
          </a:prstGeom>
          <a:ln w="0">
            <a:noFill/>
          </a:ln>
        </p:spPr>
      </p:pic>
      <p:pic>
        <p:nvPicPr>
          <p:cNvPr id="77" name="Google Shape;142;p19" descr=""/>
          <p:cNvPicPr/>
          <p:nvPr/>
        </p:nvPicPr>
        <p:blipFill>
          <a:blip r:embed="rId2"/>
          <a:stretch/>
        </p:blipFill>
        <p:spPr>
          <a:xfrm>
            <a:off x="8833320" y="597600"/>
            <a:ext cx="2806200" cy="1269720"/>
          </a:xfrm>
          <a:prstGeom prst="rect">
            <a:avLst/>
          </a:prstGeom>
          <a:ln w="0">
            <a:noFill/>
          </a:ln>
        </p:spPr>
      </p:pic>
      <p:sp>
        <p:nvSpPr>
          <p:cNvPr id="78" name="Google Shape;143;p19"/>
          <p:cNvSpPr/>
          <p:nvPr/>
        </p:nvSpPr>
        <p:spPr>
          <a:xfrm>
            <a:off x="983880" y="1867680"/>
            <a:ext cx="10336320" cy="91404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En caso de que no se pueda establecer la conexión a internet, el componente web recibirá un código de error que se transmite a la pantalla (screen), y también tendremos que notificarle al usuario. </a:t>
            </a:r>
            <a:endParaRPr b="0" lang="es-MX" sz="1800" spc="-1" strike="noStrike">
              <a:latin typeface="Arial"/>
            </a:endParaRPr>
          </a:p>
        </p:txBody>
      </p:sp>
      <p:pic>
        <p:nvPicPr>
          <p:cNvPr id="79" name="Google Shape;144;p19" descr="Escala de tiempo&#10;&#10;Descripción generada automáticamente"/>
          <p:cNvPicPr/>
          <p:nvPr/>
        </p:nvPicPr>
        <p:blipFill>
          <a:blip r:embed="rId3"/>
          <a:stretch/>
        </p:blipFill>
        <p:spPr>
          <a:xfrm>
            <a:off x="1060920" y="2755440"/>
            <a:ext cx="7772040" cy="3194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Google Shape;159;p21" descr=""/>
          <p:cNvPicPr/>
          <p:nvPr/>
        </p:nvPicPr>
        <p:blipFill>
          <a:blip r:embed="rId1"/>
          <a:stretch/>
        </p:blipFill>
        <p:spPr>
          <a:xfrm>
            <a:off x="638640" y="597600"/>
            <a:ext cx="2488680" cy="1028520"/>
          </a:xfrm>
          <a:prstGeom prst="rect">
            <a:avLst/>
          </a:prstGeom>
          <a:ln w="0">
            <a:noFill/>
          </a:ln>
        </p:spPr>
      </p:pic>
      <p:pic>
        <p:nvPicPr>
          <p:cNvPr id="81" name="Google Shape;160;p21" descr=""/>
          <p:cNvPicPr/>
          <p:nvPr/>
        </p:nvPicPr>
        <p:blipFill>
          <a:blip r:embed="rId2"/>
          <a:stretch/>
        </p:blipFill>
        <p:spPr>
          <a:xfrm>
            <a:off x="8833320" y="597600"/>
            <a:ext cx="2806200" cy="1269720"/>
          </a:xfrm>
          <a:prstGeom prst="rect">
            <a:avLst/>
          </a:prstGeom>
          <a:ln w="0">
            <a:noFill/>
          </a:ln>
        </p:spPr>
      </p:pic>
      <p:pic>
        <p:nvPicPr>
          <p:cNvPr id="82" name="Google Shape;161;p21" descr="Interfaz de usuario gráfica, Escala de tiempo&#10;&#10;Descripción generada automáticamente"/>
          <p:cNvPicPr/>
          <p:nvPr/>
        </p:nvPicPr>
        <p:blipFill>
          <a:blip r:embed="rId3"/>
          <a:stretch/>
        </p:blipFill>
        <p:spPr>
          <a:xfrm>
            <a:off x="831960" y="2724120"/>
            <a:ext cx="6730560" cy="1409400"/>
          </a:xfrm>
          <a:prstGeom prst="rect">
            <a:avLst/>
          </a:prstGeom>
          <a:ln w="0">
            <a:noFill/>
          </a:ln>
        </p:spPr>
      </p:pic>
      <p:sp>
        <p:nvSpPr>
          <p:cNvPr id="83" name="Google Shape;162;p21"/>
          <p:cNvSpPr/>
          <p:nvPr/>
        </p:nvSpPr>
        <p:spPr>
          <a:xfrm>
            <a:off x="974160" y="1749240"/>
            <a:ext cx="10584720" cy="91404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es-MX" sz="1800" spc="-1" strike="noStrike">
                <a:solidFill>
                  <a:srgbClr val="000000"/>
                </a:solidFill>
                <a:latin typeface="Calibri"/>
                <a:ea typeface="Calibri"/>
              </a:rPr>
              <a:t>Ahora vamos a crear dos variables más. A la primera le llamaremos orden y contendrá de inicio un texto vacío. A la segunda le llamaremos lista_respuestas y contendra de inicio una lista vacía.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TotalTime>
  <Application>LibreOffice/7.3.7.2$Linux_X86_64 LibreOffice_project/30$Build-2</Application>
  <AppVersion>15.0000</AppVersion>
  <Words>666</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es-MX</dc:language>
  <cp:lastModifiedBy/>
  <dcterms:modified xsi:type="dcterms:W3CDTF">2024-01-31T11:14:39Z</dcterms:modified>
  <cp:revision>3</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Panorámica</vt:lpwstr>
  </property>
  <property fmtid="{D5CDD505-2E9C-101B-9397-08002B2CF9AE}" pid="4" name="Slides">
    <vt:i4>12</vt:i4>
  </property>
</Properties>
</file>