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111"/>
  </p:notesMasterIdLst>
  <p:handoutMasterIdLst>
    <p:handoutMasterId r:id="rId112"/>
  </p:handoutMasterIdLst>
  <p:sldIdLst>
    <p:sldId id="672" r:id="rId2"/>
    <p:sldId id="807" r:id="rId3"/>
    <p:sldId id="808" r:id="rId4"/>
    <p:sldId id="809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34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28" r:id="rId24"/>
    <p:sldId id="829" r:id="rId25"/>
    <p:sldId id="830" r:id="rId26"/>
    <p:sldId id="831" r:id="rId27"/>
    <p:sldId id="832" r:id="rId28"/>
    <p:sldId id="727" r:id="rId29"/>
    <p:sldId id="728" r:id="rId30"/>
    <p:sldId id="729" r:id="rId31"/>
    <p:sldId id="730" r:id="rId32"/>
    <p:sldId id="731" r:id="rId33"/>
    <p:sldId id="732" r:id="rId34"/>
    <p:sldId id="733" r:id="rId35"/>
    <p:sldId id="734" r:id="rId36"/>
    <p:sldId id="735" r:id="rId37"/>
    <p:sldId id="835" r:id="rId38"/>
    <p:sldId id="737" r:id="rId39"/>
    <p:sldId id="738" r:id="rId40"/>
    <p:sldId id="739" r:id="rId41"/>
    <p:sldId id="740" r:id="rId42"/>
    <p:sldId id="741" r:id="rId43"/>
    <p:sldId id="742" r:id="rId44"/>
    <p:sldId id="743" r:id="rId45"/>
    <p:sldId id="744" r:id="rId46"/>
    <p:sldId id="745" r:id="rId47"/>
    <p:sldId id="746" r:id="rId48"/>
    <p:sldId id="747" r:id="rId49"/>
    <p:sldId id="748" r:id="rId50"/>
    <p:sldId id="749" r:id="rId51"/>
    <p:sldId id="750" r:id="rId52"/>
    <p:sldId id="751" r:id="rId53"/>
    <p:sldId id="752" r:id="rId54"/>
    <p:sldId id="753" r:id="rId55"/>
    <p:sldId id="754" r:id="rId56"/>
    <p:sldId id="836" r:id="rId57"/>
    <p:sldId id="676" r:id="rId58"/>
    <p:sldId id="677" r:id="rId59"/>
    <p:sldId id="678" r:id="rId60"/>
    <p:sldId id="680" r:id="rId61"/>
    <p:sldId id="681" r:id="rId62"/>
    <p:sldId id="682" r:id="rId63"/>
    <p:sldId id="684" r:id="rId64"/>
    <p:sldId id="837" r:id="rId65"/>
    <p:sldId id="721" r:id="rId66"/>
    <p:sldId id="722" r:id="rId67"/>
    <p:sldId id="723" r:id="rId68"/>
    <p:sldId id="724" r:id="rId69"/>
    <p:sldId id="725" r:id="rId70"/>
    <p:sldId id="726" r:id="rId71"/>
    <p:sldId id="719" r:id="rId72"/>
    <p:sldId id="679" r:id="rId73"/>
    <p:sldId id="685" r:id="rId74"/>
    <p:sldId id="683" r:id="rId75"/>
    <p:sldId id="686" r:id="rId76"/>
    <p:sldId id="838" r:id="rId77"/>
    <p:sldId id="774" r:id="rId78"/>
    <p:sldId id="775" r:id="rId79"/>
    <p:sldId id="776" r:id="rId80"/>
    <p:sldId id="777" r:id="rId81"/>
    <p:sldId id="778" r:id="rId82"/>
    <p:sldId id="779" r:id="rId83"/>
    <p:sldId id="780" r:id="rId84"/>
    <p:sldId id="781" r:id="rId85"/>
    <p:sldId id="782" r:id="rId86"/>
    <p:sldId id="783" r:id="rId87"/>
    <p:sldId id="785" r:id="rId88"/>
    <p:sldId id="786" r:id="rId89"/>
    <p:sldId id="787" r:id="rId90"/>
    <p:sldId id="788" r:id="rId91"/>
    <p:sldId id="789" r:id="rId92"/>
    <p:sldId id="790" r:id="rId93"/>
    <p:sldId id="791" r:id="rId94"/>
    <p:sldId id="792" r:id="rId95"/>
    <p:sldId id="793" r:id="rId96"/>
    <p:sldId id="794" r:id="rId97"/>
    <p:sldId id="795" r:id="rId98"/>
    <p:sldId id="796" r:id="rId99"/>
    <p:sldId id="797" r:id="rId100"/>
    <p:sldId id="798" r:id="rId101"/>
    <p:sldId id="799" r:id="rId102"/>
    <p:sldId id="800" r:id="rId103"/>
    <p:sldId id="801" r:id="rId104"/>
    <p:sldId id="802" r:id="rId105"/>
    <p:sldId id="803" r:id="rId106"/>
    <p:sldId id="804" r:id="rId107"/>
    <p:sldId id="805" r:id="rId108"/>
    <p:sldId id="806" r:id="rId109"/>
    <p:sldId id="839" r:id="rId11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4" autoAdjust="0"/>
    <p:restoredTop sz="81113" autoAdjust="0"/>
  </p:normalViewPr>
  <p:slideViewPr>
    <p:cSldViewPr snapToGrid="0">
      <p:cViewPr varScale="1">
        <p:scale>
          <a:sx n="101" d="100"/>
          <a:sy n="101" d="100"/>
        </p:scale>
        <p:origin x="648" y="200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notesMaster" Target="notesMasters/notesMaster1.xml"/><Relationship Id="rId112" Type="http://schemas.openxmlformats.org/officeDocument/2006/relationships/handoutMaster" Target="handoutMasters/handoutMaster1.xml"/><Relationship Id="rId113" Type="http://schemas.openxmlformats.org/officeDocument/2006/relationships/commentAuthors" Target="commentAuthors.xml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88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2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2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9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88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4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9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5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06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1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69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0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49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30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55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27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0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9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3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11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7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1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82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57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67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01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64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1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73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137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37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682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4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853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721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01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36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6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</a:t>
            </a:r>
            <a:r>
              <a:rPr lang="de-DE" sz="900" dirty="0" smtClean="0"/>
              <a:t>2015 </a:t>
            </a:r>
            <a:r>
              <a:rPr lang="de-DE" sz="900" dirty="0" smtClean="0"/>
              <a:t>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</a:t>
            </a:r>
            <a:r>
              <a:rPr lang="de-DE" sz="900" dirty="0" smtClean="0"/>
              <a:t>2015 </a:t>
            </a:r>
            <a:r>
              <a:rPr lang="de-DE" sz="900" dirty="0" smtClean="0"/>
              <a:t>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9" Type="http://schemas.openxmlformats.org/officeDocument/2006/relationships/image" Target="../media/image14.wmf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hyperlink" Target="http://awsofa.info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image4.360doc.com/DownloadImg/2009/4/9/2459_3077871_1.jpg&amp;imgrefurl=http://www.360doc.com/content/090409/23/2459_3077871.html&amp;usg=__KqM0SM6gUgjc4WUrP6FHQ1ks_9k=&amp;h=375&amp;w=500&amp;sz=34&amp;hl=en&amp;start=14&amp;um=1&amp;tbnid=h3bkxvCwXi3MLM:&amp;tbnh=98&amp;tbnw=130&amp;prev=/images?q=randy+shoup+eBay&amp;hl=en&amp;rls=com.microsoft:en-us:IE-SearchBox&amp;rlz=1I7GGLD&amp;um=1" TargetMode="External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3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</a:t>
            </a:r>
            <a:r>
              <a:rPr lang="en-US" sz="3000" dirty="0" smtClean="0"/>
              <a:t>2015)</a:t>
            </a:r>
            <a:endParaRPr lang="en-US" sz="3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Cloud </a:t>
            </a:r>
            <a:r>
              <a:rPr lang="en-US" sz="2000" dirty="0" smtClean="0"/>
              <a:t>Basics &amp; Storage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1 October 2015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59454" y="6363939"/>
            <a:ext cx="6981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</a:t>
            </a:r>
            <a:r>
              <a:rPr lang="en-US" sz="1000" dirty="0" smtClean="0"/>
              <a:t>Ives, </a:t>
            </a:r>
            <a:r>
              <a:rPr lang="en-US" sz="1000" dirty="0" err="1"/>
              <a:t>Eurecom</a:t>
            </a:r>
            <a:r>
              <a:rPr lang="en-US" sz="1000" dirty="0"/>
              <a:t> DSCC by P. </a:t>
            </a:r>
            <a:r>
              <a:rPr lang="en-US" sz="1000" dirty="0" err="1"/>
              <a:t>Michiardi</a:t>
            </a:r>
            <a:r>
              <a:rPr lang="en-US" sz="1000" dirty="0"/>
              <a:t>, M. </a:t>
            </a:r>
            <a:r>
              <a:rPr lang="en-US" sz="1000" dirty="0" err="1" smtClean="0"/>
              <a:t>Vukolic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and </a:t>
            </a:r>
            <a:r>
              <a:rPr lang="en-US" sz="1000" dirty="0"/>
              <a:t>from Cornell CS5412 by K. </a:t>
            </a:r>
            <a:r>
              <a:rPr lang="en-US" sz="1000" dirty="0" err="1" smtClean="0"/>
              <a:t>Birman</a:t>
            </a:r>
            <a:r>
              <a:rPr lang="en-US" sz="1000" dirty="0" smtClean="0"/>
              <a:t>. </a:t>
            </a: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N, R, and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799735"/>
          </a:xfrm>
        </p:spPr>
        <p:txBody>
          <a:bodyPr/>
          <a:lstStyle/>
          <a:p>
            <a:r>
              <a:rPr lang="en-US" dirty="0" smtClean="0"/>
              <a:t>For strong consistency?</a:t>
            </a:r>
          </a:p>
          <a:p>
            <a:pPr lvl="1"/>
            <a:r>
              <a:rPr lang="en-US" dirty="0" smtClean="0"/>
              <a:t>What happens otherwise?</a:t>
            </a:r>
          </a:p>
          <a:p>
            <a:pPr lvl="1"/>
            <a:r>
              <a:rPr lang="en-US" dirty="0" smtClean="0"/>
              <a:t>Will the data ever become</a:t>
            </a:r>
            <a:br>
              <a:rPr lang="en-US" dirty="0" smtClean="0"/>
            </a:br>
            <a:r>
              <a:rPr lang="en-US" dirty="0" smtClean="0"/>
              <a:t>consistent again?</a:t>
            </a:r>
          </a:p>
          <a:p>
            <a:r>
              <a:rPr lang="en-US" dirty="0" smtClean="0"/>
              <a:t>To avoid conflicting writes?</a:t>
            </a:r>
          </a:p>
          <a:p>
            <a:r>
              <a:rPr lang="en-US" dirty="0" smtClean="0"/>
              <a:t>To make reads fast? Writes?</a:t>
            </a:r>
          </a:p>
          <a:p>
            <a:r>
              <a:rPr lang="en-US" dirty="0" smtClean="0"/>
              <a:t>To minimize the risk of </a:t>
            </a:r>
            <a:br>
              <a:rPr lang="en-US" dirty="0" smtClean="0"/>
            </a:br>
            <a:r>
              <a:rPr lang="en-US" dirty="0" smtClean="0"/>
              <a:t>data loss?</a:t>
            </a:r>
          </a:p>
          <a:p>
            <a:r>
              <a:rPr lang="en-US" dirty="0" smtClean="0"/>
              <a:t>Let's do some examples!</a:t>
            </a:r>
          </a:p>
          <a:p>
            <a:pPr lvl="1"/>
            <a:r>
              <a:rPr lang="en-US" dirty="0" smtClean="0"/>
              <a:t>N=2, W=2, R=1</a:t>
            </a:r>
          </a:p>
          <a:p>
            <a:pPr lvl="1"/>
            <a:r>
              <a:rPr lang="en-US" dirty="0" smtClean="0"/>
              <a:t>N=2, W=1, R=1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963040" y="1020501"/>
            <a:ext cx="2810573" cy="2921461"/>
            <a:chOff x="5963040" y="1020501"/>
            <a:chExt cx="2810573" cy="2921461"/>
          </a:xfrm>
        </p:grpSpPr>
        <p:sp>
          <p:nvSpPr>
            <p:cNvPr id="6" name="Oval 5"/>
            <p:cNvSpPr/>
            <p:nvPr/>
          </p:nvSpPr>
          <p:spPr bwMode="auto">
            <a:xfrm>
              <a:off x="6169454" y="1805649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182957" y="2571507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110861" y="1809507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050339" y="1811436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134011" y="2573436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8050340" y="2563790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030558" y="1713052"/>
              <a:ext cx="2662178" cy="71763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963040" y="1633958"/>
              <a:ext cx="900896" cy="1606952"/>
            </a:xfrm>
            <a:prstGeom prst="roundRect">
              <a:avLst/>
            </a:prstGeom>
            <a:noFill/>
            <a:ln w="38100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8732" y="3541852"/>
              <a:ext cx="1164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33CC33"/>
                  </a:solidFill>
                </a:rPr>
                <a:t>Read set</a:t>
              </a:r>
              <a:endParaRPr lang="en-US">
                <a:solidFill>
                  <a:srgbClr val="33CC33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3540" y="1020501"/>
              <a:ext cx="1200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Write set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6576499" y="3305536"/>
              <a:ext cx="310438" cy="3057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5" idx="2"/>
            </p:cNvCxnSpPr>
            <p:nvPr/>
          </p:nvCxnSpPr>
          <p:spPr bwMode="auto">
            <a:xfrm flipH="1">
              <a:off x="7882359" y="1420611"/>
              <a:ext cx="291218" cy="2345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48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Dynamo’s quorums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configurable parameters</a:t>
            </a:r>
          </a:p>
          <a:p>
            <a:pPr lvl="1"/>
            <a:r>
              <a:rPr lang="en-US" dirty="0"/>
              <a:t>R number of nodes that need to participate in a get</a:t>
            </a:r>
          </a:p>
          <a:p>
            <a:pPr lvl="1"/>
            <a:r>
              <a:rPr lang="en-US" dirty="0"/>
              <a:t>W number of nodes that need  to participate in a write </a:t>
            </a:r>
            <a:endParaRPr lang="en-US" dirty="0" smtClean="0"/>
          </a:p>
          <a:p>
            <a:pPr lvl="1"/>
            <a:r>
              <a:rPr lang="en-US" dirty="0" smtClean="0"/>
              <a:t>R + W &gt; N (a quorum system)</a:t>
            </a:r>
          </a:p>
          <a:p>
            <a:r>
              <a:rPr lang="en-US" sz="1800" b="1" dirty="0" smtClean="0"/>
              <a:t>Handling put </a:t>
            </a:r>
            <a:r>
              <a:rPr lang="en-US" sz="1800" dirty="0" smtClean="0"/>
              <a:t>(by coordinator)     </a:t>
            </a:r>
            <a:r>
              <a:rPr lang="en-US" sz="1800" b="0" dirty="0" smtClean="0"/>
              <a:t>// rough sketch</a:t>
            </a:r>
          </a:p>
          <a:p>
            <a:pPr marL="457200" lvl="1" indent="0">
              <a:buNone/>
            </a:pPr>
            <a:r>
              <a:rPr lang="en-US" sz="1800" dirty="0" smtClean="0"/>
              <a:t>Generate new VC, Write new version locally</a:t>
            </a:r>
          </a:p>
          <a:p>
            <a:pPr marL="457200" lvl="1" indent="0">
              <a:buNone/>
            </a:pPr>
            <a:r>
              <a:rPr lang="en-US" sz="1800" dirty="0" smtClean="0"/>
              <a:t>Send value, VC to N selected nodes from preference list</a:t>
            </a:r>
          </a:p>
          <a:p>
            <a:pPr marL="457200" lvl="1" indent="0">
              <a:buNone/>
            </a:pPr>
            <a:r>
              <a:rPr lang="en-US" sz="1800" dirty="0" smtClean="0"/>
              <a:t>Wait for W-1 </a:t>
            </a:r>
          </a:p>
          <a:p>
            <a:r>
              <a:rPr lang="en-US" sz="1800" b="1" dirty="0"/>
              <a:t>Handling </a:t>
            </a:r>
            <a:r>
              <a:rPr lang="en-US" sz="1800" b="1" dirty="0" smtClean="0"/>
              <a:t>get </a:t>
            </a:r>
            <a:r>
              <a:rPr lang="en-US" sz="1800" dirty="0"/>
              <a:t>(by coordinator)     </a:t>
            </a:r>
            <a:r>
              <a:rPr lang="en-US" sz="1800" b="0" dirty="0"/>
              <a:t>// rough sketch</a:t>
            </a:r>
          </a:p>
          <a:p>
            <a:pPr marL="457200" lvl="1" indent="0">
              <a:buNone/>
            </a:pPr>
            <a:r>
              <a:rPr lang="en-US" sz="1800" dirty="0" smtClean="0"/>
              <a:t>Send READ to N selected nodes from preference list</a:t>
            </a:r>
          </a:p>
          <a:p>
            <a:pPr marL="457200" lvl="1" indent="0">
              <a:buNone/>
            </a:pPr>
            <a:r>
              <a:rPr lang="en-US" sz="1800" dirty="0" smtClean="0"/>
              <a:t>Wait for R</a:t>
            </a:r>
          </a:p>
          <a:p>
            <a:pPr marL="457200" lvl="1" indent="0">
              <a:buNone/>
            </a:pPr>
            <a:r>
              <a:rPr lang="en-US" sz="1800" dirty="0" smtClean="0"/>
              <a:t>Select highest versions per VC, return all such versions (causally unrelated)</a:t>
            </a:r>
          </a:p>
          <a:p>
            <a:pPr marL="457200" lvl="1" indent="0">
              <a:buNone/>
            </a:pPr>
            <a:r>
              <a:rPr lang="en-US" sz="1800" dirty="0" smtClean="0"/>
              <a:t>Reconcile/merge different versions</a:t>
            </a:r>
          </a:p>
          <a:p>
            <a:pPr marL="457200" lvl="1" indent="0">
              <a:buNone/>
            </a:pPr>
            <a:r>
              <a:rPr lang="en-US" sz="1800" dirty="0" err="1" smtClean="0"/>
              <a:t>Writeback</a:t>
            </a:r>
            <a:r>
              <a:rPr lang="en-US" sz="1800" dirty="0" smtClean="0"/>
              <a:t> reconciled version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8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choices of R,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R, W smaller than N</a:t>
            </a:r>
          </a:p>
          <a:p>
            <a:pPr lvl="1"/>
            <a:r>
              <a:rPr lang="en-US" dirty="0" smtClean="0"/>
              <a:t>To decrease latency</a:t>
            </a:r>
          </a:p>
          <a:p>
            <a:pPr lvl="1"/>
            <a:r>
              <a:rPr lang="en-US" dirty="0" smtClean="0"/>
              <a:t>Slowest replica dictates the latency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W=1</a:t>
            </a:r>
          </a:p>
          <a:p>
            <a:pPr lvl="1"/>
            <a:r>
              <a:rPr lang="en-US" dirty="0" smtClean="0"/>
              <a:t>Always-available for writes</a:t>
            </a:r>
          </a:p>
          <a:p>
            <a:pPr lvl="1"/>
            <a:r>
              <a:rPr lang="en-US" dirty="0" smtClean="0"/>
              <a:t>Yields R=N (reads pay the penalty)</a:t>
            </a:r>
          </a:p>
          <a:p>
            <a:pPr lvl="1"/>
            <a:endParaRPr lang="en-US" dirty="0"/>
          </a:p>
          <a:p>
            <a:r>
              <a:rPr lang="en-US" dirty="0" smtClean="0"/>
              <a:t>Most often in Dynamo (W,R,N)=(2,2,3)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5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selected nodes are the first N healthy nodes</a:t>
            </a:r>
          </a:p>
          <a:p>
            <a:pPr lvl="1"/>
            <a:r>
              <a:rPr lang="en-US" dirty="0" smtClean="0"/>
              <a:t>Might change from request to request</a:t>
            </a:r>
          </a:p>
          <a:p>
            <a:pPr lvl="1"/>
            <a:r>
              <a:rPr lang="en-US" dirty="0" smtClean="0"/>
              <a:t>Hence these quorums are “Sloppy” quorums</a:t>
            </a:r>
          </a:p>
          <a:p>
            <a:r>
              <a:rPr lang="en-US" dirty="0" smtClean="0"/>
              <a:t>“Sloppy” vs. </a:t>
            </a:r>
            <a:r>
              <a:rPr lang="en-US" dirty="0" smtClean="0"/>
              <a:t>strict </a:t>
            </a:r>
            <a:r>
              <a:rPr lang="en-US" dirty="0" smtClean="0"/>
              <a:t>quorums </a:t>
            </a:r>
            <a:endParaRPr lang="en-US" dirty="0"/>
          </a:p>
          <a:p>
            <a:pPr lvl="1"/>
            <a:r>
              <a:rPr lang="en-US" dirty="0" smtClean="0"/>
              <a:t>“sloppy” allow availability under a much wider range of partitions (failures) but sacrifice consistency</a:t>
            </a:r>
            <a:endParaRPr lang="en-US" dirty="0"/>
          </a:p>
          <a:p>
            <a:r>
              <a:rPr lang="en-US" dirty="0" smtClean="0"/>
              <a:t>Also, important to handle failures of an entire data center</a:t>
            </a:r>
          </a:p>
          <a:p>
            <a:pPr lvl="1"/>
            <a:r>
              <a:rPr lang="en-US" dirty="0" smtClean="0"/>
              <a:t>Power outages, cooling failures, network failures, disasters</a:t>
            </a:r>
          </a:p>
          <a:p>
            <a:pPr lvl="1"/>
            <a:r>
              <a:rPr lang="en-US" dirty="0" smtClean="0"/>
              <a:t>Preference list accounts for this (nodes spread across data centers)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temporary failures: hinted handoff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4418559" cy="49450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a replica in the preference list is down then another replica is created on a new node</a:t>
            </a:r>
          </a:p>
          <a:p>
            <a:r>
              <a:rPr lang="en-US" dirty="0" smtClean="0"/>
              <a:t>Assume again N=3</a:t>
            </a:r>
          </a:p>
          <a:p>
            <a:r>
              <a:rPr lang="en-US" dirty="0" smtClean="0"/>
              <a:t>A replica A is down</a:t>
            </a:r>
          </a:p>
          <a:p>
            <a:r>
              <a:rPr lang="en-US" dirty="0"/>
              <a:t>C</a:t>
            </a:r>
            <a:r>
              <a:rPr lang="en-US" dirty="0" smtClean="0"/>
              <a:t>oordinator will involve D</a:t>
            </a:r>
          </a:p>
          <a:p>
            <a:pPr lvl="1"/>
            <a:r>
              <a:rPr lang="en-US" dirty="0" smtClean="0"/>
              <a:t>With a hint that this D 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ubstitutes A until A comes back </a:t>
            </a:r>
          </a:p>
          <a:p>
            <a:pPr marL="457200" lvl="1" indent="0">
              <a:buNone/>
            </a:pPr>
            <a:r>
              <a:rPr lang="en-US" dirty="0" smtClean="0"/>
              <a:t>again</a:t>
            </a:r>
          </a:p>
          <a:p>
            <a:pPr lvl="1"/>
            <a:r>
              <a:rPr lang="en-US" dirty="0" smtClean="0"/>
              <a:t>When D gets info A is back up</a:t>
            </a:r>
          </a:p>
          <a:p>
            <a:pPr marL="457200" lvl="1" indent="0">
              <a:buNone/>
            </a:pPr>
            <a:r>
              <a:rPr lang="en-US" dirty="0" smtClean="0"/>
              <a:t>it hands back the data to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103</a:t>
            </a:fld>
            <a:endParaRPr lang="fr-FR" dirty="0"/>
          </a:p>
        </p:txBody>
      </p:sp>
      <p:sp>
        <p:nvSpPr>
          <p:cNvPr id="5" name="Oval 4"/>
          <p:cNvSpPr/>
          <p:nvPr/>
        </p:nvSpPr>
        <p:spPr bwMode="auto">
          <a:xfrm>
            <a:off x="5221777" y="2279073"/>
            <a:ext cx="3581400" cy="3581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25095" y="21266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17377" y="25838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605054" y="38411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44487" y="49460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12477" y="56318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50377" y="49460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4395" y="38411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77294" y="2639291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9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Anti-entropy synchronization using hash/</a:t>
            </a:r>
            <a:r>
              <a:rPr lang="en-US" dirty="0" err="1" smtClean="0"/>
              <a:t>Merkle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Dynamo node keeps a </a:t>
            </a:r>
            <a:r>
              <a:rPr lang="en-US" dirty="0" err="1" smtClean="0"/>
              <a:t>Merkle</a:t>
            </a:r>
            <a:r>
              <a:rPr lang="en-US" dirty="0" smtClean="0"/>
              <a:t> tree for each of its key ranges</a:t>
            </a:r>
          </a:p>
          <a:p>
            <a:pPr lvl="1"/>
            <a:r>
              <a:rPr lang="en-US" dirty="0" smtClean="0"/>
              <a:t>Remember, one key range per virtual node</a:t>
            </a:r>
          </a:p>
          <a:p>
            <a:r>
              <a:rPr lang="en-US" dirty="0" smtClean="0"/>
              <a:t>Compares the root of the tree with replicas</a:t>
            </a:r>
          </a:p>
          <a:p>
            <a:pPr lvl="1"/>
            <a:r>
              <a:rPr lang="en-US" dirty="0" smtClean="0"/>
              <a:t>If equal, all keys in a range are equal (replicas in sync)</a:t>
            </a:r>
          </a:p>
          <a:p>
            <a:pPr lvl="1"/>
            <a:r>
              <a:rPr lang="en-US" dirty="0" smtClean="0"/>
              <a:t>If not equal </a:t>
            </a:r>
          </a:p>
          <a:p>
            <a:pPr lvl="2"/>
            <a:r>
              <a:rPr lang="en-US" dirty="0" smtClean="0"/>
              <a:t>Traverse the branches of the tree to pinpoint the children that differ</a:t>
            </a:r>
          </a:p>
          <a:p>
            <a:pPr lvl="2"/>
            <a:r>
              <a:rPr lang="en-US" dirty="0" smtClean="0"/>
              <a:t>The process continues to all leaves</a:t>
            </a:r>
          </a:p>
          <a:p>
            <a:pPr lvl="2"/>
            <a:r>
              <a:rPr lang="en-US" dirty="0" smtClean="0"/>
              <a:t>Synchronize on those keys that differ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3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105</a:t>
            </a:fld>
            <a:endParaRPr lang="fr-FR" dirty="0"/>
          </a:p>
        </p:txBody>
      </p:sp>
      <p:sp>
        <p:nvSpPr>
          <p:cNvPr id="5" name="Folded Corner 4"/>
          <p:cNvSpPr/>
          <p:nvPr/>
        </p:nvSpPr>
        <p:spPr bwMode="auto">
          <a:xfrm>
            <a:off x="1371600" y="5089467"/>
            <a:ext cx="1371600" cy="9144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V1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olded Corner 5"/>
          <p:cNvSpPr/>
          <p:nvPr/>
        </p:nvSpPr>
        <p:spPr bwMode="auto">
          <a:xfrm>
            <a:off x="3048000" y="5089467"/>
            <a:ext cx="1295400" cy="9144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4627418" y="5103321"/>
            <a:ext cx="1295400" cy="9144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6210300" y="5081154"/>
            <a:ext cx="1447800" cy="9144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3979718"/>
            <a:ext cx="1371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H00=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ash(V1)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51911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0"/>
            <a:endCxn id="9" idx="2"/>
          </p:cNvCxnSpPr>
          <p:nvPr/>
        </p:nvCxnSpPr>
        <p:spPr bwMode="auto">
          <a:xfrm flipV="1">
            <a:off x="2057400" y="4741718"/>
            <a:ext cx="0" cy="347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009207" y="3976947"/>
            <a:ext cx="1371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H01=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ash(V2)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979718"/>
            <a:ext cx="1371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H10=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ash(V3)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48400" y="3979718"/>
            <a:ext cx="1371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H11=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ash(V4)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057400" y="2681547"/>
            <a:ext cx="19050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H0=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ash(H00||H01)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05400" y="2684318"/>
            <a:ext cx="1981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H1=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ash(H10||H11)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stCxn id="9" idx="0"/>
            <a:endCxn id="30" idx="2"/>
          </p:cNvCxnSpPr>
          <p:nvPr/>
        </p:nvCxnSpPr>
        <p:spPr bwMode="auto">
          <a:xfrm flipV="1">
            <a:off x="2057400" y="3443547"/>
            <a:ext cx="952500" cy="536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5" idx="0"/>
            <a:endCxn id="30" idx="2"/>
          </p:cNvCxnSpPr>
          <p:nvPr/>
        </p:nvCxnSpPr>
        <p:spPr bwMode="auto">
          <a:xfrm flipH="1" flipV="1">
            <a:off x="3009900" y="3443547"/>
            <a:ext cx="685107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6" idx="0"/>
            <a:endCxn id="15" idx="2"/>
          </p:cNvCxnSpPr>
          <p:nvPr/>
        </p:nvCxnSpPr>
        <p:spPr bwMode="auto">
          <a:xfrm flipH="1" flipV="1">
            <a:off x="3695007" y="4738947"/>
            <a:ext cx="693" cy="350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7" idx="0"/>
            <a:endCxn id="20" idx="2"/>
          </p:cNvCxnSpPr>
          <p:nvPr/>
        </p:nvCxnSpPr>
        <p:spPr bwMode="auto">
          <a:xfrm flipH="1" flipV="1">
            <a:off x="5257800" y="4741718"/>
            <a:ext cx="17318" cy="361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8" idx="0"/>
            <a:endCxn id="21" idx="2"/>
          </p:cNvCxnSpPr>
          <p:nvPr/>
        </p:nvCxnSpPr>
        <p:spPr bwMode="auto">
          <a:xfrm flipV="1">
            <a:off x="6934200" y="4741718"/>
            <a:ext cx="0" cy="339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20" idx="0"/>
            <a:endCxn id="31" idx="2"/>
          </p:cNvCxnSpPr>
          <p:nvPr/>
        </p:nvCxnSpPr>
        <p:spPr bwMode="auto">
          <a:xfrm flipV="1">
            <a:off x="5257800" y="3446318"/>
            <a:ext cx="838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1" idx="0"/>
            <a:endCxn id="31" idx="2"/>
          </p:cNvCxnSpPr>
          <p:nvPr/>
        </p:nvCxnSpPr>
        <p:spPr bwMode="auto">
          <a:xfrm flipH="1" flipV="1">
            <a:off x="6096000" y="3446318"/>
            <a:ext cx="838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3581400" y="1219200"/>
            <a:ext cx="1981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charset="0"/>
              </a:rPr>
              <a:t>rootHash</a:t>
            </a:r>
            <a:r>
              <a:rPr lang="en-US" dirty="0" smtClean="0">
                <a:latin typeface="Arial" charset="0"/>
              </a:rPr>
              <a:t>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ash(H0||H1)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30" idx="0"/>
            <a:endCxn id="61" idx="2"/>
          </p:cNvCxnSpPr>
          <p:nvPr/>
        </p:nvCxnSpPr>
        <p:spPr bwMode="auto">
          <a:xfrm flipV="1">
            <a:off x="3009900" y="1981200"/>
            <a:ext cx="1562100" cy="700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1" idx="0"/>
          </p:cNvCxnSpPr>
          <p:nvPr/>
        </p:nvCxnSpPr>
        <p:spPr bwMode="auto">
          <a:xfrm flipH="1" flipV="1">
            <a:off x="4627418" y="1981200"/>
            <a:ext cx="1468582" cy="7031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19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outages temporary</a:t>
            </a:r>
          </a:p>
          <a:p>
            <a:pPr lvl="1"/>
            <a:r>
              <a:rPr lang="en-US" dirty="0" smtClean="0"/>
              <a:t>Not considered as permanent leaves</a:t>
            </a:r>
          </a:p>
          <a:p>
            <a:r>
              <a:rPr lang="en-US" dirty="0" smtClean="0"/>
              <a:t>Dynamo relies on administrator explicitly declaring joins/leaves on any Dynamo node</a:t>
            </a:r>
          </a:p>
          <a:p>
            <a:pPr lvl="1"/>
            <a:r>
              <a:rPr lang="en-US" dirty="0" smtClean="0"/>
              <a:t>This triggers membership changes (with the aid of seeds)</a:t>
            </a:r>
          </a:p>
          <a:p>
            <a:r>
              <a:rPr lang="en-US" dirty="0" smtClean="0"/>
              <a:t>Membership info are also eventually consistent </a:t>
            </a:r>
            <a:r>
              <a:rPr lang="en-US" dirty="0" smtClean="0">
                <a:latin typeface="Times New Roman"/>
                <a:cs typeface="Times New Roman"/>
              </a:rPr>
              <a:t>— </a:t>
            </a:r>
            <a:r>
              <a:rPr lang="en-US" dirty="0" smtClean="0">
                <a:cs typeface="Times New Roman"/>
              </a:rPr>
              <a:t>propagated by background gossip protocol</a:t>
            </a:r>
          </a:p>
          <a:p>
            <a:pPr lvl="1"/>
            <a:r>
              <a:rPr lang="en-US" dirty="0" smtClean="0">
                <a:cs typeface="Times New Roman"/>
              </a:rPr>
              <a:t>Node contacts a random node every 1s </a:t>
            </a:r>
          </a:p>
          <a:p>
            <a:pPr lvl="1"/>
            <a:r>
              <a:rPr lang="en-US" dirty="0" smtClean="0">
                <a:cs typeface="Times New Roman"/>
              </a:rPr>
              <a:t>2 nodes reconcile the membership info</a:t>
            </a:r>
          </a:p>
          <a:p>
            <a:pPr lvl="1"/>
            <a:r>
              <a:rPr lang="en-US" dirty="0" smtClean="0">
                <a:cs typeface="Times New Roman"/>
              </a:rPr>
              <a:t>This gossip used also for exchanging </a:t>
            </a:r>
            <a:r>
              <a:rPr lang="en-US" dirty="0">
                <a:cs typeface="Times New Roman"/>
              </a:rPr>
              <a:t>partitioning/placement </a:t>
            </a:r>
            <a:r>
              <a:rPr lang="en-US" dirty="0" smtClean="0">
                <a:cs typeface="Times New Roman"/>
              </a:rPr>
              <a:t>metadata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8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ailure </a:t>
            </a:r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937500" cy="4532312"/>
          </a:xfrm>
        </p:spPr>
        <p:txBody>
          <a:bodyPr/>
          <a:lstStyle/>
          <a:p>
            <a:r>
              <a:rPr lang="en-US" dirty="0" smtClean="0"/>
              <a:t>Unreliable failure detection (FD)</a:t>
            </a:r>
          </a:p>
          <a:p>
            <a:pPr lvl="1"/>
            <a:r>
              <a:rPr lang="en-US" dirty="0" smtClean="0"/>
              <a:t>Used, e.g., to refresh the healthy node info in the extended preference list</a:t>
            </a:r>
          </a:p>
          <a:p>
            <a:r>
              <a:rPr lang="en-US" dirty="0" smtClean="0"/>
              <a:t>With steady load node A will find out if node B is unavailable</a:t>
            </a:r>
          </a:p>
          <a:p>
            <a:pPr lvl="1"/>
            <a:r>
              <a:rPr lang="en-US" dirty="0" smtClean="0"/>
              <a:t>E.g., if B does not respond to A’s messages</a:t>
            </a:r>
          </a:p>
          <a:p>
            <a:pPr lvl="1"/>
            <a:r>
              <a:rPr lang="en-US" dirty="0" smtClean="0"/>
              <a:t>But this is clearly unreliable, B might be partitioned not faulty</a:t>
            </a:r>
          </a:p>
          <a:p>
            <a:pPr lvl="1"/>
            <a:r>
              <a:rPr lang="en-US" dirty="0" smtClean="0"/>
              <a:t>Then, A periodically checks on B to see if B recovers</a:t>
            </a:r>
          </a:p>
          <a:p>
            <a:r>
              <a:rPr lang="en-US" dirty="0" smtClean="0"/>
              <a:t>In the absence of traffic A might not find out B is unavailable</a:t>
            </a:r>
          </a:p>
          <a:p>
            <a:pPr lvl="1"/>
            <a:r>
              <a:rPr lang="en-US" dirty="0" smtClean="0"/>
              <a:t>But this info </a:t>
            </a:r>
            <a:r>
              <a:rPr lang="en-US" dirty="0"/>
              <a:t>anyway </a:t>
            </a:r>
            <a:r>
              <a:rPr lang="en-US" dirty="0" smtClean="0"/>
              <a:t>does not matter w/o traffic</a:t>
            </a:r>
          </a:p>
          <a:p>
            <a:pPr lvl="1"/>
            <a:r>
              <a:rPr lang="en-US" dirty="0" smtClean="0"/>
              <a:t>Dynamo has in-band FD, rather than a dedicated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1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eventually consistent highly available key value store</a:t>
            </a:r>
          </a:p>
          <a:p>
            <a:pPr lvl="1"/>
            <a:r>
              <a:rPr lang="en-US" dirty="0" smtClean="0"/>
              <a:t>AP in the CAP space</a:t>
            </a:r>
            <a:endParaRPr lang="en-US" dirty="0"/>
          </a:p>
          <a:p>
            <a:r>
              <a:rPr lang="en-US" dirty="0" smtClean="0"/>
              <a:t>Focuses on low latency, SLAs</a:t>
            </a:r>
          </a:p>
          <a:p>
            <a:pPr lvl="1"/>
            <a:r>
              <a:rPr lang="en-US" dirty="0" smtClean="0"/>
              <a:t>Very low latency writes, reconciliation in reads</a:t>
            </a:r>
          </a:p>
          <a:p>
            <a:r>
              <a:rPr lang="en-US" dirty="0" smtClean="0"/>
              <a:t>Key techniques used in many other distributed systems</a:t>
            </a:r>
          </a:p>
          <a:p>
            <a:pPr lvl="1"/>
            <a:r>
              <a:rPr lang="en-US" dirty="0" smtClean="0"/>
              <a:t>Consistent hashing, (sloppy) quorum-based replication, vector clocks, gossip-based membership, </a:t>
            </a:r>
            <a:r>
              <a:rPr lang="en-US" dirty="0" err="1" smtClean="0"/>
              <a:t>Merkle</a:t>
            </a:r>
            <a:r>
              <a:rPr lang="en-US" dirty="0" smtClean="0"/>
              <a:t>-tree based synchronization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5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65" y="5782856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smtClean="0"/>
              <a:t>Next time you will learn about: </a:t>
            </a:r>
            <a:br>
              <a:rPr lang="en-US" sz="2000" smtClean="0"/>
            </a:br>
            <a:r>
              <a:rPr lang="en-US" sz="2000" b="1" smtClean="0">
                <a:solidFill>
                  <a:srgbClr val="00CC00"/>
                </a:solidFill>
              </a:rPr>
              <a:t>A programming model for the Cloud</a:t>
            </a:r>
            <a:endParaRPr lang="en-US" sz="2000" b="1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148421501_f386498698_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91" y="1398492"/>
            <a:ext cx="5823474" cy="43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consistency: Quorum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quorum</a:t>
            </a:r>
          </a:p>
          <a:p>
            <a:pPr lvl="1"/>
            <a:r>
              <a:rPr lang="en-US" dirty="0" smtClean="0"/>
              <a:t>Always write to and read from a majority of nodes</a:t>
            </a:r>
          </a:p>
          <a:p>
            <a:pPr lvl="2"/>
            <a:r>
              <a:rPr lang="en-US" dirty="0" smtClean="0"/>
              <a:t>At least one node knows the most recent value</a:t>
            </a:r>
          </a:p>
          <a:p>
            <a:pPr lvl="1"/>
            <a:r>
              <a:rPr lang="en-US" dirty="0" smtClean="0"/>
              <a:t>Pro: tolerate up to </a:t>
            </a:r>
            <a:r>
              <a:rPr lang="en-US" dirty="0" smtClean="0">
                <a:latin typeface="Cambria Math"/>
                <a:cs typeface="Cambria Math"/>
              </a:rPr>
              <a:t>⌈</a:t>
            </a:r>
            <a:r>
              <a:rPr lang="en-US" dirty="0" smtClean="0"/>
              <a:t>N/2</a:t>
            </a:r>
            <a:r>
              <a:rPr lang="en-US" dirty="0">
                <a:latin typeface="Cambria Math"/>
                <a:cs typeface="Cambria Math"/>
              </a:rPr>
              <a:t>⌉</a:t>
            </a:r>
            <a:r>
              <a:rPr lang="en-US" dirty="0"/>
              <a:t> </a:t>
            </a:r>
            <a:r>
              <a:rPr lang="en-US" dirty="0" smtClean="0"/>
              <a:t>- 1 crashes</a:t>
            </a:r>
          </a:p>
          <a:p>
            <a:pPr lvl="1"/>
            <a:r>
              <a:rPr lang="en-US" dirty="0" smtClean="0"/>
              <a:t>Con: have to read/write </a:t>
            </a:r>
            <a:r>
              <a:rPr lang="en-US" dirty="0" smtClean="0">
                <a:latin typeface="Cambria Math"/>
                <a:cs typeface="Cambria Math"/>
              </a:rPr>
              <a:t>⌊</a:t>
            </a:r>
            <a:r>
              <a:rPr lang="en-US" dirty="0" smtClean="0"/>
              <a:t>N/2</a:t>
            </a:r>
            <a:r>
              <a:rPr lang="en-US" dirty="0" smtClean="0">
                <a:latin typeface="Cambria Math"/>
                <a:cs typeface="Cambria Math"/>
              </a:rPr>
              <a:t>⌋</a:t>
            </a:r>
            <a:r>
              <a:rPr lang="en-US" dirty="0" smtClean="0"/>
              <a:t> + 1 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Read/write quorums</a:t>
            </a:r>
          </a:p>
          <a:p>
            <a:pPr lvl="1"/>
            <a:r>
              <a:rPr lang="en-US" dirty="0" smtClean="0"/>
              <a:t>Read R nodes, write W nodes, </a:t>
            </a:r>
            <a:r>
              <a:rPr lang="en-US" dirty="0" err="1" smtClean="0"/>
              <a:t>s.t.</a:t>
            </a:r>
            <a:r>
              <a:rPr lang="en-US" dirty="0" smtClean="0"/>
              <a:t> R + W &gt; N</a:t>
            </a:r>
          </a:p>
          <a:p>
            <a:pPr lvl="1"/>
            <a:r>
              <a:rPr lang="en-US" dirty="0" smtClean="0"/>
              <a:t>Pro: adjust performance of reads/writes</a:t>
            </a:r>
          </a:p>
          <a:p>
            <a:pPr lvl="1"/>
            <a:r>
              <a:rPr lang="en-US" dirty="0" smtClean="0"/>
              <a:t>Con: availability can suffer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71808" y="3629611"/>
            <a:ext cx="6975023" cy="881226"/>
            <a:chOff x="1163561" y="2945152"/>
            <a:chExt cx="6975023" cy="881226"/>
          </a:xfrm>
        </p:grpSpPr>
        <p:sp>
          <p:nvSpPr>
            <p:cNvPr id="7" name="Oval 6"/>
            <p:cNvSpPr/>
            <p:nvPr/>
          </p:nvSpPr>
          <p:spPr bwMode="auto">
            <a:xfrm>
              <a:off x="4355087" y="3116843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488245" y="3124022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296494" y="3120701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235972" y="3122630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439299" y="3125951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216191" y="3024246"/>
              <a:ext cx="2662178" cy="71763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375172" y="2945152"/>
              <a:ext cx="2674397" cy="881226"/>
            </a:xfrm>
            <a:prstGeom prst="roundRect">
              <a:avLst/>
            </a:prstGeom>
            <a:noFill/>
            <a:ln w="38100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561" y="3189332"/>
              <a:ext cx="1164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CC33"/>
                  </a:solidFill>
                </a:rPr>
                <a:t>Read set</a:t>
              </a:r>
              <a:endParaRPr lang="en-US" dirty="0">
                <a:solidFill>
                  <a:srgbClr val="33CC33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38511" y="3189332"/>
              <a:ext cx="1200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Write set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Consensus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33525"/>
            <a:ext cx="7772400" cy="4933950"/>
          </a:xfrm>
        </p:spPr>
        <p:txBody>
          <a:bodyPr/>
          <a:lstStyle/>
          <a:p>
            <a:r>
              <a:rPr lang="en-US" smtClean="0"/>
              <a:t>Replicas need to agree on a single order in which to execute client requests</a:t>
            </a:r>
          </a:p>
          <a:p>
            <a:pPr lvl="1"/>
            <a:r>
              <a:rPr lang="en-US" smtClean="0"/>
              <a:t>How can we do this?</a:t>
            </a:r>
          </a:p>
          <a:p>
            <a:pPr lvl="1"/>
            <a:r>
              <a:rPr lang="en-US" smtClean="0"/>
              <a:t>Does the specific order matter?</a:t>
            </a:r>
          </a:p>
          <a:p>
            <a:pPr lvl="1"/>
            <a:endParaRPr lang="en-US" sz="1400" smtClean="0"/>
          </a:p>
          <a:p>
            <a:r>
              <a:rPr lang="en-US" smtClean="0"/>
              <a:t>Problem: What if some replicas are faulty?</a:t>
            </a:r>
          </a:p>
          <a:p>
            <a:pPr lvl="1"/>
            <a:r>
              <a:rPr lang="en-US" smtClean="0"/>
              <a:t>Crash fault: Replica does not respond; no progress (bad)</a:t>
            </a:r>
          </a:p>
          <a:p>
            <a:pPr lvl="1"/>
            <a:r>
              <a:rPr lang="en-US" smtClean="0"/>
              <a:t>Byzantine fault: Replica might tell lies, corrupt order (worse)</a:t>
            </a:r>
          </a:p>
          <a:p>
            <a:pPr lvl="1"/>
            <a:endParaRPr lang="en-US" sz="1400" smtClean="0"/>
          </a:p>
          <a:p>
            <a:r>
              <a:rPr lang="en-US" smtClean="0"/>
              <a:t>Solution: Consensus protocol</a:t>
            </a:r>
          </a:p>
          <a:p>
            <a:pPr lvl="1"/>
            <a:r>
              <a:rPr lang="en-US" smtClean="0"/>
              <a:t>Paxos (for crash faults), PBFT (for Byzantine faults)</a:t>
            </a:r>
          </a:p>
          <a:p>
            <a:pPr lvl="1"/>
            <a:r>
              <a:rPr lang="en-US" smtClean="0"/>
              <a:t>Works as long as no more than a certain fraction of the replicas are faulty (PBFT: one third)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ndreas Haeberlen\AppData\Local\Microsoft\Windows\Temporary Internet Files\Content.IE5\E59EXI2R\MCj044153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298" y="1438275"/>
            <a:ext cx="2147323" cy="2117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consensus protocols work?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86200"/>
            <a:ext cx="7772400" cy="2457449"/>
          </a:xfrm>
        </p:spPr>
        <p:txBody>
          <a:bodyPr/>
          <a:lstStyle/>
          <a:p>
            <a:r>
              <a:rPr lang="en-US" smtClean="0"/>
              <a:t>Idea: Correct replicas 'outvote' faulty ones</a:t>
            </a:r>
          </a:p>
          <a:p>
            <a:pPr lvl="1"/>
            <a:r>
              <a:rPr lang="en-US" smtClean="0"/>
              <a:t>Clients send requests to each of the replicas</a:t>
            </a:r>
          </a:p>
          <a:p>
            <a:pPr lvl="1"/>
            <a:r>
              <a:rPr lang="en-US" smtClean="0"/>
              <a:t>Replicas coordinate and each return a result</a:t>
            </a:r>
          </a:p>
          <a:p>
            <a:pPr lvl="1"/>
            <a:r>
              <a:rPr lang="en-US" smtClean="0"/>
              <a:t>Client chooses one of the results, e.g., the one that is returned by the largest number of replicas</a:t>
            </a:r>
          </a:p>
          <a:p>
            <a:pPr lvl="1"/>
            <a:r>
              <a:rPr lang="en-US" smtClean="0"/>
              <a:t>If a small fraction of the replicas returns the wrong result, or no result at all, they are 'outvoted' by the other replicas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37275" y="1930400"/>
            <a:ext cx="254000" cy="254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216400" y="1874838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368800" y="2027238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322763" y="2108200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89675" y="2082800"/>
            <a:ext cx="254000" cy="254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442075" y="2235200"/>
            <a:ext cx="254000" cy="254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594475" y="2387600"/>
            <a:ext cx="254000" cy="254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062288" y="1906588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262313" y="2079625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179763" y="1971675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136900" y="2984500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289300" y="3136900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187700" y="3089275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329113" y="3098800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248150" y="2998788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348163" y="3154363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2" name="Picture 23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4175" y="1754188"/>
            <a:ext cx="700088" cy="700087"/>
          </a:xfrm>
          <a:prstGeom prst="rect">
            <a:avLst/>
          </a:prstGeom>
          <a:noFill/>
        </p:spPr>
      </p:pic>
      <p:pic>
        <p:nvPicPr>
          <p:cNvPr id="23" name="Picture 24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9075" y="1754188"/>
            <a:ext cx="700088" cy="700087"/>
          </a:xfrm>
          <a:prstGeom prst="rect">
            <a:avLst/>
          </a:prstGeom>
          <a:noFill/>
        </p:spPr>
      </p:pic>
      <p:pic>
        <p:nvPicPr>
          <p:cNvPr id="24" name="Picture 25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38" y="2851150"/>
            <a:ext cx="700087" cy="700088"/>
          </a:xfrm>
          <a:prstGeom prst="rect">
            <a:avLst/>
          </a:prstGeom>
          <a:noFill/>
        </p:spPr>
      </p:pic>
      <p:pic>
        <p:nvPicPr>
          <p:cNvPr id="25" name="Picture 26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5900" y="2859088"/>
            <a:ext cx="700088" cy="70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48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4955E-7 L -0.20747 4.64955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0.02221 L -0.34097 0.137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" y="8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2 -0.04349 L -0.36198 -0.038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" y="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3 -0.06593 L -0.2441 0.0936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24705E-6 L -0.11146 -4.24705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949 L -0.14392 0.146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7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5 -0.02128 L -0.00607 0.1170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5 0.00509 L 0.01198 0.180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87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24011E-6 L 0.11927 0.1686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8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5737E-6 L 0.13403 -0.0002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1203 L 0.12708 0.0108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-0.00926 L 0.11024 -0.184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8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66713E-6 L -0.00052 -0.1741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417 L -0.12639 -0.0039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00879 L -0.12084 -0.1649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8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01388 L -0.00694 -0.193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64 0.00602 L 0.01407 0.041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1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098 0.1375 L 0.01805 0.0268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-5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43 0.11597 L 0.02118 0.0287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-4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747 -0.06667 L -0.03385 -0.0442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Network partitions, CAP theorem, relaxed consistency</a:t>
            </a:r>
          </a:p>
          <a:p>
            <a:r>
              <a:rPr lang="en-US" dirty="0" smtClean="0"/>
              <a:t>Cloud </a:t>
            </a:r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Anatomy of Cloud applications</a:t>
            </a:r>
          </a:p>
          <a:p>
            <a:pPr lvl="1"/>
            <a:r>
              <a:rPr lang="en-US" dirty="0" smtClean="0"/>
              <a:t>Scaling: stateless, caching,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Cloud storage</a:t>
            </a:r>
            <a:endParaRPr lang="en-US" dirty="0" smtClean="0"/>
          </a:p>
          <a:p>
            <a:pPr lvl="1"/>
            <a:r>
              <a:rPr lang="en-US" dirty="0" smtClean="0"/>
              <a:t>Overview</a:t>
            </a:r>
            <a:endParaRPr lang="en-US" dirty="0" smtClean="0"/>
          </a:p>
          <a:p>
            <a:pPr lvl="1"/>
            <a:r>
              <a:rPr lang="en-US" dirty="0" smtClean="0"/>
              <a:t>KVS and current systems</a:t>
            </a:r>
            <a:endParaRPr lang="en-US" dirty="0" smtClean="0"/>
          </a:p>
          <a:p>
            <a:r>
              <a:rPr lang="en-US" dirty="0" smtClean="0"/>
              <a:t>Amazon Dynamo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24232" y="253078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itle 3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partitions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667249"/>
            <a:ext cx="7772400" cy="1647825"/>
          </a:xfrm>
        </p:spPr>
        <p:txBody>
          <a:bodyPr/>
          <a:lstStyle/>
          <a:p>
            <a:r>
              <a:rPr lang="en-US" smtClean="0"/>
              <a:t>Network can partition</a:t>
            </a:r>
          </a:p>
          <a:p>
            <a:pPr lvl="1"/>
            <a:r>
              <a:rPr lang="en-US" smtClean="0"/>
              <a:t>Hardware fault, router misconfigured, undersea cable cut, ...</a:t>
            </a:r>
          </a:p>
          <a:p>
            <a:pPr lvl="1"/>
            <a:r>
              <a:rPr lang="en-US" smtClean="0"/>
              <a:t>Result: Gobal connectivity is lost</a:t>
            </a:r>
          </a:p>
          <a:p>
            <a:pPr lvl="1"/>
            <a:r>
              <a:rPr lang="en-US" smtClean="0"/>
              <a:t>What does this mean for the properties of our system?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77" name="Straight Connector 176"/>
          <p:cNvCxnSpPr/>
          <p:nvPr/>
        </p:nvCxnSpPr>
        <p:spPr bwMode="auto">
          <a:xfrm rot="16200000" flipH="1">
            <a:off x="6787752" y="3120202"/>
            <a:ext cx="244726" cy="753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Arrow Connector 177"/>
          <p:cNvCxnSpPr/>
          <p:nvPr/>
        </p:nvCxnSpPr>
        <p:spPr bwMode="auto">
          <a:xfrm rot="5400000" flipH="1" flipV="1">
            <a:off x="2848484" y="3311278"/>
            <a:ext cx="545411" cy="130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9" name="Cloud"/>
          <p:cNvSpPr>
            <a:spLocks noChangeAspect="1" noEditPoints="1" noChangeArrowheads="1"/>
          </p:cNvSpPr>
          <p:nvPr/>
        </p:nvSpPr>
        <p:spPr bwMode="auto">
          <a:xfrm rot="268469">
            <a:off x="2204725" y="2302343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775858" y="2565418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81" name="Cloud"/>
          <p:cNvSpPr>
            <a:spLocks noChangeAspect="1" noEditPoints="1" noChangeArrowheads="1"/>
          </p:cNvSpPr>
          <p:nvPr/>
        </p:nvSpPr>
        <p:spPr bwMode="auto">
          <a:xfrm rot="268469">
            <a:off x="4708964" y="1741311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2" name="Cloud"/>
          <p:cNvSpPr>
            <a:spLocks noChangeAspect="1" noEditPoints="1" noChangeArrowheads="1"/>
          </p:cNvSpPr>
          <p:nvPr/>
        </p:nvSpPr>
        <p:spPr bwMode="auto">
          <a:xfrm rot="268469">
            <a:off x="6227940" y="2376033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3" name="Cloud"/>
          <p:cNvSpPr>
            <a:spLocks noChangeAspect="1" noEditPoints="1" noChangeArrowheads="1"/>
          </p:cNvSpPr>
          <p:nvPr/>
        </p:nvSpPr>
        <p:spPr bwMode="auto">
          <a:xfrm rot="268469">
            <a:off x="3898397" y="3181576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4" name="Cloud"/>
          <p:cNvSpPr>
            <a:spLocks noChangeAspect="1" noEditPoints="1" noChangeArrowheads="1"/>
          </p:cNvSpPr>
          <p:nvPr/>
        </p:nvSpPr>
        <p:spPr bwMode="auto">
          <a:xfrm rot="268469">
            <a:off x="5447517" y="3243541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854338" y="26441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86" name="TextBox 185"/>
          <p:cNvSpPr txBox="1"/>
          <p:nvPr/>
        </p:nvSpPr>
        <p:spPr>
          <a:xfrm>
            <a:off x="5278424" y="20127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87" name="TextBox 186"/>
          <p:cNvSpPr txBox="1"/>
          <p:nvPr/>
        </p:nvSpPr>
        <p:spPr>
          <a:xfrm>
            <a:off x="6023675" y="36322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cxnSp>
        <p:nvCxnSpPr>
          <p:cNvPr id="188" name="Straight Connector 187"/>
          <p:cNvCxnSpPr/>
          <p:nvPr/>
        </p:nvCxnSpPr>
        <p:spPr bwMode="auto">
          <a:xfrm rot="5400000">
            <a:off x="1916281" y="2461443"/>
            <a:ext cx="75948" cy="6109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rot="5400000" flipH="1" flipV="1">
            <a:off x="2380323" y="2327023"/>
            <a:ext cx="281354" cy="5225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/>
          <p:cNvCxnSpPr/>
          <p:nvPr/>
        </p:nvCxnSpPr>
        <p:spPr bwMode="auto">
          <a:xfrm>
            <a:off x="2775841" y="2409714"/>
            <a:ext cx="633218" cy="1028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 rot="5400000" flipH="1" flipV="1">
            <a:off x="3002101" y="2638129"/>
            <a:ext cx="532562" cy="2813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 flipV="1">
            <a:off x="3578940" y="2313233"/>
            <a:ext cx="1168747" cy="150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>
            <a:off x="4754229" y="2282391"/>
            <a:ext cx="562708" cy="291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 flipV="1">
            <a:off x="5296840" y="2264005"/>
            <a:ext cx="739373" cy="309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rot="16200000" flipH="1">
            <a:off x="5980947" y="2319271"/>
            <a:ext cx="373464" cy="2629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/>
          <p:cNvCxnSpPr/>
          <p:nvPr/>
        </p:nvCxnSpPr>
        <p:spPr bwMode="auto">
          <a:xfrm rot="16200000" flipH="1">
            <a:off x="6107565" y="2829048"/>
            <a:ext cx="453851" cy="720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flipV="1">
            <a:off x="6321772" y="2548087"/>
            <a:ext cx="490397" cy="759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 rot="16200000" flipH="1">
            <a:off x="6310207" y="3152271"/>
            <a:ext cx="283028" cy="1624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 rot="5400000">
            <a:off x="6238835" y="3100687"/>
            <a:ext cx="19788" cy="5684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 flipH="1">
            <a:off x="5569978" y="3394797"/>
            <a:ext cx="394534" cy="112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 rot="5400000" flipH="1" flipV="1">
            <a:off x="5203213" y="3403480"/>
            <a:ext cx="262932" cy="470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rot="16200000" flipH="1">
            <a:off x="4720464" y="3391329"/>
            <a:ext cx="573454" cy="184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 rot="16200000" flipH="1">
            <a:off x="2535659" y="2453041"/>
            <a:ext cx="316130" cy="8679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4" name="Group 235"/>
          <p:cNvGrpSpPr>
            <a:grpSpLocks/>
          </p:cNvGrpSpPr>
          <p:nvPr/>
        </p:nvGrpSpPr>
        <p:grpSpPr bwMode="auto">
          <a:xfrm>
            <a:off x="2149543" y="2665903"/>
            <a:ext cx="220400" cy="125255"/>
            <a:chOff x="1355" y="2644"/>
            <a:chExt cx="257" cy="147"/>
          </a:xfrm>
        </p:grpSpPr>
        <p:sp>
          <p:nvSpPr>
            <p:cNvPr id="205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07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208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2" name="Group 235"/>
          <p:cNvGrpSpPr>
            <a:grpSpLocks/>
          </p:cNvGrpSpPr>
          <p:nvPr/>
        </p:nvGrpSpPr>
        <p:grpSpPr bwMode="auto">
          <a:xfrm>
            <a:off x="2672057" y="2384549"/>
            <a:ext cx="220400" cy="125255"/>
            <a:chOff x="1355" y="2644"/>
            <a:chExt cx="257" cy="147"/>
          </a:xfrm>
        </p:grpSpPr>
        <p:sp>
          <p:nvSpPr>
            <p:cNvPr id="213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15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216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8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9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0" name="Group 83"/>
          <p:cNvGrpSpPr>
            <a:grpSpLocks/>
          </p:cNvGrpSpPr>
          <p:nvPr/>
        </p:nvGrpSpPr>
        <p:grpSpPr bwMode="auto">
          <a:xfrm>
            <a:off x="3239178" y="2414695"/>
            <a:ext cx="339762" cy="194338"/>
            <a:chOff x="2423" y="2253"/>
            <a:chExt cx="257" cy="147"/>
          </a:xfrm>
        </p:grpSpPr>
        <p:sp>
          <p:nvSpPr>
            <p:cNvPr id="221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23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224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7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8" name="Group 83"/>
          <p:cNvGrpSpPr>
            <a:grpSpLocks/>
          </p:cNvGrpSpPr>
          <p:nvPr/>
        </p:nvGrpSpPr>
        <p:grpSpPr bwMode="auto">
          <a:xfrm>
            <a:off x="2957824" y="2947257"/>
            <a:ext cx="339762" cy="194338"/>
            <a:chOff x="2423" y="2253"/>
            <a:chExt cx="257" cy="147"/>
          </a:xfrm>
        </p:grpSpPr>
        <p:sp>
          <p:nvSpPr>
            <p:cNvPr id="229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31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232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3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4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6" name="Group 83"/>
          <p:cNvGrpSpPr>
            <a:grpSpLocks/>
          </p:cNvGrpSpPr>
          <p:nvPr/>
        </p:nvGrpSpPr>
        <p:grpSpPr bwMode="auto">
          <a:xfrm>
            <a:off x="4929499" y="3672415"/>
            <a:ext cx="339762" cy="194338"/>
            <a:chOff x="2423" y="2253"/>
            <a:chExt cx="257" cy="147"/>
          </a:xfrm>
        </p:grpSpPr>
        <p:sp>
          <p:nvSpPr>
            <p:cNvPr id="237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39" name="Group 86"/>
            <p:cNvGrpSpPr>
              <a:grpSpLocks/>
            </p:cNvGrpSpPr>
            <p:nvPr/>
          </p:nvGrpSpPr>
          <p:grpSpPr bwMode="auto">
            <a:xfrm>
              <a:off x="2439" y="2254"/>
              <a:ext cx="166" cy="52"/>
              <a:chOff x="2242" y="2225"/>
              <a:chExt cx="626" cy="249"/>
            </a:xfrm>
          </p:grpSpPr>
          <p:sp>
            <p:nvSpPr>
              <p:cNvPr id="240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2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3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4" name="Group 83"/>
          <p:cNvGrpSpPr>
            <a:grpSpLocks/>
          </p:cNvGrpSpPr>
          <p:nvPr/>
        </p:nvGrpSpPr>
        <p:grpSpPr bwMode="auto">
          <a:xfrm>
            <a:off x="5400097" y="3409483"/>
            <a:ext cx="339762" cy="194338"/>
            <a:chOff x="2423" y="2253"/>
            <a:chExt cx="257" cy="147"/>
          </a:xfrm>
        </p:grpSpPr>
        <p:sp>
          <p:nvSpPr>
            <p:cNvPr id="245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47" name="Group 86"/>
            <p:cNvGrpSpPr>
              <a:grpSpLocks/>
            </p:cNvGrpSpPr>
            <p:nvPr/>
          </p:nvGrpSpPr>
          <p:grpSpPr bwMode="auto">
            <a:xfrm>
              <a:off x="2441" y="2254"/>
              <a:ext cx="166" cy="52"/>
              <a:chOff x="2242" y="2225"/>
              <a:chExt cx="626" cy="249"/>
            </a:xfrm>
          </p:grpSpPr>
          <p:sp>
            <p:nvSpPr>
              <p:cNvPr id="248" name="Freeform 24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0" name="Freeform 24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2" name="Group 235"/>
          <p:cNvGrpSpPr>
            <a:grpSpLocks/>
          </p:cNvGrpSpPr>
          <p:nvPr/>
        </p:nvGrpSpPr>
        <p:grpSpPr bwMode="auto">
          <a:xfrm>
            <a:off x="5929921" y="3370963"/>
            <a:ext cx="220400" cy="125255"/>
            <a:chOff x="1355" y="2644"/>
            <a:chExt cx="257" cy="147"/>
          </a:xfrm>
        </p:grpSpPr>
        <p:sp>
          <p:nvSpPr>
            <p:cNvPr id="253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4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55" name="Group 238"/>
            <p:cNvGrpSpPr>
              <a:grpSpLocks/>
            </p:cNvGrpSpPr>
            <p:nvPr/>
          </p:nvGrpSpPr>
          <p:grpSpPr bwMode="auto">
            <a:xfrm>
              <a:off x="1383" y="2645"/>
              <a:ext cx="166" cy="52"/>
              <a:chOff x="2242" y="2225"/>
              <a:chExt cx="626" cy="249"/>
            </a:xfrm>
          </p:grpSpPr>
          <p:sp>
            <p:nvSpPr>
              <p:cNvPr id="256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8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9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0" name="Group 83"/>
          <p:cNvGrpSpPr>
            <a:grpSpLocks/>
          </p:cNvGrpSpPr>
          <p:nvPr/>
        </p:nvGrpSpPr>
        <p:grpSpPr bwMode="auto">
          <a:xfrm>
            <a:off x="6363064" y="3277179"/>
            <a:ext cx="339762" cy="194338"/>
            <a:chOff x="2423" y="2253"/>
            <a:chExt cx="257" cy="147"/>
          </a:xfrm>
        </p:grpSpPr>
        <p:sp>
          <p:nvSpPr>
            <p:cNvPr id="261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2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63" name="Group 86"/>
            <p:cNvGrpSpPr>
              <a:grpSpLocks/>
            </p:cNvGrpSpPr>
            <p:nvPr/>
          </p:nvGrpSpPr>
          <p:grpSpPr bwMode="auto">
            <a:xfrm>
              <a:off x="2443" y="2254"/>
              <a:ext cx="166" cy="52"/>
              <a:chOff x="2242" y="2225"/>
              <a:chExt cx="626" cy="249"/>
            </a:xfrm>
          </p:grpSpPr>
          <p:sp>
            <p:nvSpPr>
              <p:cNvPr id="264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5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8" name="Group 83"/>
          <p:cNvGrpSpPr>
            <a:grpSpLocks/>
          </p:cNvGrpSpPr>
          <p:nvPr/>
        </p:nvGrpSpPr>
        <p:grpSpPr bwMode="auto">
          <a:xfrm>
            <a:off x="6200616" y="2994151"/>
            <a:ext cx="339762" cy="194338"/>
            <a:chOff x="2423" y="2253"/>
            <a:chExt cx="257" cy="147"/>
          </a:xfrm>
        </p:grpSpPr>
        <p:sp>
          <p:nvSpPr>
            <p:cNvPr id="269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0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1" name="Group 86"/>
            <p:cNvGrpSpPr>
              <a:grpSpLocks/>
            </p:cNvGrpSpPr>
            <p:nvPr/>
          </p:nvGrpSpPr>
          <p:grpSpPr bwMode="auto">
            <a:xfrm>
              <a:off x="2445" y="2254"/>
              <a:ext cx="166" cy="52"/>
              <a:chOff x="2242" y="2225"/>
              <a:chExt cx="626" cy="249"/>
            </a:xfrm>
          </p:grpSpPr>
          <p:sp>
            <p:nvSpPr>
              <p:cNvPr id="272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3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5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6" name="Group 83"/>
          <p:cNvGrpSpPr>
            <a:grpSpLocks/>
          </p:cNvGrpSpPr>
          <p:nvPr/>
        </p:nvGrpSpPr>
        <p:grpSpPr bwMode="auto">
          <a:xfrm>
            <a:off x="6128603" y="2540300"/>
            <a:ext cx="339762" cy="194338"/>
            <a:chOff x="2423" y="2253"/>
            <a:chExt cx="257" cy="147"/>
          </a:xfrm>
        </p:grpSpPr>
        <p:sp>
          <p:nvSpPr>
            <p:cNvPr id="277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8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9" name="Group 86"/>
            <p:cNvGrpSpPr>
              <a:grpSpLocks/>
            </p:cNvGrpSpPr>
            <p:nvPr/>
          </p:nvGrpSpPr>
          <p:grpSpPr bwMode="auto">
            <a:xfrm>
              <a:off x="2447" y="2254"/>
              <a:ext cx="166" cy="52"/>
              <a:chOff x="2242" y="2225"/>
              <a:chExt cx="626" cy="249"/>
            </a:xfrm>
          </p:grpSpPr>
          <p:sp>
            <p:nvSpPr>
              <p:cNvPr id="280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1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2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3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4" name="Group 235"/>
          <p:cNvGrpSpPr>
            <a:grpSpLocks/>
          </p:cNvGrpSpPr>
          <p:nvPr/>
        </p:nvGrpSpPr>
        <p:grpSpPr bwMode="auto">
          <a:xfrm>
            <a:off x="6701969" y="2485033"/>
            <a:ext cx="220400" cy="125255"/>
            <a:chOff x="1355" y="2644"/>
            <a:chExt cx="257" cy="147"/>
          </a:xfrm>
        </p:grpSpPr>
        <p:sp>
          <p:nvSpPr>
            <p:cNvPr id="285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87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288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9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0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1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2" name="Group 83"/>
          <p:cNvGrpSpPr>
            <a:grpSpLocks/>
          </p:cNvGrpSpPr>
          <p:nvPr/>
        </p:nvGrpSpPr>
        <p:grpSpPr bwMode="auto">
          <a:xfrm>
            <a:off x="5865671" y="2166836"/>
            <a:ext cx="339762" cy="194338"/>
            <a:chOff x="2423" y="2253"/>
            <a:chExt cx="257" cy="147"/>
          </a:xfrm>
        </p:grpSpPr>
        <p:sp>
          <p:nvSpPr>
            <p:cNvPr id="293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4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95" name="Group 86"/>
            <p:cNvGrpSpPr>
              <a:grpSpLocks/>
            </p:cNvGrpSpPr>
            <p:nvPr/>
          </p:nvGrpSpPr>
          <p:grpSpPr bwMode="auto">
            <a:xfrm>
              <a:off x="2449" y="2254"/>
              <a:ext cx="166" cy="52"/>
              <a:chOff x="2242" y="2225"/>
              <a:chExt cx="626" cy="249"/>
            </a:xfrm>
          </p:grpSpPr>
          <p:sp>
            <p:nvSpPr>
              <p:cNvPr id="296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8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9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0" name="Group 83"/>
          <p:cNvGrpSpPr>
            <a:grpSpLocks/>
          </p:cNvGrpSpPr>
          <p:nvPr/>
        </p:nvGrpSpPr>
        <p:grpSpPr bwMode="auto">
          <a:xfrm>
            <a:off x="4577807" y="2215403"/>
            <a:ext cx="339762" cy="194338"/>
            <a:chOff x="2423" y="2253"/>
            <a:chExt cx="257" cy="147"/>
          </a:xfrm>
        </p:grpSpPr>
        <p:sp>
          <p:nvSpPr>
            <p:cNvPr id="301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2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03" name="Group 86"/>
            <p:cNvGrpSpPr>
              <a:grpSpLocks/>
            </p:cNvGrpSpPr>
            <p:nvPr/>
          </p:nvGrpSpPr>
          <p:grpSpPr bwMode="auto">
            <a:xfrm>
              <a:off x="2451" y="2254"/>
              <a:ext cx="166" cy="52"/>
              <a:chOff x="2242" y="2225"/>
              <a:chExt cx="626" cy="249"/>
            </a:xfrm>
          </p:grpSpPr>
          <p:sp>
            <p:nvSpPr>
              <p:cNvPr id="304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5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6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08" name="Straight Connector 307"/>
          <p:cNvCxnSpPr/>
          <p:nvPr/>
        </p:nvCxnSpPr>
        <p:spPr bwMode="auto">
          <a:xfrm flipV="1">
            <a:off x="4913326" y="2573793"/>
            <a:ext cx="403611" cy="5409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9" name="Group 83"/>
          <p:cNvGrpSpPr>
            <a:grpSpLocks/>
          </p:cNvGrpSpPr>
          <p:nvPr/>
        </p:nvGrpSpPr>
        <p:grpSpPr bwMode="auto">
          <a:xfrm>
            <a:off x="4746953" y="3108030"/>
            <a:ext cx="339762" cy="194338"/>
            <a:chOff x="2423" y="2253"/>
            <a:chExt cx="257" cy="147"/>
          </a:xfrm>
        </p:grpSpPr>
        <p:sp>
          <p:nvSpPr>
            <p:cNvPr id="31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12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31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83"/>
          <p:cNvGrpSpPr>
            <a:grpSpLocks/>
          </p:cNvGrpSpPr>
          <p:nvPr/>
        </p:nvGrpSpPr>
        <p:grpSpPr bwMode="auto">
          <a:xfrm>
            <a:off x="5128791" y="2485033"/>
            <a:ext cx="339762" cy="194338"/>
            <a:chOff x="2423" y="2253"/>
            <a:chExt cx="257" cy="147"/>
          </a:xfrm>
        </p:grpSpPr>
        <p:sp>
          <p:nvSpPr>
            <p:cNvPr id="31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20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32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325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406" y="2429521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6" name="TextBox 5"/>
          <p:cNvSpPr txBox="1"/>
          <p:nvPr/>
        </p:nvSpPr>
        <p:spPr>
          <a:xfrm>
            <a:off x="1115566" y="3071396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A</a:t>
            </a:r>
            <a:endParaRPr lang="en-US" sz="1600"/>
          </a:p>
        </p:txBody>
      </p:sp>
      <p:pic>
        <p:nvPicPr>
          <p:cNvPr id="327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356" y="3362971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" name="TextBox 5"/>
          <p:cNvSpPr txBox="1"/>
          <p:nvPr/>
        </p:nvSpPr>
        <p:spPr>
          <a:xfrm>
            <a:off x="6811516" y="3985796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B</a:t>
            </a:r>
            <a:endParaRPr lang="en-US" sz="1600"/>
          </a:p>
        </p:txBody>
      </p:sp>
      <p:cxnSp>
        <p:nvCxnSpPr>
          <p:cNvPr id="329" name="Straight Connector 328"/>
          <p:cNvCxnSpPr/>
          <p:nvPr/>
        </p:nvCxnSpPr>
        <p:spPr bwMode="auto">
          <a:xfrm rot="10800000">
            <a:off x="6922370" y="2547661"/>
            <a:ext cx="1031005" cy="3284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30" name="Picture 9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823" y="2405545"/>
            <a:ext cx="874712" cy="881062"/>
          </a:xfrm>
          <a:prstGeom prst="rect">
            <a:avLst/>
          </a:prstGeom>
          <a:noFill/>
        </p:spPr>
      </p:pic>
      <p:sp>
        <p:nvSpPr>
          <p:cNvPr id="331" name="TextBox 330"/>
          <p:cNvSpPr txBox="1"/>
          <p:nvPr/>
        </p:nvSpPr>
        <p:spPr>
          <a:xfrm>
            <a:off x="3134670" y="1628348"/>
            <a:ext cx="1421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What if this link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breaks?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332" name="Picture 19" descr="greenguy"/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8602662" y="2609797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" name="Picture 2" descr="MCj043262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36600" y="3342942"/>
            <a:ext cx="541337" cy="541337"/>
          </a:xfrm>
          <a:prstGeom prst="rect">
            <a:avLst/>
          </a:prstGeom>
          <a:noFill/>
        </p:spPr>
      </p:pic>
      <p:sp>
        <p:nvSpPr>
          <p:cNvPr id="334" name="TextBox 333"/>
          <p:cNvSpPr txBox="1"/>
          <p:nvPr/>
        </p:nvSpPr>
        <p:spPr>
          <a:xfrm>
            <a:off x="2266318" y="3862800"/>
            <a:ext cx="55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Alice</a:t>
            </a:r>
            <a:endParaRPr lang="en-US" sz="1400"/>
          </a:p>
        </p:txBody>
      </p:sp>
      <p:sp>
        <p:nvSpPr>
          <p:cNvPr id="335" name="TextBox 334"/>
          <p:cNvSpPr txBox="1"/>
          <p:nvPr/>
        </p:nvSpPr>
        <p:spPr>
          <a:xfrm>
            <a:off x="8614089" y="3116488"/>
            <a:ext cx="488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Bob</a:t>
            </a:r>
            <a:endParaRPr lang="en-US" sz="1400"/>
          </a:p>
        </p:txBody>
      </p:sp>
      <p:cxnSp>
        <p:nvCxnSpPr>
          <p:cNvPr id="336" name="Straight Connector 335"/>
          <p:cNvCxnSpPr/>
          <p:nvPr/>
        </p:nvCxnSpPr>
        <p:spPr bwMode="auto">
          <a:xfrm flipV="1">
            <a:off x="4149856" y="3462382"/>
            <a:ext cx="405412" cy="190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7" name="Straight Connector 336"/>
          <p:cNvCxnSpPr/>
          <p:nvPr/>
        </p:nvCxnSpPr>
        <p:spPr bwMode="auto">
          <a:xfrm flipV="1">
            <a:off x="4538666" y="3205860"/>
            <a:ext cx="378168" cy="218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8" name="Straight Connector 337"/>
          <p:cNvCxnSpPr/>
          <p:nvPr/>
        </p:nvCxnSpPr>
        <p:spPr bwMode="auto">
          <a:xfrm>
            <a:off x="4538561" y="3424493"/>
            <a:ext cx="560819" cy="3457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Group 235"/>
          <p:cNvGrpSpPr>
            <a:grpSpLocks/>
          </p:cNvGrpSpPr>
          <p:nvPr/>
        </p:nvGrpSpPr>
        <p:grpSpPr bwMode="auto">
          <a:xfrm>
            <a:off x="4445068" y="3399328"/>
            <a:ext cx="220400" cy="125255"/>
            <a:chOff x="1355" y="2644"/>
            <a:chExt cx="257" cy="147"/>
          </a:xfrm>
        </p:grpSpPr>
        <p:sp>
          <p:nvSpPr>
            <p:cNvPr id="340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1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2" name="Group 238"/>
            <p:cNvGrpSpPr>
              <a:grpSpLocks/>
            </p:cNvGrpSpPr>
            <p:nvPr/>
          </p:nvGrpSpPr>
          <p:grpSpPr bwMode="auto">
            <a:xfrm>
              <a:off x="1381" y="2645"/>
              <a:ext cx="166" cy="52"/>
              <a:chOff x="2242" y="2225"/>
              <a:chExt cx="626" cy="249"/>
            </a:xfrm>
          </p:grpSpPr>
          <p:sp>
            <p:nvSpPr>
              <p:cNvPr id="343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4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5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6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47" name="Group 235"/>
          <p:cNvGrpSpPr>
            <a:grpSpLocks/>
          </p:cNvGrpSpPr>
          <p:nvPr/>
        </p:nvGrpSpPr>
        <p:grpSpPr bwMode="auto">
          <a:xfrm>
            <a:off x="4054543" y="3627928"/>
            <a:ext cx="220400" cy="125255"/>
            <a:chOff x="1355" y="2644"/>
            <a:chExt cx="257" cy="147"/>
          </a:xfrm>
        </p:grpSpPr>
        <p:sp>
          <p:nvSpPr>
            <p:cNvPr id="348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9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50" name="Group 238"/>
            <p:cNvGrpSpPr>
              <a:grpSpLocks/>
            </p:cNvGrpSpPr>
            <p:nvPr/>
          </p:nvGrpSpPr>
          <p:grpSpPr bwMode="auto">
            <a:xfrm>
              <a:off x="1383" y="2645"/>
              <a:ext cx="166" cy="52"/>
              <a:chOff x="2242" y="2225"/>
              <a:chExt cx="626" cy="249"/>
            </a:xfrm>
          </p:grpSpPr>
          <p:sp>
            <p:nvSpPr>
              <p:cNvPr id="351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2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3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4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355" name="Picture 59" descr="MCj043163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1937" y="3323798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" name="Straight Arrow Connector 357"/>
          <p:cNvCxnSpPr>
            <a:stCxn id="331" idx="2"/>
          </p:cNvCxnSpPr>
          <p:nvPr/>
        </p:nvCxnSpPr>
        <p:spPr bwMode="auto">
          <a:xfrm rot="16200000" flipH="1">
            <a:off x="3769918" y="2226868"/>
            <a:ext cx="267782" cy="1171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1112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3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CAP theorem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want from a web system: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Consistency: </a:t>
            </a:r>
            <a:r>
              <a:rPr lang="en-US" dirty="0" smtClean="0"/>
              <a:t>All clients single up-to-data copy of the data, even in the presence of concurrent updates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Availability: </a:t>
            </a:r>
            <a:r>
              <a:rPr lang="en-US" dirty="0" smtClean="0"/>
              <a:t>Every request (including updates) received by a non-failing node in the system must result in a response, even when faults occur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Partition-tolerance: </a:t>
            </a:r>
            <a:r>
              <a:rPr lang="en-US" dirty="0" smtClean="0"/>
              <a:t>Consistency and availability hold even when the network partitions</a:t>
            </a:r>
          </a:p>
          <a:p>
            <a:endParaRPr lang="en-US" dirty="0" smtClean="0"/>
          </a:p>
          <a:p>
            <a:r>
              <a:rPr lang="en-US" dirty="0" smtClean="0"/>
              <a:t>Can we get all three?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CAP theorem:</a:t>
            </a:r>
            <a:r>
              <a:rPr lang="en-US" dirty="0" smtClean="0"/>
              <a:t> We can get </a:t>
            </a:r>
            <a:r>
              <a:rPr lang="en-US" u="sng" dirty="0" smtClean="0"/>
              <a:t>at most two</a:t>
            </a:r>
            <a:r>
              <a:rPr lang="en-US" dirty="0" smtClean="0"/>
              <a:t> out of the three</a:t>
            </a:r>
          </a:p>
          <a:p>
            <a:pPr lvl="2"/>
            <a:r>
              <a:rPr lang="en-US" dirty="0" smtClean="0"/>
              <a:t>Which ones should we choose for a given system?</a:t>
            </a:r>
          </a:p>
          <a:p>
            <a:pPr lvl="1"/>
            <a:r>
              <a:rPr lang="en-US" dirty="0" smtClean="0"/>
              <a:t>Conjecture by Brewer; proven by Gilbert and Lynch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71540" y="133593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A</a:t>
            </a:r>
            <a:endParaRPr lang="en-US" sz="3600" dirty="0">
              <a:solidFill>
                <a:srgbClr val="FF99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395" y="4234419"/>
            <a:ext cx="46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C</a:t>
            </a:r>
            <a:endParaRPr lang="en-US" sz="3600" dirty="0">
              <a:solidFill>
                <a:srgbClr val="FF99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7532" y="4234442"/>
            <a:ext cx="439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P</a:t>
            </a:r>
            <a:endParaRPr lang="en-US" sz="3600" dirty="0">
              <a:solidFill>
                <a:srgbClr val="FF99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2116833" y="1881755"/>
            <a:ext cx="1454707" cy="23526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4038334" y="1881755"/>
            <a:ext cx="1443324" cy="2352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347800" y="4557585"/>
            <a:ext cx="2914274" cy="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20288" y="3257370"/>
            <a:ext cx="1166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Two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6461" y="1575082"/>
            <a:ext cx="3171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Availability</a:t>
            </a:r>
            <a:r>
              <a:rPr lang="en-US" sz="1800" dirty="0" smtClean="0"/>
              <a:t>: Each client can always read and write despite node failures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155" y="5001345"/>
            <a:ext cx="3171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Consistency</a:t>
            </a:r>
            <a:r>
              <a:rPr lang="en-US" sz="1800" dirty="0" smtClean="0"/>
              <a:t>: All clients always have the same view of the data at the same time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4841062" y="5001345"/>
            <a:ext cx="326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Partition-tolerance</a:t>
            </a:r>
            <a:r>
              <a:rPr lang="en-US" sz="1800" dirty="0" smtClean="0"/>
              <a:t>: The system continues to operate despite arbitrary message loss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3477081" y="4618043"/>
            <a:ext cx="65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C&amp;P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22304" y="2733557"/>
            <a:ext cx="66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C&amp;A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41934" y="2733557"/>
            <a:ext cx="65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&amp;P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CAP choices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945056" cy="4532312"/>
          </a:xfrm>
        </p:spPr>
        <p:txBody>
          <a:bodyPr/>
          <a:lstStyle/>
          <a:p>
            <a:r>
              <a:rPr lang="en-US" smtClean="0"/>
              <a:t>Example #1: Consistency &amp; Partition tolerance</a:t>
            </a:r>
          </a:p>
          <a:p>
            <a:pPr lvl="1"/>
            <a:r>
              <a:rPr lang="en-US" smtClean="0"/>
              <a:t>Many replicas + consensus protocol</a:t>
            </a:r>
          </a:p>
          <a:p>
            <a:pPr lvl="1"/>
            <a:r>
              <a:rPr lang="en-US" smtClean="0"/>
              <a:t>Do not accept new write requests during partitions</a:t>
            </a:r>
          </a:p>
          <a:p>
            <a:pPr lvl="1"/>
            <a:r>
              <a:rPr lang="en-US" smtClean="0"/>
              <a:t>Certain functions may become unavailable</a:t>
            </a:r>
          </a:p>
          <a:p>
            <a:pPr lvl="1"/>
            <a:endParaRPr lang="en-US" smtClean="0"/>
          </a:p>
          <a:p>
            <a:r>
              <a:rPr lang="en-US" smtClean="0"/>
              <a:t>Example #2: Availability &amp; Partition tolerance</a:t>
            </a:r>
          </a:p>
          <a:p>
            <a:pPr lvl="1"/>
            <a:r>
              <a:rPr lang="en-US" smtClean="0"/>
              <a:t>Many replicas + relaxed consistency</a:t>
            </a:r>
          </a:p>
          <a:p>
            <a:pPr lvl="1"/>
            <a:r>
              <a:rPr lang="en-US" smtClean="0"/>
              <a:t>Continue accepting write requests </a:t>
            </a:r>
          </a:p>
          <a:p>
            <a:pPr lvl="1"/>
            <a:r>
              <a:rPr lang="en-US" smtClean="0"/>
              <a:t>Clients may see inconsistent state during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“2 of 3” view is misleading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 of C&amp;A over P is unclear</a:t>
            </a:r>
          </a:p>
          <a:p>
            <a:pPr lvl="1"/>
            <a:r>
              <a:rPr lang="en-US" dirty="0" smtClean="0"/>
              <a:t>If a partition occurs, the choice must be reverted to C or A</a:t>
            </a:r>
          </a:p>
          <a:p>
            <a:pPr lvl="1"/>
            <a:r>
              <a:rPr lang="en-US" dirty="0" smtClean="0"/>
              <a:t>No reason to forfeit C or A when system is not partitioned</a:t>
            </a:r>
          </a:p>
          <a:p>
            <a:r>
              <a:rPr lang="en-US" dirty="0" smtClean="0"/>
              <a:t>Choice of C and A can occur many times within the same system at fine granularity</a:t>
            </a:r>
          </a:p>
          <a:p>
            <a:r>
              <a:rPr lang="en-US" dirty="0"/>
              <a:t>Three properties are more of a </a:t>
            </a:r>
            <a:r>
              <a:rPr lang="en-US" dirty="0" smtClean="0"/>
              <a:t>continuous</a:t>
            </a:r>
          </a:p>
          <a:p>
            <a:pPr lvl="1"/>
            <a:r>
              <a:rPr lang="en-US" dirty="0" smtClean="0"/>
              <a:t>Availability is 0 to 100</a:t>
            </a:r>
          </a:p>
          <a:p>
            <a:pPr lvl="1"/>
            <a:r>
              <a:rPr lang="en-US" dirty="0" smtClean="0"/>
              <a:t>Many levels of consistency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isagreement </a:t>
            </a:r>
            <a:r>
              <a:rPr lang="en-US" dirty="0"/>
              <a:t>within the system </a:t>
            </a:r>
            <a:r>
              <a:rPr lang="en-US" dirty="0" smtClean="0"/>
              <a:t>whether </a:t>
            </a:r>
            <a:r>
              <a:rPr lang="en-US" dirty="0"/>
              <a:t>a partition </a:t>
            </a:r>
            <a:r>
              <a:rPr lang="en-US" dirty="0" smtClean="0"/>
              <a:t>exists</a:t>
            </a:r>
          </a:p>
          <a:p>
            <a:r>
              <a:rPr lang="en-US" dirty="0"/>
              <a:t>The modern CAP goal should be to maximize </a:t>
            </a:r>
            <a:r>
              <a:rPr lang="en-US" dirty="0" smtClean="0"/>
              <a:t>application-specific combinations </a:t>
            </a:r>
            <a:r>
              <a:rPr lang="en-US" dirty="0"/>
              <a:t>of </a:t>
            </a:r>
            <a:r>
              <a:rPr lang="en-US" dirty="0" smtClean="0"/>
              <a:t>C </a:t>
            </a:r>
            <a:r>
              <a:rPr lang="en-US" dirty="0"/>
              <a:t>and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/>
          <a:lstStyle/>
          <a:p>
            <a:r>
              <a:rPr lang="en-US" dirty="0" smtClean="0"/>
              <a:t>First homework assignment will be announced next week</a:t>
            </a:r>
          </a:p>
          <a:p>
            <a:pPr lvl="1"/>
            <a:r>
              <a:rPr lang="en-US" dirty="0" smtClean="0"/>
              <a:t>You will need to be setup with AWS</a:t>
            </a:r>
          </a:p>
          <a:p>
            <a:pPr lvl="1"/>
            <a:r>
              <a:rPr lang="en-US" dirty="0" smtClean="0"/>
              <a:t>Next week’s lab </a:t>
            </a:r>
            <a:r>
              <a:rPr lang="en-US" dirty="0" smtClean="0"/>
              <a:t>(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 smtClean="0"/>
              <a:t>Oct) will cover important background for this assignment</a:t>
            </a:r>
          </a:p>
          <a:p>
            <a:r>
              <a:rPr lang="en-US" dirty="0" smtClean="0"/>
              <a:t>Tomorrow’s lab session is about Amazon Storage Services</a:t>
            </a:r>
          </a:p>
          <a:p>
            <a:pPr lvl="1"/>
            <a:r>
              <a:rPr lang="en-US" dirty="0" smtClean="0"/>
              <a:t>Bring your own laptop</a:t>
            </a:r>
          </a:p>
          <a:p>
            <a:pPr lvl="1"/>
            <a:r>
              <a:rPr lang="en-US" dirty="0" smtClean="0"/>
              <a:t>Lab will be in BARB 91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partition</a:t>
            </a:r>
          </a:p>
          <a:p>
            <a:r>
              <a:rPr lang="en-US" dirty="0" smtClean="0"/>
              <a:t>Enter an explicit partition mode that can limit some operations</a:t>
            </a:r>
          </a:p>
          <a:p>
            <a:r>
              <a:rPr lang="en-US" dirty="0" smtClean="0"/>
              <a:t>Initiate partition recovery when communication is restored</a:t>
            </a:r>
          </a:p>
          <a:p>
            <a:pPr lvl="1"/>
            <a:r>
              <a:rPr lang="en-US" dirty="0" smtClean="0"/>
              <a:t>Restore consistency and compensate for mistakes made while the system was partitioned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grpSp>
        <p:nvGrpSpPr>
          <p:cNvPr id="86" name="Group 85"/>
          <p:cNvGrpSpPr/>
          <p:nvPr/>
        </p:nvGrpSpPr>
        <p:grpSpPr>
          <a:xfrm>
            <a:off x="1113649" y="4815946"/>
            <a:ext cx="6743809" cy="1647361"/>
            <a:chOff x="445632" y="4964383"/>
            <a:chExt cx="6743809" cy="1647361"/>
          </a:xfrm>
        </p:grpSpPr>
        <p:sp>
          <p:nvSpPr>
            <p:cNvPr id="7" name="Oval 6"/>
            <p:cNvSpPr/>
            <p:nvPr/>
          </p:nvSpPr>
          <p:spPr bwMode="auto">
            <a:xfrm>
              <a:off x="1020255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87819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55383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53867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121431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588995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824782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92346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759910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246243" y="5224686"/>
              <a:ext cx="1393764" cy="679972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/>
                <a:t>Partition recovery</a:t>
              </a:r>
              <a:endParaRPr lang="en-US" sz="1600" dirty="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657818" y="607046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125382" y="607046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592946" y="607046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7" idx="6"/>
              <a:endCxn id="8" idx="2"/>
            </p:cNvCxnSpPr>
            <p:nvPr/>
          </p:nvCxnSpPr>
          <p:spPr bwMode="auto">
            <a:xfrm>
              <a:off x="1303044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9" idx="2"/>
              <a:endCxn id="8" idx="6"/>
            </p:cNvCxnSpPr>
            <p:nvPr/>
          </p:nvCxnSpPr>
          <p:spPr bwMode="auto">
            <a:xfrm flipH="1">
              <a:off x="1770608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9" idx="6"/>
              <a:endCxn id="10" idx="2"/>
            </p:cNvCxnSpPr>
            <p:nvPr/>
          </p:nvCxnSpPr>
          <p:spPr bwMode="auto">
            <a:xfrm>
              <a:off x="2238172" y="5564673"/>
              <a:ext cx="41569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9" idx="5"/>
            </p:cNvCxnSpPr>
            <p:nvPr/>
          </p:nvCxnSpPr>
          <p:spPr bwMode="auto">
            <a:xfrm>
              <a:off x="2196759" y="5664654"/>
              <a:ext cx="335108" cy="55321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7" idx="6"/>
              <a:endCxn id="18" idx="2"/>
            </p:cNvCxnSpPr>
            <p:nvPr/>
          </p:nvCxnSpPr>
          <p:spPr bwMode="auto">
            <a:xfrm>
              <a:off x="2940607" y="621186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8" idx="6"/>
              <a:endCxn id="19" idx="2"/>
            </p:cNvCxnSpPr>
            <p:nvPr/>
          </p:nvCxnSpPr>
          <p:spPr bwMode="auto">
            <a:xfrm>
              <a:off x="3408171" y="621186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10" idx="6"/>
              <a:endCxn id="11" idx="2"/>
            </p:cNvCxnSpPr>
            <p:nvPr/>
          </p:nvCxnSpPr>
          <p:spPr bwMode="auto">
            <a:xfrm>
              <a:off x="2936656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1" idx="6"/>
              <a:endCxn id="12" idx="2"/>
            </p:cNvCxnSpPr>
            <p:nvPr/>
          </p:nvCxnSpPr>
          <p:spPr bwMode="auto">
            <a:xfrm>
              <a:off x="3404220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2" idx="6"/>
              <a:endCxn id="16" idx="2"/>
            </p:cNvCxnSpPr>
            <p:nvPr/>
          </p:nvCxnSpPr>
          <p:spPr bwMode="auto">
            <a:xfrm flipV="1">
              <a:off x="3871784" y="5564672"/>
              <a:ext cx="37445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17" idx="2"/>
            </p:cNvCxnSpPr>
            <p:nvPr/>
          </p:nvCxnSpPr>
          <p:spPr bwMode="auto">
            <a:xfrm>
              <a:off x="2515373" y="6209619"/>
              <a:ext cx="142445" cy="2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880100" y="6213582"/>
              <a:ext cx="3506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endCxn id="16" idx="3"/>
            </p:cNvCxnSpPr>
            <p:nvPr/>
          </p:nvCxnSpPr>
          <p:spPr bwMode="auto">
            <a:xfrm flipV="1">
              <a:off x="4239019" y="5805078"/>
              <a:ext cx="211336" cy="404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stCxn id="16" idx="6"/>
              <a:endCxn id="13" idx="2"/>
            </p:cNvCxnSpPr>
            <p:nvPr/>
          </p:nvCxnSpPr>
          <p:spPr bwMode="auto">
            <a:xfrm>
              <a:off x="5640007" y="5564672"/>
              <a:ext cx="18477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13" idx="6"/>
              <a:endCxn id="14" idx="2"/>
            </p:cNvCxnSpPr>
            <p:nvPr/>
          </p:nvCxnSpPr>
          <p:spPr bwMode="auto">
            <a:xfrm>
              <a:off x="6107571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14" idx="6"/>
              <a:endCxn id="15" idx="2"/>
            </p:cNvCxnSpPr>
            <p:nvPr/>
          </p:nvCxnSpPr>
          <p:spPr bwMode="auto">
            <a:xfrm>
              <a:off x="6575135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8146" y="5562108"/>
              <a:ext cx="142445" cy="2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7046996" y="5562108"/>
              <a:ext cx="142445" cy="2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2523111" y="5228284"/>
              <a:ext cx="0" cy="10715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4234218" y="5232247"/>
              <a:ext cx="0" cy="10715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866046" y="4964383"/>
              <a:ext cx="992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</a:t>
              </a:r>
              <a:endParaRPr lang="en-US" sz="1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632" y="5677545"/>
              <a:ext cx="1643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Operations on S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20326" y="4964383"/>
              <a:ext cx="1118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S1</a:t>
              </a:r>
              <a:endParaRPr lang="en-US" sz="1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93491" y="573527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S2</a:t>
              </a:r>
              <a:endParaRPr lang="en-US" sz="1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02764" y="496438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S’</a:t>
              </a:r>
              <a:endParaRPr lang="en-US" sz="1800" dirty="0"/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>
              <a:off x="897842" y="6442766"/>
              <a:ext cx="91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911034" y="6126828"/>
              <a:ext cx="588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>
              <a:off x="3986217" y="6471469"/>
              <a:ext cx="2610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718222" y="6303967"/>
              <a:ext cx="1336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Partition mode</a:t>
              </a:r>
              <a:endParaRPr lang="en-US" sz="1400" dirty="0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2513933" y="6475432"/>
              <a:ext cx="2610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56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operations should proceed?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primarily on the invariants that the system intends to maintain</a:t>
            </a:r>
          </a:p>
          <a:p>
            <a:r>
              <a:rPr lang="en-US" dirty="0" smtClean="0"/>
              <a:t>If an operation is allowed and turns out to violate an invariant, the system must restore the invariant during recovery</a:t>
            </a:r>
          </a:p>
          <a:p>
            <a:pPr lvl="1"/>
            <a:r>
              <a:rPr lang="en-US" dirty="0" smtClean="0"/>
              <a:t>Example: 2 objects are added with the same (unique) key; to restore, we check for duplicate keys and merge objects</a:t>
            </a:r>
          </a:p>
          <a:p>
            <a:r>
              <a:rPr lang="en-US" dirty="0" smtClean="0"/>
              <a:t>If invariant cannot be violated, system must prohibit or modify the operation (e.g. </a:t>
            </a:r>
            <a:r>
              <a:rPr lang="en-US" dirty="0"/>
              <a:t>record the intent and execute it </a:t>
            </a:r>
            <a:r>
              <a:rPr lang="en-US" dirty="0" smtClean="0"/>
              <a:t>after)</a:t>
            </a:r>
          </a:p>
          <a:p>
            <a:pPr lvl="1"/>
            <a:r>
              <a:rPr lang="en-US" dirty="0" smtClean="0"/>
              <a:t>Example: delay charging the credit card; user does not see system is </a:t>
            </a:r>
            <a:r>
              <a:rPr lang="en-US" smtClean="0"/>
              <a:t>not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5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 bwMode="auto">
          <a:xfrm rot="16200000" flipV="1">
            <a:off x="3472405" y="2430683"/>
            <a:ext cx="682906" cy="2199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109012" y="1782501"/>
            <a:ext cx="137738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2534855" y="2071868"/>
            <a:ext cx="659757" cy="3588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250328" y="1886673"/>
            <a:ext cx="821803" cy="5208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Eventual consistency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692323"/>
            <a:ext cx="7772400" cy="2649397"/>
          </a:xfrm>
        </p:spPr>
        <p:txBody>
          <a:bodyPr/>
          <a:lstStyle/>
          <a:p>
            <a:r>
              <a:rPr lang="en-US" smtClean="0"/>
              <a:t>Idea: Optimistically allow updates</a:t>
            </a:r>
          </a:p>
          <a:p>
            <a:pPr lvl="1"/>
            <a:r>
              <a:rPr lang="en-US" smtClean="0"/>
              <a:t>Don't coordinate with ALL replicas before returning response</a:t>
            </a:r>
          </a:p>
          <a:p>
            <a:pPr lvl="1"/>
            <a:r>
              <a:rPr lang="en-US" smtClean="0"/>
              <a:t>But ensure that updates reach all replicas </a:t>
            </a:r>
            <a:r>
              <a:rPr lang="en-US" smtClean="0">
                <a:solidFill>
                  <a:srgbClr val="FF9900"/>
                </a:solidFill>
              </a:rPr>
              <a:t>eventually</a:t>
            </a:r>
          </a:p>
          <a:p>
            <a:pPr lvl="2"/>
            <a:r>
              <a:rPr lang="en-US" smtClean="0"/>
              <a:t>What do we do if conflicting updates were made to different replicas?</a:t>
            </a:r>
          </a:p>
          <a:p>
            <a:pPr lvl="1"/>
            <a:r>
              <a:rPr lang="en-US" smtClean="0"/>
              <a:t>Good: Decouples replicas. Better performance, availability under partitions</a:t>
            </a:r>
          </a:p>
          <a:p>
            <a:pPr lvl="1"/>
            <a:r>
              <a:rPr lang="en-US" smtClean="0"/>
              <a:t>(Potentially) bad: Clients can see inconsistent state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 rot="268469">
            <a:off x="2995909" y="1579264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 rot="268469">
            <a:off x="5185455" y="1558045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81" y="2035981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5"/>
          <p:cNvSpPr txBox="1"/>
          <p:nvPr/>
        </p:nvSpPr>
        <p:spPr>
          <a:xfrm>
            <a:off x="1995241" y="2677856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A</a:t>
            </a:r>
            <a:endParaRPr lang="en-US" sz="1600"/>
          </a:p>
        </p:txBody>
      </p:sp>
      <p:pic>
        <p:nvPicPr>
          <p:cNvPr id="10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7987" y="1933738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5"/>
          <p:cNvSpPr txBox="1"/>
          <p:nvPr/>
        </p:nvSpPr>
        <p:spPr>
          <a:xfrm>
            <a:off x="6489750" y="2575613"/>
            <a:ext cx="946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B</a:t>
            </a:r>
            <a:endParaRPr lang="en-US" sz="1600"/>
          </a:p>
        </p:txBody>
      </p:sp>
      <p:pic>
        <p:nvPicPr>
          <p:cNvPr id="12" name="Picture 2" descr="MCj04326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424214" y="2694759"/>
            <a:ext cx="541337" cy="54133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453932" y="3214617"/>
            <a:ext cx="55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Alice</a:t>
            </a:r>
            <a:endParaRPr lang="en-US" sz="1400"/>
          </a:p>
        </p:txBody>
      </p:sp>
      <p:pic>
        <p:nvPicPr>
          <p:cNvPr id="14" name="Picture 9" descr="MCj043157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0511" y="2521292"/>
            <a:ext cx="874712" cy="881062"/>
          </a:xfrm>
          <a:prstGeom prst="rect">
            <a:avLst/>
          </a:prstGeom>
          <a:noFill/>
        </p:spPr>
      </p:pic>
      <p:pic>
        <p:nvPicPr>
          <p:cNvPr id="17410" name="Picture 2" descr="C:\Users\Andreas Haeberlen\AppData\Local\Microsoft\Windows\Temporary Internet Files\Content.IE5\XC8QYFDJ\MC90043979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3923" y="2803965"/>
            <a:ext cx="399327" cy="399327"/>
          </a:xfrm>
          <a:prstGeom prst="rect">
            <a:avLst/>
          </a:prstGeom>
          <a:noFill/>
        </p:spPr>
      </p:pic>
      <p:pic>
        <p:nvPicPr>
          <p:cNvPr id="17411" name="Picture 3" descr="C:\Users\Andreas Haeberlen\AppData\Local\Microsoft\Windows\Temporary Internet Files\Content.IE5\D49R5GBN\MC900351436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79398" y="1898248"/>
            <a:ext cx="355141" cy="552700"/>
          </a:xfrm>
          <a:prstGeom prst="rect">
            <a:avLst/>
          </a:prstGeom>
          <a:noFill/>
        </p:spPr>
      </p:pic>
      <p:sp>
        <p:nvSpPr>
          <p:cNvPr id="17" name="Freeform 16"/>
          <p:cNvSpPr/>
          <p:nvPr/>
        </p:nvSpPr>
        <p:spPr bwMode="auto">
          <a:xfrm>
            <a:off x="5335928" y="2500131"/>
            <a:ext cx="173620" cy="335666"/>
          </a:xfrm>
          <a:custGeom>
            <a:avLst/>
            <a:gdLst>
              <a:gd name="connsiteX0" fmla="*/ 104172 w 173620"/>
              <a:gd name="connsiteY0" fmla="*/ 335666 h 335666"/>
              <a:gd name="connsiteX1" fmla="*/ 0 w 173620"/>
              <a:gd name="connsiteY1" fmla="*/ 150471 h 335666"/>
              <a:gd name="connsiteX2" fmla="*/ 173620 w 173620"/>
              <a:gd name="connsiteY2" fmla="*/ 208344 h 335666"/>
              <a:gd name="connsiteX3" fmla="*/ 104172 w 173620"/>
              <a:gd name="connsiteY3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20" h="335666">
                <a:moveTo>
                  <a:pt x="104172" y="335666"/>
                </a:moveTo>
                <a:lnTo>
                  <a:pt x="0" y="150471"/>
                </a:lnTo>
                <a:lnTo>
                  <a:pt x="173620" y="208344"/>
                </a:lnTo>
                <a:lnTo>
                  <a:pt x="104172" y="0"/>
                </a:ln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4" descr="C:\Users\Andreas Haeberlen\AppData\Local\Microsoft\Windows\Temporary Internet Files\Content.IE5\9HYAWBUU\MC900359489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0618" y="1876012"/>
            <a:ext cx="939812" cy="971967"/>
          </a:xfrm>
          <a:prstGeom prst="rect">
            <a:avLst/>
          </a:prstGeom>
          <a:noFill/>
        </p:spPr>
      </p:pic>
      <p:pic>
        <p:nvPicPr>
          <p:cNvPr id="27" name="Picture 4" descr="C:\Users\Andreas Haeberlen\AppData\Local\Microsoft\Windows\Temporary Internet Files\Content.IE5\9HYAWBUU\MC900359489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7328705" y="1739045"/>
            <a:ext cx="939812" cy="971967"/>
          </a:xfrm>
          <a:prstGeom prst="rect">
            <a:avLst/>
          </a:prstGeom>
          <a:noFill/>
        </p:spPr>
      </p:pic>
      <p:pic>
        <p:nvPicPr>
          <p:cNvPr id="17417" name="Picture 9" descr="C:\Users\Andreas Haeberlen\AppData\Local\Microsoft\Windows\Temporary Internet Files\Content.IE5\NRR5JRIL\MC900326288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5555" y="1678328"/>
            <a:ext cx="791806" cy="436366"/>
          </a:xfrm>
          <a:prstGeom prst="rect">
            <a:avLst/>
          </a:prstGeom>
          <a:noFill/>
        </p:spPr>
      </p:pic>
      <p:pic>
        <p:nvPicPr>
          <p:cNvPr id="17418" name="Picture 10" descr="C:\Users\Andreas Haeberlen\AppData\Local\Microsoft\Windows\Temporary Internet Files\Content.IE5\40YUB0NL\MC900264388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72686" y="1597306"/>
            <a:ext cx="656128" cy="364012"/>
          </a:xfrm>
          <a:prstGeom prst="rect">
            <a:avLst/>
          </a:prstGeom>
          <a:noFill/>
        </p:spPr>
      </p:pic>
      <p:pic>
        <p:nvPicPr>
          <p:cNvPr id="34" name="Picture 9" descr="C:\Users\Andreas Haeberlen\AppData\Local\Microsoft\Windows\Temporary Internet Files\Content.IE5\NRR5JRIL\MC900326288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71676" y="1089948"/>
            <a:ext cx="791806" cy="436366"/>
          </a:xfrm>
          <a:prstGeom prst="rect">
            <a:avLst/>
          </a:prstGeom>
          <a:noFill/>
        </p:spPr>
      </p:pic>
      <p:pic>
        <p:nvPicPr>
          <p:cNvPr id="35" name="Picture 10" descr="C:\Users\Andreas Haeberlen\AppData\Local\Microsoft\Windows\Temporary Internet Files\Content.IE5\40YUB0NL\MC900264388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9400" y="1275144"/>
            <a:ext cx="656128" cy="364012"/>
          </a:xfrm>
          <a:prstGeom prst="rect">
            <a:avLst/>
          </a:prstGeom>
          <a:noFill/>
        </p:spPr>
      </p:pic>
      <p:pic>
        <p:nvPicPr>
          <p:cNvPr id="17419" name="Picture 11" descr="C:\Users\Andreas Haeberlen\AppData\Local\Microsoft\Windows\Temporary Internet Files\Content.IE5\6OL76X0Y\MC900437051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55517" y="2129742"/>
            <a:ext cx="512902" cy="512902"/>
          </a:xfrm>
          <a:prstGeom prst="rect">
            <a:avLst/>
          </a:prstGeom>
          <a:noFill/>
        </p:spPr>
      </p:pic>
      <p:pic>
        <p:nvPicPr>
          <p:cNvPr id="37" name="Picture 11" descr="C:\Users\Andreas Haeberlen\AppData\Local\Microsoft\Windows\Temporary Internet Files\Content.IE5\6OL76X0Y\MC900437051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22580" y="1958051"/>
            <a:ext cx="512902" cy="512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3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on both sides must become </a:t>
            </a:r>
            <a:r>
              <a:rPr lang="en-US" dirty="0" smtClean="0"/>
              <a:t>consistent</a:t>
            </a:r>
          </a:p>
          <a:p>
            <a:r>
              <a:rPr lang="en-US" dirty="0" smtClean="0"/>
              <a:t>Compensation </a:t>
            </a:r>
            <a:r>
              <a:rPr lang="en-US" dirty="0"/>
              <a:t>for </a:t>
            </a:r>
            <a:r>
              <a:rPr lang="en-US" dirty="0" smtClean="0"/>
              <a:t>mistakes during partition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from </a:t>
            </a:r>
            <a:r>
              <a:rPr lang="en-US" dirty="0" smtClean="0"/>
              <a:t>state </a:t>
            </a:r>
            <a:r>
              <a:rPr lang="en-US" dirty="0"/>
              <a:t>at the time of the partition and roll forward both sets of operations in some </a:t>
            </a:r>
            <a:r>
              <a:rPr lang="en-US" dirty="0" smtClean="0"/>
              <a:t>way, </a:t>
            </a:r>
            <a:r>
              <a:rPr lang="en-US" dirty="0"/>
              <a:t>maintaining </a:t>
            </a:r>
            <a:r>
              <a:rPr lang="en-US" dirty="0" smtClean="0"/>
              <a:t>consistency</a:t>
            </a:r>
          </a:p>
          <a:p>
            <a:r>
              <a:rPr lang="en-US" dirty="0" smtClean="0"/>
              <a:t>The </a:t>
            </a:r>
            <a:r>
              <a:rPr lang="en-US" dirty="0"/>
              <a:t>system must also merge </a:t>
            </a:r>
            <a:r>
              <a:rPr lang="en-US" dirty="0" smtClean="0"/>
              <a:t>conflicts</a:t>
            </a:r>
          </a:p>
          <a:p>
            <a:pPr lvl="1"/>
            <a:r>
              <a:rPr lang="en-US" dirty="0"/>
              <a:t>constraint certain operations during partition mode so that conflicts can always be merged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/>
              <a:t>detect conflicts and report them to a </a:t>
            </a:r>
            <a:r>
              <a:rPr lang="en-US" dirty="0" smtClean="0"/>
              <a:t>human</a:t>
            </a:r>
          </a:p>
          <a:p>
            <a:pPr lvl="1"/>
            <a:r>
              <a:rPr lang="en-US" dirty="0" smtClean="0"/>
              <a:t>use commutative </a:t>
            </a:r>
            <a:r>
              <a:rPr lang="en-US" dirty="0"/>
              <a:t>operations </a:t>
            </a:r>
            <a:r>
              <a:rPr lang="en-US" dirty="0" smtClean="0"/>
              <a:t>as </a:t>
            </a:r>
            <a:r>
              <a:rPr lang="en-US" dirty="0"/>
              <a:t>a general framework for automatic state </a:t>
            </a:r>
            <a:r>
              <a:rPr lang="en-US" dirty="0" smtClean="0"/>
              <a:t>convergence</a:t>
            </a:r>
          </a:p>
          <a:p>
            <a:pPr lvl="2"/>
            <a:r>
              <a:rPr lang="en-US" dirty="0"/>
              <a:t>commutative replicated data types (CRDTs)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Compensate for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racking </a:t>
            </a:r>
            <a:r>
              <a:rPr lang="en-US" dirty="0"/>
              <a:t>and limitation of partition</a:t>
            </a:r>
            <a:r>
              <a:rPr lang="en-US" dirty="0" smtClean="0"/>
              <a:t>-mode </a:t>
            </a:r>
            <a:r>
              <a:rPr lang="en-US" dirty="0"/>
              <a:t>operations ensures the knowledge of which </a:t>
            </a:r>
            <a:r>
              <a:rPr lang="en-US" dirty="0" smtClean="0"/>
              <a:t>invariants </a:t>
            </a:r>
            <a:r>
              <a:rPr lang="en-US" dirty="0"/>
              <a:t>could have been violated </a:t>
            </a:r>
          </a:p>
          <a:p>
            <a:pPr lvl="1"/>
            <a:r>
              <a:rPr lang="en-US" dirty="0"/>
              <a:t>trivial ways such as “last writer wins</a:t>
            </a:r>
            <a:r>
              <a:rPr lang="en-US" dirty="0" smtClean="0"/>
              <a:t>”, </a:t>
            </a:r>
            <a:r>
              <a:rPr lang="en-US" dirty="0"/>
              <a:t>smarter approaches that merge </a:t>
            </a:r>
            <a:r>
              <a:rPr lang="en-US" dirty="0" smtClean="0"/>
              <a:t>operations</a:t>
            </a:r>
            <a:r>
              <a:rPr lang="en-US" dirty="0"/>
              <a:t>, and human escalation </a:t>
            </a:r>
          </a:p>
          <a:p>
            <a:r>
              <a:rPr lang="en-US" dirty="0" smtClean="0"/>
              <a:t>For externalized mistakes typically requires some history about externalized outputs</a:t>
            </a:r>
          </a:p>
          <a:p>
            <a:r>
              <a:rPr lang="en-US" dirty="0" smtClean="0"/>
              <a:t>System </a:t>
            </a:r>
            <a:r>
              <a:rPr lang="en-US" dirty="0"/>
              <a:t>could execute orders </a:t>
            </a:r>
            <a:r>
              <a:rPr lang="en-US" dirty="0" smtClean="0"/>
              <a:t>twice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system can distinguish two intentional orders from two duplicate orders, it can cancel one of the </a:t>
            </a:r>
            <a:r>
              <a:rPr lang="en-US" dirty="0" smtClean="0"/>
              <a:t>duplicates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externalized, </a:t>
            </a:r>
            <a:r>
              <a:rPr lang="en-US" dirty="0" smtClean="0"/>
              <a:t>send an </a:t>
            </a:r>
            <a:r>
              <a:rPr lang="en-US" dirty="0"/>
              <a:t>e-mail </a:t>
            </a:r>
            <a:r>
              <a:rPr lang="en-US" dirty="0" smtClean="0"/>
              <a:t>explaining </a:t>
            </a:r>
            <a:r>
              <a:rPr lang="en-US" dirty="0"/>
              <a:t>the </a:t>
            </a:r>
            <a:r>
              <a:rPr lang="en-US" dirty="0" smtClean="0"/>
              <a:t>order was accidentally </a:t>
            </a:r>
            <a:r>
              <a:rPr lang="en-US" dirty="0"/>
              <a:t>executed </a:t>
            </a:r>
            <a:r>
              <a:rPr lang="en-US" dirty="0" smtClean="0"/>
              <a:t>twice </a:t>
            </a:r>
            <a:r>
              <a:rPr lang="en-US" dirty="0"/>
              <a:t>but that the mistake has been fixed and to attach a coupon for a </a:t>
            </a:r>
            <a:r>
              <a:rPr lang="en-US" dirty="0" smtClean="0"/>
              <a:t>discount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3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Relaxed consistency: ACID vs. 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database systems: ACID semantics</a:t>
            </a:r>
          </a:p>
          <a:p>
            <a:pPr lvl="1"/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Durability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Modern Internet systems: BASE semantics</a:t>
            </a:r>
          </a:p>
          <a:p>
            <a:pPr lvl="1"/>
            <a:r>
              <a:rPr lang="en-US" dirty="0" smtClean="0"/>
              <a:t>Basically Available</a:t>
            </a:r>
          </a:p>
          <a:p>
            <a:pPr lvl="1"/>
            <a:r>
              <a:rPr lang="en-US" dirty="0" smtClean="0"/>
              <a:t>Soft-state</a:t>
            </a:r>
          </a:p>
          <a:p>
            <a:pPr lvl="1"/>
            <a:r>
              <a:rPr lang="en-US" dirty="0" smtClean="0"/>
              <a:t>Eventually 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Consistency and partitions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replication to mask limited # of faults</a:t>
            </a:r>
          </a:p>
          <a:p>
            <a:pPr lvl="1"/>
            <a:r>
              <a:rPr lang="en-US" dirty="0" smtClean="0"/>
              <a:t>Can achieve strong consistency by having replicas agree on a common request ordering</a:t>
            </a:r>
          </a:p>
          <a:p>
            <a:pPr lvl="1"/>
            <a:r>
              <a:rPr lang="en-US" dirty="0" smtClean="0"/>
              <a:t>Even non-crash faults can be handled, as long as there are not too many of them (typical limit: 1/3)</a:t>
            </a:r>
          </a:p>
          <a:p>
            <a:endParaRPr lang="en-US" dirty="0" smtClean="0"/>
          </a:p>
          <a:p>
            <a:r>
              <a:rPr lang="en-US" dirty="0" smtClean="0"/>
              <a:t>Partition tolerance, availability, consistency?</a:t>
            </a:r>
          </a:p>
          <a:p>
            <a:pPr lvl="1"/>
            <a:r>
              <a:rPr lang="en-US" dirty="0" smtClean="0"/>
              <a:t>Can't have all three (CAP theorem)</a:t>
            </a:r>
          </a:p>
          <a:p>
            <a:pPr lvl="1"/>
            <a:r>
              <a:rPr lang="en-US" dirty="0" smtClean="0"/>
              <a:t>Typically trade-off between C and A</a:t>
            </a:r>
          </a:p>
          <a:p>
            <a:pPr lvl="1"/>
            <a:r>
              <a:rPr lang="en-US" dirty="0" smtClean="0"/>
              <a:t>If service works with weaker consistency guarantees, such as eventual consistency, can get a compromise (BASE)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partitions, CAP theorem, relaxed consistency</a:t>
            </a:r>
          </a:p>
          <a:p>
            <a:r>
              <a:rPr lang="en-US" dirty="0">
                <a:solidFill>
                  <a:srgbClr val="FF99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Anatomy of Cloud applications</a:t>
            </a:r>
          </a:p>
          <a:p>
            <a:pPr lvl="1"/>
            <a:r>
              <a:rPr lang="en-US" dirty="0" smtClean="0"/>
              <a:t>Scaling: stateless, caching,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Cloud storage</a:t>
            </a:r>
            <a:endParaRPr lang="en-US" dirty="0" smtClean="0"/>
          </a:p>
          <a:p>
            <a:pPr lvl="1"/>
            <a:r>
              <a:rPr lang="en-US" dirty="0" smtClean="0"/>
              <a:t>Overview</a:t>
            </a:r>
            <a:endParaRPr lang="en-US" dirty="0" smtClean="0"/>
          </a:p>
          <a:p>
            <a:pPr lvl="1"/>
            <a:r>
              <a:rPr lang="en-US" dirty="0" smtClean="0"/>
              <a:t>KVS and current systems</a:t>
            </a:r>
            <a:endParaRPr lang="en-US" dirty="0" smtClean="0"/>
          </a:p>
          <a:p>
            <a:r>
              <a:rPr lang="en-US" dirty="0" smtClean="0"/>
              <a:t>Amazon Dynamo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09632" y="340708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22" y="168666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10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61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Cloud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Elastic, just-in-time infrastructure</a:t>
            </a:r>
          </a:p>
          <a:p>
            <a:r>
              <a:rPr lang="en-US" dirty="0" smtClean="0"/>
              <a:t>More efficient resource utilization</a:t>
            </a:r>
          </a:p>
          <a:p>
            <a:r>
              <a:rPr lang="en-US" dirty="0" smtClean="0"/>
              <a:t>Pay for what you use</a:t>
            </a:r>
          </a:p>
          <a:p>
            <a:r>
              <a:rPr lang="en-US" dirty="0" smtClean="0"/>
              <a:t>Potential to reduce processing time</a:t>
            </a:r>
          </a:p>
          <a:p>
            <a:pPr lvl="1"/>
            <a:r>
              <a:rPr lang="en-US" dirty="0" smtClean="0"/>
              <a:t>Parallelization</a:t>
            </a:r>
          </a:p>
          <a:p>
            <a:r>
              <a:rPr lang="en-US" dirty="0" smtClean="0"/>
              <a:t>Leverage multiple data centers</a:t>
            </a:r>
          </a:p>
          <a:p>
            <a:pPr lvl="1"/>
            <a:r>
              <a:rPr lang="en-US" dirty="0" smtClean="0"/>
              <a:t>High availability, lower response times</a:t>
            </a:r>
          </a:p>
          <a:p>
            <a:endParaRPr lang="en-US" dirty="0" smtClean="0"/>
          </a:p>
          <a:p>
            <a:r>
              <a:rPr lang="en-US" dirty="0" smtClean="0"/>
              <a:t>How do applications exploit these benefits?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Cloud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Client/server paradigm</a:t>
            </a:r>
          </a:p>
          <a:p>
            <a:pPr lvl="1"/>
            <a:r>
              <a:rPr lang="en-US" dirty="0" smtClean="0"/>
              <a:t>Request/response messaging pattern</a:t>
            </a:r>
          </a:p>
          <a:p>
            <a:pPr lvl="1"/>
            <a:r>
              <a:rPr lang="en-US" dirty="0" smtClean="0"/>
              <a:t>Interactive communication</a:t>
            </a:r>
          </a:p>
          <a:p>
            <a:r>
              <a:rPr lang="en-US" dirty="0" smtClean="0"/>
              <a:t>Processing pipelines</a:t>
            </a:r>
          </a:p>
          <a:p>
            <a:pPr lvl="1"/>
            <a:r>
              <a:rPr lang="en-US" dirty="0" smtClean="0"/>
              <a:t>Examples: Indexing, </a:t>
            </a:r>
            <a:r>
              <a:rPr lang="en-US" dirty="0"/>
              <a:t>d</a:t>
            </a:r>
            <a:r>
              <a:rPr lang="en-US" dirty="0" smtClean="0"/>
              <a:t>ata mining, image processing, video transcoding, document processing</a:t>
            </a:r>
            <a:endParaRPr lang="en-US" dirty="0"/>
          </a:p>
          <a:p>
            <a:r>
              <a:rPr lang="en-US" dirty="0" smtClean="0"/>
              <a:t>Batch processing systems</a:t>
            </a:r>
          </a:p>
          <a:p>
            <a:pPr lvl="1"/>
            <a:r>
              <a:rPr lang="en-US" dirty="0" smtClean="0"/>
              <a:t>Example: report generation, fraud detection, analytics, backups, automated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4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Faults, failures, and what we can do about them</a:t>
            </a:r>
          </a:p>
          <a:p>
            <a:pPr lvl="1"/>
            <a:r>
              <a:rPr lang="en-US" dirty="0"/>
              <a:t>Network partitions, CAP theorem, relaxed consistency</a:t>
            </a:r>
          </a:p>
          <a:p>
            <a:r>
              <a:rPr lang="en-US" dirty="0" smtClean="0"/>
              <a:t>Cloud </a:t>
            </a:r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Anatomy of Cloud applications</a:t>
            </a:r>
          </a:p>
          <a:p>
            <a:pPr lvl="1"/>
            <a:r>
              <a:rPr lang="en-US" dirty="0" smtClean="0"/>
              <a:t>Scaling: stateless, caching,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Cloud storage</a:t>
            </a:r>
            <a:endParaRPr lang="en-US" dirty="0" smtClean="0"/>
          </a:p>
          <a:p>
            <a:pPr lvl="1"/>
            <a:r>
              <a:rPr lang="en-US" dirty="0" smtClean="0"/>
              <a:t>Overview</a:t>
            </a:r>
            <a:endParaRPr lang="en-US" dirty="0" smtClean="0"/>
          </a:p>
          <a:p>
            <a:pPr lvl="1"/>
            <a:r>
              <a:rPr lang="en-US" dirty="0" smtClean="0"/>
              <a:t>KVS and current systems</a:t>
            </a:r>
            <a:endParaRPr lang="en-US" dirty="0" smtClean="0"/>
          </a:p>
          <a:p>
            <a:r>
              <a:rPr lang="en-US" dirty="0" smtClean="0"/>
              <a:t>Amazon Dynamo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24232" y="218788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4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styles of system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Near the edge of the application focus is on vast numbers of clients and rapid response</a:t>
            </a:r>
          </a:p>
          <a:p>
            <a:endParaRPr lang="en-US" dirty="0"/>
          </a:p>
          <a:p>
            <a:r>
              <a:rPr lang="en-US" dirty="0" smtClean="0"/>
              <a:t>Inside we find data-intensive services that operate in a pipelined manner, asynchronously</a:t>
            </a:r>
          </a:p>
          <a:p>
            <a:endParaRPr lang="en-US" dirty="0"/>
          </a:p>
          <a:p>
            <a:r>
              <a:rPr lang="en-US" dirty="0" smtClean="0"/>
              <a:t>Deep inside the application we see a world of virtual computer clusters that are scheduled to share resources and on which applications like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) are very popular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Obama for America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7" y="1307018"/>
            <a:ext cx="8678726" cy="5203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4782" y="6339309"/>
            <a:ext cx="2312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http://awsofa.info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</a:t>
            </a:r>
            <a:r>
              <a:rPr lang="en-US" dirty="0"/>
              <a:t>C</a:t>
            </a:r>
            <a:r>
              <a:rPr lang="en-US" dirty="0" smtClean="0"/>
              <a:t>loud apps 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talk to application using Web browsers or the Web services standards</a:t>
            </a:r>
          </a:p>
          <a:p>
            <a:pPr lvl="1"/>
            <a:r>
              <a:rPr lang="en-US" dirty="0"/>
              <a:t>But this only gets us to the outer “skin” of the </a:t>
            </a:r>
            <a:r>
              <a:rPr lang="en-US" dirty="0" smtClean="0"/>
              <a:t>data </a:t>
            </a:r>
            <a:r>
              <a:rPr lang="en-US" dirty="0"/>
              <a:t>center, not the interior</a:t>
            </a:r>
          </a:p>
          <a:p>
            <a:pPr lvl="1"/>
            <a:r>
              <a:rPr lang="en-US" dirty="0"/>
              <a:t>Consider Amazon: it can host entire company web sites (like </a:t>
            </a:r>
            <a:r>
              <a:rPr lang="en-US" dirty="0" err="1" smtClean="0"/>
              <a:t>Netflix.com</a:t>
            </a:r>
            <a:r>
              <a:rPr lang="en-US" dirty="0"/>
              <a:t>), data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3</a:t>
            </a:r>
            <a:r>
              <a:rPr lang="en-US" dirty="0"/>
              <a:t>), servers (EC2</a:t>
            </a:r>
            <a:r>
              <a:rPr lang="en-US" dirty="0" smtClean="0"/>
              <a:t>), databases (RDS) </a:t>
            </a:r>
            <a:r>
              <a:rPr lang="en-US" dirty="0"/>
              <a:t>and even </a:t>
            </a:r>
            <a:r>
              <a:rPr lang="en-US" dirty="0" smtClean="0"/>
              <a:t>virtual desktops!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0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picture overview</a:t>
            </a:r>
            <a:endParaRPr lang="fr-BE" dirty="0"/>
          </a:p>
        </p:txBody>
      </p:sp>
      <p:sp>
        <p:nvSpPr>
          <p:cNvPr id="48" name="Content Placeholder 47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Client requests are</a:t>
            </a:r>
            <a:br>
              <a:rPr lang="en-US" dirty="0" smtClean="0"/>
            </a:br>
            <a:r>
              <a:rPr lang="en-US" dirty="0" smtClean="0"/>
              <a:t>handled in by front-end</a:t>
            </a:r>
            <a:br>
              <a:rPr lang="en-US" dirty="0" smtClean="0"/>
            </a:br>
            <a:r>
              <a:rPr lang="en-US" dirty="0" smtClean="0"/>
              <a:t>Web servers</a:t>
            </a:r>
          </a:p>
          <a:p>
            <a:r>
              <a:rPr lang="en-US" dirty="0" smtClean="0"/>
              <a:t>Application servers are</a:t>
            </a:r>
            <a:br>
              <a:rPr lang="en-US" dirty="0" smtClean="0"/>
            </a:br>
            <a:r>
              <a:rPr lang="en-US" dirty="0" smtClean="0"/>
              <a:t>invoked for dynamic</a:t>
            </a:r>
            <a:br>
              <a:rPr lang="en-US" dirty="0" smtClean="0"/>
            </a:br>
            <a:r>
              <a:rPr lang="en-US" dirty="0" smtClean="0"/>
              <a:t>content generation</a:t>
            </a:r>
            <a:br>
              <a:rPr lang="en-US" dirty="0" smtClean="0"/>
            </a:br>
            <a:r>
              <a:rPr lang="en-US" dirty="0" smtClean="0"/>
              <a:t>and run app logic</a:t>
            </a:r>
          </a:p>
          <a:p>
            <a:pPr lvl="1"/>
            <a:r>
              <a:rPr lang="en-US" dirty="0" smtClean="0"/>
              <a:t>PHP, Java, Python, …</a:t>
            </a:r>
          </a:p>
          <a:p>
            <a:r>
              <a:rPr lang="en-US" dirty="0" smtClean="0"/>
              <a:t>Back-end databases</a:t>
            </a:r>
            <a:br>
              <a:rPr lang="en-US" dirty="0" smtClean="0"/>
            </a:br>
            <a:r>
              <a:rPr lang="en-US" dirty="0" smtClean="0"/>
              <a:t>manage and provide</a:t>
            </a:r>
            <a:br>
              <a:rPr lang="en-US" dirty="0" smtClean="0"/>
            </a:br>
            <a:r>
              <a:rPr lang="en-US" dirty="0" smtClean="0"/>
              <a:t>access to data</a:t>
            </a:r>
          </a:p>
        </p:txBody>
      </p:sp>
      <p:cxnSp>
        <p:nvCxnSpPr>
          <p:cNvPr id="16" name="Straight Arrow Connector 15"/>
          <p:cNvCxnSpPr>
            <a:stCxn id="53" idx="2"/>
          </p:cNvCxnSpPr>
          <p:nvPr/>
        </p:nvCxnSpPr>
        <p:spPr>
          <a:xfrm>
            <a:off x="6105898" y="2198272"/>
            <a:ext cx="123665" cy="568361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2" idx="2"/>
          </p:cNvCxnSpPr>
          <p:nvPr/>
        </p:nvCxnSpPr>
        <p:spPr>
          <a:xfrm flipH="1">
            <a:off x="7303104" y="2100093"/>
            <a:ext cx="330361" cy="63630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>
          <a:xfrm>
            <a:off x="4384886" y="2706160"/>
            <a:ext cx="4759113" cy="3847040"/>
            <a:chOff x="1676400" y="2667000"/>
            <a:chExt cx="6705600" cy="2438400"/>
          </a:xfrm>
        </p:grpSpPr>
        <p:sp>
          <p:nvSpPr>
            <p:cNvPr id="4" name="Oval 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Oval 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Oval 1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7" name="Flowchart: Multidocument 26"/>
          <p:cNvSpPr/>
          <p:nvPr/>
        </p:nvSpPr>
        <p:spPr>
          <a:xfrm>
            <a:off x="7711319" y="5291373"/>
            <a:ext cx="967731" cy="644563"/>
          </a:xfrm>
          <a:prstGeom prst="flowChartMultidocument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Index</a:t>
            </a:r>
            <a:endParaRPr lang="fr-BE" sz="1600" dirty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29" name="Picture 2" descr="http://stanford2009.wikispaces.com/file/view/hadoop%2Belephant_rgb.png/71903389/hadoop%2Belephant_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2750" y="6063328"/>
            <a:ext cx="1478642" cy="528214"/>
          </a:xfrm>
          <a:prstGeom prst="rect">
            <a:avLst/>
          </a:prstGeom>
          <a:noFill/>
        </p:spPr>
      </p:pic>
      <p:cxnSp>
        <p:nvCxnSpPr>
          <p:cNvPr id="40" name="Straight Arrow Connector 39"/>
          <p:cNvCxnSpPr/>
          <p:nvPr/>
        </p:nvCxnSpPr>
        <p:spPr>
          <a:xfrm flipH="1">
            <a:off x="6400800" y="4953000"/>
            <a:ext cx="457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6200000">
            <a:off x="6446625" y="4897686"/>
            <a:ext cx="1568005" cy="900967"/>
          </a:xfrm>
          <a:prstGeom prst="ellipse">
            <a:avLst/>
          </a:prstGeom>
          <a:solidFill>
            <a:srgbClr val="CCFFCC">
              <a:alpha val="25098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Oval 45"/>
          <p:cNvSpPr/>
          <p:nvPr/>
        </p:nvSpPr>
        <p:spPr>
          <a:xfrm rot="16200000">
            <a:off x="5519402" y="4950751"/>
            <a:ext cx="1568005" cy="910734"/>
          </a:xfrm>
          <a:prstGeom prst="ellipse">
            <a:avLst/>
          </a:prstGeom>
          <a:solidFill>
            <a:srgbClr val="CCFFCC">
              <a:alpha val="25098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49" name="Rounded Rectangle 48"/>
          <p:cNvSpPr/>
          <p:nvPr/>
        </p:nvSpPr>
        <p:spPr bwMode="auto">
          <a:xfrm>
            <a:off x="7319425" y="3491094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6882133" y="3038765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2" name="Picture 19" descr="greenguy"/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7362797" y="1558755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" descr="MCj043262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835230" y="1656935"/>
            <a:ext cx="541337" cy="541337"/>
          </a:xfrm>
          <a:prstGeom prst="rect">
            <a:avLst/>
          </a:prstGeom>
          <a:noFill/>
        </p:spPr>
      </p:pic>
      <p:sp>
        <p:nvSpPr>
          <p:cNvPr id="54" name="Rounded Rectangle 53"/>
          <p:cNvSpPr/>
          <p:nvPr/>
        </p:nvSpPr>
        <p:spPr bwMode="auto">
          <a:xfrm>
            <a:off x="5900506" y="4842700"/>
            <a:ext cx="843145" cy="4789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Can 54"/>
          <p:cNvSpPr/>
          <p:nvPr/>
        </p:nvSpPr>
        <p:spPr bwMode="auto">
          <a:xfrm>
            <a:off x="5959790" y="5380456"/>
            <a:ext cx="739697" cy="66232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793801" y="4783446"/>
            <a:ext cx="843145" cy="4789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Can 56"/>
          <p:cNvSpPr/>
          <p:nvPr/>
        </p:nvSpPr>
        <p:spPr bwMode="auto">
          <a:xfrm>
            <a:off x="6853085" y="5321202"/>
            <a:ext cx="739697" cy="66232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6413401" y="3734201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081949" y="3281872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612026" y="4142393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250334" y="3690064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8389182" y="3976092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8208930" y="3523763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4840890" y="4626176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4524558" y="4173847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11010" y="4210381"/>
            <a:ext cx="115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Shards</a:t>
            </a:r>
            <a:endParaRPr lang="fr-BE" b="1" dirty="0"/>
          </a:p>
        </p:txBody>
      </p:sp>
      <p:cxnSp>
        <p:nvCxnSpPr>
          <p:cNvPr id="39" name="Straight Arrow Connector 38"/>
          <p:cNvCxnSpPr>
            <a:stCxn id="38" idx="1"/>
          </p:cNvCxnSpPr>
          <p:nvPr/>
        </p:nvCxnSpPr>
        <p:spPr>
          <a:xfrm flipH="1">
            <a:off x="6501728" y="4410436"/>
            <a:ext cx="809282" cy="2913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1"/>
            <a:endCxn id="41" idx="6"/>
          </p:cNvCxnSpPr>
          <p:nvPr/>
        </p:nvCxnSpPr>
        <p:spPr>
          <a:xfrm flipH="1">
            <a:off x="7230628" y="4410436"/>
            <a:ext cx="80382" cy="15373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with multiple tiers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096056"/>
            <a:ext cx="408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 (or database)</a:t>
            </a:r>
            <a:endParaRPr lang="en-US" sz="2800" dirty="0"/>
          </a:p>
        </p:txBody>
      </p:sp>
      <p:sp>
        <p:nvSpPr>
          <p:cNvPr id="12" name="Can 11"/>
          <p:cNvSpPr/>
          <p:nvPr/>
        </p:nvSpPr>
        <p:spPr bwMode="auto">
          <a:xfrm>
            <a:off x="3250864" y="480353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 at each tier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096056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191581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78866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796392" y="3343562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207898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495183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12709" y="1893431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 bwMode="auto">
          <a:xfrm>
            <a:off x="2872856" y="480353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 bwMode="auto">
          <a:xfrm>
            <a:off x="3645189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096056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191581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78866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796392" y="3343562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207898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495183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12709" y="1893431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 bwMode="auto">
          <a:xfrm>
            <a:off x="2872856" y="480353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 bwMode="auto">
          <a:xfrm>
            <a:off x="3645189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 bwMode="auto">
          <a:xfrm>
            <a:off x="2876447" y="1395749"/>
            <a:ext cx="1962047" cy="327728"/>
          </a:xfrm>
          <a:prstGeom prst="roundRect">
            <a:avLst/>
          </a:prstGeom>
          <a:solidFill>
            <a:srgbClr val="FF99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41653" y="1302601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Load balancer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2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partitions, CAP theorem, relaxed 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Scaling: stateless, caching, and </a:t>
            </a:r>
            <a:r>
              <a:rPr lang="en-US" dirty="0" err="1">
                <a:solidFill>
                  <a:srgbClr val="FF9900"/>
                </a:solidFill>
              </a:rPr>
              <a:t>sharding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dirty="0" smtClean="0"/>
              <a:t>Cloud storage</a:t>
            </a:r>
            <a:endParaRPr lang="en-US" dirty="0" smtClean="0"/>
          </a:p>
          <a:p>
            <a:pPr lvl="1"/>
            <a:r>
              <a:rPr lang="en-US" dirty="0" smtClean="0"/>
              <a:t>Overview</a:t>
            </a:r>
            <a:endParaRPr lang="en-US" dirty="0" smtClean="0"/>
          </a:p>
          <a:p>
            <a:pPr lvl="1"/>
            <a:r>
              <a:rPr lang="en-US" dirty="0" smtClean="0"/>
              <a:t>KVS and current systems</a:t>
            </a:r>
            <a:endParaRPr lang="en-US" dirty="0" smtClean="0"/>
          </a:p>
          <a:p>
            <a:r>
              <a:rPr lang="en-US" dirty="0" smtClean="0"/>
              <a:t>Amazon Dynamo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22" y="168666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10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6490093" y="3778938"/>
            <a:ext cx="698320" cy="419100"/>
            <a:chOff x="6143624" y="2514600"/>
            <a:chExt cx="698320" cy="419100"/>
          </a:xfrm>
        </p:grpSpPr>
        <p:sp>
          <p:nvSpPr>
            <p:cNvPr id="14" name="Right Arrow 13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39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servers are easiest to scale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a client request as an independent transaction and responds to it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Simpler and easier to scale</a:t>
            </a:r>
            <a:r>
              <a:rPr lang="en-US" dirty="0" smtClean="0"/>
              <a:t>: does not maintain state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More robust</a:t>
            </a:r>
            <a:r>
              <a:rPr lang="en-US" dirty="0" smtClean="0"/>
              <a:t>: tolerating instance failures does not require overheads restoring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4054" y="4762846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40456" y="5065819"/>
            <a:ext cx="283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Stateless servers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191581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3478866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3796392" y="4764674"/>
            <a:ext cx="1048476" cy="113386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840556" y="4822710"/>
            <a:ext cx="967699" cy="9676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3840556" y="4822710"/>
            <a:ext cx="967699" cy="9676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696732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984017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1301543" y="4764674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368184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191581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78866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796392" y="3343562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207898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495183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12709" y="1893431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 bwMode="auto">
          <a:xfrm>
            <a:off x="2872856" y="5075659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 bwMode="auto">
          <a:xfrm>
            <a:off x="3645189" y="537924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 bwMode="auto">
          <a:xfrm>
            <a:off x="2876447" y="1395749"/>
            <a:ext cx="1962047" cy="327728"/>
          </a:xfrm>
          <a:prstGeom prst="roundRect">
            <a:avLst/>
          </a:prstGeom>
          <a:solidFill>
            <a:srgbClr val="FF99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41653" y="1302601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Load balancer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2877644" y="4617147"/>
            <a:ext cx="1962047" cy="3277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42850" y="4523999"/>
            <a:ext cx="143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Caching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79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/>
          <p:cNvCxnSpPr>
            <a:stCxn id="88" idx="0"/>
          </p:cNvCxnSpPr>
          <p:nvPr/>
        </p:nvCxnSpPr>
        <p:spPr bwMode="auto">
          <a:xfrm rot="16200000" flipH="1">
            <a:off x="6787753" y="2996804"/>
            <a:ext cx="244726" cy="753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Arrow Connector 199"/>
          <p:cNvCxnSpPr>
            <a:endCxn id="57" idx="4"/>
          </p:cNvCxnSpPr>
          <p:nvPr/>
        </p:nvCxnSpPr>
        <p:spPr bwMode="auto">
          <a:xfrm rot="5400000" flipH="1" flipV="1">
            <a:off x="2848485" y="3187880"/>
            <a:ext cx="545411" cy="130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Masking faults with replication</a:t>
            </a:r>
            <a:endParaRPr lang="en-US"/>
          </a:p>
        </p:txBody>
      </p:sp>
      <p:sp>
        <p:nvSpPr>
          <p:cNvPr id="206" name="Content Placeholder 205"/>
          <p:cNvSpPr>
            <a:spLocks noGrp="1"/>
          </p:cNvSpPr>
          <p:nvPr>
            <p:ph idx="1"/>
          </p:nvPr>
        </p:nvSpPr>
        <p:spPr>
          <a:xfrm>
            <a:off x="990600" y="4333875"/>
            <a:ext cx="7772400" cy="2228849"/>
          </a:xfrm>
        </p:spPr>
        <p:txBody>
          <a:bodyPr/>
          <a:lstStyle/>
          <a:p>
            <a:r>
              <a:rPr lang="en-US" dirty="0" smtClean="0"/>
              <a:t>Alice can store her data on both servers</a:t>
            </a:r>
          </a:p>
          <a:p>
            <a:r>
              <a:rPr lang="en-US" dirty="0" smtClean="0"/>
              <a:t>Bob can get the data from either server</a:t>
            </a:r>
          </a:p>
          <a:p>
            <a:pPr lvl="1"/>
            <a:r>
              <a:rPr lang="en-US" dirty="0" smtClean="0"/>
              <a:t>A single crash fault on a server does not lead to a failure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Availability</a:t>
            </a:r>
            <a:r>
              <a:rPr lang="en-US" dirty="0" smtClean="0"/>
              <a:t> is maintained</a:t>
            </a:r>
          </a:p>
          <a:p>
            <a:pPr lvl="1"/>
            <a:r>
              <a:rPr lang="en-US" dirty="0" smtClean="0"/>
              <a:t>What about other types of faults, or multiple faults?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 rot="268469">
            <a:off x="2204726" y="2178945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5859" y="2442020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 rot="268469">
            <a:off x="4708965" y="1617913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Cloud"/>
          <p:cNvSpPr>
            <a:spLocks noChangeAspect="1" noEditPoints="1" noChangeArrowheads="1"/>
          </p:cNvSpPr>
          <p:nvPr/>
        </p:nvSpPr>
        <p:spPr bwMode="auto">
          <a:xfrm rot="268469">
            <a:off x="6227941" y="2252635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 rot="268469">
            <a:off x="3898398" y="3058178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 rot="268469">
            <a:off x="5447518" y="3120143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4339" y="252073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278425" y="18893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023676" y="35088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1916282" y="2338045"/>
            <a:ext cx="75948" cy="6109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 flipH="1" flipV="1">
            <a:off x="2380324" y="2203625"/>
            <a:ext cx="281354" cy="5225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775842" y="2286316"/>
            <a:ext cx="633218" cy="1028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3002102" y="2514731"/>
            <a:ext cx="532562" cy="2813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578941" y="2189835"/>
            <a:ext cx="1168747" cy="150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754230" y="2158993"/>
            <a:ext cx="562708" cy="291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296841" y="2140607"/>
            <a:ext cx="739373" cy="309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 flipH="1">
            <a:off x="5980948" y="2195873"/>
            <a:ext cx="373464" cy="2629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6107566" y="2705650"/>
            <a:ext cx="453851" cy="720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6321773" y="2424689"/>
            <a:ext cx="490397" cy="759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6200000" flipH="1">
            <a:off x="6310208" y="3028873"/>
            <a:ext cx="283028" cy="1624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6238836" y="2977289"/>
            <a:ext cx="19788" cy="5684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569979" y="3271399"/>
            <a:ext cx="394534" cy="112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5203214" y="3280082"/>
            <a:ext cx="262932" cy="470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16200000" flipH="1">
            <a:off x="4720465" y="3267931"/>
            <a:ext cx="573454" cy="184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2535660" y="2329643"/>
            <a:ext cx="316130" cy="8679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235"/>
          <p:cNvGrpSpPr>
            <a:grpSpLocks/>
          </p:cNvGrpSpPr>
          <p:nvPr/>
        </p:nvGrpSpPr>
        <p:grpSpPr bwMode="auto">
          <a:xfrm>
            <a:off x="2149544" y="2542505"/>
            <a:ext cx="220400" cy="125255"/>
            <a:chOff x="1355" y="2644"/>
            <a:chExt cx="257" cy="147"/>
          </a:xfrm>
        </p:grpSpPr>
        <p:sp>
          <p:nvSpPr>
            <p:cNvPr id="32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" name="Group 238"/>
            <p:cNvGrpSpPr>
              <a:grpSpLocks/>
            </p:cNvGrpSpPr>
            <p:nvPr/>
          </p:nvGrpSpPr>
          <p:grpSpPr bwMode="auto">
            <a:xfrm>
              <a:off x="1389" y="2645"/>
              <a:ext cx="166" cy="52"/>
              <a:chOff x="2242" y="2225"/>
              <a:chExt cx="626" cy="249"/>
            </a:xfrm>
          </p:grpSpPr>
          <p:sp>
            <p:nvSpPr>
              <p:cNvPr id="35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9" name="Group 235"/>
          <p:cNvGrpSpPr>
            <a:grpSpLocks/>
          </p:cNvGrpSpPr>
          <p:nvPr/>
        </p:nvGrpSpPr>
        <p:grpSpPr bwMode="auto">
          <a:xfrm>
            <a:off x="2672058" y="2261151"/>
            <a:ext cx="220400" cy="125255"/>
            <a:chOff x="1355" y="2644"/>
            <a:chExt cx="257" cy="147"/>
          </a:xfrm>
        </p:grpSpPr>
        <p:sp>
          <p:nvSpPr>
            <p:cNvPr id="40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" name="Group 238"/>
            <p:cNvGrpSpPr>
              <a:grpSpLocks/>
            </p:cNvGrpSpPr>
            <p:nvPr/>
          </p:nvGrpSpPr>
          <p:grpSpPr bwMode="auto">
            <a:xfrm>
              <a:off x="1389" y="2645"/>
              <a:ext cx="166" cy="52"/>
              <a:chOff x="2242" y="2225"/>
              <a:chExt cx="626" cy="249"/>
            </a:xfrm>
          </p:grpSpPr>
          <p:sp>
            <p:nvSpPr>
              <p:cNvPr id="43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83"/>
          <p:cNvGrpSpPr>
            <a:grpSpLocks/>
          </p:cNvGrpSpPr>
          <p:nvPr/>
        </p:nvGrpSpPr>
        <p:grpSpPr bwMode="auto">
          <a:xfrm>
            <a:off x="3239179" y="2291297"/>
            <a:ext cx="339762" cy="194338"/>
            <a:chOff x="2423" y="2253"/>
            <a:chExt cx="257" cy="147"/>
          </a:xfrm>
        </p:grpSpPr>
        <p:sp>
          <p:nvSpPr>
            <p:cNvPr id="4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0" name="Group 86"/>
            <p:cNvGrpSpPr>
              <a:grpSpLocks/>
            </p:cNvGrpSpPr>
            <p:nvPr/>
          </p:nvGrpSpPr>
          <p:grpSpPr bwMode="auto">
            <a:xfrm>
              <a:off x="2457" y="2254"/>
              <a:ext cx="166" cy="52"/>
              <a:chOff x="2242" y="2225"/>
              <a:chExt cx="626" cy="249"/>
            </a:xfrm>
          </p:grpSpPr>
          <p:sp>
            <p:nvSpPr>
              <p:cNvPr id="5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5" name="Group 83"/>
          <p:cNvGrpSpPr>
            <a:grpSpLocks/>
          </p:cNvGrpSpPr>
          <p:nvPr/>
        </p:nvGrpSpPr>
        <p:grpSpPr bwMode="auto">
          <a:xfrm>
            <a:off x="2957825" y="2823859"/>
            <a:ext cx="339762" cy="194338"/>
            <a:chOff x="2423" y="2253"/>
            <a:chExt cx="257" cy="147"/>
          </a:xfrm>
        </p:grpSpPr>
        <p:sp>
          <p:nvSpPr>
            <p:cNvPr id="56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8" name="Group 86"/>
            <p:cNvGrpSpPr>
              <a:grpSpLocks/>
            </p:cNvGrpSpPr>
            <p:nvPr/>
          </p:nvGrpSpPr>
          <p:grpSpPr bwMode="auto">
            <a:xfrm>
              <a:off x="2457" y="2254"/>
              <a:ext cx="166" cy="52"/>
              <a:chOff x="2242" y="2225"/>
              <a:chExt cx="626" cy="249"/>
            </a:xfrm>
          </p:grpSpPr>
          <p:sp>
            <p:nvSpPr>
              <p:cNvPr id="59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3" name="Group 83"/>
          <p:cNvGrpSpPr>
            <a:grpSpLocks/>
          </p:cNvGrpSpPr>
          <p:nvPr/>
        </p:nvGrpSpPr>
        <p:grpSpPr bwMode="auto">
          <a:xfrm>
            <a:off x="4929500" y="3549017"/>
            <a:ext cx="339762" cy="194338"/>
            <a:chOff x="2423" y="2253"/>
            <a:chExt cx="257" cy="147"/>
          </a:xfrm>
        </p:grpSpPr>
        <p:sp>
          <p:nvSpPr>
            <p:cNvPr id="64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" name="Group 86"/>
            <p:cNvGrpSpPr>
              <a:grpSpLocks/>
            </p:cNvGrpSpPr>
            <p:nvPr/>
          </p:nvGrpSpPr>
          <p:grpSpPr bwMode="auto">
            <a:xfrm>
              <a:off x="2443" y="2254"/>
              <a:ext cx="166" cy="52"/>
              <a:chOff x="2242" y="2225"/>
              <a:chExt cx="626" cy="249"/>
            </a:xfrm>
          </p:grpSpPr>
          <p:sp>
            <p:nvSpPr>
              <p:cNvPr id="67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" name="Group 83"/>
          <p:cNvGrpSpPr>
            <a:grpSpLocks/>
          </p:cNvGrpSpPr>
          <p:nvPr/>
        </p:nvGrpSpPr>
        <p:grpSpPr bwMode="auto">
          <a:xfrm>
            <a:off x="5400098" y="3286085"/>
            <a:ext cx="339762" cy="194338"/>
            <a:chOff x="2423" y="2253"/>
            <a:chExt cx="257" cy="147"/>
          </a:xfrm>
        </p:grpSpPr>
        <p:sp>
          <p:nvSpPr>
            <p:cNvPr id="72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4" name="Group 86"/>
            <p:cNvGrpSpPr>
              <a:grpSpLocks/>
            </p:cNvGrpSpPr>
            <p:nvPr/>
          </p:nvGrpSpPr>
          <p:grpSpPr bwMode="auto">
            <a:xfrm>
              <a:off x="2445" y="2254"/>
              <a:ext cx="166" cy="52"/>
              <a:chOff x="2242" y="2225"/>
              <a:chExt cx="626" cy="249"/>
            </a:xfrm>
          </p:grpSpPr>
          <p:sp>
            <p:nvSpPr>
              <p:cNvPr id="75" name="Freeform 74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9" name="Group 235"/>
          <p:cNvGrpSpPr>
            <a:grpSpLocks/>
          </p:cNvGrpSpPr>
          <p:nvPr/>
        </p:nvGrpSpPr>
        <p:grpSpPr bwMode="auto">
          <a:xfrm>
            <a:off x="5929922" y="3247565"/>
            <a:ext cx="220400" cy="125255"/>
            <a:chOff x="1355" y="2644"/>
            <a:chExt cx="257" cy="147"/>
          </a:xfrm>
        </p:grpSpPr>
        <p:sp>
          <p:nvSpPr>
            <p:cNvPr id="80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2" name="Group 238"/>
            <p:cNvGrpSpPr>
              <a:grpSpLocks/>
            </p:cNvGrpSpPr>
            <p:nvPr/>
          </p:nvGrpSpPr>
          <p:grpSpPr bwMode="auto">
            <a:xfrm>
              <a:off x="1387" y="2645"/>
              <a:ext cx="166" cy="52"/>
              <a:chOff x="2242" y="2225"/>
              <a:chExt cx="626" cy="249"/>
            </a:xfrm>
          </p:grpSpPr>
          <p:sp>
            <p:nvSpPr>
              <p:cNvPr id="83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7" name="Group 83"/>
          <p:cNvGrpSpPr>
            <a:grpSpLocks/>
          </p:cNvGrpSpPr>
          <p:nvPr/>
        </p:nvGrpSpPr>
        <p:grpSpPr bwMode="auto">
          <a:xfrm>
            <a:off x="6363065" y="3153781"/>
            <a:ext cx="339762" cy="194338"/>
            <a:chOff x="2423" y="2253"/>
            <a:chExt cx="257" cy="147"/>
          </a:xfrm>
        </p:grpSpPr>
        <p:sp>
          <p:nvSpPr>
            <p:cNvPr id="8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0" name="Group 86"/>
            <p:cNvGrpSpPr>
              <a:grpSpLocks/>
            </p:cNvGrpSpPr>
            <p:nvPr/>
          </p:nvGrpSpPr>
          <p:grpSpPr bwMode="auto">
            <a:xfrm>
              <a:off x="2447" y="2254"/>
              <a:ext cx="166" cy="52"/>
              <a:chOff x="2242" y="2225"/>
              <a:chExt cx="626" cy="249"/>
            </a:xfrm>
          </p:grpSpPr>
          <p:sp>
            <p:nvSpPr>
              <p:cNvPr id="9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5" name="Group 83"/>
          <p:cNvGrpSpPr>
            <a:grpSpLocks/>
          </p:cNvGrpSpPr>
          <p:nvPr/>
        </p:nvGrpSpPr>
        <p:grpSpPr bwMode="auto">
          <a:xfrm>
            <a:off x="6200617" y="2870753"/>
            <a:ext cx="339762" cy="194338"/>
            <a:chOff x="2423" y="2253"/>
            <a:chExt cx="257" cy="147"/>
          </a:xfrm>
        </p:grpSpPr>
        <p:sp>
          <p:nvSpPr>
            <p:cNvPr id="96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8" name="Group 86"/>
            <p:cNvGrpSpPr>
              <a:grpSpLocks/>
            </p:cNvGrpSpPr>
            <p:nvPr/>
          </p:nvGrpSpPr>
          <p:grpSpPr bwMode="auto">
            <a:xfrm>
              <a:off x="2449" y="2254"/>
              <a:ext cx="166" cy="52"/>
              <a:chOff x="2242" y="2225"/>
              <a:chExt cx="626" cy="249"/>
            </a:xfrm>
          </p:grpSpPr>
          <p:sp>
            <p:nvSpPr>
              <p:cNvPr id="99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3" name="Group 83"/>
          <p:cNvGrpSpPr>
            <a:grpSpLocks/>
          </p:cNvGrpSpPr>
          <p:nvPr/>
        </p:nvGrpSpPr>
        <p:grpSpPr bwMode="auto">
          <a:xfrm>
            <a:off x="6128604" y="2416902"/>
            <a:ext cx="339762" cy="194338"/>
            <a:chOff x="2423" y="2253"/>
            <a:chExt cx="257" cy="147"/>
          </a:xfrm>
        </p:grpSpPr>
        <p:sp>
          <p:nvSpPr>
            <p:cNvPr id="104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6" name="Group 86"/>
            <p:cNvGrpSpPr>
              <a:grpSpLocks/>
            </p:cNvGrpSpPr>
            <p:nvPr/>
          </p:nvGrpSpPr>
          <p:grpSpPr bwMode="auto">
            <a:xfrm>
              <a:off x="2451" y="2254"/>
              <a:ext cx="166" cy="52"/>
              <a:chOff x="2242" y="2225"/>
              <a:chExt cx="626" cy="249"/>
            </a:xfrm>
          </p:grpSpPr>
          <p:sp>
            <p:nvSpPr>
              <p:cNvPr id="107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1" name="Group 235"/>
          <p:cNvGrpSpPr>
            <a:grpSpLocks/>
          </p:cNvGrpSpPr>
          <p:nvPr/>
        </p:nvGrpSpPr>
        <p:grpSpPr bwMode="auto">
          <a:xfrm>
            <a:off x="6701970" y="2361635"/>
            <a:ext cx="220400" cy="125255"/>
            <a:chOff x="1355" y="2644"/>
            <a:chExt cx="257" cy="147"/>
          </a:xfrm>
        </p:grpSpPr>
        <p:sp>
          <p:nvSpPr>
            <p:cNvPr id="112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4" name="Group 238"/>
            <p:cNvGrpSpPr>
              <a:grpSpLocks/>
            </p:cNvGrpSpPr>
            <p:nvPr/>
          </p:nvGrpSpPr>
          <p:grpSpPr bwMode="auto">
            <a:xfrm>
              <a:off x="1389" y="2645"/>
              <a:ext cx="166" cy="52"/>
              <a:chOff x="2242" y="2225"/>
              <a:chExt cx="626" cy="249"/>
            </a:xfrm>
          </p:grpSpPr>
          <p:sp>
            <p:nvSpPr>
              <p:cNvPr id="115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7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9" name="Group 83"/>
          <p:cNvGrpSpPr>
            <a:grpSpLocks/>
          </p:cNvGrpSpPr>
          <p:nvPr/>
        </p:nvGrpSpPr>
        <p:grpSpPr bwMode="auto">
          <a:xfrm>
            <a:off x="5865672" y="2043438"/>
            <a:ext cx="339762" cy="194338"/>
            <a:chOff x="2423" y="2253"/>
            <a:chExt cx="257" cy="147"/>
          </a:xfrm>
        </p:grpSpPr>
        <p:sp>
          <p:nvSpPr>
            <p:cNvPr id="12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2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7" name="Group 83"/>
          <p:cNvGrpSpPr>
            <a:grpSpLocks/>
          </p:cNvGrpSpPr>
          <p:nvPr/>
        </p:nvGrpSpPr>
        <p:grpSpPr bwMode="auto">
          <a:xfrm>
            <a:off x="4577808" y="2092005"/>
            <a:ext cx="339762" cy="194338"/>
            <a:chOff x="2423" y="2253"/>
            <a:chExt cx="257" cy="147"/>
          </a:xfrm>
        </p:grpSpPr>
        <p:sp>
          <p:nvSpPr>
            <p:cNvPr id="12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0" name="Group 86"/>
            <p:cNvGrpSpPr>
              <a:grpSpLocks/>
            </p:cNvGrpSpPr>
            <p:nvPr/>
          </p:nvGrpSpPr>
          <p:grpSpPr bwMode="auto">
            <a:xfrm>
              <a:off x="2455" y="2254"/>
              <a:ext cx="166" cy="52"/>
              <a:chOff x="2242" y="2225"/>
              <a:chExt cx="626" cy="249"/>
            </a:xfrm>
          </p:grpSpPr>
          <p:sp>
            <p:nvSpPr>
              <p:cNvPr id="13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35" name="Straight Connector 134"/>
          <p:cNvCxnSpPr/>
          <p:nvPr/>
        </p:nvCxnSpPr>
        <p:spPr bwMode="auto">
          <a:xfrm flipV="1">
            <a:off x="4913327" y="2450395"/>
            <a:ext cx="403611" cy="5409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6" name="Group 83"/>
          <p:cNvGrpSpPr>
            <a:grpSpLocks/>
          </p:cNvGrpSpPr>
          <p:nvPr/>
        </p:nvGrpSpPr>
        <p:grpSpPr bwMode="auto">
          <a:xfrm>
            <a:off x="4746954" y="2984632"/>
            <a:ext cx="339762" cy="194338"/>
            <a:chOff x="2423" y="2253"/>
            <a:chExt cx="257" cy="147"/>
          </a:xfrm>
        </p:grpSpPr>
        <p:sp>
          <p:nvSpPr>
            <p:cNvPr id="137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8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9" name="Group 86"/>
            <p:cNvGrpSpPr>
              <a:grpSpLocks/>
            </p:cNvGrpSpPr>
            <p:nvPr/>
          </p:nvGrpSpPr>
          <p:grpSpPr bwMode="auto">
            <a:xfrm>
              <a:off x="2457" y="2254"/>
              <a:ext cx="166" cy="52"/>
              <a:chOff x="2242" y="2225"/>
              <a:chExt cx="626" cy="249"/>
            </a:xfrm>
          </p:grpSpPr>
          <p:sp>
            <p:nvSpPr>
              <p:cNvPr id="140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4" name="Group 83"/>
          <p:cNvGrpSpPr>
            <a:grpSpLocks/>
          </p:cNvGrpSpPr>
          <p:nvPr/>
        </p:nvGrpSpPr>
        <p:grpSpPr bwMode="auto">
          <a:xfrm>
            <a:off x="5128792" y="2361635"/>
            <a:ext cx="339762" cy="194338"/>
            <a:chOff x="2423" y="2253"/>
            <a:chExt cx="257" cy="147"/>
          </a:xfrm>
        </p:grpSpPr>
        <p:sp>
          <p:nvSpPr>
            <p:cNvPr id="145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7" name="Group 86"/>
            <p:cNvGrpSpPr>
              <a:grpSpLocks/>
            </p:cNvGrpSpPr>
            <p:nvPr/>
          </p:nvGrpSpPr>
          <p:grpSpPr bwMode="auto">
            <a:xfrm>
              <a:off x="2457" y="2254"/>
              <a:ext cx="166" cy="52"/>
              <a:chOff x="2242" y="2225"/>
              <a:chExt cx="626" cy="249"/>
            </a:xfrm>
          </p:grpSpPr>
          <p:sp>
            <p:nvSpPr>
              <p:cNvPr id="148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9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52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407" y="2306123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" name="TextBox 5"/>
          <p:cNvSpPr txBox="1"/>
          <p:nvPr/>
        </p:nvSpPr>
        <p:spPr>
          <a:xfrm>
            <a:off x="1115567" y="2947998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A</a:t>
            </a:r>
            <a:endParaRPr lang="en-US" sz="1600"/>
          </a:p>
        </p:txBody>
      </p:sp>
      <p:pic>
        <p:nvPicPr>
          <p:cNvPr id="155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357" y="3239573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TextBox 5"/>
          <p:cNvSpPr txBox="1"/>
          <p:nvPr/>
        </p:nvSpPr>
        <p:spPr>
          <a:xfrm>
            <a:off x="6811517" y="3862398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B</a:t>
            </a:r>
            <a:endParaRPr lang="en-US" sz="1600"/>
          </a:p>
        </p:txBody>
      </p:sp>
      <p:cxnSp>
        <p:nvCxnSpPr>
          <p:cNvPr id="158" name="Straight Connector 157"/>
          <p:cNvCxnSpPr>
            <a:endCxn id="112" idx="4"/>
          </p:cNvCxnSpPr>
          <p:nvPr/>
        </p:nvCxnSpPr>
        <p:spPr bwMode="auto">
          <a:xfrm rot="10800000">
            <a:off x="6922371" y="2424263"/>
            <a:ext cx="1031005" cy="3284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9" name="Picture 9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824" y="2282147"/>
            <a:ext cx="874712" cy="881062"/>
          </a:xfrm>
          <a:prstGeom prst="rect">
            <a:avLst/>
          </a:prstGeom>
          <a:noFill/>
        </p:spPr>
      </p:pic>
      <p:pic>
        <p:nvPicPr>
          <p:cNvPr id="161" name="Picture 19" descr="greenguy"/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8602663" y="2486399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2" descr="MCj043262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36601" y="3219544"/>
            <a:ext cx="541337" cy="541337"/>
          </a:xfrm>
          <a:prstGeom prst="rect">
            <a:avLst/>
          </a:prstGeom>
          <a:noFill/>
        </p:spPr>
      </p:pic>
      <p:sp>
        <p:nvSpPr>
          <p:cNvPr id="163" name="TextBox 162"/>
          <p:cNvSpPr txBox="1"/>
          <p:nvPr/>
        </p:nvSpPr>
        <p:spPr>
          <a:xfrm>
            <a:off x="2266319" y="3739402"/>
            <a:ext cx="55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Alice</a:t>
            </a:r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8614090" y="2993090"/>
            <a:ext cx="488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Bob</a:t>
            </a:r>
            <a:endParaRPr lang="en-US" sz="1400"/>
          </a:p>
        </p:txBody>
      </p:sp>
      <p:cxnSp>
        <p:nvCxnSpPr>
          <p:cNvPr id="191" name="Straight Connector 190"/>
          <p:cNvCxnSpPr>
            <a:stCxn id="179" idx="4"/>
            <a:endCxn id="184" idx="4"/>
          </p:cNvCxnSpPr>
          <p:nvPr/>
        </p:nvCxnSpPr>
        <p:spPr bwMode="auto">
          <a:xfrm flipV="1">
            <a:off x="4149857" y="3338984"/>
            <a:ext cx="405412" cy="190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>
            <a:stCxn id="187" idx="4"/>
            <a:endCxn id="138" idx="4"/>
          </p:cNvCxnSpPr>
          <p:nvPr/>
        </p:nvCxnSpPr>
        <p:spPr bwMode="auto">
          <a:xfrm flipV="1">
            <a:off x="4538667" y="3082462"/>
            <a:ext cx="378168" cy="218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stCxn id="187" idx="5"/>
            <a:endCxn id="65" idx="4"/>
          </p:cNvCxnSpPr>
          <p:nvPr/>
        </p:nvCxnSpPr>
        <p:spPr bwMode="auto">
          <a:xfrm>
            <a:off x="4538562" y="3301095"/>
            <a:ext cx="560819" cy="3457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2" name="Group 235"/>
          <p:cNvGrpSpPr>
            <a:grpSpLocks/>
          </p:cNvGrpSpPr>
          <p:nvPr/>
        </p:nvGrpSpPr>
        <p:grpSpPr bwMode="auto">
          <a:xfrm>
            <a:off x="4445069" y="3275930"/>
            <a:ext cx="220400" cy="125255"/>
            <a:chOff x="1355" y="2644"/>
            <a:chExt cx="257" cy="147"/>
          </a:xfrm>
        </p:grpSpPr>
        <p:sp>
          <p:nvSpPr>
            <p:cNvPr id="183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85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186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235"/>
          <p:cNvGrpSpPr>
            <a:grpSpLocks/>
          </p:cNvGrpSpPr>
          <p:nvPr/>
        </p:nvGrpSpPr>
        <p:grpSpPr bwMode="auto">
          <a:xfrm>
            <a:off x="4054544" y="3504530"/>
            <a:ext cx="220400" cy="125255"/>
            <a:chOff x="1355" y="2644"/>
            <a:chExt cx="257" cy="147"/>
          </a:xfrm>
        </p:grpSpPr>
        <p:sp>
          <p:nvSpPr>
            <p:cNvPr id="175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6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77" name="Group 238"/>
            <p:cNvGrpSpPr>
              <a:grpSpLocks/>
            </p:cNvGrpSpPr>
            <p:nvPr/>
          </p:nvGrpSpPr>
          <p:grpSpPr bwMode="auto">
            <a:xfrm>
              <a:off x="1387" y="2645"/>
              <a:ext cx="166" cy="52"/>
              <a:chOff x="2242" y="2225"/>
              <a:chExt cx="626" cy="249"/>
            </a:xfrm>
          </p:grpSpPr>
          <p:sp>
            <p:nvSpPr>
              <p:cNvPr id="178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9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0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65" name="Picture 59" descr="MCj043163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1938" y="3200400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81125" y="2409825"/>
            <a:ext cx="428511" cy="428511"/>
          </a:xfrm>
          <a:prstGeom prst="rect">
            <a:avLst/>
          </a:prstGeom>
          <a:noFill/>
        </p:spPr>
      </p:pic>
      <p:pic>
        <p:nvPicPr>
          <p:cNvPr id="210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58025" y="3381375"/>
            <a:ext cx="428511" cy="4285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45833 0.0402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00" y="2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6458 0.1847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0.18195 L 0.16875 0.04028 L 0.07916 -0.00417 L 0.00312 -0.00139 " pathEditMode="relative" ptsTypes="AAAA">
                                      <p:cBhvr>
                                        <p:cTn id="24" dur="3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33 0.04027 L -0.45 -0.10001 L -0.42292 -0.1764 L -0.27187 -0.20695 L -0.21354 -0.16668 L -0.13125 -0.2139 L -0.10625 -0.15556 L -0.09792 -0.09168 L -0.07812 -0.05001 L 0.00104 -5.55556E-6 " pathEditMode="relative" ptsTypes="AAAAAAAAAA">
                                      <p:cBhvr>
                                        <p:cTn id="26" dur="3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Caching is central to responsiveness</a:t>
            </a:r>
          </a:p>
          <a:p>
            <a:pPr lvl="1"/>
            <a:r>
              <a:rPr lang="en-US" dirty="0" smtClean="0"/>
              <a:t>Basic idea is to always used cached data if at all possible, so the inner services (data stores) are shielded from “online” load</a:t>
            </a:r>
          </a:p>
          <a:p>
            <a:pPr lvl="1"/>
            <a:r>
              <a:rPr lang="en-US" dirty="0" smtClean="0"/>
              <a:t>Caching is only temporary storage, hence it is stateless</a:t>
            </a:r>
          </a:p>
          <a:p>
            <a:pPr lvl="1"/>
            <a:r>
              <a:rPr lang="en-US" dirty="0" smtClean="0"/>
              <a:t>We can add multiple cache serves to spread loads</a:t>
            </a:r>
          </a:p>
          <a:p>
            <a:r>
              <a:rPr lang="en-US" dirty="0"/>
              <a:t>Must think hard about patterns of data </a:t>
            </a:r>
            <a:r>
              <a:rPr lang="en-US" dirty="0" smtClean="0"/>
              <a:t>access</a:t>
            </a:r>
            <a:endParaRPr lang="en-US" dirty="0"/>
          </a:p>
          <a:p>
            <a:pPr lvl="1"/>
            <a:r>
              <a:rPr lang="en-US" dirty="0"/>
              <a:t>Some </a:t>
            </a:r>
            <a:r>
              <a:rPr lang="en-US" dirty="0" smtClean="0"/>
              <a:t>data </a:t>
            </a:r>
            <a:r>
              <a:rPr lang="en-US" dirty="0"/>
              <a:t>needs to be heavily replicated to offer </a:t>
            </a:r>
            <a:r>
              <a:rPr lang="en-US" dirty="0" smtClean="0"/>
              <a:t>very </a:t>
            </a:r>
            <a:r>
              <a:rPr lang="en-US" dirty="0"/>
              <a:t>fast access on vast numbers of nodes</a:t>
            </a:r>
          </a:p>
          <a:p>
            <a:pPr lvl="1"/>
            <a:r>
              <a:rPr lang="en-US" dirty="0" smtClean="0"/>
              <a:t>In principle </a:t>
            </a:r>
            <a:r>
              <a:rPr lang="en-US" dirty="0"/>
              <a:t>the level of replication </a:t>
            </a:r>
            <a:r>
              <a:rPr lang="en-US" dirty="0" smtClean="0"/>
              <a:t>should </a:t>
            </a:r>
            <a:r>
              <a:rPr lang="en-US" dirty="0"/>
              <a:t>match level of </a:t>
            </a:r>
            <a:r>
              <a:rPr lang="en-US" dirty="0" smtClean="0"/>
              <a:t>load </a:t>
            </a:r>
            <a:r>
              <a:rPr lang="en-US" dirty="0"/>
              <a:t>and the degree to which the data is needed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servers require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a relational database is challenging</a:t>
            </a:r>
          </a:p>
          <a:p>
            <a:r>
              <a:rPr lang="en-US" dirty="0" smtClean="0"/>
              <a:t>Traditional approach is replication</a:t>
            </a:r>
          </a:p>
          <a:p>
            <a:pPr lvl="1"/>
            <a:r>
              <a:rPr lang="en-US" dirty="0" smtClean="0"/>
              <a:t>Data is written to a master server and then replicated to one or more slave servers (synchronously or asynchronously)</a:t>
            </a:r>
          </a:p>
          <a:p>
            <a:pPr lvl="1"/>
            <a:r>
              <a:rPr lang="en-US" dirty="0" smtClean="0"/>
              <a:t>Read operations can be handled by the slaves</a:t>
            </a:r>
          </a:p>
          <a:p>
            <a:pPr lvl="1"/>
            <a:r>
              <a:rPr lang="en-US" dirty="0" smtClean="0"/>
              <a:t>All writes happen on the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40456" y="5096056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 bwMode="auto">
          <a:xfrm>
            <a:off x="1602752" y="5105895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Master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3645189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Slave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7" idx="4"/>
            <a:endCxn id="8" idx="2"/>
          </p:cNvCxnSpPr>
          <p:nvPr/>
        </p:nvCxnSpPr>
        <p:spPr bwMode="auto">
          <a:xfrm>
            <a:off x="2827496" y="5654212"/>
            <a:ext cx="817693" cy="12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7" idx="1"/>
          </p:cNvCxnSpPr>
          <p:nvPr/>
        </p:nvCxnSpPr>
        <p:spPr bwMode="auto">
          <a:xfrm>
            <a:off x="2215124" y="4459873"/>
            <a:ext cx="0" cy="6460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8" idx="1"/>
          </p:cNvCxnSpPr>
          <p:nvPr/>
        </p:nvCxnSpPr>
        <p:spPr bwMode="auto">
          <a:xfrm flipH="1" flipV="1">
            <a:off x="4248804" y="4459873"/>
            <a:ext cx="8757" cy="6472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541407" y="4461091"/>
            <a:ext cx="8757" cy="6472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68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servers require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a relational database is challenging</a:t>
            </a:r>
          </a:p>
          <a:p>
            <a:r>
              <a:rPr lang="en-US" dirty="0" smtClean="0"/>
              <a:t>Traditional approach is replication</a:t>
            </a:r>
          </a:p>
          <a:p>
            <a:pPr lvl="1"/>
            <a:r>
              <a:rPr lang="en-US" dirty="0" smtClean="0"/>
              <a:t>Data is written to a master server and then replicated to one or more slave servers (synchronously or asynchronously)</a:t>
            </a:r>
          </a:p>
          <a:p>
            <a:pPr lvl="1"/>
            <a:r>
              <a:rPr lang="en-US" dirty="0" smtClean="0"/>
              <a:t>Read operations can be handled by the slaves</a:t>
            </a:r>
          </a:p>
          <a:p>
            <a:pPr lvl="1"/>
            <a:r>
              <a:rPr lang="en-US" dirty="0" smtClean="0"/>
              <a:t>All writes happen on the master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Master becomes the write bottleneck</a:t>
            </a:r>
          </a:p>
          <a:p>
            <a:pPr lvl="1"/>
            <a:r>
              <a:rPr lang="en-US" dirty="0" smtClean="0"/>
              <a:t>Master is a single point of failure</a:t>
            </a:r>
          </a:p>
          <a:p>
            <a:pPr lvl="1"/>
            <a:r>
              <a:rPr lang="en-US" dirty="0" smtClean="0"/>
              <a:t>As load increases, cost of replication increases</a:t>
            </a:r>
          </a:p>
          <a:p>
            <a:pPr lvl="1"/>
            <a:r>
              <a:rPr lang="en-US" dirty="0" smtClean="0"/>
              <a:t>Slaves may fall behind and serve stale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9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partitioning strategy</a:t>
            </a:r>
          </a:p>
          <a:p>
            <a:r>
              <a:rPr lang="en-US" dirty="0" smtClean="0"/>
              <a:t>Basic idea: split data between multiple machines and have a way to make sure you always access data from the right place</a:t>
            </a:r>
          </a:p>
          <a:p>
            <a:pPr lvl="1"/>
            <a:r>
              <a:rPr lang="en-US" dirty="0" smtClean="0"/>
              <a:t>Typically define a </a:t>
            </a:r>
            <a:r>
              <a:rPr lang="en-US" dirty="0" err="1" smtClean="0"/>
              <a:t>sharding</a:t>
            </a:r>
            <a:r>
              <a:rPr lang="en-US" dirty="0" smtClean="0"/>
              <a:t> key and create a shard mapping (e.g., consistent hashing: </a:t>
            </a:r>
            <a:r>
              <a:rPr lang="en-US" dirty="0" err="1" smtClean="0"/>
              <a:t>shard_idx</a:t>
            </a:r>
            <a:r>
              <a:rPr lang="en-US" dirty="0" smtClean="0"/>
              <a:t> = hash(key) mod N)</a:t>
            </a:r>
          </a:p>
          <a:p>
            <a:pPr lvl="1"/>
            <a:r>
              <a:rPr lang="en-US" dirty="0" smtClean="0"/>
              <a:t>Other partitioning schemes exist: e.g., allocate whole tables on the same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Can 5"/>
          <p:cNvSpPr/>
          <p:nvPr/>
        </p:nvSpPr>
        <p:spPr bwMode="auto">
          <a:xfrm>
            <a:off x="1602752" y="5105895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Partition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3191581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</a:rPr>
              <a:t>Partition </a:t>
            </a:r>
            <a:r>
              <a:rPr lang="en-US" dirty="0" smtClean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4764092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</a:rPr>
              <a:t>Partition </a:t>
            </a:r>
            <a:r>
              <a:rPr lang="en-US" dirty="0" smtClean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read and write throughput</a:t>
            </a:r>
          </a:p>
          <a:p>
            <a:r>
              <a:rPr lang="en-US" dirty="0" smtClean="0"/>
              <a:t>High availability</a:t>
            </a:r>
          </a:p>
          <a:p>
            <a:r>
              <a:rPr lang="en-US" dirty="0" smtClean="0"/>
              <a:t>Possibility of doing more work in parallel within the application server</a:t>
            </a:r>
          </a:p>
          <a:p>
            <a:endParaRPr lang="en-US" dirty="0"/>
          </a:p>
          <a:p>
            <a:r>
              <a:rPr lang="en-US" dirty="0" smtClean="0"/>
              <a:t>Challenge: picking a good partitioning scheme</a:t>
            </a:r>
          </a:p>
          <a:p>
            <a:pPr lvl="1"/>
            <a:r>
              <a:rPr lang="en-US" dirty="0" smtClean="0"/>
              <a:t>Otherwise risk of having hotspots in the system due to</a:t>
            </a:r>
            <a:br>
              <a:rPr lang="en-US" dirty="0" smtClean="0"/>
            </a:br>
            <a:r>
              <a:rPr lang="en-US" dirty="0" smtClean="0"/>
              <a:t>load imbalance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7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used in many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is not only for partitioning data within a database</a:t>
            </a:r>
          </a:p>
          <a:p>
            <a:r>
              <a:rPr lang="en-US" dirty="0" smtClean="0"/>
              <a:t>Applies essentially to every</a:t>
            </a:r>
            <a:r>
              <a:rPr lang="en-US" dirty="0"/>
              <a:t> </a:t>
            </a:r>
            <a:r>
              <a:rPr lang="en-US" dirty="0" smtClean="0"/>
              <a:t>application tier</a:t>
            </a:r>
          </a:p>
          <a:p>
            <a:pPr lvl="1"/>
            <a:r>
              <a:rPr lang="en-US" dirty="0" smtClean="0"/>
              <a:t>Notion of </a:t>
            </a:r>
            <a:r>
              <a:rPr lang="en-US" dirty="0" err="1" smtClean="0"/>
              <a:t>sharding</a:t>
            </a:r>
            <a:r>
              <a:rPr lang="en-US" dirty="0" smtClean="0"/>
              <a:t> is cross-cutting</a:t>
            </a:r>
          </a:p>
          <a:p>
            <a:endParaRPr lang="en-US" dirty="0" smtClean="0"/>
          </a:p>
          <a:p>
            <a:r>
              <a:rPr lang="en-US" dirty="0" smtClean="0"/>
              <a:t>Example: partition data across caching servers</a:t>
            </a:r>
          </a:p>
          <a:p>
            <a:r>
              <a:rPr lang="en-US" dirty="0" smtClean="0"/>
              <a:t>Two popular </a:t>
            </a:r>
            <a:r>
              <a:rPr lang="en-US" dirty="0"/>
              <a:t>in-memory caching </a:t>
            </a:r>
            <a:r>
              <a:rPr lang="en-US" dirty="0" smtClean="0"/>
              <a:t>systems: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memcached</a:t>
            </a:r>
            <a:r>
              <a:rPr lang="en-US" dirty="0"/>
              <a:t>: distributed object caching system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redis</a:t>
            </a:r>
            <a:r>
              <a:rPr lang="en-US" dirty="0"/>
              <a:t>: distributed data structure server (also works as store)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3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isn’t just about updates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Should also be thinking about patterns that arise when doing reads (“queries”)</a:t>
            </a:r>
          </a:p>
          <a:p>
            <a:pPr lvl="1"/>
            <a:r>
              <a:rPr lang="en-US" dirty="0" smtClean="0"/>
              <a:t>Some can just be performed by a single representative of a service</a:t>
            </a:r>
          </a:p>
          <a:p>
            <a:pPr lvl="1"/>
            <a:r>
              <a:rPr lang="en-US" dirty="0" smtClean="0"/>
              <a:t>But others might need the parallelism of having several (or even a huge number) of machines do parts of the work concurrently</a:t>
            </a:r>
          </a:p>
          <a:p>
            <a:r>
              <a:rPr lang="en-US" dirty="0" smtClean="0"/>
              <a:t>The term </a:t>
            </a:r>
            <a:r>
              <a:rPr lang="en-US" dirty="0" err="1" smtClean="0"/>
              <a:t>sharding</a:t>
            </a:r>
            <a:r>
              <a:rPr lang="en-US" dirty="0" smtClean="0"/>
              <a:t> is used for data, but here we might talk about “parallel computation on </a:t>
            </a:r>
            <a:r>
              <a:rPr lang="en-US" smtClean="0"/>
              <a:t>a shard”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First-tier parallelism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Parallelism is vital for fast interactive services</a:t>
            </a:r>
          </a:p>
          <a:p>
            <a:r>
              <a:rPr lang="en-US" dirty="0" smtClean="0"/>
              <a:t>Key question:</a:t>
            </a:r>
          </a:p>
          <a:p>
            <a:pPr lvl="1"/>
            <a:r>
              <a:rPr lang="en-US" dirty="0" smtClean="0"/>
              <a:t>Request has reached some service instance X</a:t>
            </a:r>
          </a:p>
          <a:p>
            <a:pPr lvl="1"/>
            <a:r>
              <a:rPr lang="en-US" dirty="0" smtClean="0"/>
              <a:t>Will it be faster…</a:t>
            </a:r>
          </a:p>
          <a:p>
            <a:pPr lvl="2"/>
            <a:r>
              <a:rPr lang="en-US" dirty="0" smtClean="0"/>
              <a:t>… For X to just compute the response</a:t>
            </a:r>
          </a:p>
          <a:p>
            <a:pPr lvl="2"/>
            <a:r>
              <a:rPr lang="en-US" dirty="0" smtClean="0"/>
              <a:t>… Or for X to subdivide the work by asking subservices to do parts of the job?</a:t>
            </a:r>
          </a:p>
          <a:p>
            <a:r>
              <a:rPr lang="en-US" dirty="0" smtClean="0"/>
              <a:t>Glimpse of an answer</a:t>
            </a:r>
          </a:p>
          <a:p>
            <a:pPr lvl="1"/>
            <a:r>
              <a:rPr lang="en-US" dirty="0" smtClean="0"/>
              <a:t>When you make a search on Bing, the query is processed in parallel by even 1000s of servers that run in real-time on your request!</a:t>
            </a:r>
          </a:p>
          <a:p>
            <a:r>
              <a:rPr lang="en-US" dirty="0" smtClean="0"/>
              <a:t>Parallel actions must focus on </a:t>
            </a:r>
            <a:r>
              <a:rPr lang="en-US" dirty="0"/>
              <a:t>the critical path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3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“critical path” mean?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Focus on delay until a client receives a reply</a:t>
            </a:r>
          </a:p>
          <a:p>
            <a:r>
              <a:rPr lang="en-US" dirty="0"/>
              <a:t>Critical path are actions that contribute to this delay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12329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2546" y="3361117"/>
            <a:ext cx="16090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Request</a:t>
            </a:r>
            <a:endParaRPr lang="fr-BE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2" y="576976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7913" y="5999615"/>
            <a:ext cx="17176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</a:t>
            </a:r>
            <a:endParaRPr lang="fr-BE" sz="1600" b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3020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3871522"/>
            <a:ext cx="1463180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 delay seen by end-user would include Internet latencies</a:t>
            </a:r>
            <a:endParaRPr lang="fr-BE" sz="1600" b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296369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176301" y="4603092"/>
            <a:ext cx="12087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Service </a:t>
            </a:r>
            <a:r>
              <a:rPr lang="en-US" sz="1600" b="1" dirty="0" smtClean="0"/>
              <a:t>response delay</a:t>
            </a:r>
            <a:endParaRPr lang="fr-BE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7" y="358913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66327" y="3519693"/>
            <a:ext cx="23538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Service instance</a:t>
            </a:r>
            <a:endParaRPr lang="fr-BE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28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780930" y="3093165"/>
            <a:ext cx="541337" cy="541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4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speedup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example of a parallel read-only request, the critical path centers on the middle “subservice”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12329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2546" y="3361117"/>
            <a:ext cx="16090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Request</a:t>
            </a:r>
            <a:endParaRPr lang="fr-BE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2" y="576976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7913" y="5999615"/>
            <a:ext cx="17176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</a:t>
            </a:r>
            <a:endParaRPr lang="fr-BE" sz="1600" b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3020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3871522"/>
            <a:ext cx="1463180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 delay seen by end-user would include Internet latencies</a:t>
            </a:r>
            <a:endParaRPr lang="fr-BE" sz="1600" b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296369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176301" y="4603092"/>
            <a:ext cx="12087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Service </a:t>
            </a:r>
            <a:r>
              <a:rPr lang="en-US" sz="1600" b="1" dirty="0" smtClean="0"/>
              <a:t>response delay</a:t>
            </a:r>
            <a:endParaRPr lang="fr-BE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7" y="358913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66327" y="3327824"/>
            <a:ext cx="23538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Service instance</a:t>
            </a:r>
            <a:endParaRPr lang="fr-BE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  <p:pic>
        <p:nvPicPr>
          <p:cNvPr id="28" name="Picture 2" descr="MCj04326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780930" y="3093165"/>
            <a:ext cx="541337" cy="541337"/>
          </a:xfrm>
          <a:prstGeom prst="rect">
            <a:avLst/>
          </a:prstGeom>
          <a:noFill/>
        </p:spPr>
      </p:pic>
      <p:cxnSp>
        <p:nvCxnSpPr>
          <p:cNvPr id="29" name="Straight Connector 28"/>
          <p:cNvCxnSpPr/>
          <p:nvPr/>
        </p:nvCxnSpPr>
        <p:spPr>
          <a:xfrm>
            <a:off x="6552599" y="3581591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2608" y="4412054"/>
            <a:ext cx="900076" cy="22424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32607" y="4412054"/>
            <a:ext cx="1277180" cy="9763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933599" y="3581591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2608" y="4412054"/>
            <a:ext cx="2035728" cy="28932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32608" y="4777576"/>
            <a:ext cx="2062992" cy="1607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95599" y="3581591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32607" y="3581591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52523" y="4932206"/>
            <a:ext cx="900076" cy="203897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32608" y="5366936"/>
            <a:ext cx="1300992" cy="33635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632607" y="3573854"/>
            <a:ext cx="5593" cy="7149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2607" y="5795560"/>
            <a:ext cx="5594" cy="2928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933600" y="3573854"/>
            <a:ext cx="5594" cy="9358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39194" y="5402654"/>
            <a:ext cx="0" cy="7131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32608" y="4483878"/>
            <a:ext cx="1" cy="11604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Callout 1 56"/>
          <p:cNvSpPr/>
          <p:nvPr/>
        </p:nvSpPr>
        <p:spPr>
          <a:xfrm>
            <a:off x="6271197" y="3676175"/>
            <a:ext cx="1670806" cy="612648"/>
          </a:xfrm>
          <a:prstGeom prst="borderCallout1">
            <a:avLst>
              <a:gd name="adj1" fmla="val 46577"/>
              <a:gd name="adj2" fmla="val -912"/>
              <a:gd name="adj3" fmla="val 112500"/>
              <a:gd name="adj4" fmla="val -38333"/>
            </a:avLst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Critical 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Line Callout 1 57"/>
          <p:cNvSpPr/>
          <p:nvPr/>
        </p:nvSpPr>
        <p:spPr>
          <a:xfrm>
            <a:off x="7452002" y="4506040"/>
            <a:ext cx="1691998" cy="612648"/>
          </a:xfrm>
          <a:prstGeom prst="borderCallout1">
            <a:avLst>
              <a:gd name="adj1" fmla="val 46577"/>
              <a:gd name="adj2" fmla="val -912"/>
              <a:gd name="adj3" fmla="val 95569"/>
              <a:gd name="adj4" fmla="val -30139"/>
            </a:avLst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Critical 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Line Callout 1 58"/>
          <p:cNvSpPr/>
          <p:nvPr/>
        </p:nvSpPr>
        <p:spPr>
          <a:xfrm>
            <a:off x="6428307" y="5728832"/>
            <a:ext cx="1670806" cy="612648"/>
          </a:xfrm>
          <a:prstGeom prst="borderCallout1">
            <a:avLst>
              <a:gd name="adj1" fmla="val 46577"/>
              <a:gd name="adj2" fmla="val -912"/>
              <a:gd name="adj3" fmla="val 1192"/>
              <a:gd name="adj4" fmla="val -46681"/>
            </a:avLst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Critical path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Maintaining consistency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132162"/>
            <a:ext cx="7772400" cy="2059087"/>
          </a:xfrm>
        </p:spPr>
        <p:txBody>
          <a:bodyPr/>
          <a:lstStyle/>
          <a:p>
            <a:r>
              <a:rPr lang="en-US" smtClean="0"/>
              <a:t>What if multiple clients are accessing the same set of replicas?</a:t>
            </a:r>
          </a:p>
          <a:p>
            <a:pPr lvl="1"/>
            <a:r>
              <a:rPr lang="en-US" smtClean="0"/>
              <a:t>Requests may be ordered differently by different replicas</a:t>
            </a:r>
          </a:p>
          <a:p>
            <a:pPr lvl="1"/>
            <a:r>
              <a:rPr lang="en-US" smtClean="0"/>
              <a:t>Result: Inconsistency! (remember race conditions?)</a:t>
            </a:r>
          </a:p>
          <a:p>
            <a:pPr lvl="1"/>
            <a:r>
              <a:rPr lang="en-US" smtClean="0"/>
              <a:t>For what types of requests can this happen?</a:t>
            </a:r>
          </a:p>
          <a:p>
            <a:pPr lvl="1"/>
            <a:r>
              <a:rPr lang="en-US" smtClean="0"/>
              <a:t>What do we need to do to maintain consistency?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rot="16200000" flipH="1">
            <a:off x="6787752" y="2915780"/>
            <a:ext cx="244726" cy="753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48484" y="3106856"/>
            <a:ext cx="545411" cy="130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 rot="268469">
            <a:off x="2204725" y="2097921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5858" y="2360996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 rot="268469">
            <a:off x="4708964" y="1536889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 rot="268469">
            <a:off x="6227940" y="2171611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Cloud"/>
          <p:cNvSpPr>
            <a:spLocks noChangeAspect="1" noEditPoints="1" noChangeArrowheads="1"/>
          </p:cNvSpPr>
          <p:nvPr/>
        </p:nvSpPr>
        <p:spPr bwMode="auto">
          <a:xfrm rot="268469">
            <a:off x="3898397" y="2977154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 rot="268469">
            <a:off x="5447517" y="3039119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4338" y="24397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5278424" y="180833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6023675" y="342779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1916281" y="2257021"/>
            <a:ext cx="75948" cy="6109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2380323" y="2122601"/>
            <a:ext cx="281354" cy="5225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5841" y="2205292"/>
            <a:ext cx="633218" cy="1028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 flipH="1" flipV="1">
            <a:off x="3002101" y="2433707"/>
            <a:ext cx="532562" cy="2813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578940" y="2108811"/>
            <a:ext cx="1168747" cy="150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754229" y="2077969"/>
            <a:ext cx="562708" cy="291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5296840" y="2059583"/>
            <a:ext cx="739373" cy="309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6200000" flipH="1">
            <a:off x="5980947" y="2114849"/>
            <a:ext cx="373464" cy="2629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6200000" flipH="1">
            <a:off x="6107565" y="2624626"/>
            <a:ext cx="453851" cy="720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321772" y="2343665"/>
            <a:ext cx="490397" cy="759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6200000" flipH="1">
            <a:off x="6310207" y="2947849"/>
            <a:ext cx="283028" cy="1624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6238835" y="2896265"/>
            <a:ext cx="19788" cy="5684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5569978" y="3190375"/>
            <a:ext cx="394534" cy="112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 flipH="1" flipV="1">
            <a:off x="5203213" y="3199058"/>
            <a:ext cx="262932" cy="470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4720464" y="3186907"/>
            <a:ext cx="573454" cy="184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16200000" flipH="1">
            <a:off x="2535659" y="2248619"/>
            <a:ext cx="316130" cy="8679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oup 235"/>
          <p:cNvGrpSpPr>
            <a:grpSpLocks/>
          </p:cNvGrpSpPr>
          <p:nvPr/>
        </p:nvGrpSpPr>
        <p:grpSpPr bwMode="auto">
          <a:xfrm>
            <a:off x="2149543" y="2461481"/>
            <a:ext cx="220400" cy="125255"/>
            <a:chOff x="1355" y="2644"/>
            <a:chExt cx="257" cy="147"/>
          </a:xfrm>
        </p:grpSpPr>
        <p:sp>
          <p:nvSpPr>
            <p:cNvPr id="34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" name="Group 238"/>
            <p:cNvGrpSpPr>
              <a:grpSpLocks/>
            </p:cNvGrpSpPr>
            <p:nvPr/>
          </p:nvGrpSpPr>
          <p:grpSpPr bwMode="auto">
            <a:xfrm>
              <a:off x="1387" y="2645"/>
              <a:ext cx="166" cy="52"/>
              <a:chOff x="2242" y="2225"/>
              <a:chExt cx="626" cy="249"/>
            </a:xfrm>
          </p:grpSpPr>
          <p:sp>
            <p:nvSpPr>
              <p:cNvPr id="37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" name="Group 235"/>
          <p:cNvGrpSpPr>
            <a:grpSpLocks/>
          </p:cNvGrpSpPr>
          <p:nvPr/>
        </p:nvGrpSpPr>
        <p:grpSpPr bwMode="auto">
          <a:xfrm>
            <a:off x="2672057" y="2180127"/>
            <a:ext cx="220400" cy="125255"/>
            <a:chOff x="1355" y="2644"/>
            <a:chExt cx="257" cy="147"/>
          </a:xfrm>
        </p:grpSpPr>
        <p:sp>
          <p:nvSpPr>
            <p:cNvPr id="42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4" name="Group 238"/>
            <p:cNvGrpSpPr>
              <a:grpSpLocks/>
            </p:cNvGrpSpPr>
            <p:nvPr/>
          </p:nvGrpSpPr>
          <p:grpSpPr bwMode="auto">
            <a:xfrm>
              <a:off x="1387" y="2645"/>
              <a:ext cx="166" cy="52"/>
              <a:chOff x="2242" y="2225"/>
              <a:chExt cx="626" cy="249"/>
            </a:xfrm>
          </p:grpSpPr>
          <p:sp>
            <p:nvSpPr>
              <p:cNvPr id="45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9" name="Group 83"/>
          <p:cNvGrpSpPr>
            <a:grpSpLocks/>
          </p:cNvGrpSpPr>
          <p:nvPr/>
        </p:nvGrpSpPr>
        <p:grpSpPr bwMode="auto">
          <a:xfrm>
            <a:off x="3239178" y="2210273"/>
            <a:ext cx="339762" cy="194338"/>
            <a:chOff x="2423" y="2253"/>
            <a:chExt cx="257" cy="147"/>
          </a:xfrm>
        </p:grpSpPr>
        <p:sp>
          <p:nvSpPr>
            <p:cNvPr id="5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86"/>
            <p:cNvGrpSpPr>
              <a:grpSpLocks/>
            </p:cNvGrpSpPr>
            <p:nvPr/>
          </p:nvGrpSpPr>
          <p:grpSpPr bwMode="auto">
            <a:xfrm>
              <a:off x="2455" y="2254"/>
              <a:ext cx="166" cy="52"/>
              <a:chOff x="2242" y="2225"/>
              <a:chExt cx="626" cy="249"/>
            </a:xfrm>
          </p:grpSpPr>
          <p:sp>
            <p:nvSpPr>
              <p:cNvPr id="5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7" name="Group 83"/>
          <p:cNvGrpSpPr>
            <a:grpSpLocks/>
          </p:cNvGrpSpPr>
          <p:nvPr/>
        </p:nvGrpSpPr>
        <p:grpSpPr bwMode="auto">
          <a:xfrm>
            <a:off x="2957824" y="2742835"/>
            <a:ext cx="339762" cy="194338"/>
            <a:chOff x="2423" y="2253"/>
            <a:chExt cx="257" cy="147"/>
          </a:xfrm>
        </p:grpSpPr>
        <p:sp>
          <p:nvSpPr>
            <p:cNvPr id="5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0" name="Group 86"/>
            <p:cNvGrpSpPr>
              <a:grpSpLocks/>
            </p:cNvGrpSpPr>
            <p:nvPr/>
          </p:nvGrpSpPr>
          <p:grpSpPr bwMode="auto">
            <a:xfrm>
              <a:off x="2455" y="2254"/>
              <a:ext cx="166" cy="52"/>
              <a:chOff x="2242" y="2225"/>
              <a:chExt cx="626" cy="249"/>
            </a:xfrm>
          </p:grpSpPr>
          <p:sp>
            <p:nvSpPr>
              <p:cNvPr id="6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5" name="Group 83"/>
          <p:cNvGrpSpPr>
            <a:grpSpLocks/>
          </p:cNvGrpSpPr>
          <p:nvPr/>
        </p:nvGrpSpPr>
        <p:grpSpPr bwMode="auto">
          <a:xfrm>
            <a:off x="4929499" y="3467993"/>
            <a:ext cx="339762" cy="194338"/>
            <a:chOff x="2423" y="2253"/>
            <a:chExt cx="257" cy="147"/>
          </a:xfrm>
        </p:grpSpPr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8" name="Group 86"/>
            <p:cNvGrpSpPr>
              <a:grpSpLocks/>
            </p:cNvGrpSpPr>
            <p:nvPr/>
          </p:nvGrpSpPr>
          <p:grpSpPr bwMode="auto">
            <a:xfrm>
              <a:off x="2441" y="2254"/>
              <a:ext cx="166" cy="52"/>
              <a:chOff x="2242" y="2225"/>
              <a:chExt cx="626" cy="249"/>
            </a:xfrm>
          </p:grpSpPr>
          <p:sp>
            <p:nvSpPr>
              <p:cNvPr id="69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" name="Group 83"/>
          <p:cNvGrpSpPr>
            <a:grpSpLocks/>
          </p:cNvGrpSpPr>
          <p:nvPr/>
        </p:nvGrpSpPr>
        <p:grpSpPr bwMode="auto">
          <a:xfrm>
            <a:off x="5400097" y="3205061"/>
            <a:ext cx="339762" cy="194338"/>
            <a:chOff x="2423" y="2253"/>
            <a:chExt cx="257" cy="147"/>
          </a:xfrm>
        </p:grpSpPr>
        <p:sp>
          <p:nvSpPr>
            <p:cNvPr id="74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86"/>
            <p:cNvGrpSpPr>
              <a:grpSpLocks/>
            </p:cNvGrpSpPr>
            <p:nvPr/>
          </p:nvGrpSpPr>
          <p:grpSpPr bwMode="auto">
            <a:xfrm>
              <a:off x="2443" y="2254"/>
              <a:ext cx="166" cy="52"/>
              <a:chOff x="2242" y="2225"/>
              <a:chExt cx="626" cy="249"/>
            </a:xfrm>
          </p:grpSpPr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" name="Group 235"/>
          <p:cNvGrpSpPr>
            <a:grpSpLocks/>
          </p:cNvGrpSpPr>
          <p:nvPr/>
        </p:nvGrpSpPr>
        <p:grpSpPr bwMode="auto">
          <a:xfrm>
            <a:off x="5929921" y="3166541"/>
            <a:ext cx="220400" cy="125255"/>
            <a:chOff x="1355" y="2644"/>
            <a:chExt cx="257" cy="147"/>
          </a:xfrm>
        </p:grpSpPr>
        <p:sp>
          <p:nvSpPr>
            <p:cNvPr id="82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4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85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9" name="Group 83"/>
          <p:cNvGrpSpPr>
            <a:grpSpLocks/>
          </p:cNvGrpSpPr>
          <p:nvPr/>
        </p:nvGrpSpPr>
        <p:grpSpPr bwMode="auto">
          <a:xfrm>
            <a:off x="6363064" y="3072757"/>
            <a:ext cx="339762" cy="194338"/>
            <a:chOff x="2423" y="2253"/>
            <a:chExt cx="257" cy="147"/>
          </a:xfrm>
        </p:grpSpPr>
        <p:sp>
          <p:nvSpPr>
            <p:cNvPr id="9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2" name="Group 86"/>
            <p:cNvGrpSpPr>
              <a:grpSpLocks/>
            </p:cNvGrpSpPr>
            <p:nvPr/>
          </p:nvGrpSpPr>
          <p:grpSpPr bwMode="auto">
            <a:xfrm>
              <a:off x="2445" y="2254"/>
              <a:ext cx="166" cy="52"/>
              <a:chOff x="2242" y="2225"/>
              <a:chExt cx="626" cy="249"/>
            </a:xfrm>
          </p:grpSpPr>
          <p:sp>
            <p:nvSpPr>
              <p:cNvPr id="9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7" name="Group 83"/>
          <p:cNvGrpSpPr>
            <a:grpSpLocks/>
          </p:cNvGrpSpPr>
          <p:nvPr/>
        </p:nvGrpSpPr>
        <p:grpSpPr bwMode="auto">
          <a:xfrm>
            <a:off x="6200616" y="2789729"/>
            <a:ext cx="339762" cy="194338"/>
            <a:chOff x="2423" y="2253"/>
            <a:chExt cx="257" cy="147"/>
          </a:xfrm>
        </p:grpSpPr>
        <p:sp>
          <p:nvSpPr>
            <p:cNvPr id="9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0" name="Group 86"/>
            <p:cNvGrpSpPr>
              <a:grpSpLocks/>
            </p:cNvGrpSpPr>
            <p:nvPr/>
          </p:nvGrpSpPr>
          <p:grpSpPr bwMode="auto">
            <a:xfrm>
              <a:off x="2447" y="2254"/>
              <a:ext cx="166" cy="52"/>
              <a:chOff x="2242" y="2225"/>
              <a:chExt cx="626" cy="249"/>
            </a:xfrm>
          </p:grpSpPr>
          <p:sp>
            <p:nvSpPr>
              <p:cNvPr id="10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5" name="Group 83"/>
          <p:cNvGrpSpPr>
            <a:grpSpLocks/>
          </p:cNvGrpSpPr>
          <p:nvPr/>
        </p:nvGrpSpPr>
        <p:grpSpPr bwMode="auto">
          <a:xfrm>
            <a:off x="6128603" y="2335878"/>
            <a:ext cx="339762" cy="194338"/>
            <a:chOff x="2423" y="2253"/>
            <a:chExt cx="257" cy="147"/>
          </a:xfrm>
        </p:grpSpPr>
        <p:sp>
          <p:nvSpPr>
            <p:cNvPr id="106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8" name="Group 86"/>
            <p:cNvGrpSpPr>
              <a:grpSpLocks/>
            </p:cNvGrpSpPr>
            <p:nvPr/>
          </p:nvGrpSpPr>
          <p:grpSpPr bwMode="auto">
            <a:xfrm>
              <a:off x="2449" y="2254"/>
              <a:ext cx="166" cy="52"/>
              <a:chOff x="2242" y="2225"/>
              <a:chExt cx="626" cy="249"/>
            </a:xfrm>
          </p:grpSpPr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3" name="Group 235"/>
          <p:cNvGrpSpPr>
            <a:grpSpLocks/>
          </p:cNvGrpSpPr>
          <p:nvPr/>
        </p:nvGrpSpPr>
        <p:grpSpPr bwMode="auto">
          <a:xfrm>
            <a:off x="6701969" y="2280611"/>
            <a:ext cx="220400" cy="125255"/>
            <a:chOff x="1355" y="2644"/>
            <a:chExt cx="257" cy="147"/>
          </a:xfrm>
        </p:grpSpPr>
        <p:sp>
          <p:nvSpPr>
            <p:cNvPr id="114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6" name="Group 238"/>
            <p:cNvGrpSpPr>
              <a:grpSpLocks/>
            </p:cNvGrpSpPr>
            <p:nvPr/>
          </p:nvGrpSpPr>
          <p:grpSpPr bwMode="auto">
            <a:xfrm>
              <a:off x="1387" y="2645"/>
              <a:ext cx="166" cy="52"/>
              <a:chOff x="2242" y="2225"/>
              <a:chExt cx="626" cy="249"/>
            </a:xfrm>
          </p:grpSpPr>
          <p:sp>
            <p:nvSpPr>
              <p:cNvPr id="117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1" name="Group 83"/>
          <p:cNvGrpSpPr>
            <a:grpSpLocks/>
          </p:cNvGrpSpPr>
          <p:nvPr/>
        </p:nvGrpSpPr>
        <p:grpSpPr bwMode="auto">
          <a:xfrm>
            <a:off x="5865671" y="1962414"/>
            <a:ext cx="339762" cy="194338"/>
            <a:chOff x="2423" y="2253"/>
            <a:chExt cx="257" cy="147"/>
          </a:xfrm>
        </p:grpSpPr>
        <p:sp>
          <p:nvSpPr>
            <p:cNvPr id="122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4" name="Group 86"/>
            <p:cNvGrpSpPr>
              <a:grpSpLocks/>
            </p:cNvGrpSpPr>
            <p:nvPr/>
          </p:nvGrpSpPr>
          <p:grpSpPr bwMode="auto">
            <a:xfrm>
              <a:off x="2451" y="2254"/>
              <a:ext cx="166" cy="52"/>
              <a:chOff x="2242" y="2225"/>
              <a:chExt cx="626" cy="249"/>
            </a:xfrm>
          </p:grpSpPr>
          <p:sp>
            <p:nvSpPr>
              <p:cNvPr id="125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9" name="Group 83"/>
          <p:cNvGrpSpPr>
            <a:grpSpLocks/>
          </p:cNvGrpSpPr>
          <p:nvPr/>
        </p:nvGrpSpPr>
        <p:grpSpPr bwMode="auto">
          <a:xfrm>
            <a:off x="4577807" y="2010981"/>
            <a:ext cx="339762" cy="194338"/>
            <a:chOff x="2423" y="2253"/>
            <a:chExt cx="257" cy="147"/>
          </a:xfrm>
        </p:grpSpPr>
        <p:sp>
          <p:nvSpPr>
            <p:cNvPr id="13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2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13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37" name="Straight Connector 136"/>
          <p:cNvCxnSpPr/>
          <p:nvPr/>
        </p:nvCxnSpPr>
        <p:spPr bwMode="auto">
          <a:xfrm flipV="1">
            <a:off x="4913326" y="2369371"/>
            <a:ext cx="403611" cy="5409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8" name="Group 83"/>
          <p:cNvGrpSpPr>
            <a:grpSpLocks/>
          </p:cNvGrpSpPr>
          <p:nvPr/>
        </p:nvGrpSpPr>
        <p:grpSpPr bwMode="auto">
          <a:xfrm>
            <a:off x="4746953" y="2903608"/>
            <a:ext cx="339762" cy="194338"/>
            <a:chOff x="2423" y="2253"/>
            <a:chExt cx="257" cy="147"/>
          </a:xfrm>
        </p:grpSpPr>
        <p:sp>
          <p:nvSpPr>
            <p:cNvPr id="139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1" name="Group 86"/>
            <p:cNvGrpSpPr>
              <a:grpSpLocks/>
            </p:cNvGrpSpPr>
            <p:nvPr/>
          </p:nvGrpSpPr>
          <p:grpSpPr bwMode="auto">
            <a:xfrm>
              <a:off x="2455" y="2254"/>
              <a:ext cx="166" cy="52"/>
              <a:chOff x="2242" y="2225"/>
              <a:chExt cx="626" cy="249"/>
            </a:xfrm>
          </p:grpSpPr>
          <p:sp>
            <p:nvSpPr>
              <p:cNvPr id="142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5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6" name="Group 83"/>
          <p:cNvGrpSpPr>
            <a:grpSpLocks/>
          </p:cNvGrpSpPr>
          <p:nvPr/>
        </p:nvGrpSpPr>
        <p:grpSpPr bwMode="auto">
          <a:xfrm>
            <a:off x="5128791" y="2280611"/>
            <a:ext cx="339762" cy="194338"/>
            <a:chOff x="2423" y="2253"/>
            <a:chExt cx="257" cy="147"/>
          </a:xfrm>
        </p:grpSpPr>
        <p:sp>
          <p:nvSpPr>
            <p:cNvPr id="147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9" name="Group 86"/>
            <p:cNvGrpSpPr>
              <a:grpSpLocks/>
            </p:cNvGrpSpPr>
            <p:nvPr/>
          </p:nvGrpSpPr>
          <p:grpSpPr bwMode="auto">
            <a:xfrm>
              <a:off x="2455" y="2254"/>
              <a:ext cx="166" cy="52"/>
              <a:chOff x="2242" y="2225"/>
              <a:chExt cx="626" cy="249"/>
            </a:xfrm>
          </p:grpSpPr>
          <p:sp>
            <p:nvSpPr>
              <p:cNvPr id="150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54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406" y="2225099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" name="TextBox 5"/>
          <p:cNvSpPr txBox="1"/>
          <p:nvPr/>
        </p:nvSpPr>
        <p:spPr>
          <a:xfrm>
            <a:off x="1115566" y="2866974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A</a:t>
            </a:r>
            <a:endParaRPr lang="en-US" sz="1600"/>
          </a:p>
        </p:txBody>
      </p:sp>
      <p:pic>
        <p:nvPicPr>
          <p:cNvPr id="156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356" y="3158549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" name="TextBox 5"/>
          <p:cNvSpPr txBox="1"/>
          <p:nvPr/>
        </p:nvSpPr>
        <p:spPr>
          <a:xfrm>
            <a:off x="6811516" y="3781374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B</a:t>
            </a:r>
            <a:endParaRPr lang="en-US" sz="1600"/>
          </a:p>
        </p:txBody>
      </p:sp>
      <p:cxnSp>
        <p:nvCxnSpPr>
          <p:cNvPr id="158" name="Straight Connector 157"/>
          <p:cNvCxnSpPr/>
          <p:nvPr/>
        </p:nvCxnSpPr>
        <p:spPr bwMode="auto">
          <a:xfrm rot="10800000">
            <a:off x="6922370" y="2343239"/>
            <a:ext cx="1031005" cy="3284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9" name="Picture 9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823" y="2201123"/>
            <a:ext cx="874712" cy="881062"/>
          </a:xfrm>
          <a:prstGeom prst="rect">
            <a:avLst/>
          </a:prstGeom>
          <a:noFill/>
        </p:spPr>
      </p:pic>
      <p:pic>
        <p:nvPicPr>
          <p:cNvPr id="161" name="Picture 19" descr="greenguy"/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8602662" y="2405375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2" descr="MCj043262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36600" y="3138520"/>
            <a:ext cx="541337" cy="541337"/>
          </a:xfrm>
          <a:prstGeom prst="rect">
            <a:avLst/>
          </a:prstGeom>
          <a:noFill/>
        </p:spPr>
      </p:pic>
      <p:sp>
        <p:nvSpPr>
          <p:cNvPr id="163" name="TextBox 162"/>
          <p:cNvSpPr txBox="1"/>
          <p:nvPr/>
        </p:nvSpPr>
        <p:spPr>
          <a:xfrm>
            <a:off x="2266318" y="3658378"/>
            <a:ext cx="55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Alice</a:t>
            </a:r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8614089" y="2912066"/>
            <a:ext cx="488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Bob</a:t>
            </a:r>
            <a:endParaRPr lang="en-US" sz="1400"/>
          </a:p>
        </p:txBody>
      </p:sp>
      <p:cxnSp>
        <p:nvCxnSpPr>
          <p:cNvPr id="165" name="Straight Connector 164"/>
          <p:cNvCxnSpPr/>
          <p:nvPr/>
        </p:nvCxnSpPr>
        <p:spPr bwMode="auto">
          <a:xfrm flipV="1">
            <a:off x="4149856" y="3257960"/>
            <a:ext cx="405412" cy="190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 bwMode="auto">
          <a:xfrm flipV="1">
            <a:off x="4538666" y="3001438"/>
            <a:ext cx="378168" cy="218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>
            <a:off x="4538561" y="3220071"/>
            <a:ext cx="560819" cy="3457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8" name="Group 235"/>
          <p:cNvGrpSpPr>
            <a:grpSpLocks/>
          </p:cNvGrpSpPr>
          <p:nvPr/>
        </p:nvGrpSpPr>
        <p:grpSpPr bwMode="auto">
          <a:xfrm>
            <a:off x="4445068" y="3194906"/>
            <a:ext cx="220400" cy="125255"/>
            <a:chOff x="1355" y="2644"/>
            <a:chExt cx="257" cy="147"/>
          </a:xfrm>
        </p:grpSpPr>
        <p:sp>
          <p:nvSpPr>
            <p:cNvPr id="169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0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71" name="Group 238"/>
            <p:cNvGrpSpPr>
              <a:grpSpLocks/>
            </p:cNvGrpSpPr>
            <p:nvPr/>
          </p:nvGrpSpPr>
          <p:grpSpPr bwMode="auto">
            <a:xfrm>
              <a:off x="1383" y="2645"/>
              <a:ext cx="166" cy="52"/>
              <a:chOff x="2242" y="2225"/>
              <a:chExt cx="626" cy="249"/>
            </a:xfrm>
          </p:grpSpPr>
          <p:sp>
            <p:nvSpPr>
              <p:cNvPr id="172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6" name="Group 235"/>
          <p:cNvGrpSpPr>
            <a:grpSpLocks/>
          </p:cNvGrpSpPr>
          <p:nvPr/>
        </p:nvGrpSpPr>
        <p:grpSpPr bwMode="auto">
          <a:xfrm>
            <a:off x="4054543" y="3423506"/>
            <a:ext cx="220400" cy="125255"/>
            <a:chOff x="1355" y="2644"/>
            <a:chExt cx="257" cy="147"/>
          </a:xfrm>
        </p:grpSpPr>
        <p:sp>
          <p:nvSpPr>
            <p:cNvPr id="177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8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79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180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84" name="Picture 59" descr="MCj043163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1937" y="3119376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" name="TextBox 184"/>
          <p:cNvSpPr txBox="1"/>
          <p:nvPr/>
        </p:nvSpPr>
        <p:spPr>
          <a:xfrm>
            <a:off x="7634186" y="3483975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9900"/>
                </a:solidFill>
              </a:rPr>
              <a:t>X:=5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612966" y="3208112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CC00"/>
                </a:solidFill>
              </a:rPr>
              <a:t>X:=7</a:t>
            </a:r>
            <a:endParaRPr lang="en-US">
              <a:solidFill>
                <a:srgbClr val="00CC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235314" y="3080791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9900"/>
                </a:solidFill>
              </a:rPr>
              <a:t>X:=5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237244" y="3360514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CC00"/>
                </a:solidFill>
              </a:rPr>
              <a:t>X:=7</a:t>
            </a:r>
            <a:endParaRPr lang="en-US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1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replicas we just load balance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12329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2546" y="3361117"/>
            <a:ext cx="16090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Request</a:t>
            </a:r>
            <a:endParaRPr lang="fr-BE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2" y="576976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7913" y="5999615"/>
            <a:ext cx="17176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</a:t>
            </a:r>
            <a:endParaRPr lang="fr-BE" sz="1600" b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3020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3871522"/>
            <a:ext cx="1463180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 delay seen by end-user would include Internet latencies</a:t>
            </a:r>
            <a:endParaRPr lang="fr-BE" sz="1600" b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296369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176301" y="4603092"/>
            <a:ext cx="12087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Service </a:t>
            </a:r>
            <a:r>
              <a:rPr lang="en-US" sz="1600" b="1" dirty="0" smtClean="0"/>
              <a:t>response delay</a:t>
            </a:r>
            <a:endParaRPr lang="fr-BE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7" y="358913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66327" y="3325253"/>
            <a:ext cx="23538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Service instance</a:t>
            </a:r>
            <a:endParaRPr lang="fr-BE" sz="1600" b="1" dirty="0"/>
          </a:p>
        </p:txBody>
      </p:sp>
      <p:pic>
        <p:nvPicPr>
          <p:cNvPr id="28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780930" y="3093165"/>
            <a:ext cx="541337" cy="541337"/>
          </a:xfrm>
          <a:prstGeom prst="rect">
            <a:avLst/>
          </a:prstGeom>
          <a:noFill/>
        </p:spPr>
      </p:pic>
      <p:cxnSp>
        <p:nvCxnSpPr>
          <p:cNvPr id="29" name="Straight Connector 28"/>
          <p:cNvCxnSpPr/>
          <p:nvPr/>
        </p:nvCxnSpPr>
        <p:spPr>
          <a:xfrm>
            <a:off x="6548806" y="3603770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28815" y="4434233"/>
            <a:ext cx="900076" cy="22424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28814" y="4434233"/>
            <a:ext cx="1277180" cy="9763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28815" y="4434233"/>
            <a:ext cx="2035728" cy="28932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929806" y="3603770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91806" y="3603770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28814" y="3603770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48730" y="4954385"/>
            <a:ext cx="900076" cy="203897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28815" y="4799755"/>
            <a:ext cx="2062992" cy="1607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28815" y="5389115"/>
            <a:ext cx="1300992" cy="33635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628814" y="3596033"/>
            <a:ext cx="5593" cy="7149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28814" y="5817739"/>
            <a:ext cx="5594" cy="2928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929807" y="3596033"/>
            <a:ext cx="5594" cy="9358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35401" y="5424833"/>
            <a:ext cx="0" cy="7131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628814" y="4481265"/>
            <a:ext cx="11187" cy="11852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0607" y="3597221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86806" y="3597221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63007" y="3597221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202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96405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726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060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822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584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680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442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04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a request triggers updates?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updates are done “asynchronously” we might not experience much delay on the critical path</a:t>
            </a:r>
          </a:p>
          <a:p>
            <a:pPr lvl="1"/>
            <a:r>
              <a:rPr lang="en-US" dirty="0"/>
              <a:t>Cloud systems often work this way</a:t>
            </a:r>
          </a:p>
          <a:p>
            <a:pPr lvl="1"/>
            <a:r>
              <a:rPr lang="en-US" dirty="0"/>
              <a:t>Avoids waiting for slow services to process the updates but may force the tier-one service to “guess” the outcome</a:t>
            </a:r>
          </a:p>
          <a:p>
            <a:pPr lvl="1"/>
            <a:r>
              <a:rPr lang="en-US" dirty="0"/>
              <a:t>For example, store in the master database and replicate to the slave in the background</a:t>
            </a:r>
          </a:p>
          <a:p>
            <a:r>
              <a:rPr lang="en-US" dirty="0"/>
              <a:t>Many cloud systems use these sorts of “tricks” to speed up response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0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send updates without waiting?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issues now arise</a:t>
            </a:r>
          </a:p>
          <a:p>
            <a:pPr lvl="1"/>
            <a:r>
              <a:rPr lang="en-US" dirty="0"/>
              <a:t>Are all the replicas applying updates in the same order?</a:t>
            </a:r>
          </a:p>
          <a:p>
            <a:pPr lvl="2"/>
            <a:r>
              <a:rPr lang="en-US" dirty="0"/>
              <a:t>Might not matter unless the same data item is being changed</a:t>
            </a:r>
          </a:p>
          <a:p>
            <a:pPr lvl="2"/>
            <a:r>
              <a:rPr lang="en-US" dirty="0"/>
              <a:t>But then clearly we do need some “agreement” on order</a:t>
            </a:r>
          </a:p>
          <a:p>
            <a:pPr lvl="1"/>
            <a:r>
              <a:rPr lang="en-US" dirty="0"/>
              <a:t>What if the leader replies to the end user but then crashes and it turns out that the updates were lost in the network?</a:t>
            </a:r>
          </a:p>
          <a:p>
            <a:pPr lvl="2"/>
            <a:r>
              <a:rPr lang="en-US" dirty="0"/>
              <a:t>Data center networks can be surprisingly </a:t>
            </a:r>
            <a:r>
              <a:rPr lang="en-US" dirty="0" err="1"/>
              <a:t>lossy</a:t>
            </a:r>
            <a:r>
              <a:rPr lang="en-US" dirty="0"/>
              <a:t> at times</a:t>
            </a:r>
          </a:p>
          <a:p>
            <a:pPr lvl="2"/>
            <a:r>
              <a:rPr lang="en-US" dirty="0"/>
              <a:t>Also, bursts of updates can queue up</a:t>
            </a:r>
          </a:p>
          <a:p>
            <a:r>
              <a:rPr lang="en-US" dirty="0"/>
              <a:t>Such issues result in </a:t>
            </a:r>
            <a:r>
              <a:rPr lang="en-US" i="1" dirty="0" smtClean="0"/>
              <a:t>inconsistency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inconsistency a bad thing?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much consistency is really needed in the first tier of the cloud?</a:t>
            </a:r>
          </a:p>
          <a:p>
            <a:pPr lvl="1"/>
            <a:r>
              <a:rPr lang="en-US" dirty="0" smtClean="0"/>
              <a:t>Think about YouTube videos.  Would consistency be an issue here?</a:t>
            </a:r>
          </a:p>
          <a:p>
            <a:pPr lvl="1"/>
            <a:r>
              <a:rPr lang="en-US" dirty="0" smtClean="0"/>
              <a:t>What about the Amazon “number of units available” counters.  Will people notice if those are a bit off?</a:t>
            </a:r>
          </a:p>
          <a:p>
            <a:r>
              <a:rPr lang="en-US" dirty="0" smtClean="0"/>
              <a:t>Puzzle: can you come up with a general policy for knowing how much consistency a given thing needs?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2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eBay’s Five Commandments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described by Randy </a:t>
            </a:r>
            <a:r>
              <a:rPr lang="en-US" dirty="0" err="1" smtClean="0"/>
              <a:t>Shoup</a:t>
            </a:r>
            <a:r>
              <a:rPr lang="en-US" dirty="0" smtClean="0"/>
              <a:t> at LADIS 2008</a:t>
            </a:r>
          </a:p>
          <a:p>
            <a:pPr>
              <a:buNone/>
            </a:pPr>
            <a:endParaRPr lang="en-US" i="1" dirty="0" smtClean="0">
              <a:latin typeface="Narkisim" pitchFamily="34" charset="-79"/>
              <a:cs typeface="Narkisim" pitchFamily="34" charset="-79"/>
            </a:endParaRPr>
          </a:p>
          <a:p>
            <a:pPr>
              <a:buNone/>
            </a:pPr>
            <a:r>
              <a:rPr lang="en-US" i="1" dirty="0" smtClean="0">
                <a:latin typeface="Narkisim" pitchFamily="34" charset="-79"/>
                <a:cs typeface="Narkisim" pitchFamily="34" charset="-79"/>
              </a:rPr>
              <a:t>Thou </a:t>
            </a:r>
            <a:r>
              <a:rPr lang="en-US" i="1" dirty="0" err="1" smtClean="0">
                <a:latin typeface="Narkisim" pitchFamily="34" charset="-79"/>
                <a:cs typeface="Narkisim" pitchFamily="34" charset="-79"/>
              </a:rPr>
              <a:t>shalt</a:t>
            </a:r>
            <a:r>
              <a:rPr lang="en-US" i="1" dirty="0" smtClean="0">
                <a:latin typeface="Narkisim" pitchFamily="34" charset="-79"/>
                <a:cs typeface="Narkisim" pitchFamily="34" charset="-79"/>
              </a:rPr>
              <a:t>…</a:t>
            </a: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1. Partition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2. Use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Asynchrony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Everywhere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3. Automate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4.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Remember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: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Fails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5.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Embrace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Inconsistency</a:t>
            </a:r>
            <a:endParaRPr lang="fr-BE" b="1" dirty="0">
              <a:latin typeface="Narkisim" pitchFamily="34" charset="-79"/>
              <a:cs typeface="Narkisim" pitchFamily="34" charset="-79"/>
            </a:endParaRPr>
          </a:p>
        </p:txBody>
      </p:sp>
      <p:pic>
        <p:nvPicPr>
          <p:cNvPr id="41986" name="Picture 2" descr="ten-commandm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124200"/>
            <a:ext cx="2066925" cy="2857500"/>
          </a:xfrm>
          <a:prstGeom prst="rect">
            <a:avLst/>
          </a:prstGeom>
          <a:noFill/>
        </p:spPr>
      </p:pic>
      <p:pic>
        <p:nvPicPr>
          <p:cNvPr id="41988" name="Picture 4" descr="http://tbn0.google.com/images?q=tbn:h3bkxvCwXi3MLM:http://image4.360doc.com/DownloadImg/2009/4/9/2459_3077871_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57200"/>
            <a:ext cx="1238250" cy="93345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003281" y="4628147"/>
            <a:ext cx="4191000" cy="60960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Cloud applications are multi-tiered systems</a:t>
            </a:r>
          </a:p>
          <a:p>
            <a:endParaRPr lang="en-US" dirty="0" smtClean="0"/>
          </a:p>
          <a:p>
            <a:r>
              <a:rPr lang="en-US" dirty="0" smtClean="0"/>
              <a:t>Caching can enable significant speedups for read-heavy workloads</a:t>
            </a:r>
          </a:p>
          <a:p>
            <a:endParaRPr lang="en-US" dirty="0"/>
          </a:p>
          <a:p>
            <a:r>
              <a:rPr lang="en-US" dirty="0" err="1" smtClean="0"/>
              <a:t>Sharding</a:t>
            </a:r>
            <a:r>
              <a:rPr lang="en-US" dirty="0" smtClean="0"/>
              <a:t> provides opportunities for parallelization and improve read/write throughputs</a:t>
            </a:r>
          </a:p>
          <a:p>
            <a:endParaRPr lang="en-US" dirty="0" smtClean="0"/>
          </a:p>
          <a:p>
            <a:r>
              <a:rPr lang="en-US" dirty="0" smtClean="0"/>
              <a:t>Asynchronous operations decouple systems and enable quicker responses at the expense strong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7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partitions, CAP theorem, relaxed 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Scaling: stateless, caching, and </a:t>
            </a:r>
            <a:r>
              <a:rPr lang="en-US" dirty="0" err="1">
                <a:solidFill>
                  <a:srgbClr val="00CC00"/>
                </a:solidFill>
              </a:rPr>
              <a:t>sharding</a:t>
            </a:r>
            <a:endParaRPr lang="en-US" dirty="0">
              <a:solidFill>
                <a:srgbClr val="00CC00"/>
              </a:solidFill>
            </a:endParaRPr>
          </a:p>
          <a:p>
            <a:r>
              <a:rPr lang="en-US" dirty="0">
                <a:solidFill>
                  <a:srgbClr val="FF9900"/>
                </a:solidFill>
              </a:rPr>
              <a:t>Cloud storage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Overview</a:t>
            </a:r>
          </a:p>
          <a:p>
            <a:pPr lvl="1"/>
            <a:r>
              <a:rPr lang="en-US" dirty="0" smtClean="0"/>
              <a:t>KVS and current systems</a:t>
            </a:r>
            <a:endParaRPr lang="en-US" dirty="0" smtClean="0"/>
          </a:p>
          <a:p>
            <a:r>
              <a:rPr lang="en-US" dirty="0" smtClean="0"/>
              <a:t>Amazon Dynamo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22" y="168666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10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3124201" y="4655238"/>
            <a:ext cx="698320" cy="419100"/>
            <a:chOff x="6143624" y="2514600"/>
            <a:chExt cx="698320" cy="419100"/>
          </a:xfrm>
        </p:grpSpPr>
        <p:sp>
          <p:nvSpPr>
            <p:cNvPr id="14" name="Right Arrow 13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816" y="2942733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17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5412" y="3774836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3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service, simple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3959052"/>
            <a:ext cx="7882095" cy="2542232"/>
          </a:xfrm>
        </p:spPr>
        <p:txBody>
          <a:bodyPr/>
          <a:lstStyle/>
          <a:p>
            <a:r>
              <a:rPr lang="en-US" smtClean="0"/>
              <a:t>PC users see a rich, powerful interface</a:t>
            </a:r>
          </a:p>
          <a:p>
            <a:pPr lvl="1"/>
            <a:r>
              <a:rPr lang="en-US" smtClean="0"/>
              <a:t>Hierarchical namespace (directories); can move, rename, append to, truncate, (de)compress, view, delete files, ...</a:t>
            </a:r>
          </a:p>
          <a:p>
            <a:r>
              <a:rPr lang="en-US" smtClean="0"/>
              <a:t>But the actual storage device is very simple</a:t>
            </a:r>
          </a:p>
          <a:p>
            <a:pPr lvl="1"/>
            <a:r>
              <a:rPr lang="en-US" smtClean="0"/>
              <a:t>HDD only knows how to read and write fixed-size data blocks</a:t>
            </a:r>
          </a:p>
          <a:p>
            <a:r>
              <a:rPr lang="en-US" smtClean="0"/>
              <a:t>Translation done by the operating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cis700-fold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1838" y="1434562"/>
            <a:ext cx="1340878" cy="973600"/>
          </a:xfrm>
          <a:prstGeom prst="rect">
            <a:avLst/>
          </a:prstGeom>
        </p:spPr>
      </p:pic>
      <p:pic>
        <p:nvPicPr>
          <p:cNvPr id="7" name="Picture 6" descr="31HardDri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5038" y="3185648"/>
            <a:ext cx="1045027" cy="5890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256045" y="2582426"/>
            <a:ext cx="6802734" cy="411983"/>
          </a:xfrm>
          <a:prstGeom prst="rect">
            <a:avLst/>
          </a:prstGeom>
          <a:solidFill>
            <a:srgbClr val="00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Operating system</a:t>
            </a:r>
            <a:endParaRPr lang="en-US"/>
          </a:p>
        </p:txBody>
      </p:sp>
      <p:pic>
        <p:nvPicPr>
          <p:cNvPr id="1026" name="Picture 2" descr="C:\Users\Andreas Haeberlen\AppData\Local\Microsoft\Windows\Temporary Internet Files\Content.IE5\9HYAWBUU\MC90043157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1307" y="1517301"/>
            <a:ext cx="835095" cy="840662"/>
          </a:xfrm>
          <a:prstGeom prst="rect">
            <a:avLst/>
          </a:prstGeom>
          <a:noFill/>
        </p:spPr>
      </p:pic>
      <p:pic>
        <p:nvPicPr>
          <p:cNvPr id="1027" name="Picture 3" descr="C:\Users\Andreas Haeberlen\AppData\Local\Microsoft\Windows\Temporary Internet Files\Content.IE5\XC8QYFDJ\MC900434792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6877" y="1537398"/>
            <a:ext cx="856508" cy="856508"/>
          </a:xfrm>
          <a:prstGeom prst="rect">
            <a:avLst/>
          </a:prstGeom>
          <a:noFill/>
        </p:spPr>
      </p:pic>
      <p:pic>
        <p:nvPicPr>
          <p:cNvPr id="1028" name="Picture 4" descr="C:\Users\Andreas Haeberlen\AppData\Local\Microsoft\Windows\Temporary Internet Files\Content.IE5\GF4GBTMY\MC90043479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1517" y="1597687"/>
            <a:ext cx="826363" cy="826363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9867" y="3094894"/>
            <a:ext cx="1508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mtClean="0"/>
              <a:t>Fixed-size blocks</a:t>
            </a:r>
            <a:br>
              <a:rPr lang="en-US" sz="1400" smtClean="0"/>
            </a:br>
            <a:r>
              <a:rPr lang="en-US" sz="1400" smtClean="0"/>
              <a:t> - read</a:t>
            </a:r>
            <a:br>
              <a:rPr lang="en-US" sz="1400" smtClean="0"/>
            </a:br>
            <a:r>
              <a:rPr lang="en-US" sz="1400" smtClean="0">
                <a:sym typeface="Symbol"/>
              </a:rPr>
              <a:t> - write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320413" y="1368251"/>
            <a:ext cx="211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/>
              <a:t>Variable-size files</a:t>
            </a:r>
            <a:br>
              <a:rPr lang="en-US" sz="1400" smtClean="0"/>
            </a:br>
            <a:r>
              <a:rPr lang="en-US" sz="1400" smtClean="0"/>
              <a:t> - read, write, append</a:t>
            </a:r>
            <a:br>
              <a:rPr lang="en-US" sz="1400" smtClean="0"/>
            </a:br>
            <a:r>
              <a:rPr lang="en-US" sz="1400" smtClean="0"/>
              <a:t> - move, rename</a:t>
            </a:r>
            <a:br>
              <a:rPr lang="en-US" sz="1400" smtClean="0"/>
            </a:br>
            <a:r>
              <a:rPr lang="en-US" sz="1400" smtClean="0"/>
              <a:t> - lock, unlock</a:t>
            </a:r>
            <a:br>
              <a:rPr lang="en-US" sz="1400" smtClean="0"/>
            </a:br>
            <a:r>
              <a:rPr lang="en-US" sz="1400" smtClean="0"/>
              <a:t> - ...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618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Analogy to cloud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3959052"/>
            <a:ext cx="7882095" cy="2542232"/>
          </a:xfrm>
        </p:spPr>
        <p:txBody>
          <a:bodyPr/>
          <a:lstStyle/>
          <a:p>
            <a:r>
              <a:rPr lang="en-US" smtClean="0"/>
              <a:t>Many cloud services have a similar structure</a:t>
            </a:r>
          </a:p>
          <a:p>
            <a:pPr lvl="1"/>
            <a:r>
              <a:rPr lang="en-US" smtClean="0"/>
              <a:t>Users see a rich interface (shopping carts, product categories, searchable index, recommendations, ...)</a:t>
            </a:r>
          </a:p>
          <a:p>
            <a:r>
              <a:rPr lang="en-US" smtClean="0"/>
              <a:t>But the actual storage service is very simple</a:t>
            </a:r>
          </a:p>
          <a:p>
            <a:pPr lvl="1"/>
            <a:r>
              <a:rPr lang="en-US" smtClean="0"/>
              <a:t>Read/write 'blocks', similar to a giant hard disk</a:t>
            </a:r>
          </a:p>
          <a:p>
            <a:r>
              <a:rPr lang="en-US" smtClean="0"/>
              <a:t>Translation done by the 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86189" y="2582426"/>
            <a:ext cx="6722347" cy="411983"/>
          </a:xfrm>
          <a:prstGeom prst="rect">
            <a:avLst/>
          </a:prstGeom>
          <a:solidFill>
            <a:srgbClr val="00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011" y="3094894"/>
            <a:ext cx="1406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mtClean="0"/>
              <a:t>Key/value store</a:t>
            </a:r>
            <a:br>
              <a:rPr lang="en-US" sz="1400" smtClean="0"/>
            </a:br>
            <a:r>
              <a:rPr lang="en-US" sz="1400" smtClean="0"/>
              <a:t> - read, write</a:t>
            </a:r>
            <a:br>
              <a:rPr lang="en-US" sz="1400" smtClean="0"/>
            </a:br>
            <a:r>
              <a:rPr lang="en-US" sz="1400" smtClean="0">
                <a:sym typeface="Symbol"/>
              </a:rPr>
              <a:t> - delete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350557" y="1338106"/>
            <a:ext cx="211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/>
              <a:t>Shopping carts</a:t>
            </a:r>
            <a:br>
              <a:rPr lang="en-US" sz="1400" smtClean="0"/>
            </a:br>
            <a:r>
              <a:rPr lang="en-US" sz="1400" smtClean="0"/>
              <a:t>Friend lists</a:t>
            </a:r>
            <a:br>
              <a:rPr lang="en-US" sz="1400" smtClean="0"/>
            </a:br>
            <a:r>
              <a:rPr lang="en-US" sz="1400" smtClean="0"/>
              <a:t>User accounts</a:t>
            </a:r>
            <a:br>
              <a:rPr lang="en-US" sz="1400" smtClean="0"/>
            </a:br>
            <a:r>
              <a:rPr lang="en-US" sz="1400" smtClean="0"/>
              <a:t>Profiles</a:t>
            </a:r>
            <a:br>
              <a:rPr lang="en-US" sz="1400" smtClean="0"/>
            </a:br>
            <a:r>
              <a:rPr lang="en-US" sz="1400" smtClean="0"/>
              <a:t>...</a:t>
            </a:r>
            <a:endParaRPr lang="en-US" sz="1400"/>
          </a:p>
        </p:txBody>
      </p:sp>
      <p:sp>
        <p:nvSpPr>
          <p:cNvPr id="14" name="Cloud"/>
          <p:cNvSpPr>
            <a:spLocks noChangeAspect="1" noEditPoints="1" noChangeArrowheads="1"/>
          </p:cNvSpPr>
          <p:nvPr/>
        </p:nvSpPr>
        <p:spPr bwMode="auto">
          <a:xfrm rot="268469">
            <a:off x="3568333" y="3097905"/>
            <a:ext cx="1069766" cy="71697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2051" name="Picture 3" descr="C:\Users\Andreas Haeberlen\AppData\Local\Microsoft\Windows\Temporary Internet Files\Content.IE5\4ZIVVKYE\MC9004338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756" y="1459637"/>
            <a:ext cx="861532" cy="861532"/>
          </a:xfrm>
          <a:prstGeom prst="rect">
            <a:avLst/>
          </a:prstGeom>
          <a:noFill/>
        </p:spPr>
      </p:pic>
      <p:pic>
        <p:nvPicPr>
          <p:cNvPr id="17" name="Picture 16" descr="amazon-gif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251" y="1400949"/>
            <a:ext cx="1487155" cy="1051890"/>
          </a:xfrm>
          <a:prstGeom prst="rect">
            <a:avLst/>
          </a:prstGeom>
        </p:spPr>
      </p:pic>
      <p:pic>
        <p:nvPicPr>
          <p:cNvPr id="2053" name="Picture 5" descr="C:\Users\Andreas Haeberlen\AppData\Local\Microsoft\Windows\Temporary Internet Files\Content.IE5\4ZIVVKYE\MC90044146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1731" y="1424526"/>
            <a:ext cx="966982" cy="966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52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Relational DBs?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interact through a database</a:t>
            </a:r>
          </a:p>
          <a:p>
            <a:r>
              <a:rPr lang="en-US" dirty="0" smtClean="0"/>
              <a:t>Recall RDBMS:</a:t>
            </a:r>
          </a:p>
          <a:p>
            <a:pPr lvl="1"/>
            <a:r>
              <a:rPr lang="en-US" dirty="0" smtClean="0"/>
              <a:t>Manage data access, enforce data integrity, control concurrency, support recovery after a failure</a:t>
            </a:r>
          </a:p>
          <a:p>
            <a:r>
              <a:rPr lang="en-US" dirty="0" smtClean="0"/>
              <a:t>Many applications push traditional RDBMS solutions to the limit by demanding:</a:t>
            </a:r>
          </a:p>
          <a:p>
            <a:pPr lvl="1"/>
            <a:r>
              <a:rPr lang="en-US" dirty="0" smtClean="0"/>
              <a:t>High scalability</a:t>
            </a:r>
          </a:p>
          <a:p>
            <a:pPr lvl="1"/>
            <a:r>
              <a:rPr lang="en-US" dirty="0" smtClean="0"/>
              <a:t>Very large amounts of data</a:t>
            </a:r>
          </a:p>
          <a:p>
            <a:pPr lvl="1"/>
            <a:r>
              <a:rPr lang="en-US" dirty="0" smtClean="0"/>
              <a:t>Minimal latency</a:t>
            </a:r>
          </a:p>
          <a:p>
            <a:pPr lvl="1"/>
            <a:r>
              <a:rPr lang="en-US" dirty="0" smtClean="0"/>
              <a:t>High availability</a:t>
            </a:r>
          </a:p>
          <a:p>
            <a:r>
              <a:rPr lang="en-US" dirty="0" smtClean="0"/>
              <a:t>Solution is far from ideal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0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consistency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98757" cy="4532312"/>
          </a:xfrm>
        </p:spPr>
        <p:txBody>
          <a:bodyPr/>
          <a:lstStyle/>
          <a:p>
            <a:r>
              <a:rPr lang="en-US" dirty="0" smtClean="0"/>
              <a:t>Strong consistency</a:t>
            </a:r>
          </a:p>
          <a:p>
            <a:pPr lvl="1"/>
            <a:r>
              <a:rPr lang="en-US" dirty="0" smtClean="0"/>
              <a:t>After an update completes, any subsequent access will return the updated value</a:t>
            </a:r>
          </a:p>
          <a:p>
            <a:r>
              <a:rPr lang="en-US" dirty="0" smtClean="0"/>
              <a:t>Weak consistency</a:t>
            </a:r>
          </a:p>
          <a:p>
            <a:pPr lvl="1"/>
            <a:r>
              <a:rPr lang="en-US" dirty="0" smtClean="0"/>
              <a:t>Updated value not guaranteed to be returned immediately,  only after some conditions are met (inconsistency window)</a:t>
            </a:r>
          </a:p>
          <a:p>
            <a:r>
              <a:rPr lang="en-US" dirty="0" smtClean="0"/>
              <a:t>Eventual consistency</a:t>
            </a:r>
          </a:p>
          <a:p>
            <a:pPr lvl="1"/>
            <a:r>
              <a:rPr lang="en-US" dirty="0" smtClean="0"/>
              <a:t>A specific type of weak consistency</a:t>
            </a:r>
          </a:p>
          <a:p>
            <a:pPr lvl="1"/>
            <a:r>
              <a:rPr lang="en-US" dirty="0" smtClean="0"/>
              <a:t>If no new updates are made to the object, eventually all accesses will return the last updated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data stores on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8938"/>
            <a:ext cx="8035962" cy="4532312"/>
          </a:xfrm>
        </p:spPr>
        <p:txBody>
          <a:bodyPr/>
          <a:lstStyle/>
          <a:p>
            <a:r>
              <a:rPr lang="en-US" dirty="0" smtClean="0"/>
              <a:t>Many situations need hosting of large data sets</a:t>
            </a:r>
          </a:p>
          <a:p>
            <a:pPr lvl="1"/>
            <a:r>
              <a:rPr lang="en-US" dirty="0" smtClean="0"/>
              <a:t>Examples: Amazon catalog, eBay listings, Facebook pages, …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dirty="0" smtClean="0"/>
              <a:t>Ideal: Abstraction of a 'big disk in the clouds', which would have:</a:t>
            </a:r>
          </a:p>
          <a:p>
            <a:pPr lvl="1"/>
            <a:r>
              <a:rPr lang="en-US" dirty="0" smtClean="0"/>
              <a:t>Perfect </a:t>
            </a:r>
            <a:r>
              <a:rPr lang="en-US" dirty="0" smtClean="0">
                <a:solidFill>
                  <a:srgbClr val="FF9900"/>
                </a:solidFill>
              </a:rPr>
              <a:t>durability</a:t>
            </a:r>
            <a:r>
              <a:rPr lang="en-US" dirty="0" smtClean="0"/>
              <a:t> – nothing would ever disappear in a crash</a:t>
            </a:r>
          </a:p>
          <a:p>
            <a:pPr lvl="1"/>
            <a:r>
              <a:rPr lang="en-US" dirty="0" smtClean="0"/>
              <a:t>100% </a:t>
            </a:r>
            <a:r>
              <a:rPr lang="en-US" dirty="0" smtClean="0">
                <a:solidFill>
                  <a:srgbClr val="FF9900"/>
                </a:solidFill>
              </a:rPr>
              <a:t>availability</a:t>
            </a:r>
            <a:r>
              <a:rPr lang="en-US" dirty="0" smtClean="0"/>
              <a:t> – we could always get to the service</a:t>
            </a:r>
          </a:p>
          <a:p>
            <a:pPr lvl="1"/>
            <a:r>
              <a:rPr lang="en-US" dirty="0" smtClean="0"/>
              <a:t>Zero </a:t>
            </a:r>
            <a:r>
              <a:rPr lang="en-US" dirty="0" smtClean="0">
                <a:solidFill>
                  <a:srgbClr val="FF9900"/>
                </a:solidFill>
              </a:rPr>
              <a:t>latency</a:t>
            </a:r>
            <a:r>
              <a:rPr lang="en-US" dirty="0" smtClean="0"/>
              <a:t> from anywhere on earth – no delays!</a:t>
            </a:r>
          </a:p>
          <a:p>
            <a:pPr lvl="1"/>
            <a:r>
              <a:rPr lang="en-US" dirty="0" smtClean="0"/>
              <a:t>Minimal </a:t>
            </a:r>
            <a:r>
              <a:rPr lang="en-US" dirty="0" smtClean="0">
                <a:solidFill>
                  <a:srgbClr val="FF9900"/>
                </a:solidFill>
              </a:rPr>
              <a:t>bandwidth utilization </a:t>
            </a:r>
            <a:r>
              <a:rPr lang="en-US" dirty="0" smtClean="0"/>
              <a:t>– we only send across the network what we absolutely need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Isolation</a:t>
            </a:r>
            <a:r>
              <a:rPr lang="en-US" dirty="0" smtClean="0"/>
              <a:t> under concurrent updates – make sure data stays 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304800"/>
            <a:ext cx="8001915" cy="990600"/>
          </a:xfrm>
        </p:spPr>
        <p:txBody>
          <a:bodyPr/>
          <a:lstStyle/>
          <a:p>
            <a:r>
              <a:rPr lang="en-US" smtClean="0"/>
              <a:t>The inconveniences </a:t>
            </a:r>
            <a:r>
              <a:rPr lang="en-US" dirty="0" smtClean="0"/>
              <a:t>of </a:t>
            </a:r>
            <a:r>
              <a:rPr lang="en-US" smtClean="0"/>
              <a:t>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581374"/>
            <a:ext cx="7992035" cy="4609876"/>
          </a:xfrm>
        </p:spPr>
        <p:txBody>
          <a:bodyPr/>
          <a:lstStyle/>
          <a:p>
            <a:r>
              <a:rPr lang="en-US" smtClean="0"/>
              <a:t>Why isn't this feasible?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dirty="0" smtClean="0"/>
              <a:t>“cloud” exists over a physical network</a:t>
            </a:r>
          </a:p>
          <a:p>
            <a:pPr lvl="1"/>
            <a:r>
              <a:rPr lang="en-US" dirty="0" smtClean="0"/>
              <a:t>Communication takes time, esp. across the globe</a:t>
            </a:r>
          </a:p>
          <a:p>
            <a:pPr lvl="1"/>
            <a:r>
              <a:rPr lang="en-US" dirty="0" smtClean="0"/>
              <a:t>Bandwidth is limited, both on the backbone </a:t>
            </a:r>
            <a:r>
              <a:rPr lang="en-US" smtClean="0"/>
              <a:t>and endpoint</a:t>
            </a:r>
          </a:p>
          <a:p>
            <a:r>
              <a:rPr lang="en-US" smtClean="0"/>
              <a:t>The </a:t>
            </a:r>
            <a:r>
              <a:rPr lang="en-US" dirty="0" smtClean="0"/>
              <a:t>“cloud” has imperfect hardware</a:t>
            </a:r>
          </a:p>
          <a:p>
            <a:pPr lvl="1"/>
            <a:r>
              <a:rPr lang="en-US" dirty="0" smtClean="0"/>
              <a:t>Hard disks crash</a:t>
            </a:r>
          </a:p>
          <a:p>
            <a:pPr lvl="1"/>
            <a:r>
              <a:rPr lang="en-US" dirty="0" smtClean="0"/>
              <a:t>Servers crash</a:t>
            </a:r>
          </a:p>
          <a:p>
            <a:pPr lvl="1"/>
            <a:r>
              <a:rPr lang="en-US" dirty="0" smtClean="0"/>
              <a:t>Software </a:t>
            </a:r>
            <a:r>
              <a:rPr lang="en-US" smtClean="0"/>
              <a:t>has bugs</a:t>
            </a:r>
          </a:p>
          <a:p>
            <a:pPr lvl="1"/>
            <a:endParaRPr lang="en-US" smtClean="0"/>
          </a:p>
          <a:p>
            <a:r>
              <a:rPr lang="en-US" smtClean="0"/>
              <a:t>Can you map these to the previous desiderata?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40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the right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7586"/>
            <a:ext cx="7981278" cy="4873214"/>
          </a:xfrm>
        </p:spPr>
        <p:txBody>
          <a:bodyPr/>
          <a:lstStyle/>
          <a:p>
            <a:r>
              <a:rPr lang="en-US" smtClean="0"/>
              <a:t>In practice, we can't have everything</a:t>
            </a:r>
          </a:p>
          <a:p>
            <a:pPr lvl="1"/>
            <a:r>
              <a:rPr lang="en-US" smtClean="0"/>
              <a:t>... but most applications don't really need 'everything'!</a:t>
            </a:r>
          </a:p>
          <a:p>
            <a:r>
              <a:rPr lang="en-US" smtClean="0"/>
              <a:t>Some </a:t>
            </a:r>
            <a:r>
              <a:rPr lang="en-US" dirty="0" smtClean="0"/>
              <a:t>observations: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9900"/>
                </a:solidFill>
              </a:rPr>
              <a:t>Read-only </a:t>
            </a:r>
            <a:r>
              <a:rPr lang="en-US" dirty="0" smtClean="0"/>
              <a:t>(or read-mostly) data is easiest to support</a:t>
            </a:r>
          </a:p>
          <a:p>
            <a:pPr lvl="2"/>
            <a:r>
              <a:rPr lang="en-US" dirty="0" smtClean="0"/>
              <a:t>Replicate it everywhere!  No concurrency issues!</a:t>
            </a:r>
          </a:p>
          <a:p>
            <a:pPr lvl="2"/>
            <a:r>
              <a:rPr lang="en-US" dirty="0" smtClean="0"/>
              <a:t>But only some kinds of data fit this pattern – examples?</a:t>
            </a:r>
          </a:p>
          <a:p>
            <a:pPr lvl="2"/>
            <a:endParaRPr lang="en-US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mtClean="0">
                <a:solidFill>
                  <a:srgbClr val="FF9900"/>
                </a:solidFill>
              </a:rPr>
              <a:t>Granularity matters</a:t>
            </a:r>
            <a:r>
              <a:rPr lang="en-US" smtClean="0"/>
              <a:t>: “Few </a:t>
            </a:r>
            <a:r>
              <a:rPr lang="en-US" dirty="0" smtClean="0"/>
              <a:t>large-object” tasks generally tolerate longer latencies than “many small-object” tasks</a:t>
            </a:r>
          </a:p>
          <a:p>
            <a:pPr lvl="2"/>
            <a:r>
              <a:rPr lang="en-US" dirty="0" smtClean="0"/>
              <a:t>Fewer requests, often more processing at the client</a:t>
            </a:r>
          </a:p>
          <a:p>
            <a:pPr lvl="2"/>
            <a:r>
              <a:rPr lang="en-US" dirty="0" smtClean="0"/>
              <a:t>But it’s much more expensive</a:t>
            </a:r>
            <a:r>
              <a:rPr lang="en-US" b="1" dirty="0" smtClean="0"/>
              <a:t> </a:t>
            </a:r>
            <a:r>
              <a:rPr lang="en-US" dirty="0" smtClean="0"/>
              <a:t>to replicate or to update!</a:t>
            </a:r>
          </a:p>
          <a:p>
            <a:pPr lvl="2"/>
            <a:endParaRPr lang="en-US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Maybe it makes sense to develop </a:t>
            </a:r>
            <a:r>
              <a:rPr lang="en-US" dirty="0" smtClean="0">
                <a:solidFill>
                  <a:srgbClr val="FF9900"/>
                </a:solidFill>
              </a:rPr>
              <a:t>separate solutions </a:t>
            </a:r>
            <a:r>
              <a:rPr lang="en-US" dirty="0" smtClean="0"/>
              <a:t>for large read-mostly objects vs. small read-write objects!</a:t>
            </a:r>
          </a:p>
          <a:p>
            <a:pPr lvl="2"/>
            <a:r>
              <a:rPr lang="en-US" dirty="0" smtClean="0"/>
              <a:t>Different </a:t>
            </a:r>
            <a:r>
              <a:rPr lang="en-US" smtClean="0"/>
              <a:t>requirements </a:t>
            </a:r>
            <a:r>
              <a:rPr lang="en-US" smtClean="0">
                <a:sym typeface="Symbol"/>
              </a:rPr>
              <a:t>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different technical solutions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1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situations need hosting of large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Examples: Amazon catalog, eBay listings, Facebook pages, 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General trend: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From performance at any cost to …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eliability at the lowest possible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4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partitions, CAP theorem, relaxed 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Scaling: stateless, caching, and </a:t>
            </a:r>
            <a:r>
              <a:rPr lang="en-US" dirty="0" err="1">
                <a:solidFill>
                  <a:srgbClr val="00CC00"/>
                </a:solidFill>
              </a:rPr>
              <a:t>sharding</a:t>
            </a:r>
            <a:endParaRPr lang="en-US" dirty="0">
              <a:solidFill>
                <a:srgbClr val="00CC00"/>
              </a:solidFill>
            </a:endParaRPr>
          </a:p>
          <a:p>
            <a:r>
              <a:rPr lang="en-US" dirty="0">
                <a:solidFill>
                  <a:srgbClr val="00CC00"/>
                </a:solidFill>
              </a:rPr>
              <a:t>Cloud storage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Overview</a:t>
            </a:r>
            <a:endParaRPr lang="en-US" dirty="0">
              <a:solidFill>
                <a:srgbClr val="00CC00"/>
              </a:solidFill>
            </a:endParaRPr>
          </a:p>
          <a:p>
            <a:pPr lvl="1"/>
            <a:r>
              <a:rPr lang="en-US" dirty="0">
                <a:solidFill>
                  <a:srgbClr val="FF9900"/>
                </a:solidFill>
              </a:rPr>
              <a:t>KVS and current systems</a:t>
            </a:r>
          </a:p>
          <a:p>
            <a:r>
              <a:rPr lang="en-US" dirty="0" smtClean="0"/>
              <a:t>Amazon Dynamo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22" y="168666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10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4808004" y="5010904"/>
            <a:ext cx="698320" cy="419100"/>
            <a:chOff x="6143624" y="2514600"/>
            <a:chExt cx="698320" cy="419100"/>
          </a:xfrm>
        </p:grpSpPr>
        <p:sp>
          <p:nvSpPr>
            <p:cNvPr id="14" name="Right Arrow 13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816" y="2942733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17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5412" y="3774836"/>
            <a:ext cx="495300" cy="495300"/>
          </a:xfrm>
          <a:prstGeom prst="rect">
            <a:avLst/>
          </a:prstGeom>
          <a:noFill/>
        </p:spPr>
      </p:pic>
      <p:pic>
        <p:nvPicPr>
          <p:cNvPr id="1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516" y="4566991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52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Key-value stores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783147"/>
            <a:ext cx="7772400" cy="2634134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FF9900"/>
                </a:solidFill>
              </a:rPr>
              <a:t>key-value store (KVS) </a:t>
            </a:r>
            <a:r>
              <a:rPr lang="en-US" smtClean="0"/>
              <a:t>is a simple </a:t>
            </a:r>
            <a:r>
              <a:rPr lang="en-US" smtClean="0">
                <a:solidFill>
                  <a:srgbClr val="FF9900"/>
                </a:solidFill>
              </a:rPr>
              <a:t>abstraction </a:t>
            </a:r>
            <a:r>
              <a:rPr lang="en-US" smtClean="0"/>
              <a:t>for managing persistent state</a:t>
            </a:r>
          </a:p>
          <a:p>
            <a:pPr lvl="1"/>
            <a:r>
              <a:rPr lang="en-US" smtClean="0"/>
              <a:t>Data is organized as (key,value) pairs</a:t>
            </a:r>
          </a:p>
          <a:p>
            <a:pPr lvl="1"/>
            <a:r>
              <a:rPr lang="en-US" smtClean="0"/>
              <a:t>Only three basic operations:</a:t>
            </a:r>
          </a:p>
          <a:p>
            <a:pPr lvl="2"/>
            <a:r>
              <a:rPr lang="en-US" smtClean="0"/>
              <a:t>PUT(key, value)</a:t>
            </a:r>
          </a:p>
          <a:p>
            <a:pPr lvl="2"/>
            <a:r>
              <a:rPr lang="en-US" smtClean="0"/>
              <a:t>GET(key) </a:t>
            </a:r>
            <a:r>
              <a:rPr lang="en-US" smtClean="0">
                <a:sym typeface="Symbol"/>
              </a:rPr>
              <a:t> value</a:t>
            </a:r>
            <a:endParaRPr lang="en-US" smtClean="0"/>
          </a:p>
          <a:p>
            <a:pPr lvl="2"/>
            <a:r>
              <a:rPr lang="en-US" smtClean="0"/>
              <a:t>Delete(key)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3074" name="Picture 2" descr="C:\Users\Andreas Haeberlen\AppData\Local\Microsoft\Windows\Temporary Internet Files\Content.IE5\9HYAWBUU\MC90001309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841" y="1726170"/>
            <a:ext cx="1505940" cy="20276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97720" y="2989777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(windows,          )</a:t>
            </a:r>
            <a:endParaRPr lang="en-US" sz="1600"/>
          </a:p>
        </p:txBody>
      </p:sp>
      <p:pic>
        <p:nvPicPr>
          <p:cNvPr id="11" name="Picture 2" descr="C:\Users\ahae\AppData\Local\Microsoft\Windows\Temporary Internet Files\Content.IE5\WLXXAP26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5529" y="2928882"/>
            <a:ext cx="550386" cy="55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14939" y="2032568"/>
            <a:ext cx="2489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(bob, bschmitt@foo.com)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173512" y="2318531"/>
            <a:ext cx="4652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(gettysburg, "Four score and seven years ago...")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1197157" y="2657579"/>
            <a:ext cx="3578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(29ck2dxa1, 0128ckso1$9#*!!8349e)</a:t>
            </a:r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1846921" y="1438379"/>
            <a:ext cx="60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Keys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1403" y="1436667"/>
            <a:ext cx="7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Values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 bwMode="auto">
          <a:xfrm rot="5400000">
            <a:off x="1998025" y="1915932"/>
            <a:ext cx="288170" cy="101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3054551" y="1873124"/>
            <a:ext cx="288170" cy="101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U-Turn Arrow 23"/>
          <p:cNvSpPr/>
          <p:nvPr/>
        </p:nvSpPr>
        <p:spPr bwMode="auto">
          <a:xfrm>
            <a:off x="5013789" y="523982"/>
            <a:ext cx="2825393" cy="1797978"/>
          </a:xfrm>
          <a:prstGeom prst="uturnArrow">
            <a:avLst>
              <a:gd name="adj1" fmla="val 14655"/>
              <a:gd name="adj2" fmla="val 25000"/>
              <a:gd name="adj3" fmla="val 17118"/>
              <a:gd name="adj4" fmla="val 39114"/>
              <a:gd name="adj5" fmla="val 58202"/>
            </a:avLst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9" grpId="0"/>
      <p:bldP spid="20" grpId="0"/>
      <p:bldP spid="2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KVS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have you seen this concept before?</a:t>
            </a:r>
          </a:p>
          <a:p>
            <a:endParaRPr lang="en-US" dirty="0" smtClean="0"/>
          </a:p>
          <a:p>
            <a:r>
              <a:rPr lang="en-US" dirty="0" smtClean="0"/>
              <a:t>Conventional examples outside the cloud:</a:t>
            </a:r>
          </a:p>
          <a:p>
            <a:pPr lvl="1"/>
            <a:r>
              <a:rPr lang="en-US" dirty="0" smtClean="0"/>
              <a:t>In-memory </a:t>
            </a:r>
            <a:r>
              <a:rPr lang="en-US" dirty="0" smtClean="0">
                <a:solidFill>
                  <a:srgbClr val="FF9900"/>
                </a:solidFill>
              </a:rPr>
              <a:t>associative arrays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00"/>
                </a:solidFill>
              </a:rPr>
              <a:t>hash tables </a:t>
            </a:r>
            <a:r>
              <a:rPr lang="en-US" dirty="0" smtClean="0"/>
              <a:t>– limited to a single application, only persistent until program ends</a:t>
            </a:r>
          </a:p>
          <a:p>
            <a:pPr lvl="1"/>
            <a:r>
              <a:rPr lang="en-US" dirty="0" smtClean="0"/>
              <a:t>On-disk indices (like </a:t>
            </a:r>
            <a:r>
              <a:rPr lang="en-US" dirty="0" err="1" smtClean="0"/>
              <a:t>BerkeleyDB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"Inverted indices" behind search engines</a:t>
            </a:r>
          </a:p>
          <a:p>
            <a:pPr lvl="1"/>
            <a:r>
              <a:rPr lang="en-US" dirty="0" smtClean="0"/>
              <a:t>Database management systems – multiple KVSs++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 err="1" smtClean="0"/>
              <a:t>hashtables</a:t>
            </a:r>
            <a:endParaRPr lang="en-US" dirty="0"/>
          </a:p>
          <a:p>
            <a:pPr lvl="2"/>
            <a:r>
              <a:rPr lang="en-US" dirty="0" smtClean="0"/>
              <a:t>Decentralized distributed systems inspired by P2P (</a:t>
            </a:r>
            <a:r>
              <a:rPr lang="en-US" dirty="0"/>
              <a:t>see LSINF2345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Examples: Chord/Pastry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5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Supporting an Internet service with a </a:t>
            </a:r>
            <a:r>
              <a:rPr lang="en-US" sz="3200" dirty="0" smtClean="0"/>
              <a:t>KVS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do this through a central server, e.g., a Web or </a:t>
            </a:r>
            <a:r>
              <a:rPr lang="en-US" smtClean="0"/>
              <a:t>application server</a:t>
            </a:r>
          </a:p>
          <a:p>
            <a:endParaRPr lang="en-US" dirty="0" smtClean="0"/>
          </a:p>
          <a:p>
            <a:r>
              <a:rPr lang="en-US" dirty="0" smtClean="0"/>
              <a:t>Two main issues: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 smtClean="0"/>
              <a:t>There may be </a:t>
            </a:r>
            <a:r>
              <a:rPr lang="en-US" dirty="0" smtClean="0">
                <a:solidFill>
                  <a:srgbClr val="FF9900"/>
                </a:solidFill>
              </a:rPr>
              <a:t>multiple concurrent </a:t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dirty="0" smtClean="0">
                <a:solidFill>
                  <a:srgbClr val="FF9900"/>
                </a:solidFill>
              </a:rPr>
              <a:t>requests</a:t>
            </a:r>
            <a:r>
              <a:rPr lang="en-US" dirty="0" smtClean="0"/>
              <a:t> from different clients</a:t>
            </a:r>
          </a:p>
          <a:p>
            <a:pPr marL="1314450" lvl="2"/>
            <a:r>
              <a:rPr lang="en-US" dirty="0" smtClean="0"/>
              <a:t>These might </a:t>
            </a:r>
            <a:r>
              <a:rPr lang="en-US" smtClean="0"/>
              <a:t>be GETs, PUTs, DELETEs</a:t>
            </a:r>
            <a:r>
              <a:rPr lang="en-US" dirty="0" smtClean="0"/>
              <a:t>, etc.</a:t>
            </a:r>
          </a:p>
          <a:p>
            <a:pPr marL="1314450" lvl="2" indent="-457200"/>
            <a:endParaRPr lang="en-US" dirty="0" smtClean="0"/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 smtClean="0"/>
              <a:t>These requests may come from different </a:t>
            </a:r>
            <a:br>
              <a:rPr lang="en-US" dirty="0" smtClean="0"/>
            </a:br>
            <a:r>
              <a:rPr lang="en-US" dirty="0" smtClean="0"/>
              <a:t>parts of the network, with </a:t>
            </a:r>
            <a:r>
              <a:rPr lang="en-US" dirty="0" smtClean="0">
                <a:solidFill>
                  <a:srgbClr val="FF9900"/>
                </a:solidFill>
              </a:rPr>
              <a:t>message propagation delays</a:t>
            </a:r>
          </a:p>
          <a:p>
            <a:pPr marL="1314450" lvl="2"/>
            <a:r>
              <a:rPr lang="en-US" dirty="0" smtClean="0"/>
              <a:t>It takes a while for a request to make it to the server!</a:t>
            </a:r>
          </a:p>
          <a:p>
            <a:pPr marL="1314450" lvl="2"/>
            <a:r>
              <a:rPr lang="en-US" dirty="0" smtClean="0"/>
              <a:t>We’ll have to handle requests in the order received (why?)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7685202" y="2633578"/>
            <a:ext cx="399245" cy="3992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899590" y="2633578"/>
            <a:ext cx="399245" cy="3992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260199" y="4314270"/>
            <a:ext cx="399245" cy="399245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cxnSp>
        <p:nvCxnSpPr>
          <p:cNvPr id="9" name="Elbow Connector 8"/>
          <p:cNvCxnSpPr>
            <a:stCxn id="5" idx="4"/>
            <a:endCxn id="7" idx="0"/>
          </p:cNvCxnSpPr>
          <p:nvPr/>
        </p:nvCxnSpPr>
        <p:spPr bwMode="auto">
          <a:xfrm rot="5400000">
            <a:off x="7031601" y="3461045"/>
            <a:ext cx="1281447" cy="425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7826869" y="3631691"/>
            <a:ext cx="115910" cy="141667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412599" y="3603787"/>
            <a:ext cx="115910" cy="141667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6" idx="4"/>
            <a:endCxn id="7" idx="1"/>
          </p:cNvCxnSpPr>
          <p:nvPr/>
        </p:nvCxnSpPr>
        <p:spPr bwMode="auto">
          <a:xfrm rot="16200000" flipH="1">
            <a:off x="6538983" y="3593053"/>
            <a:ext cx="1339915" cy="219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Snip and Round Single Corner Rectangle 13"/>
          <p:cNvSpPr/>
          <p:nvPr/>
        </p:nvSpPr>
        <p:spPr bwMode="auto">
          <a:xfrm>
            <a:off x="6680650" y="3399871"/>
            <a:ext cx="425002" cy="296214"/>
          </a:xfrm>
          <a:prstGeom prst="snip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Snip and Round Single Corner Rectangle 14"/>
          <p:cNvSpPr/>
          <p:nvPr/>
        </p:nvSpPr>
        <p:spPr bwMode="auto">
          <a:xfrm>
            <a:off x="7955658" y="3271082"/>
            <a:ext cx="425002" cy="296214"/>
          </a:xfrm>
          <a:prstGeom prst="snip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9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concurrency </a:t>
            </a:r>
            <a:r>
              <a:rPr lang="en-US" dirty="0" smtClean="0"/>
              <a:t>in a KVS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do </a:t>
            </a:r>
            <a:r>
              <a:rPr lang="en-US" smtClean="0"/>
              <a:t>multiple GET </a:t>
            </a:r>
            <a:r>
              <a:rPr lang="en-US" dirty="0" smtClean="0"/>
              <a:t>operations </a:t>
            </a:r>
            <a:r>
              <a:rPr lang="en-US" smtClean="0"/>
              <a:t>in parallel?</a:t>
            </a:r>
          </a:p>
          <a:p>
            <a:pPr lvl="1"/>
            <a:r>
              <a:rPr lang="en-US" smtClean="0"/>
              <a:t>... over </a:t>
            </a:r>
            <a:r>
              <a:rPr lang="en-US" dirty="0" smtClean="0"/>
              <a:t>different </a:t>
            </a:r>
            <a:r>
              <a:rPr lang="en-US" smtClean="0"/>
              <a:t>keys?</a:t>
            </a:r>
          </a:p>
          <a:p>
            <a:pPr lvl="1"/>
            <a:r>
              <a:rPr lang="en-US" smtClean="0"/>
              <a:t>... over </a:t>
            </a:r>
            <a:r>
              <a:rPr lang="en-US" dirty="0" smtClean="0"/>
              <a:t>the same key?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What if we do </a:t>
            </a:r>
            <a:r>
              <a:rPr lang="en-US" smtClean="0"/>
              <a:t>multiple PUT </a:t>
            </a:r>
            <a:r>
              <a:rPr lang="en-US" dirty="0" smtClean="0"/>
              <a:t>operations in parallel? or </a:t>
            </a:r>
            <a:r>
              <a:rPr lang="en-US" smtClean="0"/>
              <a:t>a GET </a:t>
            </a:r>
            <a:r>
              <a:rPr lang="en-US" dirty="0" smtClean="0"/>
              <a:t>and </a:t>
            </a:r>
            <a:r>
              <a:rPr lang="en-US" smtClean="0"/>
              <a:t>a PUT?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unit of protection (</a:t>
            </a:r>
            <a:r>
              <a:rPr lang="en-US" dirty="0" smtClean="0">
                <a:solidFill>
                  <a:srgbClr val="FF9900"/>
                </a:solidFill>
              </a:rPr>
              <a:t>concurrency </a:t>
            </a:r>
            <a:r>
              <a:rPr lang="en-US" smtClean="0">
                <a:solidFill>
                  <a:srgbClr val="FF9900"/>
                </a:solidFill>
              </a:rPr>
              <a:t>control</a:t>
            </a:r>
            <a:r>
              <a:rPr lang="en-US" smtClean="0"/>
              <a:t>) that is </a:t>
            </a:r>
            <a:r>
              <a:rPr lang="en-US" dirty="0" smtClean="0"/>
              <a:t>necessary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3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7765656" cy="4457700"/>
          </a:xfrm>
        </p:spPr>
        <p:txBody>
          <a:bodyPr/>
          <a:lstStyle/>
          <a:p>
            <a:r>
              <a:rPr lang="en-US" dirty="0" smtClean="0"/>
              <a:t>Most systems use </a:t>
            </a:r>
            <a:r>
              <a:rPr lang="en-US" dirty="0" smtClean="0">
                <a:solidFill>
                  <a:srgbClr val="FF9900"/>
                </a:solidFill>
              </a:rPr>
              <a:t>locks</a:t>
            </a:r>
            <a:r>
              <a:rPr lang="en-US" dirty="0" smtClean="0"/>
              <a:t> on individual items</a:t>
            </a:r>
          </a:p>
          <a:p>
            <a:pPr lvl="1"/>
            <a:r>
              <a:rPr lang="en-US" dirty="0" smtClean="0"/>
              <a:t>Each requestor asks for the lock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9900"/>
                </a:solidFill>
              </a:rPr>
              <a:t>lock manager </a:t>
            </a:r>
            <a:r>
              <a:rPr lang="en-US" dirty="0" smtClean="0"/>
              <a:t>processes these requests (typically </a:t>
            </a:r>
            <a:br>
              <a:rPr lang="en-US" dirty="0" smtClean="0"/>
            </a:br>
            <a:r>
              <a:rPr lang="en-US" dirty="0" smtClean="0"/>
              <a:t>in FIFO order) as follows:</a:t>
            </a:r>
          </a:p>
          <a:p>
            <a:pPr lvl="2"/>
            <a:r>
              <a:rPr lang="en-US" dirty="0" smtClean="0"/>
              <a:t>Lock manager grants the lock to a requestor</a:t>
            </a:r>
          </a:p>
          <a:p>
            <a:pPr lvl="2"/>
            <a:r>
              <a:rPr lang="en-US" dirty="0" smtClean="0"/>
              <a:t>Requestor makes modifications</a:t>
            </a:r>
          </a:p>
          <a:p>
            <a:pPr lvl="2"/>
            <a:r>
              <a:rPr lang="en-US" dirty="0" smtClean="0"/>
              <a:t>Then releases the lock when it’s done</a:t>
            </a:r>
          </a:p>
        </p:txBody>
      </p:sp>
      <p:cxnSp>
        <p:nvCxnSpPr>
          <p:cNvPr id="6" name="Elbow Connector 5"/>
          <p:cNvCxnSpPr/>
          <p:nvPr/>
        </p:nvCxnSpPr>
        <p:spPr bwMode="auto">
          <a:xfrm flipV="1">
            <a:off x="5905948" y="2614104"/>
            <a:ext cx="2226833" cy="1280160"/>
          </a:xfrm>
          <a:prstGeom prst="bentConnector3">
            <a:avLst>
              <a:gd name="adj1" fmla="val 12729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Causal consistency</a:t>
            </a:r>
          </a:p>
          <a:p>
            <a:pPr lvl="1"/>
            <a:r>
              <a:rPr lang="en-US" dirty="0" smtClean="0"/>
              <a:t>If client A </a:t>
            </a:r>
            <a:r>
              <a:rPr lang="en-US" dirty="0"/>
              <a:t>has communicated to </a:t>
            </a:r>
            <a:r>
              <a:rPr lang="en-US" dirty="0" smtClean="0"/>
              <a:t>client </a:t>
            </a:r>
            <a:r>
              <a:rPr lang="en-US" dirty="0"/>
              <a:t>B that it has updated a data item, a subsequent access by </a:t>
            </a:r>
            <a:r>
              <a:rPr lang="en-US" dirty="0" smtClean="0"/>
              <a:t>B </a:t>
            </a:r>
            <a:r>
              <a:rPr lang="en-US" dirty="0"/>
              <a:t>will return the updated value, and a write is guaranteed to supersede the earlier </a:t>
            </a:r>
            <a:r>
              <a:rPr lang="en-US" dirty="0" smtClean="0"/>
              <a:t>write. Client </a:t>
            </a:r>
            <a:r>
              <a:rPr lang="en-US" dirty="0"/>
              <a:t>C that has no causal relationship to </a:t>
            </a:r>
            <a:r>
              <a:rPr lang="en-US" dirty="0" smtClean="0"/>
              <a:t>client </a:t>
            </a:r>
            <a:r>
              <a:rPr lang="en-US" dirty="0"/>
              <a:t>A is subject to the normal eventual consistency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Read-your-writes consistency</a:t>
            </a:r>
          </a:p>
          <a:p>
            <a:pPr lvl="1"/>
            <a:r>
              <a:rPr lang="en-US" dirty="0" smtClean="0"/>
              <a:t>Client A</a:t>
            </a:r>
            <a:r>
              <a:rPr lang="en-US" dirty="0"/>
              <a:t>, after it has updated a data item, always accesses the updated value and will never see an older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Session consistency</a:t>
            </a:r>
          </a:p>
          <a:p>
            <a:pPr lvl="1"/>
            <a:r>
              <a:rPr lang="en-US" dirty="0" smtClean="0"/>
              <a:t>Like previous case but in the context of a session, for as long as the sessions remains alive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9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304800"/>
            <a:ext cx="8122024" cy="990600"/>
          </a:xfrm>
        </p:spPr>
        <p:txBody>
          <a:bodyPr/>
          <a:lstStyle/>
          <a:p>
            <a:r>
              <a:rPr lang="en-US" sz="3200" smtClean="0"/>
              <a:t>Limitations of per-key concurrency control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9101"/>
            <a:ext cx="7772400" cy="4894729"/>
          </a:xfrm>
        </p:spPr>
        <p:txBody>
          <a:bodyPr/>
          <a:lstStyle/>
          <a:p>
            <a:r>
              <a:rPr lang="en-US" dirty="0" smtClean="0"/>
              <a:t>Suppose I want to transfer credits </a:t>
            </a:r>
            <a:br>
              <a:rPr lang="en-US" dirty="0" smtClean="0"/>
            </a:br>
            <a:r>
              <a:rPr lang="en-US" dirty="0" smtClean="0"/>
              <a:t>from my </a:t>
            </a:r>
            <a:r>
              <a:rPr lang="en-US" dirty="0" err="1" smtClean="0"/>
              <a:t>WoW</a:t>
            </a:r>
            <a:r>
              <a:rPr lang="en-US" dirty="0" smtClean="0"/>
              <a:t> account to my friend’s?</a:t>
            </a:r>
          </a:p>
          <a:p>
            <a:pPr lvl="1"/>
            <a:r>
              <a:rPr lang="en-US" dirty="0" smtClean="0"/>
              <a:t>… while someone else is doing a GET</a:t>
            </a:r>
            <a:br>
              <a:rPr lang="en-US" dirty="0" smtClean="0"/>
            </a:br>
            <a:r>
              <a:rPr lang="en-US" dirty="0" smtClean="0"/>
              <a:t>on my (and her) credit amounts to see if </a:t>
            </a:r>
            <a:br>
              <a:rPr lang="en-US" dirty="0" smtClean="0"/>
            </a:br>
            <a:r>
              <a:rPr lang="en-US" dirty="0" smtClean="0"/>
              <a:t>they want to trade?</a:t>
            </a:r>
          </a:p>
          <a:p>
            <a:r>
              <a:rPr lang="en-US" dirty="0" smtClean="0"/>
              <a:t>This is where one needs a </a:t>
            </a:r>
            <a:r>
              <a:rPr lang="en-US" dirty="0" smtClean="0">
                <a:solidFill>
                  <a:srgbClr val="FF9900"/>
                </a:solidFill>
              </a:rPr>
              <a:t>database </a:t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dirty="0" smtClean="0">
                <a:solidFill>
                  <a:srgbClr val="FF9900"/>
                </a:solidFill>
              </a:rPr>
              <a:t>management system (DBMS)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9900"/>
                </a:solidFill>
              </a:rPr>
              <a:t>transaction processing manager</a:t>
            </a:r>
            <a:r>
              <a:rPr lang="en-US" dirty="0" smtClean="0"/>
              <a:t> (app server)</a:t>
            </a:r>
          </a:p>
          <a:p>
            <a:pPr lvl="1"/>
            <a:r>
              <a:rPr lang="en-US" dirty="0" smtClean="0"/>
              <a:t>Allows for “locking” at a higher level, across keys and possibly even systems (see LINGI2172 for more details)</a:t>
            </a:r>
          </a:p>
          <a:p>
            <a:r>
              <a:rPr lang="en-US" dirty="0" smtClean="0"/>
              <a:t>Could you implement higher-level locks within the KVS? If so,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7649220" y="2736762"/>
            <a:ext cx="1674251" cy="12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dashDot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3086" y="2494030"/>
            <a:ext cx="799396" cy="80296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 bwMode="auto">
          <a:xfrm>
            <a:off x="8054902" y="1751527"/>
            <a:ext cx="875764" cy="42500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54902" y="3580327"/>
            <a:ext cx="875764" cy="42500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4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longer one-size-fits-all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2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Amazon’s solutions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Dynamo [SOSP’07]</a:t>
            </a:r>
          </a:p>
          <a:p>
            <a:pPr lvl="1"/>
            <a:r>
              <a:rPr lang="en-US" dirty="0" smtClean="0"/>
              <a:t>Many services only store and retrieve data by primary key</a:t>
            </a:r>
          </a:p>
          <a:p>
            <a:pPr lvl="2"/>
            <a:r>
              <a:rPr lang="en-US" dirty="0" smtClean="0"/>
              <a:t>Examples: user preferences, shopping cart, best seller lists</a:t>
            </a:r>
          </a:p>
          <a:p>
            <a:pPr lvl="1"/>
            <a:r>
              <a:rPr lang="en-US" dirty="0" smtClean="0"/>
              <a:t>Don’t require querying and management RDBMS functionality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Simple Storage Service (S3)</a:t>
            </a:r>
          </a:p>
          <a:p>
            <a:pPr lvl="1"/>
            <a:r>
              <a:rPr lang="en-US" dirty="0" smtClean="0"/>
              <a:t>Need to store large objects that change infrequently</a:t>
            </a:r>
          </a:p>
          <a:p>
            <a:pPr lvl="2"/>
            <a:r>
              <a:rPr lang="en-US" dirty="0" smtClean="0"/>
              <a:t>Examples: virtual machines, pictures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4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Google’s solutions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The Google File System [SOSP’03]</a:t>
            </a:r>
          </a:p>
          <a:p>
            <a:pPr lvl="1"/>
            <a:r>
              <a:rPr lang="en-US" dirty="0" smtClean="0"/>
              <a:t>Distributed file system for large data-intensive applications</a:t>
            </a:r>
          </a:p>
          <a:p>
            <a:pPr lvl="1"/>
            <a:r>
              <a:rPr lang="en-US" dirty="0" smtClean="0"/>
              <a:t>No POSIX API; focus on multi-GB files divided in fixed-size chunks (64 MB); mostly mutated by appending new data</a:t>
            </a:r>
          </a:p>
          <a:p>
            <a:pPr lvl="1"/>
            <a:r>
              <a:rPr lang="en-US" dirty="0" smtClean="0"/>
              <a:t>Single master node maintains all file metadata</a:t>
            </a:r>
          </a:p>
          <a:p>
            <a:r>
              <a:rPr lang="en-US" dirty="0" err="1" smtClean="0">
                <a:solidFill>
                  <a:srgbClr val="FF9900"/>
                </a:solidFill>
              </a:rPr>
              <a:t>Bigtable</a:t>
            </a:r>
            <a:r>
              <a:rPr lang="en-US" dirty="0" smtClean="0">
                <a:solidFill>
                  <a:srgbClr val="FF9900"/>
                </a:solidFill>
              </a:rPr>
              <a:t> [OSDI’06]</a:t>
            </a:r>
          </a:p>
          <a:p>
            <a:pPr lvl="1"/>
            <a:r>
              <a:rPr lang="en-US" dirty="0" smtClean="0"/>
              <a:t>Distributed storage system for structured data</a:t>
            </a:r>
          </a:p>
          <a:p>
            <a:pPr lvl="1"/>
            <a:r>
              <a:rPr lang="en-US" dirty="0" smtClean="0"/>
              <a:t>Data model is a sparse multi-dimensional sorted map indexed by row and column keys and a timestamp</a:t>
            </a:r>
          </a:p>
          <a:p>
            <a:pPr lvl="1"/>
            <a:r>
              <a:rPr lang="en-US" dirty="0" smtClean="0"/>
              <a:t>Each value in the map is opaque to the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5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85015" cy="4532312"/>
          </a:xfrm>
        </p:spPr>
        <p:txBody>
          <a:bodyPr/>
          <a:lstStyle/>
          <a:p>
            <a:r>
              <a:rPr lang="en-US" dirty="0" smtClean="0"/>
              <a:t>Example: Facebook’s solutions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Cassandra [Ladis’09]</a:t>
            </a:r>
          </a:p>
          <a:p>
            <a:pPr lvl="1"/>
            <a:r>
              <a:rPr lang="en-US" dirty="0" smtClean="0"/>
              <a:t>A distributed storage system for large sets of structured data</a:t>
            </a:r>
          </a:p>
          <a:p>
            <a:pPr lvl="1"/>
            <a:r>
              <a:rPr lang="en-US" dirty="0" smtClean="0"/>
              <a:t>Optimized for very high write throughput; no master nodes</a:t>
            </a:r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Haystack [OSDI’10]</a:t>
            </a:r>
          </a:p>
          <a:p>
            <a:pPr lvl="1"/>
            <a:r>
              <a:rPr lang="en-US" dirty="0" smtClean="0"/>
              <a:t>Object store system optimized for photos</a:t>
            </a:r>
          </a:p>
          <a:p>
            <a:pPr lvl="1"/>
            <a:r>
              <a:rPr lang="en-US" dirty="0" smtClean="0"/>
              <a:t>In 2010, over 260 billion images; 20 PB of data; 60 TB/week</a:t>
            </a:r>
          </a:p>
          <a:p>
            <a:pPr lvl="1"/>
            <a:r>
              <a:rPr lang="en-US" dirty="0" smtClean="0"/>
              <a:t>Data written once, read often, never modified, rarely deleted</a:t>
            </a:r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TAO [ATC’13]</a:t>
            </a:r>
          </a:p>
          <a:p>
            <a:pPr lvl="1"/>
            <a:r>
              <a:rPr lang="en-US" dirty="0" smtClean="0"/>
              <a:t>A read-optimized graph data store to serve the social graph</a:t>
            </a:r>
          </a:p>
          <a:p>
            <a:pPr lvl="1"/>
            <a:r>
              <a:rPr lang="en-US" dirty="0" smtClean="0"/>
              <a:t>Sustains 1 billion reads/s on a changing data set of many PBs</a:t>
            </a:r>
          </a:p>
          <a:p>
            <a:pPr lvl="1"/>
            <a:r>
              <a:rPr lang="en-US" dirty="0" smtClean="0"/>
              <a:t>Explicitly favors availability over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LinkedIn’s solutions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Kafka [NetDB’11]</a:t>
            </a:r>
          </a:p>
          <a:p>
            <a:pPr lvl="1"/>
            <a:r>
              <a:rPr lang="en-US" dirty="0" smtClean="0"/>
              <a:t>A high-throughput distributed messaging system</a:t>
            </a:r>
          </a:p>
          <a:p>
            <a:pPr lvl="1"/>
            <a:r>
              <a:rPr lang="en-US" dirty="0" smtClean="0"/>
              <a:t>Pub/sub architecture designed for aggregating log data</a:t>
            </a:r>
          </a:p>
          <a:p>
            <a:pPr lvl="1"/>
            <a:r>
              <a:rPr lang="en-US" dirty="0" smtClean="0"/>
              <a:t>Messages are persisted on disk for durability and replicated for fault tolerance; guarantees at-least-once delivery</a:t>
            </a:r>
          </a:p>
          <a:p>
            <a:r>
              <a:rPr lang="en-US" dirty="0" err="1" smtClean="0">
                <a:solidFill>
                  <a:srgbClr val="FF9900"/>
                </a:solidFill>
              </a:rPr>
              <a:t>Voldemort</a:t>
            </a:r>
            <a:endParaRPr lang="en-US" dirty="0" smtClean="0">
              <a:solidFill>
                <a:srgbClr val="FF9900"/>
              </a:solidFill>
            </a:endParaRPr>
          </a:p>
          <a:p>
            <a:pPr lvl="1"/>
            <a:r>
              <a:rPr lang="en-US" dirty="0" smtClean="0"/>
              <a:t>A distributed key-value store supporting only get/put/delete</a:t>
            </a:r>
          </a:p>
          <a:p>
            <a:pPr lvl="1"/>
            <a:r>
              <a:rPr lang="en-US" dirty="0" smtClean="0"/>
              <a:t>Inspired by Amazon’s Dynamo: tunable consistency, highly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4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partitions, CAP theorem, relaxed 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Scaling: stateless, caching, and </a:t>
            </a:r>
            <a:r>
              <a:rPr lang="en-US" dirty="0" err="1">
                <a:solidFill>
                  <a:srgbClr val="00CC00"/>
                </a:solidFill>
              </a:rPr>
              <a:t>sharding</a:t>
            </a:r>
            <a:endParaRPr lang="en-US" dirty="0">
              <a:solidFill>
                <a:srgbClr val="00CC00"/>
              </a:solidFill>
            </a:endParaRPr>
          </a:p>
          <a:p>
            <a:r>
              <a:rPr lang="en-US" dirty="0">
                <a:solidFill>
                  <a:srgbClr val="00CC00"/>
                </a:solidFill>
              </a:rPr>
              <a:t>Cloud storage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Overview</a:t>
            </a:r>
            <a:endParaRPr lang="en-US" dirty="0">
              <a:solidFill>
                <a:srgbClr val="00CC00"/>
              </a:solidFill>
            </a:endParaRPr>
          </a:p>
          <a:p>
            <a:pPr lvl="1"/>
            <a:r>
              <a:rPr lang="en-US" dirty="0">
                <a:solidFill>
                  <a:srgbClr val="00CC00"/>
                </a:solidFill>
              </a:rPr>
              <a:t>KVS and current systems</a:t>
            </a:r>
          </a:p>
          <a:p>
            <a:r>
              <a:rPr lang="en-US" dirty="0">
                <a:solidFill>
                  <a:srgbClr val="FF9900"/>
                </a:solidFill>
              </a:rPr>
              <a:t>Amazon Dynamo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22" y="168666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10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4218078" y="5468104"/>
            <a:ext cx="698320" cy="419100"/>
            <a:chOff x="6143624" y="2514600"/>
            <a:chExt cx="698320" cy="419100"/>
          </a:xfrm>
        </p:grpSpPr>
        <p:sp>
          <p:nvSpPr>
            <p:cNvPr id="14" name="Right Arrow 13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816" y="2942733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17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5412" y="3774836"/>
            <a:ext cx="495300" cy="495300"/>
          </a:xfrm>
          <a:prstGeom prst="rect">
            <a:avLst/>
          </a:prstGeom>
          <a:noFill/>
        </p:spPr>
      </p:pic>
      <p:pic>
        <p:nvPicPr>
          <p:cNvPr id="1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516" y="4566991"/>
            <a:ext cx="495300" cy="495300"/>
          </a:xfrm>
          <a:prstGeom prst="rect">
            <a:avLst/>
          </a:prstGeom>
          <a:noFill/>
        </p:spPr>
      </p:pic>
      <p:pic>
        <p:nvPicPr>
          <p:cNvPr id="2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361" y="4929942"/>
            <a:ext cx="495300" cy="495300"/>
          </a:xfrm>
          <a:prstGeom prst="rect">
            <a:avLst/>
          </a:prstGeom>
          <a:noFill/>
        </p:spPr>
      </p:pic>
      <p:pic>
        <p:nvPicPr>
          <p:cNvPr id="2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8526" y="418959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9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 (AWS)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[</a:t>
            </a:r>
            <a:r>
              <a:rPr lang="en-US" b="0" dirty="0" smtClean="0"/>
              <a:t>Vogels09] </a:t>
            </a:r>
            <a:r>
              <a:rPr lang="en-US" dirty="0" smtClean="0"/>
              <a:t>At </a:t>
            </a:r>
            <a:r>
              <a:rPr lang="en-US" dirty="0"/>
              <a:t>the foundation </a:t>
            </a:r>
            <a:r>
              <a:rPr lang="en-US" b="0" dirty="0"/>
              <a:t>of Amazon’s cloud computing </a:t>
            </a:r>
            <a:r>
              <a:rPr lang="en-US" b="0" dirty="0" smtClean="0"/>
              <a:t>are infrastructure services such as</a:t>
            </a:r>
          </a:p>
          <a:p>
            <a:pPr lvl="1"/>
            <a:r>
              <a:rPr lang="en-US" dirty="0" smtClean="0"/>
              <a:t> </a:t>
            </a:r>
            <a:r>
              <a:rPr lang="en-US" b="0" dirty="0" smtClean="0"/>
              <a:t>Amazon’s </a:t>
            </a:r>
            <a:r>
              <a:rPr lang="en-US" b="0" dirty="0"/>
              <a:t>S3 (</a:t>
            </a:r>
            <a:r>
              <a:rPr lang="en-US" b="0" dirty="0" smtClean="0"/>
              <a:t>Simple Storage </a:t>
            </a:r>
            <a:r>
              <a:rPr lang="en-US" b="0" dirty="0"/>
              <a:t>Service), </a:t>
            </a:r>
            <a:r>
              <a:rPr lang="en-US" b="0" dirty="0" err="1"/>
              <a:t>SimpleDB</a:t>
            </a:r>
            <a:r>
              <a:rPr lang="en-US" b="0" dirty="0"/>
              <a:t>, and EC2 (Elastic </a:t>
            </a:r>
            <a:r>
              <a:rPr lang="en-US" b="0" dirty="0" smtClean="0"/>
              <a:t>Compute Cloud</a:t>
            </a:r>
            <a:r>
              <a:rPr lang="en-US" b="0" dirty="0"/>
              <a:t>) </a:t>
            </a:r>
            <a:endParaRPr lang="en-US" b="0" dirty="0" smtClean="0"/>
          </a:p>
          <a:p>
            <a:pPr lvl="1"/>
            <a:r>
              <a:rPr lang="en-US" b="0" dirty="0" smtClean="0"/>
              <a:t>These </a:t>
            </a:r>
            <a:r>
              <a:rPr lang="en-US" b="0" dirty="0"/>
              <a:t>provide the resources for </a:t>
            </a:r>
            <a:r>
              <a:rPr lang="en-US" b="0" dirty="0" smtClean="0"/>
              <a:t>constructing Internet-scale </a:t>
            </a:r>
            <a:r>
              <a:rPr lang="en-US" b="0" dirty="0"/>
              <a:t>computing platforms and a great </a:t>
            </a:r>
            <a:r>
              <a:rPr lang="en-US" b="0" dirty="0" smtClean="0"/>
              <a:t>variety of </a:t>
            </a:r>
            <a:r>
              <a:rPr lang="en-US" b="0" dirty="0"/>
              <a:t>applications. </a:t>
            </a:r>
            <a:endParaRPr lang="en-US" b="0" dirty="0" smtClean="0"/>
          </a:p>
          <a:p>
            <a:r>
              <a:rPr lang="en-US" dirty="0" smtClean="0"/>
              <a:t>The </a:t>
            </a:r>
            <a:r>
              <a:rPr lang="en-US" dirty="0"/>
              <a:t>requirements placed on </a:t>
            </a:r>
            <a:r>
              <a:rPr lang="en-US" dirty="0" smtClean="0"/>
              <a:t>these infrastructure </a:t>
            </a:r>
            <a:r>
              <a:rPr lang="en-US" dirty="0"/>
              <a:t>services are very strict; </a:t>
            </a:r>
            <a:r>
              <a:rPr lang="en-US" dirty="0" smtClean="0"/>
              <a:t>need to </a:t>
            </a:r>
          </a:p>
          <a:p>
            <a:pPr lvl="1"/>
            <a:r>
              <a:rPr lang="en-US" dirty="0"/>
              <a:t>S</a:t>
            </a:r>
            <a:r>
              <a:rPr lang="en-US" b="0" dirty="0" smtClean="0"/>
              <a:t>core high in security</a:t>
            </a:r>
            <a:r>
              <a:rPr lang="en-US" b="0" dirty="0"/>
              <a:t>, </a:t>
            </a:r>
            <a:r>
              <a:rPr lang="en-US" b="0" dirty="0" smtClean="0"/>
              <a:t>scalability, availability</a:t>
            </a:r>
            <a:r>
              <a:rPr lang="en-US" b="0" dirty="0"/>
              <a:t>, performance, and cost-effectiveness, </a:t>
            </a:r>
            <a:r>
              <a:rPr lang="en-US" b="0" dirty="0" smtClean="0"/>
              <a:t>and</a:t>
            </a:r>
          </a:p>
          <a:p>
            <a:pPr lvl="1"/>
            <a:r>
              <a:rPr lang="en-US" b="0" dirty="0" smtClean="0"/>
              <a:t>Serve</a:t>
            </a:r>
            <a:r>
              <a:rPr lang="en-US" dirty="0" smtClean="0"/>
              <a:t> </a:t>
            </a:r>
            <a:r>
              <a:rPr lang="en-US" b="0" dirty="0" smtClean="0"/>
              <a:t>millions </a:t>
            </a:r>
            <a:r>
              <a:rPr lang="en-US" b="0" dirty="0"/>
              <a:t>of customers </a:t>
            </a:r>
            <a:r>
              <a:rPr lang="en-US" dirty="0" smtClean="0"/>
              <a:t>worldwide</a:t>
            </a:r>
            <a:r>
              <a:rPr lang="en-US" b="0" dirty="0" smtClean="0"/>
              <a:t>, continuously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77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</a:t>
            </a:r>
          </a:p>
          <a:p>
            <a:pPr lvl="1"/>
            <a:r>
              <a:rPr lang="en-US" dirty="0" err="1" smtClean="0"/>
              <a:t>Vogels</a:t>
            </a:r>
            <a:r>
              <a:rPr lang="en-US" dirty="0" smtClean="0"/>
              <a:t> does not emphasize consistency</a:t>
            </a:r>
          </a:p>
          <a:p>
            <a:pPr lvl="1"/>
            <a:r>
              <a:rPr lang="en-US" dirty="0" smtClean="0"/>
              <a:t>AWS is in AP, sacrificing consistency</a:t>
            </a:r>
          </a:p>
          <a:p>
            <a:r>
              <a:rPr lang="en-US" dirty="0" smtClean="0"/>
              <a:t>AWS follows BASE philosophy</a:t>
            </a:r>
          </a:p>
          <a:p>
            <a:r>
              <a:rPr lang="en-US" dirty="0" smtClean="0"/>
              <a:t>BASE (</a:t>
            </a:r>
            <a:r>
              <a:rPr lang="en-US" dirty="0" err="1" smtClean="0"/>
              <a:t>vs</a:t>
            </a:r>
            <a:r>
              <a:rPr lang="en-US" dirty="0" smtClean="0"/>
              <a:t> ACID)</a:t>
            </a:r>
          </a:p>
          <a:p>
            <a:pPr lvl="1"/>
            <a:r>
              <a:rPr lang="en-US" dirty="0" smtClean="0"/>
              <a:t>Basically Available</a:t>
            </a:r>
          </a:p>
          <a:p>
            <a:pPr lvl="1"/>
            <a:r>
              <a:rPr lang="en-US" dirty="0" smtClean="0"/>
              <a:t>Soft state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78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3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Amazon favors availability over 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“even the slightest </a:t>
            </a:r>
            <a:r>
              <a:rPr lang="en-US" i="1" dirty="0"/>
              <a:t>outage has significant </a:t>
            </a:r>
            <a:r>
              <a:rPr lang="en-US" i="1" dirty="0" smtClean="0"/>
              <a:t>financial consequences </a:t>
            </a:r>
            <a:r>
              <a:rPr lang="en-US" i="1" dirty="0"/>
              <a:t>and </a:t>
            </a:r>
            <a:r>
              <a:rPr lang="en-US" i="1" dirty="0" smtClean="0"/>
              <a:t>impacts </a:t>
            </a:r>
            <a:r>
              <a:rPr lang="en-US" i="1" dirty="0"/>
              <a:t>customer </a:t>
            </a:r>
            <a:r>
              <a:rPr lang="en-US" i="1" dirty="0" smtClean="0"/>
              <a:t>trust”</a:t>
            </a:r>
          </a:p>
          <a:p>
            <a:pPr marL="0" indent="0" algn="ctr">
              <a:buNone/>
            </a:pPr>
            <a:endParaRPr lang="en-US" i="1" dirty="0"/>
          </a:p>
          <a:p>
            <a:r>
              <a:rPr lang="en-US" dirty="0" smtClean="0"/>
              <a:t>Surely, consistency violations may as well have financial consequences and impact customer trust</a:t>
            </a:r>
          </a:p>
          <a:p>
            <a:pPr lvl="1"/>
            <a:r>
              <a:rPr lang="en-US" dirty="0" smtClean="0"/>
              <a:t>But not in (a majority of) Amazon’s services</a:t>
            </a:r>
          </a:p>
          <a:p>
            <a:pPr lvl="1"/>
            <a:r>
              <a:rPr lang="en-US" dirty="0" smtClean="0"/>
              <a:t>NB: Billing is a separate story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79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6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Monotonic read consistency</a:t>
            </a:r>
          </a:p>
          <a:p>
            <a:pPr lvl="1"/>
            <a:r>
              <a:rPr lang="en-US" dirty="0" smtClean="0"/>
              <a:t>If client A </a:t>
            </a:r>
            <a:r>
              <a:rPr lang="en-US" dirty="0"/>
              <a:t>has has seen a </a:t>
            </a:r>
            <a:r>
              <a:rPr lang="en-US" dirty="0" smtClean="0"/>
              <a:t>particular </a:t>
            </a:r>
            <a:r>
              <a:rPr lang="en-US" dirty="0"/>
              <a:t>value for the object, any subsequent accesses will never return any previous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Monotonic write consistency</a:t>
            </a:r>
          </a:p>
          <a:p>
            <a:pPr lvl="1"/>
            <a:r>
              <a:rPr lang="en-US" dirty="0"/>
              <a:t>In this case the system guarantees to serialize the writes by the same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Systems </a:t>
            </a:r>
            <a:r>
              <a:rPr lang="en-US" dirty="0"/>
              <a:t>that do not guarantee this level of consistency are notoriously hard to </a:t>
            </a:r>
            <a:r>
              <a:rPr lang="en-US" dirty="0" smtClean="0"/>
              <a:t>program</a:t>
            </a:r>
          </a:p>
          <a:p>
            <a:endParaRPr lang="en-US" dirty="0"/>
          </a:p>
          <a:p>
            <a:r>
              <a:rPr lang="en-US" dirty="0" smtClean="0"/>
              <a:t>Few consistency properties can be combined</a:t>
            </a:r>
          </a:p>
          <a:p>
            <a:pPr lvl="1"/>
            <a:r>
              <a:rPr lang="en-US" dirty="0"/>
              <a:t>monotonic reads +</a:t>
            </a:r>
            <a:r>
              <a:rPr lang="en-US" dirty="0" smtClean="0"/>
              <a:t> </a:t>
            </a:r>
            <a:r>
              <a:rPr lang="en-US" dirty="0"/>
              <a:t>read-your</a:t>
            </a:r>
            <a:r>
              <a:rPr lang="en-US" dirty="0" smtClean="0"/>
              <a:t>-writes most desirable for eventual consistency.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exactly part of the AWS offering </a:t>
            </a:r>
          </a:p>
          <a:p>
            <a:pPr lvl="1"/>
            <a:r>
              <a:rPr lang="en-US" dirty="0"/>
              <a:t>however, Dynamo and similar Amazon technologies </a:t>
            </a:r>
            <a:r>
              <a:rPr lang="en-US" b="1" dirty="0"/>
              <a:t>are</a:t>
            </a:r>
            <a:r>
              <a:rPr lang="en-US" dirty="0"/>
              <a:t> used to power parts of </a:t>
            </a:r>
            <a:r>
              <a:rPr lang="en-US" dirty="0" smtClean="0"/>
              <a:t>AWS (e.g., S3)</a:t>
            </a:r>
            <a:endParaRPr lang="en-US" dirty="0"/>
          </a:p>
          <a:p>
            <a:r>
              <a:rPr lang="en-US" dirty="0" smtClean="0"/>
              <a:t>Dynamo powers internal Amazon services</a:t>
            </a:r>
          </a:p>
          <a:p>
            <a:r>
              <a:rPr lang="en-US" dirty="0" smtClean="0"/>
              <a:t>Hundreds of them!</a:t>
            </a:r>
          </a:p>
          <a:p>
            <a:pPr lvl="1"/>
            <a:r>
              <a:rPr lang="en-US" dirty="0" smtClean="0"/>
              <a:t>Shopping cart, Customer session management, Product catalog, Recommendations, Order </a:t>
            </a:r>
            <a:r>
              <a:rPr lang="en-US" dirty="0" err="1" smtClean="0"/>
              <a:t>fullfillment</a:t>
            </a:r>
            <a:r>
              <a:rPr lang="en-US" dirty="0" smtClean="0"/>
              <a:t>, Bestseller lists, </a:t>
            </a:r>
            <a:r>
              <a:rPr lang="en-US" dirty="0"/>
              <a:t>S</a:t>
            </a:r>
            <a:r>
              <a:rPr lang="en-US" dirty="0" smtClean="0"/>
              <a:t>ales rank, Fraud detection, etc.</a:t>
            </a:r>
          </a:p>
          <a:p>
            <a:r>
              <a:rPr lang="en-US" dirty="0" smtClean="0"/>
              <a:t>So what is Amazon Dynamo?</a:t>
            </a:r>
          </a:p>
          <a:p>
            <a:pPr lvl="1"/>
            <a:r>
              <a:rPr lang="en-US" dirty="0" smtClean="0"/>
              <a:t>A highly available key-value storage system</a:t>
            </a:r>
          </a:p>
          <a:p>
            <a:pPr lvl="1"/>
            <a:r>
              <a:rPr lang="en-US" dirty="0" smtClean="0"/>
              <a:t>Favors high availability over consistency under </a:t>
            </a:r>
            <a:r>
              <a:rPr lang="en-US" dirty="0"/>
              <a:t>f</a:t>
            </a:r>
            <a:r>
              <a:rPr lang="en-US" dirty="0" smtClean="0"/>
              <a:t>ailures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1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</a:t>
            </a:r>
            <a:r>
              <a:rPr lang="en-US" sz="2400" dirty="0" smtClean="0"/>
              <a:t>ut(key, object)</a:t>
            </a:r>
          </a:p>
          <a:p>
            <a:r>
              <a:rPr lang="en-US" sz="2400" dirty="0" smtClean="0"/>
              <a:t>get(key)</a:t>
            </a:r>
          </a:p>
          <a:p>
            <a:pPr lvl="1"/>
            <a:r>
              <a:rPr lang="en-US" dirty="0" smtClean="0"/>
              <a:t>We talk also about </a:t>
            </a:r>
            <a:r>
              <a:rPr lang="en-US" i="1" dirty="0" smtClean="0"/>
              <a:t>writes</a:t>
            </a:r>
            <a:r>
              <a:rPr lang="en-US" dirty="0" smtClean="0"/>
              <a:t>/</a:t>
            </a:r>
            <a:r>
              <a:rPr lang="en-US" i="1" dirty="0" smtClean="0"/>
              <a:t>reads (the same here as put/get)</a:t>
            </a:r>
          </a:p>
          <a:p>
            <a:r>
              <a:rPr lang="en-US" sz="2400" dirty="0"/>
              <a:t>In Dynamo case, the put API </a:t>
            </a:r>
            <a:r>
              <a:rPr lang="en-US" sz="2400" dirty="0" smtClean="0"/>
              <a:t>is put(key</a:t>
            </a:r>
            <a:r>
              <a:rPr lang="en-US" sz="2400" dirty="0"/>
              <a:t>, context, object)</a:t>
            </a:r>
          </a:p>
          <a:p>
            <a:pPr lvl="1"/>
            <a:r>
              <a:rPr lang="en-US" dirty="0"/>
              <a:t> where context holds some critical metadata (will discuss this in more details</a:t>
            </a:r>
            <a:r>
              <a:rPr lang="en-US" dirty="0" smtClean="0"/>
              <a:t>)</a:t>
            </a:r>
            <a:endParaRPr lang="en-US" i="1" dirty="0" smtClean="0"/>
          </a:p>
          <a:p>
            <a:r>
              <a:rPr lang="en-US" sz="2400" dirty="0" smtClean="0"/>
              <a:t>Amazon services (see previous slide)</a:t>
            </a:r>
          </a:p>
          <a:p>
            <a:pPr lvl="1"/>
            <a:r>
              <a:rPr lang="en-US" dirty="0" smtClean="0"/>
              <a:t>Predominantly do not need transactional capabilities of RDBMs</a:t>
            </a:r>
          </a:p>
          <a:p>
            <a:pPr lvl="1"/>
            <a:r>
              <a:rPr lang="en-US" dirty="0" smtClean="0"/>
              <a:t> Only need primary-key access to data!</a:t>
            </a:r>
          </a:p>
          <a:p>
            <a:r>
              <a:rPr lang="en-US" sz="2400" dirty="0" smtClean="0"/>
              <a:t>Dynamo: stores relatively small objects (typically &lt;1MB)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0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performance (low latency)</a:t>
            </a:r>
          </a:p>
          <a:p>
            <a:r>
              <a:rPr lang="en-US" dirty="0" smtClean="0"/>
              <a:t>Highly scalable (hundreds of server nodes)</a:t>
            </a:r>
          </a:p>
          <a:p>
            <a:r>
              <a:rPr lang="en-US" dirty="0" smtClean="0"/>
              <a:t>“Always-on” available (especially for writes)</a:t>
            </a:r>
          </a:p>
          <a:p>
            <a:r>
              <a:rPr lang="en-US" dirty="0" smtClean="0"/>
              <a:t>Partition/Fault-tolerant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Eventually</a:t>
            </a:r>
            <a:r>
              <a:rPr lang="en-US" dirty="0" smtClean="0"/>
              <a:t> consistent</a:t>
            </a:r>
            <a:endParaRPr lang="en-US" dirty="0"/>
          </a:p>
          <a:p>
            <a:r>
              <a:rPr lang="en-US" dirty="0" smtClean="0"/>
              <a:t>Dynamo uses several techniques to achieve these features</a:t>
            </a:r>
          </a:p>
          <a:p>
            <a:pPr lvl="1"/>
            <a:r>
              <a:rPr lang="en-US" dirty="0" smtClean="0"/>
              <a:t>Which also comprise a nice subset of a general distributed system toolbox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79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Dynamo: Key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Consistent hashing [Karger97]</a:t>
            </a:r>
          </a:p>
          <a:p>
            <a:pPr lvl="1"/>
            <a:r>
              <a:rPr lang="en-US" sz="2000" dirty="0" smtClean="0"/>
              <a:t>For data partitioning, replication and load balancing</a:t>
            </a:r>
          </a:p>
          <a:p>
            <a:r>
              <a:rPr lang="en-US" sz="2400" dirty="0"/>
              <a:t>Sloppy Quorums</a:t>
            </a:r>
          </a:p>
          <a:p>
            <a:pPr lvl="1"/>
            <a:r>
              <a:rPr lang="en-US" sz="2000" dirty="0" smtClean="0"/>
              <a:t>Boosts availability in presence of failures </a:t>
            </a:r>
          </a:p>
          <a:p>
            <a:pPr lvl="1"/>
            <a:r>
              <a:rPr lang="en-US" sz="2000" dirty="0" smtClean="0"/>
              <a:t>might </a:t>
            </a:r>
            <a:r>
              <a:rPr lang="en-US" sz="2000" dirty="0"/>
              <a:t>result in </a:t>
            </a:r>
            <a:r>
              <a:rPr lang="en-US" sz="2000" dirty="0" smtClean="0"/>
              <a:t>inconsistent versions of keys (data)</a:t>
            </a:r>
          </a:p>
          <a:p>
            <a:r>
              <a:rPr lang="en-US" sz="2400" dirty="0" smtClean="0"/>
              <a:t>Vector clocks [Fidge88/Mantern88]</a:t>
            </a:r>
          </a:p>
          <a:p>
            <a:pPr lvl="1"/>
            <a:r>
              <a:rPr lang="en-US" sz="2000" dirty="0" smtClean="0"/>
              <a:t>For tracking causal dependencies among different versions of the same key (data)</a:t>
            </a:r>
          </a:p>
          <a:p>
            <a:r>
              <a:rPr lang="en-US" sz="2400" dirty="0" smtClean="0"/>
              <a:t>Gossip-based group membership protocol</a:t>
            </a:r>
          </a:p>
          <a:p>
            <a:pPr lvl="1"/>
            <a:r>
              <a:rPr lang="en-US" sz="2000" dirty="0" smtClean="0"/>
              <a:t>For maintaining information about alive nodes</a:t>
            </a:r>
          </a:p>
          <a:p>
            <a:r>
              <a:rPr lang="en-US" sz="2400" dirty="0" smtClean="0"/>
              <a:t>Anti-entropy protocol using hash/</a:t>
            </a:r>
            <a:r>
              <a:rPr lang="en-US" sz="2400" dirty="0" err="1" smtClean="0"/>
              <a:t>Merkle</a:t>
            </a:r>
            <a:r>
              <a:rPr lang="en-US" sz="2400" dirty="0" smtClean="0"/>
              <a:t> trees</a:t>
            </a:r>
          </a:p>
          <a:p>
            <a:pPr lvl="1"/>
            <a:r>
              <a:rPr lang="en-US" sz="2000" dirty="0" smtClean="0"/>
              <a:t> Background synchronization of divergent replicas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SOA platform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1658938"/>
            <a:ext cx="4052885" cy="453231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Runs on commodity hardware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low-end server class rather than low-end PC</a:t>
            </a:r>
          </a:p>
          <a:p>
            <a:endParaRPr lang="en-US" dirty="0"/>
          </a:p>
          <a:p>
            <a:r>
              <a:rPr lang="en-US" b="1" dirty="0"/>
              <a:t>Stringent </a:t>
            </a:r>
            <a:r>
              <a:rPr lang="en-US" b="1" dirty="0" smtClean="0"/>
              <a:t>latency </a:t>
            </a:r>
            <a:r>
              <a:rPr lang="en-US" b="1" dirty="0"/>
              <a:t>requirements</a:t>
            </a:r>
          </a:p>
          <a:p>
            <a:pPr lvl="1"/>
            <a:r>
              <a:rPr lang="en-US" dirty="0"/>
              <a:t>Measured at 99.9%</a:t>
            </a:r>
          </a:p>
          <a:p>
            <a:pPr lvl="2"/>
            <a:r>
              <a:rPr lang="en-US" dirty="0"/>
              <a:t>Part of </a:t>
            </a:r>
            <a:r>
              <a:rPr lang="en-US" dirty="0" smtClean="0"/>
              <a:t>SLAs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Every service runs its own Dynamo instance</a:t>
            </a:r>
          </a:p>
          <a:p>
            <a:pPr lvl="1"/>
            <a:r>
              <a:rPr lang="en-US" dirty="0"/>
              <a:t>Only internal services use Dynamo</a:t>
            </a:r>
          </a:p>
          <a:p>
            <a:pPr lvl="1"/>
            <a:r>
              <a:rPr lang="en-US" dirty="0"/>
              <a:t>No Byzantine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84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5" y="1626919"/>
            <a:ext cx="3719515" cy="47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5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00508"/>
            <a:ext cx="5072063" cy="362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SLAs and three nines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SLA</a:t>
            </a:r>
          </a:p>
          <a:p>
            <a:pPr lvl="1"/>
            <a:r>
              <a:rPr lang="en-US" dirty="0" smtClean="0"/>
              <a:t>A service XYZ guarantees to provide a response within 300 </a:t>
            </a:r>
            <a:r>
              <a:rPr lang="en-US" dirty="0" err="1" smtClean="0"/>
              <a:t>ms</a:t>
            </a:r>
            <a:r>
              <a:rPr lang="en-US" dirty="0" smtClean="0"/>
              <a:t> for 99.9% of requests for a peak load of 500 </a:t>
            </a:r>
            <a:r>
              <a:rPr lang="en-US" dirty="0" err="1" smtClean="0"/>
              <a:t>req</a:t>
            </a:r>
            <a:r>
              <a:rPr lang="en-US" dirty="0" smtClean="0"/>
              <a:t>/s</a:t>
            </a:r>
          </a:p>
          <a:p>
            <a:r>
              <a:rPr lang="en-US" dirty="0" smtClean="0"/>
              <a:t>Amazon focuses on 99.9 percentile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4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“always-writable” data store</a:t>
            </a:r>
          </a:p>
          <a:p>
            <a:pPr lvl="1"/>
            <a:r>
              <a:rPr lang="en-US" dirty="0" smtClean="0"/>
              <a:t>Think shopping cart: must be able to add/remove items</a:t>
            </a:r>
          </a:p>
          <a:p>
            <a:r>
              <a:rPr lang="en-US" dirty="0" smtClean="0"/>
              <a:t>If unable to replicate the changes?</a:t>
            </a:r>
          </a:p>
          <a:p>
            <a:pPr lvl="1"/>
            <a:r>
              <a:rPr lang="en-US" dirty="0" smtClean="0"/>
              <a:t>Replication is needed for fault/disaster tolerance</a:t>
            </a:r>
          </a:p>
          <a:p>
            <a:pPr lvl="1"/>
            <a:r>
              <a:rPr lang="en-US" dirty="0" smtClean="0"/>
              <a:t>Allow creations multiple versions of data (vector clocks)</a:t>
            </a:r>
          </a:p>
          <a:p>
            <a:pPr lvl="1"/>
            <a:r>
              <a:rPr lang="en-US" dirty="0" smtClean="0"/>
              <a:t>Reconcile and resolve conflicts during reads </a:t>
            </a:r>
          </a:p>
          <a:p>
            <a:r>
              <a:rPr lang="en-US" dirty="0" smtClean="0"/>
              <a:t>How/who should reconcile</a:t>
            </a:r>
          </a:p>
          <a:p>
            <a:pPr lvl="1"/>
            <a:r>
              <a:rPr lang="en-US" dirty="0" smtClean="0"/>
              <a:t>Application: depending on e.g., business logic</a:t>
            </a:r>
          </a:p>
          <a:p>
            <a:pPr lvl="2"/>
            <a:r>
              <a:rPr lang="en-US" dirty="0" smtClean="0"/>
              <a:t>Complicates programmer’s life, flexible</a:t>
            </a:r>
          </a:p>
          <a:p>
            <a:pPr lvl="1"/>
            <a:r>
              <a:rPr lang="en-US" dirty="0" smtClean="0"/>
              <a:t>Dynamo: deterministically, e.g., “last-write” wins</a:t>
            </a:r>
          </a:p>
          <a:p>
            <a:pPr lvl="2"/>
            <a:r>
              <a:rPr lang="en-US" dirty="0" smtClean="0"/>
              <a:t>Simpler, less flexible, might loose some value </a:t>
            </a:r>
            <a:r>
              <a:rPr lang="en-US" dirty="0" err="1" smtClean="0"/>
              <a:t>wrt</a:t>
            </a:r>
            <a:r>
              <a:rPr lang="en-US" dirty="0" smtClean="0"/>
              <a:t>. Business logic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5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and robust components for</a:t>
            </a:r>
          </a:p>
          <a:p>
            <a:pPr lvl="1"/>
            <a:r>
              <a:rPr lang="en-US" dirty="0" smtClean="0"/>
              <a:t>Load balancing, membership/fault detection, failure recovery, replica synchronization, overload handling, state transfer, concurrency, job scheduling, request </a:t>
            </a:r>
            <a:r>
              <a:rPr lang="en-US" dirty="0" err="1" smtClean="0"/>
              <a:t>marshalling</a:t>
            </a:r>
            <a:r>
              <a:rPr lang="en-US" dirty="0" smtClean="0"/>
              <a:t>, request routing, system monitoring and alarming, configuration management</a:t>
            </a:r>
          </a:p>
          <a:p>
            <a:r>
              <a:rPr lang="en-US" dirty="0" smtClean="0"/>
              <a:t>We focus on techniques for</a:t>
            </a:r>
          </a:p>
          <a:p>
            <a:pPr lvl="1"/>
            <a:r>
              <a:rPr lang="en-US" dirty="0" smtClean="0"/>
              <a:t>Partitioning, replication, versioning, membership, failure-handling, scaling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5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using 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Dynamo dynamically partitions a set of </a:t>
            </a:r>
            <a:r>
              <a:rPr lang="en-US" i="1" dirty="0" smtClean="0"/>
              <a:t>keys</a:t>
            </a:r>
            <a:r>
              <a:rPr lang="en-US" dirty="0" smtClean="0"/>
              <a:t> over a set of storage</a:t>
            </a:r>
            <a:r>
              <a:rPr lang="en-US" i="1" dirty="0" smtClean="0"/>
              <a:t> nodes</a:t>
            </a:r>
          </a:p>
          <a:p>
            <a:pPr lvl="1"/>
            <a:r>
              <a:rPr lang="en-US" dirty="0"/>
              <a:t>Used </a:t>
            </a:r>
            <a:r>
              <a:rPr lang="en-US" dirty="0" smtClean="0"/>
              <a:t>also in </a:t>
            </a:r>
            <a:r>
              <a:rPr lang="en-US" dirty="0"/>
              <a:t>many DHTs (e.g., Chord</a:t>
            </a:r>
            <a:r>
              <a:rPr lang="en-US" dirty="0" smtClean="0"/>
              <a:t>)</a:t>
            </a:r>
            <a:endParaRPr lang="en-US" i="1" dirty="0" smtClean="0"/>
          </a:p>
          <a:p>
            <a:r>
              <a:rPr lang="en-US" dirty="0" smtClean="0"/>
              <a:t>Hashes </a:t>
            </a:r>
            <a:r>
              <a:rPr lang="en-US" dirty="0" smtClean="0"/>
              <a:t>of </a:t>
            </a:r>
            <a:r>
              <a:rPr lang="en-US" i="1" dirty="0" smtClean="0"/>
              <a:t>keys </a:t>
            </a:r>
            <a:r>
              <a:rPr lang="en-US" dirty="0" smtClean="0"/>
              <a:t>give </a:t>
            </a:r>
            <a:r>
              <a:rPr lang="en-US" dirty="0" smtClean="0"/>
              <a:t>key </a:t>
            </a:r>
            <a:r>
              <a:rPr lang="en-US" dirty="0" smtClean="0"/>
              <a:t>m-bit </a:t>
            </a:r>
            <a:r>
              <a:rPr lang="en-US" i="1" dirty="0" smtClean="0"/>
              <a:t>identifiers 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(MD5, can use SHA-1</a:t>
            </a:r>
            <a:r>
              <a:rPr lang="en-US" dirty="0" smtClean="0"/>
              <a:t>, …)</a:t>
            </a:r>
            <a:endParaRPr lang="en-US" dirty="0"/>
          </a:p>
          <a:p>
            <a:r>
              <a:rPr lang="en-US" dirty="0" smtClean="0"/>
              <a:t>Consistent </a:t>
            </a:r>
            <a:r>
              <a:rPr lang="en-US" dirty="0" smtClean="0"/>
              <a:t>hashing</a:t>
            </a:r>
          </a:p>
          <a:p>
            <a:pPr lvl="1"/>
            <a:r>
              <a:rPr lang="en-US" dirty="0" smtClean="0"/>
              <a:t>Identifiers are ordered in an identifier circle</a:t>
            </a:r>
          </a:p>
          <a:p>
            <a:r>
              <a:rPr lang="en-US" dirty="0" smtClean="0"/>
              <a:t>Partitioning </a:t>
            </a:r>
          </a:p>
          <a:p>
            <a:pPr lvl="1"/>
            <a:r>
              <a:rPr lang="en-US" dirty="0" smtClean="0"/>
              <a:t>A key is assigned to the closest </a:t>
            </a:r>
            <a:r>
              <a:rPr lang="en-US" b="1" dirty="0" smtClean="0"/>
              <a:t>successor node</a:t>
            </a:r>
            <a:r>
              <a:rPr lang="en-US" dirty="0" smtClean="0"/>
              <a:t> id</a:t>
            </a:r>
          </a:p>
          <a:p>
            <a:pPr lvl="1"/>
            <a:r>
              <a:rPr lang="en-US" dirty="0" smtClean="0"/>
              <a:t>i.e</a:t>
            </a:r>
            <a:r>
              <a:rPr lang="en-US" dirty="0"/>
              <a:t>., k</a:t>
            </a:r>
            <a:r>
              <a:rPr lang="en-US" dirty="0" smtClean="0"/>
              <a:t>ey k is assigned to the first node with id </a:t>
            </a:r>
            <a:r>
              <a:rPr lang="en-US" dirty="0" smtClean="0">
                <a:latin typeface="Times New Roman"/>
                <a:cs typeface="Times New Roman"/>
              </a:rPr>
              <a:t>≥ k </a:t>
            </a:r>
          </a:p>
          <a:p>
            <a:pPr lvl="2"/>
            <a:r>
              <a:rPr lang="en-US" dirty="0" smtClean="0">
                <a:cs typeface="Times New Roman"/>
              </a:rPr>
              <a:t>or if such a node does not exist to the node with smallest id  (circle)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2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7867194" y="5038497"/>
            <a:ext cx="283650" cy="3343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3277263" cy="45323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m=3: 3-bit namespace</a:t>
            </a:r>
          </a:p>
          <a:p>
            <a:r>
              <a:rPr lang="en-US" dirty="0" smtClean="0"/>
              <a:t>3 nodes (0,2,3)</a:t>
            </a:r>
          </a:p>
          <a:p>
            <a:r>
              <a:rPr lang="en-US" dirty="0" smtClean="0"/>
              <a:t>4 keys (1,3,5,6)</a:t>
            </a:r>
          </a:p>
          <a:p>
            <a:r>
              <a:rPr lang="en-US" dirty="0" smtClean="0"/>
              <a:t>Node 0 stores keys 5,6</a:t>
            </a:r>
          </a:p>
          <a:p>
            <a:r>
              <a:rPr lang="en-US" dirty="0" smtClean="0"/>
              <a:t>Node 2 stores key 1</a:t>
            </a:r>
          </a:p>
          <a:p>
            <a:r>
              <a:rPr lang="en-US" dirty="0" smtClean="0"/>
              <a:t>Node 3 stores key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89</a:t>
            </a:fld>
            <a:endParaRPr lang="fr-FR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10561" y="1940156"/>
            <a:ext cx="4114800" cy="3963964"/>
            <a:chOff x="2667000" y="1979636"/>
            <a:chExt cx="1681405" cy="1620814"/>
          </a:xfrm>
        </p:grpSpPr>
        <p:cxnSp>
          <p:nvCxnSpPr>
            <p:cNvPr id="36" name="Curved Connector 35"/>
            <p:cNvCxnSpPr>
              <a:stCxn id="22" idx="0"/>
              <a:endCxn id="5" idx="2"/>
            </p:cNvCxnSpPr>
            <p:nvPr/>
          </p:nvCxnSpPr>
          <p:spPr bwMode="auto">
            <a:xfrm rot="5400000" flipH="1" flipV="1">
              <a:off x="2737656" y="2004231"/>
              <a:ext cx="715939" cy="762000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Oval 4"/>
            <p:cNvSpPr/>
            <p:nvPr/>
          </p:nvSpPr>
          <p:spPr bwMode="auto">
            <a:xfrm>
              <a:off x="3476625" y="1979636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253155" y="2743200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667000" y="2743200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476625" y="3505200"/>
              <a:ext cx="95250" cy="9525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" name="Curved Connector 28"/>
            <p:cNvCxnSpPr>
              <a:stCxn id="5" idx="6"/>
              <a:endCxn id="19" idx="0"/>
            </p:cNvCxnSpPr>
            <p:nvPr/>
          </p:nvCxnSpPr>
          <p:spPr bwMode="auto">
            <a:xfrm>
              <a:off x="3571875" y="2027261"/>
              <a:ext cx="728905" cy="715939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Oval 7"/>
            <p:cNvSpPr/>
            <p:nvPr/>
          </p:nvSpPr>
          <p:spPr bwMode="auto">
            <a:xfrm>
              <a:off x="4038600" y="2211474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Curved Connector 30"/>
            <p:cNvCxnSpPr>
              <a:stCxn id="19" idx="4"/>
              <a:endCxn id="23" idx="6"/>
            </p:cNvCxnSpPr>
            <p:nvPr/>
          </p:nvCxnSpPr>
          <p:spPr bwMode="auto">
            <a:xfrm rot="5400000">
              <a:off x="3579141" y="2831185"/>
              <a:ext cx="714375" cy="72890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Oval 17"/>
            <p:cNvSpPr/>
            <p:nvPr/>
          </p:nvSpPr>
          <p:spPr bwMode="auto">
            <a:xfrm>
              <a:off x="4038600" y="3276600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Curved Connector 32"/>
            <p:cNvCxnSpPr>
              <a:stCxn id="23" idx="2"/>
              <a:endCxn id="22" idx="4"/>
            </p:cNvCxnSpPr>
            <p:nvPr/>
          </p:nvCxnSpPr>
          <p:spPr bwMode="auto">
            <a:xfrm rot="10800000">
              <a:off x="2714625" y="2838451"/>
              <a:ext cx="762000" cy="71437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2895600" y="3276600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895600" y="2182208"/>
              <a:ext cx="95250" cy="952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416084" y="2299196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11920" y="2438961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49809" y="5011627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08313" y="3721910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83547" y="3739384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6441358" y="1940155"/>
            <a:ext cx="283650" cy="3343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67785" y="3739384"/>
            <a:ext cx="283650" cy="3343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03100" y="5057044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52" name="Curved Connector 51"/>
          <p:cNvCxnSpPr/>
          <p:nvPr/>
        </p:nvCxnSpPr>
        <p:spPr bwMode="auto">
          <a:xfrm flipH="1">
            <a:off x="8100294" y="5241710"/>
            <a:ext cx="141825" cy="167192"/>
          </a:xfrm>
          <a:prstGeom prst="curvedConnector4">
            <a:avLst>
              <a:gd name="adj1" fmla="val -161185"/>
              <a:gd name="adj2" fmla="val 2367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Freeform 70"/>
          <p:cNvSpPr/>
          <p:nvPr/>
        </p:nvSpPr>
        <p:spPr bwMode="auto">
          <a:xfrm>
            <a:off x="8242119" y="2623626"/>
            <a:ext cx="672052" cy="1216853"/>
          </a:xfrm>
          <a:custGeom>
            <a:avLst/>
            <a:gdLst>
              <a:gd name="connsiteX0" fmla="*/ 0 w 817575"/>
              <a:gd name="connsiteY0" fmla="*/ 0 h 1230284"/>
              <a:gd name="connsiteX1" fmla="*/ 781397 w 817575"/>
              <a:gd name="connsiteY1" fmla="*/ 482139 h 1230284"/>
              <a:gd name="connsiteX2" fmla="*/ 615142 w 817575"/>
              <a:gd name="connsiteY2" fmla="*/ 1230284 h 123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7575" h="1230284">
                <a:moveTo>
                  <a:pt x="0" y="0"/>
                </a:moveTo>
                <a:cubicBezTo>
                  <a:pt x="339436" y="138546"/>
                  <a:pt x="678873" y="277092"/>
                  <a:pt x="781397" y="482139"/>
                </a:cubicBezTo>
                <a:cubicBezTo>
                  <a:pt x="883921" y="687186"/>
                  <a:pt x="749531" y="958735"/>
                  <a:pt x="615142" y="123028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032897" y="2572907"/>
            <a:ext cx="283650" cy="3343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044135" y="3154355"/>
            <a:ext cx="233100" cy="23294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663864" y="2126715"/>
            <a:ext cx="1720311" cy="1612669"/>
          </a:xfrm>
          <a:custGeom>
            <a:avLst/>
            <a:gdLst>
              <a:gd name="connsiteX0" fmla="*/ 0 w 1612669"/>
              <a:gd name="connsiteY0" fmla="*/ 1612669 h 1612669"/>
              <a:gd name="connsiteX1" fmla="*/ 565265 w 1612669"/>
              <a:gd name="connsiteY1" fmla="*/ 598516 h 1612669"/>
              <a:gd name="connsiteX2" fmla="*/ 1612669 w 1612669"/>
              <a:gd name="connsiteY2" fmla="*/ 0 h 161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669" h="1612669">
                <a:moveTo>
                  <a:pt x="0" y="1612669"/>
                </a:moveTo>
                <a:cubicBezTo>
                  <a:pt x="148243" y="1239981"/>
                  <a:pt x="296487" y="867294"/>
                  <a:pt x="565265" y="598516"/>
                </a:cubicBezTo>
                <a:cubicBezTo>
                  <a:pt x="834043" y="329738"/>
                  <a:pt x="1223356" y="164869"/>
                  <a:pt x="161266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4802752" y="2310938"/>
            <a:ext cx="1581423" cy="2776451"/>
          </a:xfrm>
          <a:custGeom>
            <a:avLst/>
            <a:gdLst>
              <a:gd name="connsiteX0" fmla="*/ 401015 w 1581423"/>
              <a:gd name="connsiteY0" fmla="*/ 2776451 h 2776451"/>
              <a:gd name="connsiteX1" fmla="*/ 2004 w 1581423"/>
              <a:gd name="connsiteY1" fmla="*/ 1828800 h 2776451"/>
              <a:gd name="connsiteX2" fmla="*/ 550644 w 1581423"/>
              <a:gd name="connsiteY2" fmla="*/ 548640 h 2776451"/>
              <a:gd name="connsiteX3" fmla="*/ 1581423 w 1581423"/>
              <a:gd name="connsiteY3" fmla="*/ 0 h 277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423" h="2776451">
                <a:moveTo>
                  <a:pt x="401015" y="2776451"/>
                </a:moveTo>
                <a:cubicBezTo>
                  <a:pt x="189040" y="2488276"/>
                  <a:pt x="-22934" y="2200102"/>
                  <a:pt x="2004" y="1828800"/>
                </a:cubicBezTo>
                <a:cubicBezTo>
                  <a:pt x="26942" y="1457498"/>
                  <a:pt x="287407" y="853440"/>
                  <a:pt x="550644" y="548640"/>
                </a:cubicBezTo>
                <a:cubicBezTo>
                  <a:pt x="813881" y="243840"/>
                  <a:pt x="1197652" y="121920"/>
                  <a:pt x="158142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Storage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51008"/>
            <a:ext cx="7772400" cy="4640242"/>
          </a:xfrm>
        </p:spPr>
        <p:txBody>
          <a:bodyPr/>
          <a:lstStyle/>
          <a:p>
            <a:r>
              <a:rPr lang="en-US" smtClean="0"/>
              <a:t>Scenario: Replicated storage</a:t>
            </a:r>
          </a:p>
          <a:p>
            <a:pPr lvl="1"/>
            <a:r>
              <a:rPr lang="en-US" smtClean="0"/>
              <a:t>We have </a:t>
            </a:r>
            <a:r>
              <a:rPr lang="en-US" smtClean="0">
                <a:solidFill>
                  <a:srgbClr val="FF9900"/>
                </a:solidFill>
              </a:rPr>
              <a:t>N</a:t>
            </a:r>
            <a:r>
              <a:rPr lang="en-US" smtClean="0"/>
              <a:t> nodes that can store data</a:t>
            </a:r>
          </a:p>
          <a:p>
            <a:pPr lvl="1"/>
            <a:r>
              <a:rPr lang="en-US" smtClean="0"/>
              <a:t>Data contains a monotonically </a:t>
            </a:r>
            <a:br>
              <a:rPr lang="en-US" smtClean="0"/>
            </a:br>
            <a:r>
              <a:rPr lang="en-US" smtClean="0"/>
              <a:t>increasing timestamp</a:t>
            </a:r>
          </a:p>
          <a:p>
            <a:r>
              <a:rPr lang="en-US" smtClean="0"/>
              <a:t>To write a value:</a:t>
            </a:r>
          </a:p>
          <a:p>
            <a:pPr lvl="1"/>
            <a:r>
              <a:rPr lang="en-US" smtClean="0"/>
              <a:t>Pick </a:t>
            </a:r>
            <a:r>
              <a:rPr lang="en-US" smtClean="0">
                <a:solidFill>
                  <a:srgbClr val="FF9900"/>
                </a:solidFill>
              </a:rPr>
              <a:t>W</a:t>
            </a:r>
            <a:r>
              <a:rPr lang="en-US" smtClean="0"/>
              <a:t> replicas and write the value to each, using a fresh timestamp (say, the current wallclock time)</a:t>
            </a:r>
          </a:p>
          <a:p>
            <a:r>
              <a:rPr lang="en-US" smtClean="0"/>
              <a:t>To read a value:	</a:t>
            </a:r>
          </a:p>
          <a:p>
            <a:pPr lvl="1"/>
            <a:r>
              <a:rPr lang="en-US" smtClean="0"/>
              <a:t>Pick </a:t>
            </a:r>
            <a:r>
              <a:rPr lang="en-US" smtClean="0">
                <a:solidFill>
                  <a:srgbClr val="FF9900"/>
                </a:solidFill>
              </a:rPr>
              <a:t>R</a:t>
            </a:r>
            <a:r>
              <a:rPr lang="en-US" smtClean="0"/>
              <a:t> replicas and read the value from each</a:t>
            </a:r>
          </a:p>
          <a:p>
            <a:pPr lvl="1"/>
            <a:r>
              <a:rPr lang="en-US" smtClean="0"/>
              <a:t>Return the value with the highest timestamp</a:t>
            </a:r>
          </a:p>
          <a:p>
            <a:pPr lvl="1"/>
            <a:r>
              <a:rPr lang="en-US" smtClean="0"/>
              <a:t>If any replicas had a lower timestamp, send them </a:t>
            </a:r>
            <a:br>
              <a:rPr lang="en-US" smtClean="0"/>
            </a:br>
            <a:r>
              <a:rPr lang="en-US" smtClean="0"/>
              <a:t>the newer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377649" y="1967697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6391152" y="2733555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7319056" y="1971555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8258534" y="1973484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7342206" y="2735484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8258535" y="2725838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85392" y="1990845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X=3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v1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8020" y="2756704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X=3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v1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6800" y="1983130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X=3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v1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4704" y="2725839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X=5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v2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3109" y="2739343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X=2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v4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0136" y="1988918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X=5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v2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8488" y="1277074"/>
            <a:ext cx="98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Replica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20" idx="0"/>
          </p:cNvCxnSpPr>
          <p:nvPr/>
        </p:nvCxnSpPr>
        <p:spPr bwMode="auto">
          <a:xfrm>
            <a:off x="8511796" y="1677184"/>
            <a:ext cx="16584" cy="3117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759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</a:t>
            </a:r>
            <a:r>
              <a:rPr lang="en-US" dirty="0"/>
              <a:t>let nodes enter and leave </a:t>
            </a:r>
            <a:r>
              <a:rPr lang="en-US" dirty="0" smtClean="0"/>
              <a:t>the network </a:t>
            </a:r>
            <a:r>
              <a:rPr lang="en-US" dirty="0"/>
              <a:t>with minimal </a:t>
            </a:r>
            <a:r>
              <a:rPr lang="en-US" dirty="0" smtClean="0"/>
              <a:t>disruption</a:t>
            </a:r>
          </a:p>
          <a:p>
            <a:pPr lvl="1"/>
            <a:r>
              <a:rPr lang="en-US" dirty="0" smtClean="0"/>
              <a:t>Key to incremental scalability  </a:t>
            </a:r>
          </a:p>
          <a:p>
            <a:endParaRPr lang="en-US" dirty="0" smtClean="0"/>
          </a:p>
          <a:p>
            <a:r>
              <a:rPr lang="en-US" dirty="0" err="1" smtClean="0"/>
              <a:t>Maintainance</a:t>
            </a:r>
            <a:endParaRPr lang="en-US" dirty="0" smtClean="0"/>
          </a:p>
          <a:p>
            <a:pPr lvl="1"/>
            <a:r>
              <a:rPr lang="en-US" dirty="0" smtClean="0"/>
              <a:t>When node </a:t>
            </a:r>
            <a:r>
              <a:rPr lang="en-US" i="1" dirty="0" smtClean="0"/>
              <a:t>n</a:t>
            </a:r>
            <a:r>
              <a:rPr lang="en-US" dirty="0" smtClean="0"/>
              <a:t> joins</a:t>
            </a:r>
          </a:p>
          <a:p>
            <a:pPr lvl="2"/>
            <a:r>
              <a:rPr lang="en-US" dirty="0" smtClean="0"/>
              <a:t>certain </a:t>
            </a:r>
            <a:r>
              <a:rPr lang="en-US" dirty="0"/>
              <a:t>keys previously assigned </a:t>
            </a:r>
            <a:r>
              <a:rPr lang="en-US" dirty="0" smtClean="0"/>
              <a:t>to </a:t>
            </a:r>
            <a:r>
              <a:rPr lang="en-US" i="1" dirty="0" smtClean="0"/>
              <a:t>n</a:t>
            </a:r>
            <a:r>
              <a:rPr lang="en-US" dirty="0" smtClean="0"/>
              <a:t>’s </a:t>
            </a:r>
            <a:r>
              <a:rPr lang="en-US" dirty="0"/>
              <a:t>successor now become assigned to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When node </a:t>
            </a:r>
            <a:r>
              <a:rPr lang="en-US" i="1" dirty="0" smtClean="0"/>
              <a:t>n </a:t>
            </a:r>
            <a:r>
              <a:rPr lang="en-US" dirty="0" smtClean="0"/>
              <a:t>leaves 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 smtClean="0"/>
              <a:t>of </a:t>
            </a:r>
            <a:r>
              <a:rPr lang="en-US" i="1" dirty="0" smtClean="0"/>
              <a:t>n</a:t>
            </a:r>
            <a:r>
              <a:rPr lang="en-US" dirty="0" smtClean="0"/>
              <a:t>’s </a:t>
            </a:r>
            <a:r>
              <a:rPr lang="en-US" dirty="0"/>
              <a:t>assigned keys are </a:t>
            </a:r>
            <a:r>
              <a:rPr lang="en-US" dirty="0" smtClean="0"/>
              <a:t>reassigned to </a:t>
            </a:r>
            <a:r>
              <a:rPr lang="en-US" i="1" dirty="0" smtClean="0"/>
              <a:t>n</a:t>
            </a:r>
            <a:r>
              <a:rPr lang="en-US" dirty="0" smtClean="0"/>
              <a:t>’s </a:t>
            </a:r>
            <a:r>
              <a:rPr lang="en-US" dirty="0"/>
              <a:t>successor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6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N nodes and K keys. Then (with high probability) </a:t>
            </a:r>
            <a:r>
              <a:rPr lang="en-US" dirty="0"/>
              <a:t>[Karger97]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node is responsible for at most </a:t>
            </a:r>
            <a:r>
              <a:rPr lang="en-US" dirty="0" smtClean="0"/>
              <a:t>(1+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)K/N keys</a:t>
            </a:r>
          </a:p>
          <a:p>
            <a:pPr lvl="1"/>
            <a:r>
              <a:rPr lang="en-US" dirty="0" smtClean="0"/>
              <a:t>When N+1</a:t>
            </a:r>
            <a:r>
              <a:rPr lang="en-US" baseline="30000" dirty="0" smtClean="0"/>
              <a:t>st</a:t>
            </a:r>
            <a:r>
              <a:rPr lang="en-US" dirty="0" smtClean="0"/>
              <a:t> node joins/leaves</a:t>
            </a:r>
            <a:r>
              <a:rPr lang="x-none" dirty="0" smtClean="0"/>
              <a:t>,</a:t>
            </a:r>
            <a:r>
              <a:rPr lang="en-US" dirty="0" smtClean="0"/>
              <a:t> O(K</a:t>
            </a:r>
            <a:r>
              <a:rPr lang="x-none" dirty="0" smtClean="0"/>
              <a:t>/</a:t>
            </a:r>
            <a:r>
              <a:rPr lang="en-US" dirty="0" smtClean="0"/>
              <a:t>N)</a:t>
            </a:r>
            <a:r>
              <a:rPr lang="x-none" dirty="0" smtClean="0"/>
              <a:t> keys change hands (optimal)</a:t>
            </a:r>
            <a:endParaRPr lang="x-none" dirty="0"/>
          </a:p>
          <a:p>
            <a:r>
              <a:rPr lang="x-none" dirty="0" smtClean="0">
                <a:sym typeface="Symbol"/>
              </a:rPr>
              <a:t></a:t>
            </a:r>
            <a:r>
              <a:rPr lang="en-US" dirty="0" smtClean="0">
                <a:sym typeface="Symbol"/>
              </a:rPr>
              <a:t>=O(</a:t>
            </a:r>
            <a:r>
              <a:rPr lang="en-US" dirty="0" err="1" smtClean="0">
                <a:sym typeface="Symbol"/>
              </a:rPr>
              <a:t>logN</a:t>
            </a:r>
            <a:r>
              <a:rPr lang="en-US" dirty="0" smtClean="0">
                <a:sym typeface="Symbol"/>
              </a:rPr>
              <a:t>) </a:t>
            </a:r>
          </a:p>
          <a:p>
            <a:pPr lvl="1"/>
            <a:r>
              <a:rPr lang="en-US" dirty="0" smtClean="0">
                <a:sym typeface="Symbol"/>
              </a:rPr>
              <a:t>Can have </a:t>
            </a:r>
            <a:r>
              <a:rPr lang="x-none" dirty="0" smtClean="0">
                <a:sym typeface="Symbol"/>
              </a:rPr>
              <a:t></a:t>
            </a:r>
            <a:r>
              <a:rPr lang="x-none" dirty="0" smtClean="0">
                <a:latin typeface="Times New Roman"/>
                <a:cs typeface="Times New Roman"/>
                <a:sym typeface="Symbol"/>
              </a:rPr>
              <a:t>→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0 </a:t>
            </a:r>
            <a:r>
              <a:rPr lang="en-US" dirty="0" smtClean="0">
                <a:cs typeface="Times New Roman"/>
                <a:sym typeface="Symbol"/>
              </a:rPr>
              <a:t>with “virtual” nodes</a:t>
            </a:r>
            <a:endParaRPr lang="en-US" dirty="0"/>
          </a:p>
          <a:p>
            <a:r>
              <a:rPr lang="en-US" dirty="0" smtClean="0"/>
              <a:t>“Virtual” nodes</a:t>
            </a:r>
          </a:p>
          <a:p>
            <a:pPr lvl="1"/>
            <a:r>
              <a:rPr lang="en-US" dirty="0" smtClean="0"/>
              <a:t>Each physical node mapped multiple times to the circle</a:t>
            </a:r>
          </a:p>
          <a:p>
            <a:pPr lvl="2"/>
            <a:r>
              <a:rPr lang="en-US" b="1" dirty="0"/>
              <a:t>Load balancing! </a:t>
            </a:r>
          </a:p>
          <a:p>
            <a:pPr lvl="1"/>
            <a:r>
              <a:rPr lang="en-US" dirty="0" smtClean="0"/>
              <a:t>Dynamo employs virtual nodes </a:t>
            </a:r>
            <a:r>
              <a:rPr lang="en-US" dirty="0" smtClean="0">
                <a:latin typeface="Times New Roman"/>
                <a:cs typeface="Times New Roman"/>
              </a:rPr>
              <a:t>— </a:t>
            </a:r>
            <a:r>
              <a:rPr lang="en-US" dirty="0" smtClean="0">
                <a:cs typeface="Times New Roman"/>
              </a:rPr>
              <a:t>also in order t</a:t>
            </a:r>
            <a:r>
              <a:rPr lang="en-US" dirty="0" smtClean="0"/>
              <a:t>o leverage heterogeneity among physical nodes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1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92</a:t>
            </a:fld>
            <a:endParaRPr lang="fr-FR" dirty="0"/>
          </a:p>
        </p:txBody>
      </p:sp>
      <p:sp>
        <p:nvSpPr>
          <p:cNvPr id="5" name="Oval 4"/>
          <p:cNvSpPr/>
          <p:nvPr/>
        </p:nvSpPr>
        <p:spPr bwMode="auto">
          <a:xfrm>
            <a:off x="5221777" y="2050473"/>
            <a:ext cx="3581400" cy="3581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25095" y="18980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17377" y="23552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605054" y="36125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244487" y="47174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2477" y="54032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50377" y="47174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34395" y="36125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77294" y="2410691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1" y="2048164"/>
            <a:ext cx="5133799" cy="4733636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US" sz="2400" b="1" dirty="0" smtClean="0">
                <a:latin typeface="+mn-lt"/>
              </a:rPr>
              <a:t>To achieve high availability and durability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Each data item (key) replicated at N nodes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N is configurable per Dynamo instance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400" b="1" dirty="0" smtClean="0">
              <a:latin typeface="+mn-lt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 smtClean="0">
                <a:latin typeface="+mn-lt"/>
              </a:rPr>
              <a:t>Assume N=3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For key k, B is the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successor </a:t>
            </a:r>
            <a:r>
              <a:rPr lang="en-US" sz="2400" dirty="0" smtClean="0">
                <a:latin typeface="+mn-lt"/>
              </a:rPr>
              <a:t>node (coordinator)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B replicates k to N-1 </a:t>
            </a:r>
            <a:r>
              <a:rPr lang="en-US" sz="2400" dirty="0" smtClean="0">
                <a:latin typeface="+mn-lt"/>
              </a:rPr>
              <a:t>further successor </a:t>
            </a:r>
            <a:r>
              <a:rPr lang="en-US" sz="2400" dirty="0" smtClean="0">
                <a:latin typeface="+mn-lt"/>
              </a:rPr>
              <a:t>nodes (C and D)</a:t>
            </a:r>
          </a:p>
          <a:p>
            <a:pPr lvl="1" algn="l"/>
            <a:endParaRPr lang="en-US" sz="2400" b="1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 smtClean="0"/>
              <a:t>B, C and D 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/>
              <a:t>are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preference list </a:t>
            </a:r>
            <a:r>
              <a:rPr lang="en-US" sz="2400" dirty="0" smtClean="0"/>
              <a:t>for k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400" b="1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 smtClean="0"/>
              <a:t>Virtual nodes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/>
              <a:t>Same physical nodes skipped in a preference </a:t>
            </a:r>
            <a:r>
              <a:rPr lang="en-US" sz="2400" dirty="0" smtClean="0"/>
              <a:t>list</a:t>
            </a:r>
            <a:endParaRPr lang="en-US" sz="2400" dirty="0"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7696200" y="1288473"/>
            <a:ext cx="421177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147086" y="11038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7978976" y="1961110"/>
            <a:ext cx="1100207" cy="3481354"/>
          </a:xfrm>
          <a:custGeom>
            <a:avLst/>
            <a:gdLst>
              <a:gd name="connsiteX0" fmla="*/ 17868 w 1100207"/>
              <a:gd name="connsiteY0" fmla="*/ 171105 h 3481354"/>
              <a:gd name="connsiteX1" fmla="*/ 84369 w 1100207"/>
              <a:gd name="connsiteY1" fmla="*/ 1068879 h 3481354"/>
              <a:gd name="connsiteX2" fmla="*/ 533257 w 1100207"/>
              <a:gd name="connsiteY2" fmla="*/ 1983279 h 3481354"/>
              <a:gd name="connsiteX3" fmla="*/ 17868 w 1100207"/>
              <a:gd name="connsiteY3" fmla="*/ 3180312 h 3481354"/>
              <a:gd name="connsiteX4" fmla="*/ 500006 w 1100207"/>
              <a:gd name="connsiteY4" fmla="*/ 3479570 h 3481354"/>
              <a:gd name="connsiteX5" fmla="*/ 865766 w 1100207"/>
              <a:gd name="connsiteY5" fmla="*/ 3097185 h 3481354"/>
              <a:gd name="connsiteX6" fmla="*/ 1098522 w 1100207"/>
              <a:gd name="connsiteY6" fmla="*/ 1866901 h 3481354"/>
              <a:gd name="connsiteX7" fmla="*/ 749388 w 1100207"/>
              <a:gd name="connsiteY7" fmla="*/ 470363 h 3481354"/>
              <a:gd name="connsiteX8" fmla="*/ 300500 w 1100207"/>
              <a:gd name="connsiteY8" fmla="*/ 21476 h 3481354"/>
              <a:gd name="connsiteX9" fmla="*/ 17868 w 1100207"/>
              <a:gd name="connsiteY9" fmla="*/ 171105 h 34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0207" h="3481354">
                <a:moveTo>
                  <a:pt x="17868" y="171105"/>
                </a:moveTo>
                <a:cubicBezTo>
                  <a:pt x="-18154" y="345672"/>
                  <a:pt x="-1529" y="766850"/>
                  <a:pt x="84369" y="1068879"/>
                </a:cubicBezTo>
                <a:cubicBezTo>
                  <a:pt x="170267" y="1370908"/>
                  <a:pt x="544340" y="1631374"/>
                  <a:pt x="533257" y="1983279"/>
                </a:cubicBezTo>
                <a:cubicBezTo>
                  <a:pt x="522174" y="2335184"/>
                  <a:pt x="23410" y="2930930"/>
                  <a:pt x="17868" y="3180312"/>
                </a:cubicBezTo>
                <a:cubicBezTo>
                  <a:pt x="12326" y="3429694"/>
                  <a:pt x="358690" y="3493424"/>
                  <a:pt x="500006" y="3479570"/>
                </a:cubicBezTo>
                <a:cubicBezTo>
                  <a:pt x="641322" y="3465716"/>
                  <a:pt x="766013" y="3365963"/>
                  <a:pt x="865766" y="3097185"/>
                </a:cubicBezTo>
                <a:cubicBezTo>
                  <a:pt x="965519" y="2828407"/>
                  <a:pt x="1117918" y="2304705"/>
                  <a:pt x="1098522" y="1866901"/>
                </a:cubicBezTo>
                <a:cubicBezTo>
                  <a:pt x="1079126" y="1429097"/>
                  <a:pt x="882392" y="777934"/>
                  <a:pt x="749388" y="470363"/>
                </a:cubicBezTo>
                <a:cubicBezTo>
                  <a:pt x="616384" y="162792"/>
                  <a:pt x="422420" y="68581"/>
                  <a:pt x="300500" y="21476"/>
                </a:cubicBezTo>
                <a:cubicBezTo>
                  <a:pt x="178580" y="-25629"/>
                  <a:pt x="53890" y="-3462"/>
                  <a:pt x="17868" y="171105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performed after a response is sent to a client</a:t>
            </a:r>
          </a:p>
          <a:p>
            <a:pPr lvl="1"/>
            <a:r>
              <a:rPr lang="en-US" dirty="0" smtClean="0"/>
              <a:t>This is called </a:t>
            </a:r>
            <a:r>
              <a:rPr lang="en-US" i="1" dirty="0" smtClean="0"/>
              <a:t>asynchronous </a:t>
            </a:r>
            <a:r>
              <a:rPr lang="en-US" i="1" dirty="0" smtClean="0"/>
              <a:t>replication</a:t>
            </a:r>
            <a:endParaRPr lang="en-US" dirty="0" smtClean="0"/>
          </a:p>
          <a:p>
            <a:pPr lvl="1"/>
            <a:r>
              <a:rPr lang="en-US" dirty="0" smtClean="0"/>
              <a:t>May result in inconsistencies under partitions</a:t>
            </a:r>
          </a:p>
          <a:p>
            <a:pPr lvl="2"/>
            <a:r>
              <a:rPr lang="en-US" dirty="0" smtClean="0"/>
              <a:t>Read does not return the last value. </a:t>
            </a:r>
            <a:r>
              <a:rPr lang="en-US" b="1" dirty="0" smtClean="0"/>
              <a:t>Eventual consistency!</a:t>
            </a:r>
          </a:p>
          <a:p>
            <a:r>
              <a:rPr lang="en-US" dirty="0" smtClean="0"/>
              <a:t>But operations should not be lost</a:t>
            </a:r>
          </a:p>
          <a:p>
            <a:pPr lvl="1"/>
            <a:r>
              <a:rPr lang="en-US" dirty="0" smtClean="0"/>
              <a:t> “add to cart” should not be rejected but also not forgotten</a:t>
            </a:r>
          </a:p>
          <a:p>
            <a:pPr lvl="1"/>
            <a:r>
              <a:rPr lang="en-US" dirty="0" smtClean="0"/>
              <a:t>If “add to cart” is performed when latest version is not available it is performed on an older version</a:t>
            </a:r>
          </a:p>
          <a:p>
            <a:pPr lvl="1"/>
            <a:r>
              <a:rPr lang="en-US" dirty="0" smtClean="0"/>
              <a:t>We may have different versions of a key/value pair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0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partition heals versions are merged</a:t>
            </a:r>
          </a:p>
          <a:p>
            <a:pPr lvl="1"/>
            <a:r>
              <a:rPr lang="en-US" dirty="0" smtClean="0"/>
              <a:t>The goal is not to lose any “add to cart”</a:t>
            </a:r>
            <a:endParaRPr lang="en-US" dirty="0"/>
          </a:p>
          <a:p>
            <a:r>
              <a:rPr lang="en-US" dirty="0" smtClean="0"/>
              <a:t>Most of the time there will be no partitions and the system will be consistent</a:t>
            </a:r>
          </a:p>
          <a:p>
            <a:pPr lvl="1"/>
            <a:r>
              <a:rPr lang="en-US" dirty="0" smtClean="0"/>
              <a:t>New versions subsume all previous ones</a:t>
            </a:r>
          </a:p>
          <a:p>
            <a:r>
              <a:rPr lang="en-US" dirty="0" smtClean="0"/>
              <a:t>It is vital to understand that the application must know that different versions might exist</a:t>
            </a:r>
          </a:p>
          <a:p>
            <a:pPr lvl="1"/>
            <a:r>
              <a:rPr lang="en-US" dirty="0" smtClean="0"/>
              <a:t>This is the Achilles’ heel of eventual consistency (more difficult to reason about, program with)</a:t>
            </a:r>
          </a:p>
          <a:p>
            <a:r>
              <a:rPr lang="en-US" dirty="0" smtClean="0"/>
              <a:t>Key data versioning technique: Vector clocks</a:t>
            </a:r>
          </a:p>
          <a:p>
            <a:pPr lvl="1"/>
            <a:r>
              <a:rPr lang="en-US" dirty="0" smtClean="0"/>
              <a:t>Capture causality between different versions of an object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75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Vector clocks in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Each write to a key k is associated with a vector clock VC(k)</a:t>
            </a:r>
          </a:p>
          <a:p>
            <a:r>
              <a:rPr lang="en-US" dirty="0" smtClean="0">
                <a:ea typeface="ＭＳ Ｐゴシック" pitchFamily="34" charset="-128"/>
              </a:rPr>
              <a:t>VC(k) is an array (map) of integers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 theory: one entry VC(k)[i] for each node i</a:t>
            </a:r>
          </a:p>
          <a:p>
            <a:r>
              <a:rPr lang="en-US" dirty="0" smtClean="0">
                <a:ea typeface="ＭＳ Ｐゴシック" pitchFamily="34" charset="-128"/>
              </a:rPr>
              <a:t>When node i handles a write of key k it increments </a:t>
            </a:r>
            <a:r>
              <a:rPr lang="en-US" dirty="0">
                <a:ea typeface="ＭＳ Ｐゴシック" pitchFamily="34" charset="-128"/>
              </a:rPr>
              <a:t>VC(k)[i</a:t>
            </a:r>
            <a:r>
              <a:rPr lang="en-US" dirty="0" smtClean="0">
                <a:ea typeface="ＭＳ Ｐゴシック" pitchFamily="34" charset="-128"/>
              </a:rPr>
              <a:t>]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VCs are included in the context of the put call</a:t>
            </a:r>
          </a:p>
          <a:p>
            <a:r>
              <a:rPr lang="en-US" dirty="0">
                <a:ea typeface="ＭＳ Ｐゴシック" pitchFamily="34" charset="-128"/>
              </a:rPr>
              <a:t>In practice: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VC(k) will not have many entries (only </a:t>
            </a:r>
            <a:r>
              <a:rPr lang="en-US" dirty="0" smtClean="0">
                <a:ea typeface="ＭＳ Ｐゴシック" pitchFamily="34" charset="-128"/>
              </a:rPr>
              <a:t>nodes </a:t>
            </a:r>
            <a:r>
              <a:rPr lang="en-US" dirty="0">
                <a:ea typeface="ＭＳ Ｐゴシック" pitchFamily="34" charset="-128"/>
              </a:rPr>
              <a:t>from the preference list should normally have entries), and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Dynamo truncates entries if more than a threshold (say 10)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474DF43-C4D4-4A7E-A664-B33EC6B6412E}" type="slidenum">
              <a:rPr lang="fr-FR" smtClean="0">
                <a:solidFill>
                  <a:schemeClr val="bg2"/>
                </a:solidFill>
                <a:latin typeface="Eurostile LT Std"/>
              </a:rPr>
              <a:pPr eaLnBrk="1" hangingPunct="1"/>
              <a:t>95</a:t>
            </a:fld>
            <a:endParaRPr lang="fr-FR" smtClean="0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7777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clocks in Dynamo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96</a:t>
            </a:fld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6379287" y="58674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NB: one VC per key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130887" y="3538451"/>
            <a:ext cx="647699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-25391" y="2527746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Write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handled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node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5287" y="336585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VC1=([x,1])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2501336" y="3568931"/>
            <a:ext cx="64770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256166" y="2470942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Write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handled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node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43333" y="3394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VC2=([x,2])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4601397" y="2895600"/>
            <a:ext cx="863490" cy="63069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 rot="19395237">
            <a:off x="4082365" y="2345072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Write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handled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node y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89825" y="1972270"/>
            <a:ext cx="1257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VC3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([x,2],[y,1])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57" name="Straight Arrow Connector 56"/>
          <p:cNvCxnSpPr>
            <a:stCxn id="60" idx="3"/>
          </p:cNvCxnSpPr>
          <p:nvPr/>
        </p:nvCxnSpPr>
        <p:spPr bwMode="auto">
          <a:xfrm>
            <a:off x="4601397" y="3578938"/>
            <a:ext cx="863490" cy="764462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 rot="2527448">
            <a:off x="4123329" y="3923855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Write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handled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node z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09502" y="3961169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VC4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([x,2],[z,1])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6747413" y="3770529"/>
            <a:ext cx="570723" cy="536849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6747413" y="2828714"/>
            <a:ext cx="570723" cy="816999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318136" y="3184048"/>
            <a:ext cx="1885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VC5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([x,3], [y,1], [z,1])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64814" y="4107378"/>
            <a:ext cx="1838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Reconciled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written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node x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9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6" grpId="0"/>
      <p:bldP spid="58" grpId="0"/>
      <p:bldP spid="59" grpId="0"/>
      <p:bldP spid="62" grpId="0"/>
      <p:bldP spid="6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different versions (#DV)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evidence of consistency violations (#DV&gt;1)</a:t>
            </a:r>
            <a:endParaRPr lang="en-US" dirty="0"/>
          </a:p>
          <a:p>
            <a:r>
              <a:rPr lang="en-US" dirty="0" smtClean="0"/>
              <a:t>24h experiment on the shopping cart</a:t>
            </a:r>
          </a:p>
          <a:p>
            <a:pPr lvl="1"/>
            <a:r>
              <a:rPr lang="en-US" dirty="0"/>
              <a:t>#</a:t>
            </a:r>
            <a:r>
              <a:rPr lang="en-US" dirty="0" smtClean="0"/>
              <a:t>DV=1: 99.94% of requests (all but 1 in </a:t>
            </a:r>
            <a:r>
              <a:rPr lang="en-US" dirty="0" err="1" smtClean="0"/>
              <a:t>cca</a:t>
            </a:r>
            <a:r>
              <a:rPr lang="en-US" dirty="0" smtClean="0"/>
              <a:t> 1700 </a:t>
            </a:r>
            <a:r>
              <a:rPr lang="en-US" dirty="0" err="1" smtClean="0"/>
              <a:t>req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#</a:t>
            </a:r>
            <a:r>
              <a:rPr lang="en-US" dirty="0" smtClean="0"/>
              <a:t>DV=2: 0.00057% </a:t>
            </a:r>
            <a:r>
              <a:rPr lang="en-US" dirty="0"/>
              <a:t>of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/>
              <a:t>#</a:t>
            </a:r>
            <a:r>
              <a:rPr lang="en-US" dirty="0" smtClean="0"/>
              <a:t>DV=3: 0.00047</a:t>
            </a:r>
            <a:r>
              <a:rPr lang="en-US" dirty="0"/>
              <a:t>% of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Attributed to busy robots (automated client programs)</a:t>
            </a:r>
          </a:p>
          <a:p>
            <a:pPr lvl="1"/>
            <a:r>
              <a:rPr lang="en-US" dirty="0" smtClean="0"/>
              <a:t>Rarely visible to humans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8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puts and </a:t>
            </a:r>
            <a:r>
              <a:rPr lang="en-US" dirty="0" smtClean="0"/>
              <a:t>gets</a:t>
            </a:r>
            <a:br>
              <a:rPr lang="en-US" dirty="0" smtClean="0"/>
            </a:br>
            <a:r>
              <a:rPr lang="en-US" dirty="0" smtClean="0"/>
              <a:t>(failure-free </a:t>
            </a:r>
            <a:r>
              <a:rPr lang="en-US" dirty="0" smtClean="0"/>
              <a:t>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Dynamo storage node can receive get/put request for any key. This node is selected by</a:t>
            </a:r>
          </a:p>
          <a:p>
            <a:pPr lvl="1"/>
            <a:r>
              <a:rPr lang="en-US" dirty="0" smtClean="0"/>
              <a:t>Generic load balancer</a:t>
            </a:r>
          </a:p>
          <a:p>
            <a:pPr lvl="1"/>
            <a:r>
              <a:rPr lang="en-US" dirty="0" smtClean="0"/>
              <a:t>By a client library that immediately goes to coordinator nodes in a preference list</a:t>
            </a:r>
          </a:p>
          <a:p>
            <a:r>
              <a:rPr lang="en-US" dirty="0" smtClean="0"/>
              <a:t>If the request comes from the load balancer</a:t>
            </a:r>
          </a:p>
          <a:p>
            <a:pPr lvl="1"/>
            <a:r>
              <a:rPr lang="en-US" dirty="0" smtClean="0"/>
              <a:t>Any node can coordinate a read request</a:t>
            </a:r>
            <a:endParaRPr lang="en-US" dirty="0" smtClean="0"/>
          </a:p>
          <a:p>
            <a:pPr lvl="1"/>
            <a:r>
              <a:rPr lang="en-US" dirty="0" smtClean="0"/>
              <a:t>For a write request, </a:t>
            </a:r>
            <a:r>
              <a:rPr lang="en-US" dirty="0" smtClean="0"/>
              <a:t>the node routes the request </a:t>
            </a:r>
            <a:r>
              <a:rPr lang="en-US" dirty="0" smtClean="0"/>
              <a:t>a node </a:t>
            </a:r>
            <a:r>
              <a:rPr lang="en-US" dirty="0" smtClean="0"/>
              <a:t>in </a:t>
            </a:r>
            <a:r>
              <a:rPr lang="en-US" dirty="0" smtClean="0"/>
              <a:t>the key’s preference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Each node has routing info to all other nodes</a:t>
            </a:r>
          </a:p>
          <a:p>
            <a:pPr lvl="1"/>
            <a:r>
              <a:rPr lang="en-US" dirty="0" smtClean="0"/>
              <a:t>0-hop DHT</a:t>
            </a:r>
          </a:p>
          <a:p>
            <a:pPr lvl="1"/>
            <a:r>
              <a:rPr lang="en-US" b="1" i="1" dirty="0" smtClean="0"/>
              <a:t>Not the most scalable, but latency is critical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5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puts and </a:t>
            </a:r>
            <a:r>
              <a:rPr lang="en-US" dirty="0" smtClean="0"/>
              <a:t>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preference list</a:t>
            </a:r>
          </a:p>
          <a:p>
            <a:pPr lvl="1"/>
            <a:r>
              <a:rPr lang="en-US" dirty="0" smtClean="0"/>
              <a:t>N nodes from preference list + some additional nodes (following the circle) to account for failures</a:t>
            </a:r>
          </a:p>
          <a:p>
            <a:r>
              <a:rPr lang="en-US" dirty="0" smtClean="0"/>
              <a:t>Failure-free case</a:t>
            </a:r>
          </a:p>
          <a:p>
            <a:pPr lvl="1"/>
            <a:r>
              <a:rPr lang="en-US" dirty="0" smtClean="0"/>
              <a:t>Nodes from preference list are involved in get/put</a:t>
            </a:r>
          </a:p>
          <a:p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First N alive nodes from extended preference list are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54836</TotalTime>
  <Words>7024</Words>
  <Application>Microsoft Macintosh PowerPoint</Application>
  <PresentationFormat>On-screen Show (4:3)</PresentationFormat>
  <Paragraphs>1289</Paragraphs>
  <Slides>109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Cambria Math</vt:lpstr>
      <vt:lpstr>Eurostile LT Std</vt:lpstr>
      <vt:lpstr>ＭＳ Ｐゴシック</vt:lpstr>
      <vt:lpstr>Narkisim</vt:lpstr>
      <vt:lpstr>Symbol</vt:lpstr>
      <vt:lpstr>Tahoma</vt:lpstr>
      <vt:lpstr>Times New Roman</vt:lpstr>
      <vt:lpstr>Wingdings</vt:lpstr>
      <vt:lpstr>Arial</vt:lpstr>
      <vt:lpstr>mcanini-ingi2145</vt:lpstr>
      <vt:lpstr>INGI2145: CLOUD COMPUTING (Fall 2015)</vt:lpstr>
      <vt:lpstr>Announcements</vt:lpstr>
      <vt:lpstr>Plan for today</vt:lpstr>
      <vt:lpstr>Masking faults with replication</vt:lpstr>
      <vt:lpstr>Problem: Maintaining consistency</vt:lpstr>
      <vt:lpstr>Types of consistency</vt:lpstr>
      <vt:lpstr>Eventual consistency variations</vt:lpstr>
      <vt:lpstr>Eventual consistency variations</vt:lpstr>
      <vt:lpstr>Example: Storage system</vt:lpstr>
      <vt:lpstr>How to set N, R, and W</vt:lpstr>
      <vt:lpstr>Strong consistency: Quorum principle</vt:lpstr>
      <vt:lpstr>Consensus</vt:lpstr>
      <vt:lpstr>How do consensus protocols work?</vt:lpstr>
      <vt:lpstr>Plan for today</vt:lpstr>
      <vt:lpstr>Network partitions</vt:lpstr>
      <vt:lpstr>The CAP theorem</vt:lpstr>
      <vt:lpstr>Visual CAP</vt:lpstr>
      <vt:lpstr>Common CAP choices</vt:lpstr>
      <vt:lpstr>“2 of 3” view is misleading</vt:lpstr>
      <vt:lpstr>Dealing with partitions</vt:lpstr>
      <vt:lpstr>Which operations should proceed?</vt:lpstr>
      <vt:lpstr>Eventual consistency</vt:lpstr>
      <vt:lpstr>Partition recovery</vt:lpstr>
      <vt:lpstr>Compensate for mistakes</vt:lpstr>
      <vt:lpstr>Relaxed consistency: ACID vs. BASE</vt:lpstr>
      <vt:lpstr>Recap: Consistency and partitions</vt:lpstr>
      <vt:lpstr>Plan for today</vt:lpstr>
      <vt:lpstr>Recap: Cloud benefits</vt:lpstr>
      <vt:lpstr>Today’s Cloud applications</vt:lpstr>
      <vt:lpstr>Many styles of system</vt:lpstr>
      <vt:lpstr>Example: Obama for America AWS</vt:lpstr>
      <vt:lpstr>How are Cloud apps structured?</vt:lpstr>
      <vt:lpstr>Big picture overview</vt:lpstr>
      <vt:lpstr>Applications with multiple tiers</vt:lpstr>
      <vt:lpstr>Redundancy at each tier</vt:lpstr>
      <vt:lpstr>Load balancer</vt:lpstr>
      <vt:lpstr>Plan for today</vt:lpstr>
      <vt:lpstr>Stateless servers are easiest to scale</vt:lpstr>
      <vt:lpstr>Caching</vt:lpstr>
      <vt:lpstr>Caching</vt:lpstr>
      <vt:lpstr>Stateful servers require attention</vt:lpstr>
      <vt:lpstr>Stateful servers require attention</vt:lpstr>
      <vt:lpstr>Sharding</vt:lpstr>
      <vt:lpstr>Benefits of sharding</vt:lpstr>
      <vt:lpstr>Sharding used in many ways</vt:lpstr>
      <vt:lpstr>And it isn’t just about updates</vt:lpstr>
      <vt:lpstr>First-tier parallelism</vt:lpstr>
      <vt:lpstr>What does “critical path” mean?</vt:lpstr>
      <vt:lpstr>Parallel speedup</vt:lpstr>
      <vt:lpstr>With replicas we just load balance</vt:lpstr>
      <vt:lpstr>What if a request triggers updates?</vt:lpstr>
      <vt:lpstr>What if we send updates without waiting?</vt:lpstr>
      <vt:lpstr>Is inconsistency a bad thing?</vt:lpstr>
      <vt:lpstr>eBay’s Five Commandments</vt:lpstr>
      <vt:lpstr>Recap</vt:lpstr>
      <vt:lpstr>Plan for today</vt:lpstr>
      <vt:lpstr>Complex service, simple storage</vt:lpstr>
      <vt:lpstr>Analogy to cloud storage</vt:lpstr>
      <vt:lpstr>What’s Wrong with Relational DBs?</vt:lpstr>
      <vt:lpstr>Ideal data stores on the Cloud</vt:lpstr>
      <vt:lpstr>The inconveniences of the real world</vt:lpstr>
      <vt:lpstr>Finding the right tradeoff</vt:lpstr>
      <vt:lpstr>Many situations need hosting of large data sets</vt:lpstr>
      <vt:lpstr>Plan for today</vt:lpstr>
      <vt:lpstr>Key-value stores</vt:lpstr>
      <vt:lpstr>Examples of KVS</vt:lpstr>
      <vt:lpstr>Supporting an Internet service with a KVS</vt:lpstr>
      <vt:lpstr>Managing concurrency in a KVS</vt:lpstr>
      <vt:lpstr>Concurrency control</vt:lpstr>
      <vt:lpstr>Limitations of per-key concurrency control</vt:lpstr>
      <vt:lpstr>No longer one-size-fits-all solution</vt:lpstr>
      <vt:lpstr>Specialized data stores</vt:lpstr>
      <vt:lpstr>Specialized data stores</vt:lpstr>
      <vt:lpstr>Specialized data stores</vt:lpstr>
      <vt:lpstr>Specialized data stores</vt:lpstr>
      <vt:lpstr>Plan for today</vt:lpstr>
      <vt:lpstr>Amazon Web Services (AWS)</vt:lpstr>
      <vt:lpstr>AWS</vt:lpstr>
      <vt:lpstr>Why Amazon favors availability over consistency?</vt:lpstr>
      <vt:lpstr>Amazon Dynamo</vt:lpstr>
      <vt:lpstr>Key-value store</vt:lpstr>
      <vt:lpstr>Amazon Dynamo: Features</vt:lpstr>
      <vt:lpstr>Amazon Dynamo: Key Techniques</vt:lpstr>
      <vt:lpstr>Amazon SOA platform</vt:lpstr>
      <vt:lpstr>SLAs and three nines</vt:lpstr>
      <vt:lpstr>Dynamo design decisions</vt:lpstr>
      <vt:lpstr>Dynamo architecture</vt:lpstr>
      <vt:lpstr>Partitioning using consistent hashing</vt:lpstr>
      <vt:lpstr>Consistent hashing: Example</vt:lpstr>
      <vt:lpstr>Consistent hashing</vt:lpstr>
      <vt:lpstr>Consistent hashing: Properties</vt:lpstr>
      <vt:lpstr>Replication</vt:lpstr>
      <vt:lpstr>Data versioning</vt:lpstr>
      <vt:lpstr>Data versioning</vt:lpstr>
      <vt:lpstr>Vector clocks in Dynamo</vt:lpstr>
      <vt:lpstr>Vector clocks in Dynamo</vt:lpstr>
      <vt:lpstr>Number of different versions (#DV)</vt:lpstr>
      <vt:lpstr>Handling puts and gets (failure-free case)</vt:lpstr>
      <vt:lpstr>Handling puts and gets</vt:lpstr>
      <vt:lpstr>Dynamo’s quorums</vt:lpstr>
      <vt:lpstr>Of choices of R, W</vt:lpstr>
      <vt:lpstr>Handling failures</vt:lpstr>
      <vt:lpstr>Handling temporary failures: hinted handoff</vt:lpstr>
      <vt:lpstr>Anti-entropy synchronization using hash/Merkle trees</vt:lpstr>
      <vt:lpstr>Merkle trees</vt:lpstr>
      <vt:lpstr>Membership</vt:lpstr>
      <vt:lpstr>Failure detection</vt:lpstr>
      <vt:lpstr>Dynamo: Summary</vt:lpstr>
      <vt:lpstr>Stay tuned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</dc:title>
  <dc:subject>INGI2145: Cloud Computing</dc:subject>
  <dc:creator>Marco Canini</dc:creator>
  <cp:keywords/>
  <dc:description/>
  <cp:lastModifiedBy>Marco Canini</cp:lastModifiedBy>
  <cp:revision>4802</cp:revision>
  <dcterms:created xsi:type="dcterms:W3CDTF">1999-05-23T11:18:07Z</dcterms:created>
  <dcterms:modified xsi:type="dcterms:W3CDTF">2015-10-01T10:33:28Z</dcterms:modified>
  <cp:category/>
</cp:coreProperties>
</file>