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9"/>
  </p:notesMasterIdLst>
  <p:handoutMasterIdLst>
    <p:handoutMasterId r:id="rId90"/>
  </p:handoutMasterIdLst>
  <p:sldIdLst>
    <p:sldId id="672" r:id="rId2"/>
    <p:sldId id="792" r:id="rId3"/>
    <p:sldId id="673" r:id="rId4"/>
    <p:sldId id="674" r:id="rId5"/>
    <p:sldId id="675" r:id="rId6"/>
    <p:sldId id="680" r:id="rId7"/>
    <p:sldId id="681" r:id="rId8"/>
    <p:sldId id="773" r:id="rId9"/>
    <p:sldId id="682" r:id="rId10"/>
    <p:sldId id="685" r:id="rId11"/>
    <p:sldId id="688" r:id="rId12"/>
    <p:sldId id="689" r:id="rId13"/>
    <p:sldId id="691" r:id="rId14"/>
    <p:sldId id="692" r:id="rId15"/>
    <p:sldId id="693" r:id="rId16"/>
    <p:sldId id="694" r:id="rId17"/>
    <p:sldId id="696" r:id="rId18"/>
    <p:sldId id="697" r:id="rId19"/>
    <p:sldId id="698" r:id="rId20"/>
    <p:sldId id="699" r:id="rId21"/>
    <p:sldId id="700" r:id="rId22"/>
    <p:sldId id="701" r:id="rId23"/>
    <p:sldId id="702" r:id="rId24"/>
    <p:sldId id="705" r:id="rId25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74" r:id="rId46"/>
    <p:sldId id="727" r:id="rId47"/>
    <p:sldId id="728" r:id="rId48"/>
    <p:sldId id="729" r:id="rId49"/>
    <p:sldId id="730" r:id="rId50"/>
    <p:sldId id="731" r:id="rId51"/>
    <p:sldId id="732" r:id="rId52"/>
    <p:sldId id="733" r:id="rId53"/>
    <p:sldId id="734" r:id="rId54"/>
    <p:sldId id="735" r:id="rId55"/>
    <p:sldId id="736" r:id="rId56"/>
    <p:sldId id="737" r:id="rId57"/>
    <p:sldId id="738" r:id="rId58"/>
    <p:sldId id="739" r:id="rId59"/>
    <p:sldId id="740" r:id="rId60"/>
    <p:sldId id="741" r:id="rId61"/>
    <p:sldId id="742" r:id="rId62"/>
    <p:sldId id="743" r:id="rId63"/>
    <p:sldId id="746" r:id="rId64"/>
    <p:sldId id="747" r:id="rId65"/>
    <p:sldId id="777" r:id="rId66"/>
    <p:sldId id="775" r:id="rId67"/>
    <p:sldId id="781" r:id="rId68"/>
    <p:sldId id="782" r:id="rId69"/>
    <p:sldId id="780" r:id="rId70"/>
    <p:sldId id="776" r:id="rId71"/>
    <p:sldId id="779" r:id="rId72"/>
    <p:sldId id="787" r:id="rId73"/>
    <p:sldId id="788" r:id="rId74"/>
    <p:sldId id="789" r:id="rId75"/>
    <p:sldId id="790" r:id="rId76"/>
    <p:sldId id="783" r:id="rId77"/>
    <p:sldId id="785" r:id="rId78"/>
    <p:sldId id="786" r:id="rId79"/>
    <p:sldId id="791" r:id="rId80"/>
    <p:sldId id="778" r:id="rId81"/>
    <p:sldId id="763" r:id="rId82"/>
    <p:sldId id="764" r:id="rId83"/>
    <p:sldId id="765" r:id="rId84"/>
    <p:sldId id="766" r:id="rId85"/>
    <p:sldId id="767" r:id="rId86"/>
    <p:sldId id="768" r:id="rId87"/>
    <p:sldId id="772" r:id="rId8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41" autoAdjust="0"/>
    <p:restoredTop sz="81113" autoAdjust="0"/>
  </p:normalViewPr>
  <p:slideViewPr>
    <p:cSldViewPr snapToGrid="0">
      <p:cViewPr varScale="1">
        <p:scale>
          <a:sx n="101" d="100"/>
          <a:sy n="101" d="100"/>
        </p:scale>
        <p:origin x="840" y="20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commentAuthors" Target="commentAuthors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need to allocate state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client dies</a:t>
            </a:r>
            <a:r>
              <a:rPr lang="en-US" baseline="0" dirty="0" smtClean="0"/>
              <a:t> </a:t>
            </a:r>
            <a:r>
              <a:rPr lang="en-US" dirty="0" smtClean="0"/>
              <a:t>mid-way,</a:t>
            </a:r>
            <a:r>
              <a:rPr lang="en-US" baseline="0" dirty="0" smtClean="0"/>
              <a:t> no need to clean up the present state of the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the server dies, also no big problem; bring up a new instance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Cons: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It may require additional information in every request/response to identify necessary state; communication and processing overheads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Harder to handle concurrency with pre-emptive: need to reason hard about accessing shared variables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 the other hand, cooperative needs to remember</a:t>
            </a:r>
            <a:r>
              <a:rPr lang="en-US" baseline="0" dirty="0" smtClean="0"/>
              <a:t> to yield to other threads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Cooperative has better efficiency, no need to lock</a:t>
            </a:r>
            <a:r>
              <a:rPr lang="en-US" baseline="0" dirty="0" smtClean="0"/>
              <a:t> (on a single core)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Preemptive normally works better on multi-core machines, since multiple threads execute at once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Sizing thread pools isn’t an</a:t>
            </a:r>
            <a:r>
              <a:rPr lang="en-US" baseline="0" dirty="0" smtClean="0"/>
              <a:t> exact science: it depends on many factors of the deployed environments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Still, it is important to avoid extremes: “too small” or “too big”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a thread pool is too big, then threads compete for scarce CPU and memory resources, resulting in higher memory usage and possible resource exhaustion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it is too small, throughput suffers as processors go unused despite available work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</a:t>
            </a:r>
            <a:r>
              <a:rPr lang="en-US" baseline="0" dirty="0" smtClean="0"/>
              <a:t> CPU-bound tasks, a size of # CPUs + 1 achieves on average an optimum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5" Type="http://schemas.openxmlformats.org/officeDocument/2006/relationships/image" Target="../media/image22.gif"/><Relationship Id="rId6" Type="http://schemas.openxmlformats.org/officeDocument/2006/relationships/image" Target="../media/image23.gif"/><Relationship Id="rId7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gif"/><Relationship Id="rId3" Type="http://schemas.openxmlformats.org/officeDocument/2006/relationships/image" Target="../media/image28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xpressjs.com/api.htm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gi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Web Programming</a:t>
            </a:r>
          </a:p>
          <a:p>
            <a:endParaRPr lang="en-US" sz="2000" dirty="0" smtClean="0"/>
          </a:p>
          <a:p>
            <a:r>
              <a:rPr lang="en-US" sz="2000" dirty="0" smtClean="0"/>
              <a:t>19 November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2774" y="6363939"/>
            <a:ext cx="412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basic HTML rendering enough?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917" y="3647090"/>
            <a:ext cx="630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vs.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71" y="1684176"/>
            <a:ext cx="5684430" cy="4090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24741"/>
            <a:ext cx="3054300" cy="26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56385"/>
            <a:ext cx="7772400" cy="2165131"/>
          </a:xfrm>
        </p:spPr>
        <p:txBody>
          <a:bodyPr/>
          <a:lstStyle/>
          <a:p>
            <a:r>
              <a:rPr lang="en-US" dirty="0" smtClean="0"/>
              <a:t>Idea: Separate content and formatting again</a:t>
            </a:r>
          </a:p>
          <a:p>
            <a:pPr lvl="1"/>
            <a:r>
              <a:rPr lang="en-US" dirty="0" smtClean="0"/>
              <a:t>Formatting instructions are kept in a separate file that is linked from the document</a:t>
            </a:r>
          </a:p>
          <a:p>
            <a:pPr lvl="1"/>
            <a:r>
              <a:rPr lang="en-US" dirty="0" smtClean="0"/>
              <a:t>Document is annotated with references to the formatting instructions, via class="xxx" attribute or special elements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span&gt;...&lt;/span&gt;, &lt;div&gt;...&lt;/div&gt;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763" y="1471449"/>
            <a:ext cx="399660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&lt;head&gt;&lt;title&gt;Test&lt;/title&gt;&lt;/head&gt;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&lt;link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test.css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&lt;h1&gt;Title&lt;/h1&gt;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&lt;span class="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ytext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"&gt;Yellow text on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green background&lt;/span&gt;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&lt;span class="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"&gt;Text at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specific location&lt;/span&gt;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018" y="3778470"/>
            <a:ext cx="4622451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ytext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color:yellow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background:green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top:100px; left:60px }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64221" y="1849821"/>
            <a:ext cx="1040524" cy="241738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925766" y="1954924"/>
            <a:ext cx="818696" cy="1818290"/>
            <a:chOff x="5223642" y="1954924"/>
            <a:chExt cx="818696" cy="1818290"/>
          </a:xfrm>
        </p:grpSpPr>
        <p:sp>
          <p:nvSpPr>
            <p:cNvPr id="9" name="Freeform 8"/>
            <p:cNvSpPr/>
            <p:nvPr/>
          </p:nvSpPr>
          <p:spPr bwMode="auto">
            <a:xfrm>
              <a:off x="5223642" y="1954924"/>
              <a:ext cx="525518" cy="1818290"/>
            </a:xfrm>
            <a:custGeom>
              <a:avLst/>
              <a:gdLst>
                <a:gd name="connsiteX0" fmla="*/ 0 w 655145"/>
                <a:gd name="connsiteY0" fmla="*/ 0 h 1818290"/>
                <a:gd name="connsiteX1" fmla="*/ 599090 w 655145"/>
                <a:gd name="connsiteY1" fmla="*/ 777766 h 1818290"/>
                <a:gd name="connsiteX2" fmla="*/ 336331 w 655145"/>
                <a:gd name="connsiteY2" fmla="*/ 1818290 h 181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145" h="1818290">
                  <a:moveTo>
                    <a:pt x="0" y="0"/>
                  </a:moveTo>
                  <a:cubicBezTo>
                    <a:pt x="271517" y="237359"/>
                    <a:pt x="543035" y="474718"/>
                    <a:pt x="599090" y="777766"/>
                  </a:cubicBezTo>
                  <a:cubicBezTo>
                    <a:pt x="655145" y="1080814"/>
                    <a:pt x="495738" y="1449552"/>
                    <a:pt x="336331" y="1818290"/>
                  </a:cubicBez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5332048" y="2711668"/>
              <a:ext cx="1082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rgbClr val="C00000"/>
                  </a:solidFill>
                </a:rPr>
                <a:t>Reference</a:t>
              </a:r>
              <a:endParaRPr lang="en-US" sz="1600">
                <a:solidFill>
                  <a:srgbClr val="C00000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 bwMode="auto">
          <a:xfrm>
            <a:off x="2550429" y="2406870"/>
            <a:ext cx="746234" cy="220717"/>
          </a:xfrm>
          <a:prstGeom prst="ellipse">
            <a:avLst/>
          </a:prstGeom>
          <a:noFill/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1031684" y="3810001"/>
            <a:ext cx="746234" cy="220717"/>
          </a:xfrm>
          <a:prstGeom prst="ellipse">
            <a:avLst/>
          </a:prstGeom>
          <a:noFill/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 bwMode="auto">
          <a:xfrm rot="5400000">
            <a:off x="1537875" y="2682906"/>
            <a:ext cx="1209481" cy="10341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92" y="1261207"/>
            <a:ext cx="4243050" cy="29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67807"/>
            <a:ext cx="7772400" cy="2323443"/>
          </a:xfrm>
        </p:spPr>
        <p:txBody>
          <a:bodyPr/>
          <a:lstStyle/>
          <a:p>
            <a:r>
              <a:rPr lang="en-US" smtClean="0"/>
              <a:t>What if we want the user to input some data?</a:t>
            </a:r>
          </a:p>
          <a:p>
            <a:pPr lvl="1"/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&lt;form&gt;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element creates and input form in the document</a:t>
            </a:r>
          </a:p>
          <a:p>
            <a:pPr lvl="1"/>
            <a:r>
              <a:rPr lang="en-US" smtClean="0"/>
              <a:t>Several input types available: Single line of text, multiline text, radio buttons, checkboxes, buttons, dropdown boxes...</a:t>
            </a:r>
          </a:p>
          <a:p>
            <a:pPr lvl="1"/>
            <a:r>
              <a:rPr lang="en-US" smtClean="0"/>
              <a:t>Data is sent over the network once the form is submitted</a:t>
            </a:r>
          </a:p>
          <a:p>
            <a:pPr lvl="1"/>
            <a:r>
              <a:rPr lang="en-US" smtClean="0"/>
              <a:t>One way to create interactive 'web applications'; more about this later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2984" y="1555532"/>
            <a:ext cx="511229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&lt;head&gt;&lt;title&gt;Web search&lt;/title&gt;&lt;/head&gt;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&lt;center&gt;&lt;h1&gt;Web search&lt;/h1&gt;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action="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search.html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method="post"&gt;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&lt;input type="text" size="40" name="term"&gt;&lt;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&lt;input type="submit" value="Search"&gt;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&lt;input type="button" value="I'm Feeling Lucky"&gt;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&gt;&lt;/center&gt;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65" y="1294077"/>
            <a:ext cx="3654810" cy="25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do we need to make the Web work?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29407"/>
            <a:ext cx="6660931" cy="5034455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Formats for writing the documents</a:t>
            </a:r>
          </a:p>
          <a:p>
            <a:r>
              <a:rPr lang="en-US" dirty="0" smtClean="0">
                <a:solidFill>
                  <a:srgbClr val="33CC33"/>
                </a:solidFill>
              </a:rPr>
              <a:t>A program for displaying documents</a:t>
            </a:r>
          </a:p>
          <a:p>
            <a:r>
              <a:rPr lang="en-US" dirty="0" smtClean="0"/>
              <a:t>Unique names for the documents</a:t>
            </a:r>
          </a:p>
          <a:p>
            <a:r>
              <a:rPr lang="en-US" dirty="0" smtClean="0"/>
              <a:t>A way to find documents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A system for delivering documents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Architecture</a:t>
            </a:r>
          </a:p>
          <a:p>
            <a:pPr lvl="1"/>
            <a:r>
              <a:rPr lang="en-US" dirty="0" smtClean="0"/>
              <a:t>Efficient implementation</a:t>
            </a:r>
          </a:p>
          <a:p>
            <a:r>
              <a:rPr lang="en-US" dirty="0" smtClean="0"/>
              <a:t>A protocol for transferring documents</a:t>
            </a:r>
          </a:p>
          <a:p>
            <a:r>
              <a:rPr lang="en-US" dirty="0" smtClean="0"/>
              <a:t>A way to make content dynamic</a:t>
            </a:r>
          </a:p>
          <a:p>
            <a:pPr lvl="1"/>
            <a:r>
              <a:rPr lang="en-US" dirty="0" smtClean="0"/>
              <a:t>Programming model</a:t>
            </a:r>
          </a:p>
          <a:p>
            <a:pPr lvl="1"/>
            <a:r>
              <a:rPr lang="en-US" dirty="0" smtClean="0"/>
              <a:t>Keeping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860628"/>
            <a:ext cx="1905000" cy="457200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9703" y="150297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HTML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746" y="1996963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Browser</a:t>
            </a:r>
            <a:endParaRPr lang="en-US">
              <a:solidFill>
                <a:srgbClr val="33CC33"/>
              </a:solidFill>
            </a:endParaRPr>
          </a:p>
        </p:txBody>
      </p:sp>
      <p:grpSp>
        <p:nvGrpSpPr>
          <p:cNvPr id="17" name="Group 6"/>
          <p:cNvGrpSpPr/>
          <p:nvPr/>
        </p:nvGrpSpPr>
        <p:grpSpPr>
          <a:xfrm>
            <a:off x="7780915" y="4011836"/>
            <a:ext cx="698320" cy="419100"/>
            <a:chOff x="6143624" y="2514600"/>
            <a:chExt cx="698320" cy="419100"/>
          </a:xfrm>
        </p:grpSpPr>
        <p:sp>
          <p:nvSpPr>
            <p:cNvPr id="19" name="Right Arrow 18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6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 bwMode="auto">
          <a:xfrm>
            <a:off x="1776248" y="2396359"/>
            <a:ext cx="630621" cy="599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2617076" y="2617076"/>
            <a:ext cx="1061545" cy="3678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636579" y="1881352"/>
            <a:ext cx="1324304" cy="6936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4908331" y="2017985"/>
            <a:ext cx="1019503" cy="9984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5896303" y="1944414"/>
            <a:ext cx="1912883" cy="9564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6001407" y="2963917"/>
            <a:ext cx="1534510" cy="105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>
            <a:off x="7136524" y="2322786"/>
            <a:ext cx="1040524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992414" y="1891862"/>
            <a:ext cx="2722179" cy="315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0800000">
            <a:off x="1807779" y="2280745"/>
            <a:ext cx="181829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peer-to-peer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62400"/>
            <a:ext cx="7772400" cy="2490952"/>
          </a:xfrm>
        </p:spPr>
        <p:txBody>
          <a:bodyPr/>
          <a:lstStyle/>
          <a:p>
            <a:r>
              <a:rPr lang="en-US" smtClean="0"/>
              <a:t>How the Web </a:t>
            </a:r>
            <a:r>
              <a:rPr lang="en-US" u="sng" smtClean="0"/>
              <a:t>could</a:t>
            </a:r>
            <a:r>
              <a:rPr lang="en-US" smtClean="0"/>
              <a:t> work (but doesn't):</a:t>
            </a:r>
          </a:p>
          <a:p>
            <a:pPr lvl="1"/>
            <a:r>
              <a:rPr lang="en-US" smtClean="0"/>
              <a:t>Each machine locally stores some documents</a:t>
            </a:r>
          </a:p>
          <a:p>
            <a:pPr lvl="1"/>
            <a:r>
              <a:rPr lang="en-US" smtClean="0"/>
              <a:t>If a machine needs a new document, it asks some other machines until it finds one that already has the document</a:t>
            </a:r>
          </a:p>
          <a:p>
            <a:pPr lvl="1"/>
            <a:r>
              <a:rPr lang="en-US" smtClean="0"/>
              <a:t>No machine is special - they are all 'peers'</a:t>
            </a:r>
          </a:p>
          <a:p>
            <a:r>
              <a:rPr lang="en-US" smtClean="0"/>
              <a:t>Pros and cons of this approach?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143" y="2827285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289" y="1697422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3067" y="2627587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5592" y="1665890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5426" y="2533409"/>
            <a:ext cx="874712" cy="881062"/>
          </a:xfrm>
          <a:prstGeom prst="rect">
            <a:avLst/>
          </a:prstGeom>
          <a:noFill/>
        </p:spPr>
      </p:pic>
      <p:pic>
        <p:nvPicPr>
          <p:cNvPr id="12" name="Picture 11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019" y="2265395"/>
            <a:ext cx="874712" cy="881062"/>
          </a:xfrm>
          <a:prstGeom prst="rect">
            <a:avLst/>
          </a:prstGeom>
          <a:noFill/>
        </p:spPr>
      </p:pic>
      <p:pic>
        <p:nvPicPr>
          <p:cNvPr id="13" name="Picture 59" descr="MCj043163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7275" y="1974203"/>
            <a:ext cx="634946" cy="6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lded Corner 13"/>
          <p:cNvSpPr/>
          <p:nvPr/>
        </p:nvSpPr>
        <p:spPr bwMode="auto">
          <a:xfrm>
            <a:off x="3363309" y="2764221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 bwMode="auto">
          <a:xfrm>
            <a:off x="4619296" y="1991711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 bwMode="auto">
          <a:xfrm>
            <a:off x="7462345" y="1933904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 bwMode="auto">
          <a:xfrm>
            <a:off x="7362497" y="2002222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 bwMode="auto">
          <a:xfrm>
            <a:off x="1324303" y="2280746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 bwMode="auto">
          <a:xfrm>
            <a:off x="2170386" y="3063767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 bwMode="auto">
          <a:xfrm>
            <a:off x="4550979" y="2081050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/>
          <p:cNvSpPr/>
          <p:nvPr/>
        </p:nvSpPr>
        <p:spPr bwMode="auto">
          <a:xfrm>
            <a:off x="7057696" y="2927133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014083" y="2704390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7903551" y="3174124"/>
            <a:ext cx="710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client-server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25766"/>
            <a:ext cx="7772400" cy="2532993"/>
          </a:xfrm>
        </p:spPr>
        <p:txBody>
          <a:bodyPr/>
          <a:lstStyle/>
          <a:p>
            <a:r>
              <a:rPr lang="en-US" smtClean="0"/>
              <a:t>How the Web actually works today:</a:t>
            </a:r>
          </a:p>
          <a:p>
            <a:pPr lvl="1"/>
            <a:r>
              <a:rPr lang="en-US" smtClean="0"/>
              <a:t>Some machines (servers) offer documents</a:t>
            </a:r>
          </a:p>
          <a:p>
            <a:pPr lvl="1"/>
            <a:r>
              <a:rPr lang="en-US" smtClean="0"/>
              <a:t>Other machines (clients) use documents</a:t>
            </a:r>
          </a:p>
          <a:p>
            <a:pPr lvl="1"/>
            <a:r>
              <a:rPr lang="en-US" smtClean="0"/>
              <a:t>Clients can request documents from servers</a:t>
            </a:r>
          </a:p>
          <a:p>
            <a:pPr lvl="1"/>
            <a:r>
              <a:rPr lang="en-US" smtClean="0"/>
              <a:t>Model is used for many other services, not just for the web</a:t>
            </a:r>
          </a:p>
          <a:p>
            <a:r>
              <a:rPr lang="en-US" smtClean="0"/>
              <a:t>Pros and cons of this approach?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489" y="1545023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765" y="2464678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399" y="2017989"/>
            <a:ext cx="629225" cy="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1233" y="1555946"/>
            <a:ext cx="874712" cy="881062"/>
          </a:xfrm>
          <a:prstGeom prst="rect">
            <a:avLst/>
          </a:prstGeom>
          <a:noFill/>
        </p:spPr>
      </p:pic>
      <p:pic>
        <p:nvPicPr>
          <p:cNvPr id="10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309890" y="1726927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1566" y="2575686"/>
            <a:ext cx="541337" cy="541337"/>
          </a:xfrm>
          <a:prstGeom prst="rect">
            <a:avLst/>
          </a:prstGeom>
          <a:noFill/>
        </p:spPr>
      </p:pic>
      <p:pic>
        <p:nvPicPr>
          <p:cNvPr id="16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6323" y="2541761"/>
            <a:ext cx="634946" cy="6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377284" y="3184635"/>
            <a:ext cx="853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Servers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811227" y="3168868"/>
            <a:ext cx="782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Clients</a:t>
            </a:r>
            <a:endParaRPr lang="en-US" sz="1600"/>
          </a:p>
        </p:txBody>
      </p:sp>
      <p:sp>
        <p:nvSpPr>
          <p:cNvPr id="21" name="Folded Corner 20"/>
          <p:cNvSpPr/>
          <p:nvPr/>
        </p:nvSpPr>
        <p:spPr bwMode="auto">
          <a:xfrm>
            <a:off x="2039006" y="1828800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lded Corner 21"/>
          <p:cNvSpPr/>
          <p:nvPr/>
        </p:nvSpPr>
        <p:spPr bwMode="auto">
          <a:xfrm>
            <a:off x="2932386" y="2301766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 bwMode="auto">
          <a:xfrm>
            <a:off x="2039006" y="2701160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lded Corner 23"/>
          <p:cNvSpPr/>
          <p:nvPr/>
        </p:nvSpPr>
        <p:spPr bwMode="auto">
          <a:xfrm>
            <a:off x="1949669" y="1886609"/>
            <a:ext cx="290168" cy="336331"/>
          </a:xfrm>
          <a:prstGeom prst="foldedCorner">
            <a:avLst>
              <a:gd name="adj" fmla="val 31313"/>
            </a:avLst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570625" y="1818291"/>
            <a:ext cx="2672521" cy="514345"/>
            <a:chOff x="3570625" y="1818291"/>
            <a:chExt cx="2672521" cy="514345"/>
          </a:xfrm>
        </p:grpSpPr>
        <p:cxnSp>
          <p:nvCxnSpPr>
            <p:cNvPr id="26" name="Straight Arrow Connector 25"/>
            <p:cNvCxnSpPr>
              <a:endCxn id="8" idx="3"/>
            </p:cNvCxnSpPr>
            <p:nvPr/>
          </p:nvCxnSpPr>
          <p:spPr bwMode="auto">
            <a:xfrm rot="10800000" flipV="1">
              <a:off x="3570625" y="1881352"/>
              <a:ext cx="2672521" cy="451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 rot="21038482">
              <a:off x="4345843" y="1818291"/>
              <a:ext cx="910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Request</a:t>
              </a:r>
              <a:endParaRPr lang="en-US" sz="16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5048" y="2081048"/>
            <a:ext cx="2690649" cy="532999"/>
            <a:chOff x="3605048" y="2081048"/>
            <a:chExt cx="2690649" cy="532999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flipV="1">
              <a:off x="3605048" y="2081048"/>
              <a:ext cx="2690649" cy="4519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 rot="21038482">
              <a:off x="4388879" y="2275493"/>
              <a:ext cx="1044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Response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064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93628"/>
            <a:ext cx="7772400" cy="2196662"/>
          </a:xfrm>
        </p:spPr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Server: </a:t>
            </a:r>
            <a:r>
              <a:rPr lang="en-US" smtClean="0"/>
              <a:t>A machine that offers services to other machines</a:t>
            </a:r>
          </a:p>
          <a:p>
            <a:pPr lvl="1"/>
            <a:r>
              <a:rPr lang="en-US" smtClean="0"/>
              <a:t>Examples: Mail server, file server, chat server, print server, terminal server, web server, name server, game server, ...</a:t>
            </a:r>
          </a:p>
          <a:p>
            <a:r>
              <a:rPr lang="en-US" smtClean="0"/>
              <a:t>Protocol often uses request/response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634" y="1891864"/>
            <a:ext cx="1513323" cy="151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2891" y="1419549"/>
            <a:ext cx="541337" cy="541337"/>
          </a:xfrm>
          <a:prstGeom prst="rect">
            <a:avLst/>
          </a:prstGeom>
          <a:noFill/>
        </p:spPr>
      </p:pic>
      <p:pic>
        <p:nvPicPr>
          <p:cNvPr id="9" name="Picture 59" descr="MCj043163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7648" y="1385624"/>
            <a:ext cx="634946" cy="6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MCj043163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2903" y="2147623"/>
            <a:ext cx="634946" cy="6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9" descr="MCj043163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8669" y="2899113"/>
            <a:ext cx="634946" cy="6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131214" y="2189384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MCj0432623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124481" y="2948646"/>
            <a:ext cx="569091" cy="569091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3520966" y="1597570"/>
            <a:ext cx="2743200" cy="620112"/>
            <a:chOff x="3520966" y="1597570"/>
            <a:chExt cx="2743200" cy="620112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 rot="10800000" flipV="1">
              <a:off x="3520966" y="1597571"/>
              <a:ext cx="2743200" cy="620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 rot="20845723">
              <a:off x="3733790" y="1597570"/>
              <a:ext cx="22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Please send </a:t>
              </a:r>
              <a:r>
                <a:rPr lang="en-US" sz="1600" dirty="0" err="1" smtClean="0"/>
                <a:t>index.html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16548" y="2480070"/>
            <a:ext cx="832831" cy="838086"/>
            <a:chOff x="1313907" y="3063765"/>
            <a:chExt cx="832831" cy="838086"/>
          </a:xfrm>
        </p:grpSpPr>
        <p:pic>
          <p:nvPicPr>
            <p:cNvPr id="39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29521" y="3405352"/>
              <a:ext cx="422927" cy="422927"/>
            </a:xfrm>
            <a:prstGeom prst="rect">
              <a:avLst/>
            </a:prstGeom>
            <a:noFill/>
          </p:spPr>
        </p:pic>
        <p:pic>
          <p:nvPicPr>
            <p:cNvPr id="40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71411" y="3294993"/>
              <a:ext cx="422927" cy="422927"/>
            </a:xfrm>
            <a:prstGeom prst="rect">
              <a:avLst/>
            </a:prstGeom>
            <a:noFill/>
          </p:spPr>
        </p:pic>
        <p:pic>
          <p:nvPicPr>
            <p:cNvPr id="41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23811" y="3405351"/>
              <a:ext cx="422927" cy="422927"/>
            </a:xfrm>
            <a:prstGeom prst="rect">
              <a:avLst/>
            </a:prstGeom>
            <a:noFill/>
          </p:spPr>
        </p:pic>
        <p:pic>
          <p:nvPicPr>
            <p:cNvPr id="42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18859" y="3063765"/>
              <a:ext cx="422927" cy="422927"/>
            </a:xfrm>
            <a:prstGeom prst="rect">
              <a:avLst/>
            </a:prstGeom>
            <a:noFill/>
          </p:spPr>
        </p:pic>
        <p:pic>
          <p:nvPicPr>
            <p:cNvPr id="43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13300" y="3195144"/>
              <a:ext cx="422927" cy="422927"/>
            </a:xfrm>
            <a:prstGeom prst="rect">
              <a:avLst/>
            </a:prstGeom>
            <a:noFill/>
          </p:spPr>
        </p:pic>
        <p:pic>
          <p:nvPicPr>
            <p:cNvPr id="44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13755" y="3326524"/>
              <a:ext cx="422927" cy="422927"/>
            </a:xfrm>
            <a:prstGeom prst="rect">
              <a:avLst/>
            </a:prstGeom>
            <a:noFill/>
          </p:spPr>
        </p:pic>
        <p:pic>
          <p:nvPicPr>
            <p:cNvPr id="45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13907" y="3478924"/>
              <a:ext cx="422927" cy="422927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3563007" y="1703098"/>
            <a:ext cx="2754641" cy="791969"/>
            <a:chOff x="3563007" y="1703098"/>
            <a:chExt cx="2754641" cy="791969"/>
          </a:xfrm>
        </p:grpSpPr>
        <p:cxnSp>
          <p:nvCxnSpPr>
            <p:cNvPr id="36" name="Straight Arrow Connector 35"/>
            <p:cNvCxnSpPr>
              <a:endCxn id="9" idx="1"/>
            </p:cNvCxnSpPr>
            <p:nvPr/>
          </p:nvCxnSpPr>
          <p:spPr bwMode="auto">
            <a:xfrm flipV="1">
              <a:off x="3563007" y="1703098"/>
              <a:ext cx="2754641" cy="6512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46" name="Picture 8" descr="C:\Users\Andreas Haeberlen\AppData\Local\Microsoft\Windows\Temporary Internet Files\Content.IE5\D49R5GBN\MC90043259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20867085">
              <a:off x="4782322" y="2072140"/>
              <a:ext cx="422927" cy="42292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459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State, and where to keep 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755228"/>
            <a:ext cx="7966840" cy="4792718"/>
          </a:xfrm>
        </p:spPr>
        <p:txBody>
          <a:bodyPr/>
          <a:lstStyle/>
          <a:p>
            <a:r>
              <a:rPr lang="en-US" smtClean="0"/>
              <a:t>What if clients make multiple related requests?</a:t>
            </a:r>
          </a:p>
          <a:p>
            <a:pPr lvl="1"/>
            <a:r>
              <a:rPr lang="en-US" smtClean="0"/>
              <a:t>Example: Open file, read data, read more data, close file</a:t>
            </a:r>
          </a:p>
          <a:p>
            <a:pPr lvl="1"/>
            <a:r>
              <a:rPr lang="en-US" smtClean="0"/>
              <a:t>Need to remember some </a:t>
            </a:r>
            <a:r>
              <a:rPr lang="en-US" smtClean="0">
                <a:solidFill>
                  <a:srgbClr val="FF9900"/>
                </a:solidFill>
              </a:rPr>
              <a:t>state</a:t>
            </a:r>
            <a:r>
              <a:rPr lang="en-US" smtClean="0"/>
              <a:t> between requests, e.g., which file was opened, or how much data has already been read</a:t>
            </a:r>
          </a:p>
          <a:p>
            <a:pPr lvl="1"/>
            <a:r>
              <a:rPr lang="en-US" smtClean="0"/>
              <a:t>Who should keep this state: Client, server, or both?</a:t>
            </a:r>
          </a:p>
          <a:p>
            <a:pPr lvl="1"/>
            <a:r>
              <a:rPr lang="en-US" smtClean="0"/>
              <a:t>If it is kept on the client, how does the server access it?</a:t>
            </a:r>
          </a:p>
          <a:p>
            <a:pPr lvl="1"/>
            <a:r>
              <a:rPr lang="en-US" smtClean="0"/>
              <a:t>If it is on the server, how does the client reference it?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there is no state, or the client keeps all of it, we can build a </a:t>
            </a:r>
            <a:r>
              <a:rPr lang="en-US" smtClean="0">
                <a:solidFill>
                  <a:srgbClr val="FF9900"/>
                </a:solidFill>
              </a:rPr>
              <a:t>stateless server </a:t>
            </a:r>
          </a:p>
          <a:p>
            <a:pPr lvl="1"/>
            <a:r>
              <a:rPr lang="en-US" smtClean="0"/>
              <a:t>Server can forget everything about completed requests</a:t>
            </a:r>
          </a:p>
          <a:p>
            <a:pPr lvl="1"/>
            <a:r>
              <a:rPr lang="en-US" smtClean="0"/>
              <a:t>Pros and cons of such a 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attention span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server_attention_sp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952" y="2594941"/>
            <a:ext cx="8159262" cy="2194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8268292" y="2984999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http://xkcd.com/869/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92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Client-server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8386"/>
            <a:ext cx="7772400" cy="5076497"/>
          </a:xfrm>
        </p:spPr>
        <p:txBody>
          <a:bodyPr/>
          <a:lstStyle/>
          <a:p>
            <a:r>
              <a:rPr lang="en-US" smtClean="0"/>
              <a:t>Many possible system architectures</a:t>
            </a:r>
          </a:p>
          <a:p>
            <a:pPr lvl="1"/>
            <a:r>
              <a:rPr lang="en-US" smtClean="0"/>
              <a:t>Examples: Client/server and peer-to-peer</a:t>
            </a:r>
          </a:p>
          <a:p>
            <a:pPr lvl="1"/>
            <a:r>
              <a:rPr lang="en-US" smtClean="0"/>
              <a:t>Each has its own set of tradeoffs</a:t>
            </a:r>
          </a:p>
          <a:p>
            <a:pPr lvl="1"/>
            <a:r>
              <a:rPr lang="en-US" smtClean="0"/>
              <a:t>Web uses client/server, but it could have been otherwise</a:t>
            </a:r>
          </a:p>
          <a:p>
            <a:pPr lvl="1"/>
            <a:endParaRPr lang="en-US" smtClean="0"/>
          </a:p>
          <a:p>
            <a:r>
              <a:rPr lang="en-US" smtClean="0"/>
              <a:t>Client-server model</a:t>
            </a:r>
          </a:p>
          <a:p>
            <a:pPr lvl="1"/>
            <a:r>
              <a:rPr lang="en-US" smtClean="0"/>
              <a:t>Functionality implemented by special machines</a:t>
            </a:r>
          </a:p>
          <a:p>
            <a:pPr lvl="1"/>
            <a:r>
              <a:rPr lang="en-US" smtClean="0"/>
              <a:t>Request/response pattern</a:t>
            </a:r>
          </a:p>
          <a:p>
            <a:pPr lvl="1"/>
            <a:endParaRPr lang="en-US" smtClean="0"/>
          </a:p>
          <a:p>
            <a:r>
              <a:rPr lang="en-US" smtClean="0"/>
              <a:t>State, and where to keep it</a:t>
            </a:r>
          </a:p>
          <a:p>
            <a:pPr lvl="1"/>
            <a:r>
              <a:rPr lang="en-US" smtClean="0"/>
              <a:t>Could be on the client, on the server, or on both; pros/cons</a:t>
            </a:r>
          </a:p>
          <a:p>
            <a:pPr lvl="1"/>
            <a:r>
              <a:rPr lang="en-US" smtClean="0"/>
              <a:t>Stateless servers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HW2 will soon be available</a:t>
            </a:r>
          </a:p>
          <a:p>
            <a:r>
              <a:rPr lang="en-US" dirty="0" smtClean="0"/>
              <a:t>It will be due by 17 Dec 2015</a:t>
            </a:r>
          </a:p>
          <a:p>
            <a:endParaRPr lang="en-US" dirty="0"/>
          </a:p>
          <a:p>
            <a:r>
              <a:rPr lang="en-US" dirty="0" smtClean="0"/>
              <a:t>Organized as a problem-oriented assignment</a:t>
            </a:r>
          </a:p>
          <a:p>
            <a:r>
              <a:rPr lang="en-US" dirty="0" smtClean="0"/>
              <a:t>Will work in groups; each of 4 students</a:t>
            </a:r>
          </a:p>
          <a:p>
            <a:endParaRPr lang="en-US" dirty="0"/>
          </a:p>
          <a:p>
            <a:r>
              <a:rPr lang="en-US" dirty="0" smtClean="0"/>
              <a:t>Goal</a:t>
            </a:r>
            <a:r>
              <a:rPr lang="en-US" dirty="0"/>
              <a:t>: solving </a:t>
            </a:r>
            <a:r>
              <a:rPr lang="en-US" dirty="0" smtClean="0"/>
              <a:t>the challenges </a:t>
            </a:r>
            <a:r>
              <a:rPr lang="en-US" dirty="0"/>
              <a:t>to scale a simplified micro-blogging Cloud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Put together many aspects of Cloud computing saw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9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do we need to make the Web work?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29407"/>
            <a:ext cx="6660931" cy="5034455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Formats for writing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program for displaying documents</a:t>
            </a:r>
          </a:p>
          <a:p>
            <a:r>
              <a:rPr lang="en-US" smtClean="0">
                <a:solidFill>
                  <a:srgbClr val="FF9900"/>
                </a:solidFill>
              </a:rPr>
              <a:t>Unique names for the documents</a:t>
            </a:r>
          </a:p>
          <a:p>
            <a:r>
              <a:rPr lang="en-US" smtClean="0">
                <a:solidFill>
                  <a:srgbClr val="FF9900"/>
                </a:solidFill>
              </a:rPr>
              <a:t>A way to find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system for delivering documents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Architecture</a:t>
            </a:r>
          </a:p>
          <a:p>
            <a:pPr lvl="1"/>
            <a:r>
              <a:rPr lang="en-US" smtClean="0"/>
              <a:t>Efficient implementation</a:t>
            </a:r>
          </a:p>
          <a:p>
            <a:r>
              <a:rPr lang="en-US" smtClean="0"/>
              <a:t>A protocol for transferring documents</a:t>
            </a:r>
          </a:p>
          <a:p>
            <a:r>
              <a:rPr lang="en-US" smtClean="0"/>
              <a:t>A way to make content dynamic</a:t>
            </a:r>
          </a:p>
          <a:p>
            <a:pPr lvl="1"/>
            <a:r>
              <a:rPr lang="en-US" smtClean="0"/>
              <a:t>Programming model</a:t>
            </a:r>
          </a:p>
          <a:p>
            <a:pPr lvl="1"/>
            <a:r>
              <a:rPr lang="en-US" smtClean="0"/>
              <a:t>Keeping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860628"/>
            <a:ext cx="1905000" cy="457200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9703" y="150297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HTML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746" y="1996963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Browser</a:t>
            </a:r>
            <a:endParaRPr lang="en-US">
              <a:solidFill>
                <a:srgbClr val="33CC3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2700000">
            <a:off x="8138267" y="3475809"/>
            <a:ext cx="698320" cy="419100"/>
            <a:chOff x="6143624" y="2514600"/>
            <a:chExt cx="698320" cy="419100"/>
          </a:xfrm>
        </p:grpSpPr>
        <p:sp>
          <p:nvSpPr>
            <p:cNvPr id="19" name="Right Arrow 18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52612" y="2527739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URIs, URLs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2113" y="300595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DNS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4989" y="3978166"/>
            <a:ext cx="238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Client/server model</a:t>
            </a:r>
            <a:endParaRPr lang="en-US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URIs, URNs, and URLs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63310"/>
            <a:ext cx="7772400" cy="3118171"/>
          </a:xfrm>
        </p:spPr>
        <p:txBody>
          <a:bodyPr/>
          <a:lstStyle/>
          <a:p>
            <a:r>
              <a:rPr lang="en-US" sz="2400" dirty="0" smtClean="0"/>
              <a:t>Uniform Resource Identifier (URI)</a:t>
            </a:r>
          </a:p>
          <a:p>
            <a:pPr lvl="1"/>
            <a:r>
              <a:rPr lang="en-US" sz="1800" dirty="0" smtClean="0"/>
              <a:t>Comes in two forms: URN and URL</a:t>
            </a:r>
          </a:p>
          <a:p>
            <a:r>
              <a:rPr lang="en-US" sz="2400" dirty="0" smtClean="0"/>
              <a:t>Uniform Resource Name (URN)</a:t>
            </a:r>
          </a:p>
          <a:p>
            <a:pPr lvl="1"/>
            <a:r>
              <a:rPr lang="en-US" sz="1800" dirty="0" smtClean="0"/>
              <a:t>Specifies </a:t>
            </a:r>
            <a:r>
              <a:rPr lang="en-US" sz="1800" i="1" dirty="0" smtClean="0"/>
              <a:t>what</a:t>
            </a:r>
            <a:r>
              <a:rPr lang="en-US" sz="1800" dirty="0" smtClean="0"/>
              <a:t> to find, independent of its location</a:t>
            </a:r>
          </a:p>
          <a:p>
            <a:pPr lvl="1"/>
            <a:r>
              <a:rPr lang="en-US" sz="1800" dirty="0" smtClean="0"/>
              <a:t>Example: urn:isbn:1449311520 (for the course textbook)</a:t>
            </a:r>
          </a:p>
          <a:p>
            <a:r>
              <a:rPr lang="en-US" sz="2400" dirty="0" smtClean="0"/>
              <a:t>Uniform Resource Locator (URL)</a:t>
            </a:r>
          </a:p>
          <a:p>
            <a:pPr lvl="1"/>
            <a:r>
              <a:rPr lang="en-US" sz="1800" dirty="0" smtClean="0"/>
              <a:t>Specifies </a:t>
            </a:r>
            <a:r>
              <a:rPr lang="en-US" sz="1800" i="1" dirty="0" smtClean="0"/>
              <a:t>where</a:t>
            </a:r>
            <a:r>
              <a:rPr lang="en-US" sz="1800" dirty="0" smtClean="0"/>
              <a:t> to find something</a:t>
            </a:r>
          </a:p>
          <a:p>
            <a:pPr lvl="1"/>
            <a:r>
              <a:rPr lang="en-US" sz="1800" dirty="0" smtClean="0"/>
              <a:t>&lt;scheme&gt;://[user[:password]@]&lt;server&gt;[:port]/[path][/resource][?param1=value1&amp;param2=value2&amp;...]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1650" y="2249660"/>
            <a:ext cx="577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sites.google.com</a:t>
            </a:r>
            <a:r>
              <a:rPr lang="en-US" dirty="0"/>
              <a:t>/site/uclingi2145/schedule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8870" y="1481863"/>
            <a:ext cx="146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Scheme name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 bwMode="auto">
          <a:xfrm rot="16200000">
            <a:off x="2382004" y="1858435"/>
            <a:ext cx="172122" cy="589788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 bwMode="auto">
          <a:xfrm>
            <a:off x="1949391" y="1820417"/>
            <a:ext cx="518674" cy="246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ight Brace 10"/>
          <p:cNvSpPr/>
          <p:nvPr/>
        </p:nvSpPr>
        <p:spPr bwMode="auto">
          <a:xfrm rot="5400000">
            <a:off x="3676692" y="1634382"/>
            <a:ext cx="286254" cy="202703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8260" y="1476942"/>
            <a:ext cx="2059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Scheme-specific part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  <a:endCxn id="17" idx="1"/>
          </p:cNvCxnSpPr>
          <p:nvPr/>
        </p:nvCxnSpPr>
        <p:spPr bwMode="auto">
          <a:xfrm flipH="1">
            <a:off x="5254265" y="1815496"/>
            <a:ext cx="243668" cy="2542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ight Brace 16"/>
          <p:cNvSpPr/>
          <p:nvPr/>
        </p:nvSpPr>
        <p:spPr bwMode="auto">
          <a:xfrm rot="16200000">
            <a:off x="5168025" y="-276296"/>
            <a:ext cx="172479" cy="4864568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 bwMode="auto">
          <a:xfrm rot="5400000">
            <a:off x="6218999" y="1254877"/>
            <a:ext cx="129879" cy="2819908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55407" y="2760330"/>
            <a:ext cx="1811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Identifies a server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(for HTTP)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1574" y="2743397"/>
            <a:ext cx="1847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Path on the server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(for HTTP)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 animBg="1"/>
      <p:bldP spid="13" grpId="0"/>
      <p:bldP spid="17" grpId="0" animBg="1"/>
      <p:bldP spid="28" grpId="0" animBg="1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00027" y="2096813"/>
            <a:ext cx="483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org</a:t>
            </a:r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07" y="4064387"/>
            <a:ext cx="7888793" cy="2547428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Hierarchical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First level managed by the Internet Corporation for Assigned Names and Numbers (ICANN)</a:t>
            </a:r>
          </a:p>
          <a:p>
            <a:pPr lvl="1"/>
            <a:r>
              <a:rPr lang="en-US" dirty="0" smtClean="0"/>
              <a:t>Authority over other levels is </a:t>
            </a:r>
            <a:r>
              <a:rPr lang="en-US" dirty="0" smtClean="0">
                <a:solidFill>
                  <a:srgbClr val="FF9900"/>
                </a:solidFill>
              </a:rPr>
              <a:t>delegated</a:t>
            </a:r>
          </a:p>
          <a:p>
            <a:pPr lvl="2"/>
            <a:r>
              <a:rPr lang="en-US" dirty="0" smtClean="0"/>
              <a:t>Second level generally managed by registrars</a:t>
            </a:r>
          </a:p>
          <a:p>
            <a:pPr lvl="2"/>
            <a:r>
              <a:rPr lang="en-US" dirty="0" smtClean="0"/>
              <a:t>Further levels managed by organizations or individuals</a:t>
            </a:r>
          </a:p>
          <a:p>
            <a:pPr lvl="1"/>
            <a:r>
              <a:rPr lang="en-US" dirty="0" smtClean="0"/>
              <a:t>Given a DNS name, how can we find the corresponding host?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7265" y="2102069"/>
            <a:ext cx="51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27131" y="2096813"/>
            <a:ext cx="51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gov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878096" y="2096813"/>
            <a:ext cx="45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mil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449692" y="210206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com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265565" y="209681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net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6836763" y="2102068"/>
            <a:ext cx="40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de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56677" y="2107323"/>
            <a:ext cx="323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fr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711525" y="211257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uk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7407083" y="209681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sg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792089" y="2096814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arpa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5524600" y="2117832"/>
            <a:ext cx="6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name</a:t>
            </a:r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024023" y="2133599"/>
            <a:ext cx="520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info</a:t>
            </a:r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4588090" y="2117833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biz</a:t>
            </a:r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17875" y="208104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36013" y="2065282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sp>
        <p:nvSpPr>
          <p:cNvPr id="24" name="Oval 23"/>
          <p:cNvSpPr/>
          <p:nvPr/>
        </p:nvSpPr>
        <p:spPr bwMode="auto">
          <a:xfrm>
            <a:off x="4803227" y="1671145"/>
            <a:ext cx="189187" cy="18918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4" idx="3"/>
          </p:cNvCxnSpPr>
          <p:nvPr/>
        </p:nvCxnSpPr>
        <p:spPr bwMode="auto">
          <a:xfrm rot="5400000" flipH="1" flipV="1">
            <a:off x="2826172" y="92053"/>
            <a:ext cx="264188" cy="37453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0"/>
            <a:endCxn id="24" idx="3"/>
          </p:cNvCxnSpPr>
          <p:nvPr/>
        </p:nvCxnSpPr>
        <p:spPr bwMode="auto">
          <a:xfrm rot="5400000" flipH="1" flipV="1">
            <a:off x="3146736" y="417872"/>
            <a:ext cx="269443" cy="3098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6" idx="0"/>
            <a:endCxn id="24" idx="4"/>
          </p:cNvCxnSpPr>
          <p:nvPr/>
        </p:nvCxnSpPr>
        <p:spPr bwMode="auto">
          <a:xfrm rot="5400000" flipH="1" flipV="1">
            <a:off x="4276598" y="1480847"/>
            <a:ext cx="241737" cy="10007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7" idx="0"/>
            <a:endCxn id="24" idx="4"/>
          </p:cNvCxnSpPr>
          <p:nvPr/>
        </p:nvCxnSpPr>
        <p:spPr bwMode="auto">
          <a:xfrm rot="5400000" flipH="1" flipV="1">
            <a:off x="3672252" y="871244"/>
            <a:ext cx="236481" cy="2214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8" idx="0"/>
            <a:endCxn id="24" idx="4"/>
          </p:cNvCxnSpPr>
          <p:nvPr/>
        </p:nvCxnSpPr>
        <p:spPr bwMode="auto">
          <a:xfrm rot="5400000" flipH="1" flipV="1">
            <a:off x="3882458" y="1081450"/>
            <a:ext cx="236481" cy="17942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1" idx="0"/>
            <a:endCxn id="24" idx="4"/>
          </p:cNvCxnSpPr>
          <p:nvPr/>
        </p:nvCxnSpPr>
        <p:spPr bwMode="auto">
          <a:xfrm rot="5400000" flipH="1" flipV="1">
            <a:off x="4082154" y="1281148"/>
            <a:ext cx="236482" cy="13948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0"/>
            <a:endCxn id="24" idx="4"/>
          </p:cNvCxnSpPr>
          <p:nvPr/>
        </p:nvCxnSpPr>
        <p:spPr bwMode="auto">
          <a:xfrm rot="5400000" flipH="1" flipV="1">
            <a:off x="3451534" y="650527"/>
            <a:ext cx="236481" cy="26560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21" idx="0"/>
            <a:endCxn id="24" idx="4"/>
          </p:cNvCxnSpPr>
          <p:nvPr/>
        </p:nvCxnSpPr>
        <p:spPr bwMode="auto">
          <a:xfrm rot="5400000" flipH="1" flipV="1">
            <a:off x="4723290" y="1943302"/>
            <a:ext cx="257501" cy="915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0" idx="0"/>
            <a:endCxn id="24" idx="4"/>
          </p:cNvCxnSpPr>
          <p:nvPr/>
        </p:nvCxnSpPr>
        <p:spPr bwMode="auto">
          <a:xfrm rot="16200000" flipV="1">
            <a:off x="4954517" y="1803637"/>
            <a:ext cx="273267" cy="386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0"/>
            <a:endCxn id="24" idx="5"/>
          </p:cNvCxnSpPr>
          <p:nvPr/>
        </p:nvCxnSpPr>
        <p:spPr bwMode="auto">
          <a:xfrm rot="16200000" flipV="1">
            <a:off x="5273653" y="1523681"/>
            <a:ext cx="285206" cy="9030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2" idx="0"/>
            <a:endCxn id="24" idx="5"/>
          </p:cNvCxnSpPr>
          <p:nvPr/>
        </p:nvCxnSpPr>
        <p:spPr bwMode="auto">
          <a:xfrm rot="16200000" flipV="1">
            <a:off x="5867485" y="929849"/>
            <a:ext cx="269442" cy="20749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3" idx="0"/>
            <a:endCxn id="24" idx="5"/>
          </p:cNvCxnSpPr>
          <p:nvPr/>
        </p:nvCxnSpPr>
        <p:spPr bwMode="auto">
          <a:xfrm rot="16200000" flipV="1">
            <a:off x="6004120" y="793215"/>
            <a:ext cx="274697" cy="2353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15" idx="0"/>
            <a:endCxn id="24" idx="5"/>
          </p:cNvCxnSpPr>
          <p:nvPr/>
        </p:nvCxnSpPr>
        <p:spPr bwMode="auto">
          <a:xfrm rot="16200000" flipV="1">
            <a:off x="6151265" y="646069"/>
            <a:ext cx="264188" cy="26373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4" idx="0"/>
            <a:endCxn id="24" idx="5"/>
          </p:cNvCxnSpPr>
          <p:nvPr/>
        </p:nvCxnSpPr>
        <p:spPr bwMode="auto">
          <a:xfrm rot="16200000" flipV="1">
            <a:off x="6298409" y="498926"/>
            <a:ext cx="279953" cy="2947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Left Brace 54"/>
          <p:cNvSpPr/>
          <p:nvPr/>
        </p:nvSpPr>
        <p:spPr bwMode="auto">
          <a:xfrm flipH="1">
            <a:off x="8271641" y="1629104"/>
            <a:ext cx="210207" cy="840828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8224333" y="1776248"/>
            <a:ext cx="99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Top-level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domains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36648" y="2916620"/>
            <a:ext cx="45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ulg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336680" y="2911366"/>
            <a:ext cx="1033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uclouvain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229750" y="287457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cxnSp>
        <p:nvCxnSpPr>
          <p:cNvPr id="62" name="Straight Connector 61"/>
          <p:cNvCxnSpPr>
            <a:endCxn id="58" idx="0"/>
          </p:cNvCxnSpPr>
          <p:nvPr/>
        </p:nvCxnSpPr>
        <p:spPr bwMode="auto">
          <a:xfrm flipH="1">
            <a:off x="3366339" y="2440622"/>
            <a:ext cx="499241" cy="47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endCxn id="59" idx="0"/>
          </p:cNvCxnSpPr>
          <p:nvPr/>
        </p:nvCxnSpPr>
        <p:spPr bwMode="auto">
          <a:xfrm>
            <a:off x="3867806" y="2480441"/>
            <a:ext cx="985753" cy="4309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898402" y="353147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www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4532614" y="3526222"/>
            <a:ext cx="92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icampus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5497559" y="35314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student</a:t>
            </a:r>
            <a:endParaRPr lang="en-US" sz="1600" dirty="0"/>
          </a:p>
        </p:txBody>
      </p:sp>
      <p:cxnSp>
        <p:nvCxnSpPr>
          <p:cNvPr id="71" name="Straight Connector 70"/>
          <p:cNvCxnSpPr>
            <a:stCxn id="59" idx="2"/>
            <a:endCxn id="67" idx="0"/>
          </p:cNvCxnSpPr>
          <p:nvPr/>
        </p:nvCxnSpPr>
        <p:spPr bwMode="auto">
          <a:xfrm flipH="1">
            <a:off x="4219163" y="3249920"/>
            <a:ext cx="634396" cy="2815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59" idx="2"/>
            <a:endCxn id="68" idx="0"/>
          </p:cNvCxnSpPr>
          <p:nvPr/>
        </p:nvCxnSpPr>
        <p:spPr bwMode="auto">
          <a:xfrm>
            <a:off x="4853559" y="3249920"/>
            <a:ext cx="141882" cy="276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59" idx="2"/>
            <a:endCxn id="69" idx="0"/>
          </p:cNvCxnSpPr>
          <p:nvPr/>
        </p:nvCxnSpPr>
        <p:spPr bwMode="auto">
          <a:xfrm>
            <a:off x="4853559" y="3249920"/>
            <a:ext cx="1076170" cy="2815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084431" y="296391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google</a:t>
            </a:r>
            <a:endParaRPr lang="en-US" sz="1600"/>
          </a:p>
        </p:txBody>
      </p:sp>
      <p:sp>
        <p:nvSpPr>
          <p:cNvPr id="85" name="TextBox 84"/>
          <p:cNvSpPr txBox="1"/>
          <p:nvPr/>
        </p:nvSpPr>
        <p:spPr>
          <a:xfrm>
            <a:off x="1826770" y="2969173"/>
            <a:ext cx="998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facebook</a:t>
            </a:r>
            <a:endParaRPr lang="en-US" sz="1600"/>
          </a:p>
        </p:txBody>
      </p:sp>
      <p:sp>
        <p:nvSpPr>
          <p:cNvPr id="86" name="TextBox 85"/>
          <p:cNvSpPr txBox="1"/>
          <p:nvPr/>
        </p:nvSpPr>
        <p:spPr>
          <a:xfrm>
            <a:off x="499841" y="2974429"/>
            <a:ext cx="614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ebay</a:t>
            </a:r>
            <a:endParaRPr lang="en-US" sz="1600"/>
          </a:p>
        </p:txBody>
      </p:sp>
      <p:cxnSp>
        <p:nvCxnSpPr>
          <p:cNvPr id="88" name="Straight Connector 87"/>
          <p:cNvCxnSpPr>
            <a:stCxn id="86" idx="0"/>
            <a:endCxn id="9" idx="2"/>
          </p:cNvCxnSpPr>
          <p:nvPr/>
        </p:nvCxnSpPr>
        <p:spPr bwMode="auto">
          <a:xfrm rot="5400000" flipH="1" flipV="1">
            <a:off x="1002624" y="2245072"/>
            <a:ext cx="533806" cy="9249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84" idx="0"/>
            <a:endCxn id="9" idx="2"/>
          </p:cNvCxnSpPr>
          <p:nvPr/>
        </p:nvCxnSpPr>
        <p:spPr bwMode="auto">
          <a:xfrm rot="5400000" flipH="1" flipV="1">
            <a:off x="1344209" y="2576146"/>
            <a:ext cx="523294" cy="2522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85" idx="0"/>
            <a:endCxn id="9" idx="2"/>
          </p:cNvCxnSpPr>
          <p:nvPr/>
        </p:nvCxnSpPr>
        <p:spPr bwMode="auto">
          <a:xfrm rot="16200000" flipV="1">
            <a:off x="1764625" y="2407979"/>
            <a:ext cx="528550" cy="5938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29318" y="358928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docs</a:t>
            </a:r>
            <a:endParaRPr 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1435887" y="3584029"/>
            <a:ext cx="80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groups</a:t>
            </a:r>
            <a:endParaRPr 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2197515" y="3552493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cxnSp>
        <p:nvCxnSpPr>
          <p:cNvPr id="99" name="Straight Connector 98"/>
          <p:cNvCxnSpPr>
            <a:stCxn id="95" idx="0"/>
            <a:endCxn id="84" idx="2"/>
          </p:cNvCxnSpPr>
          <p:nvPr/>
        </p:nvCxnSpPr>
        <p:spPr bwMode="auto">
          <a:xfrm rot="5400000" flipH="1" flipV="1">
            <a:off x="1160278" y="3269830"/>
            <a:ext cx="286812" cy="3520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6" idx="0"/>
            <a:endCxn id="84" idx="2"/>
          </p:cNvCxnSpPr>
          <p:nvPr/>
        </p:nvCxnSpPr>
        <p:spPr bwMode="auto">
          <a:xfrm rot="16200000" flipV="1">
            <a:off x="1517631" y="3264572"/>
            <a:ext cx="281558" cy="3573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9" idx="2"/>
            <a:endCxn id="72" idx="0"/>
          </p:cNvCxnSpPr>
          <p:nvPr/>
        </p:nvCxnSpPr>
        <p:spPr bwMode="auto">
          <a:xfrm>
            <a:off x="5929729" y="3870031"/>
            <a:ext cx="166372" cy="221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816767" y="4091552"/>
            <a:ext cx="55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713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  <p:bldP spid="59" grpId="0"/>
      <p:bldP spid="60" grpId="0"/>
      <p:bldP spid="67" grpId="0"/>
      <p:bldP spid="68" grpId="0"/>
      <p:bldP spid="69" grpId="0"/>
      <p:bldP spid="84" grpId="0"/>
      <p:bldP spid="85" grpId="0"/>
      <p:bldP spid="86" grpId="0"/>
      <p:bldP spid="95" grpId="0"/>
      <p:bldP spid="96" grpId="0"/>
      <p:bldP spid="97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00027" y="2096813"/>
            <a:ext cx="483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org</a:t>
            </a:r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 servers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4246180"/>
            <a:ext cx="7956331" cy="2196662"/>
          </a:xfrm>
        </p:spPr>
        <p:txBody>
          <a:bodyPr/>
          <a:lstStyle/>
          <a:p>
            <a:r>
              <a:rPr lang="en-US" smtClean="0"/>
              <a:t>Namespace is divided into zones</a:t>
            </a:r>
          </a:p>
          <a:p>
            <a:pPr lvl="1"/>
            <a:r>
              <a:rPr lang="en-US" smtClean="0"/>
              <a:t>TLDs belong to the root zone</a:t>
            </a:r>
          </a:p>
          <a:p>
            <a:r>
              <a:rPr lang="en-US" smtClean="0"/>
              <a:t>Each zone has an authoritative name server</a:t>
            </a:r>
          </a:p>
          <a:p>
            <a:pPr lvl="1"/>
            <a:r>
              <a:rPr lang="en-US" smtClean="0"/>
              <a:t>Authoritative server knows, for each name in its zone, which machine corresponds to a given name, or which other name server is responsible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7265" y="2102069"/>
            <a:ext cx="51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27131" y="2096813"/>
            <a:ext cx="51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gov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878096" y="2096813"/>
            <a:ext cx="45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mil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449692" y="210206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com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265565" y="209681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net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6836763" y="2102068"/>
            <a:ext cx="40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de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56677" y="2107323"/>
            <a:ext cx="323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fr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7711525" y="211257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uk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7407083" y="209681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sg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792089" y="2096814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arpa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5524600" y="2117832"/>
            <a:ext cx="6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name</a:t>
            </a:r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024023" y="2133599"/>
            <a:ext cx="520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info</a:t>
            </a:r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4588090" y="2117833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biz</a:t>
            </a:r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17875" y="208104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sp>
        <p:nvSpPr>
          <p:cNvPr id="24" name="Oval 23"/>
          <p:cNvSpPr/>
          <p:nvPr/>
        </p:nvSpPr>
        <p:spPr bwMode="auto">
          <a:xfrm>
            <a:off x="4803227" y="1671145"/>
            <a:ext cx="189187" cy="18918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7" idx="0"/>
            <a:endCxn id="24" idx="3"/>
          </p:cNvCxnSpPr>
          <p:nvPr/>
        </p:nvCxnSpPr>
        <p:spPr bwMode="auto">
          <a:xfrm rot="5400000" flipH="1" flipV="1">
            <a:off x="2826172" y="92053"/>
            <a:ext cx="264188" cy="37453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0"/>
            <a:endCxn id="24" idx="3"/>
          </p:cNvCxnSpPr>
          <p:nvPr/>
        </p:nvCxnSpPr>
        <p:spPr bwMode="auto">
          <a:xfrm rot="5400000" flipH="1" flipV="1">
            <a:off x="3146736" y="417872"/>
            <a:ext cx="269443" cy="3098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6" idx="0"/>
            <a:endCxn id="24" idx="4"/>
          </p:cNvCxnSpPr>
          <p:nvPr/>
        </p:nvCxnSpPr>
        <p:spPr bwMode="auto">
          <a:xfrm rot="5400000" flipH="1" flipV="1">
            <a:off x="4276598" y="1480847"/>
            <a:ext cx="241737" cy="10007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7" idx="0"/>
            <a:endCxn id="24" idx="4"/>
          </p:cNvCxnSpPr>
          <p:nvPr/>
        </p:nvCxnSpPr>
        <p:spPr bwMode="auto">
          <a:xfrm rot="5400000" flipH="1" flipV="1">
            <a:off x="3672252" y="871244"/>
            <a:ext cx="236481" cy="2214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8" idx="0"/>
            <a:endCxn id="24" idx="4"/>
          </p:cNvCxnSpPr>
          <p:nvPr/>
        </p:nvCxnSpPr>
        <p:spPr bwMode="auto">
          <a:xfrm rot="5400000" flipH="1" flipV="1">
            <a:off x="3882458" y="1081450"/>
            <a:ext cx="236481" cy="17942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1" idx="0"/>
            <a:endCxn id="24" idx="4"/>
          </p:cNvCxnSpPr>
          <p:nvPr/>
        </p:nvCxnSpPr>
        <p:spPr bwMode="auto">
          <a:xfrm rot="5400000" flipH="1" flipV="1">
            <a:off x="4082154" y="1281148"/>
            <a:ext cx="236482" cy="13948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0" idx="0"/>
            <a:endCxn id="24" idx="4"/>
          </p:cNvCxnSpPr>
          <p:nvPr/>
        </p:nvCxnSpPr>
        <p:spPr bwMode="auto">
          <a:xfrm rot="5400000" flipH="1" flipV="1">
            <a:off x="3451534" y="650527"/>
            <a:ext cx="236481" cy="26560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21" idx="0"/>
            <a:endCxn id="24" idx="4"/>
          </p:cNvCxnSpPr>
          <p:nvPr/>
        </p:nvCxnSpPr>
        <p:spPr bwMode="auto">
          <a:xfrm rot="5400000" flipH="1" flipV="1">
            <a:off x="4723290" y="1943302"/>
            <a:ext cx="257501" cy="915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0" idx="0"/>
            <a:endCxn id="24" idx="4"/>
          </p:cNvCxnSpPr>
          <p:nvPr/>
        </p:nvCxnSpPr>
        <p:spPr bwMode="auto">
          <a:xfrm rot="16200000" flipV="1">
            <a:off x="4954517" y="1803637"/>
            <a:ext cx="273267" cy="386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0"/>
            <a:endCxn id="24" idx="5"/>
          </p:cNvCxnSpPr>
          <p:nvPr/>
        </p:nvCxnSpPr>
        <p:spPr bwMode="auto">
          <a:xfrm rot="16200000" flipV="1">
            <a:off x="5273653" y="1523681"/>
            <a:ext cx="285206" cy="9030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2" idx="0"/>
            <a:endCxn id="24" idx="5"/>
          </p:cNvCxnSpPr>
          <p:nvPr/>
        </p:nvCxnSpPr>
        <p:spPr bwMode="auto">
          <a:xfrm rot="16200000" flipV="1">
            <a:off x="5867485" y="929849"/>
            <a:ext cx="269442" cy="20749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3" idx="0"/>
            <a:endCxn id="24" idx="5"/>
          </p:cNvCxnSpPr>
          <p:nvPr/>
        </p:nvCxnSpPr>
        <p:spPr bwMode="auto">
          <a:xfrm rot="16200000" flipV="1">
            <a:off x="6004120" y="793215"/>
            <a:ext cx="274697" cy="23535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15" idx="0"/>
            <a:endCxn id="24" idx="5"/>
          </p:cNvCxnSpPr>
          <p:nvPr/>
        </p:nvCxnSpPr>
        <p:spPr bwMode="auto">
          <a:xfrm rot="16200000" flipV="1">
            <a:off x="6151265" y="646069"/>
            <a:ext cx="264188" cy="26373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4" idx="0"/>
            <a:endCxn id="24" idx="5"/>
          </p:cNvCxnSpPr>
          <p:nvPr/>
        </p:nvCxnSpPr>
        <p:spPr bwMode="auto">
          <a:xfrm rot="16200000" flipV="1">
            <a:off x="6298409" y="498926"/>
            <a:ext cx="279953" cy="2947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136648" y="2916620"/>
            <a:ext cx="45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ulg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229750" y="287457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cxnSp>
        <p:nvCxnSpPr>
          <p:cNvPr id="62" name="Straight Connector 61"/>
          <p:cNvCxnSpPr>
            <a:endCxn id="58" idx="0"/>
          </p:cNvCxnSpPr>
          <p:nvPr/>
        </p:nvCxnSpPr>
        <p:spPr bwMode="auto">
          <a:xfrm flipH="1">
            <a:off x="3366339" y="2440622"/>
            <a:ext cx="499241" cy="4759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endCxn id="120" idx="0"/>
          </p:cNvCxnSpPr>
          <p:nvPr/>
        </p:nvCxnSpPr>
        <p:spPr bwMode="auto">
          <a:xfrm>
            <a:off x="3867806" y="2480441"/>
            <a:ext cx="985753" cy="4309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084431" y="2963917"/>
            <a:ext cx="790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google</a:t>
            </a:r>
            <a:endParaRPr lang="en-US" sz="1600"/>
          </a:p>
        </p:txBody>
      </p:sp>
      <p:sp>
        <p:nvSpPr>
          <p:cNvPr id="85" name="TextBox 84"/>
          <p:cNvSpPr txBox="1"/>
          <p:nvPr/>
        </p:nvSpPr>
        <p:spPr>
          <a:xfrm>
            <a:off x="1826770" y="2969173"/>
            <a:ext cx="998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facebook</a:t>
            </a:r>
            <a:endParaRPr lang="en-US" sz="1600"/>
          </a:p>
        </p:txBody>
      </p:sp>
      <p:sp>
        <p:nvSpPr>
          <p:cNvPr id="86" name="TextBox 85"/>
          <p:cNvSpPr txBox="1"/>
          <p:nvPr/>
        </p:nvSpPr>
        <p:spPr>
          <a:xfrm>
            <a:off x="499841" y="2974429"/>
            <a:ext cx="614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ebay</a:t>
            </a:r>
            <a:endParaRPr lang="en-US" sz="1600"/>
          </a:p>
        </p:txBody>
      </p:sp>
      <p:cxnSp>
        <p:nvCxnSpPr>
          <p:cNvPr id="88" name="Straight Connector 87"/>
          <p:cNvCxnSpPr>
            <a:stCxn id="86" idx="0"/>
            <a:endCxn id="9" idx="2"/>
          </p:cNvCxnSpPr>
          <p:nvPr/>
        </p:nvCxnSpPr>
        <p:spPr bwMode="auto">
          <a:xfrm rot="5400000" flipH="1" flipV="1">
            <a:off x="1002624" y="2245072"/>
            <a:ext cx="533806" cy="9249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84" idx="0"/>
            <a:endCxn id="9" idx="2"/>
          </p:cNvCxnSpPr>
          <p:nvPr/>
        </p:nvCxnSpPr>
        <p:spPr bwMode="auto">
          <a:xfrm rot="5400000" flipH="1" flipV="1">
            <a:off x="1344209" y="2576146"/>
            <a:ext cx="523294" cy="2522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85" idx="0"/>
            <a:endCxn id="9" idx="2"/>
          </p:cNvCxnSpPr>
          <p:nvPr/>
        </p:nvCxnSpPr>
        <p:spPr bwMode="auto">
          <a:xfrm rot="16200000" flipV="1">
            <a:off x="1764625" y="2407979"/>
            <a:ext cx="528550" cy="5938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29318" y="358928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docs</a:t>
            </a:r>
            <a:endParaRPr 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1435887" y="3584029"/>
            <a:ext cx="80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groups</a:t>
            </a:r>
            <a:endParaRPr 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2197515" y="3552493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...</a:t>
            </a:r>
            <a:endParaRPr lang="en-US" sz="1600"/>
          </a:p>
        </p:txBody>
      </p:sp>
      <p:cxnSp>
        <p:nvCxnSpPr>
          <p:cNvPr id="99" name="Straight Connector 98"/>
          <p:cNvCxnSpPr>
            <a:stCxn id="95" idx="0"/>
            <a:endCxn id="84" idx="2"/>
          </p:cNvCxnSpPr>
          <p:nvPr/>
        </p:nvCxnSpPr>
        <p:spPr bwMode="auto">
          <a:xfrm rot="5400000" flipH="1" flipV="1">
            <a:off x="1160278" y="3269830"/>
            <a:ext cx="286812" cy="3520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6" idx="0"/>
            <a:endCxn id="84" idx="2"/>
          </p:cNvCxnSpPr>
          <p:nvPr/>
        </p:nvCxnSpPr>
        <p:spPr bwMode="auto">
          <a:xfrm rot="16200000" flipV="1">
            <a:off x="1517631" y="3264572"/>
            <a:ext cx="281558" cy="3573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641131" y="1502979"/>
            <a:ext cx="7567448" cy="10195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 bwMode="auto">
          <a:xfrm>
            <a:off x="704193" y="2617081"/>
            <a:ext cx="1576551" cy="1292772"/>
          </a:xfrm>
          <a:prstGeom prst="triangl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1881352" y="2942897"/>
            <a:ext cx="956441" cy="3678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 bwMode="auto">
          <a:xfrm>
            <a:off x="204952" y="2948153"/>
            <a:ext cx="956441" cy="3678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 bwMode="auto">
          <a:xfrm>
            <a:off x="3132084" y="2911367"/>
            <a:ext cx="430924" cy="3678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 bwMode="auto">
          <a:xfrm>
            <a:off x="3929646" y="2953407"/>
            <a:ext cx="2451932" cy="1446415"/>
          </a:xfrm>
          <a:custGeom>
            <a:avLst/>
            <a:gdLst>
              <a:gd name="connsiteX0" fmla="*/ 588176 w 2038603"/>
              <a:gd name="connsiteY0" fmla="*/ 1166648 h 1220761"/>
              <a:gd name="connsiteX1" fmla="*/ 556645 w 2038603"/>
              <a:gd name="connsiteY1" fmla="*/ 1187669 h 1220761"/>
              <a:gd name="connsiteX2" fmla="*/ 325417 w 2038603"/>
              <a:gd name="connsiteY2" fmla="*/ 1187669 h 1220761"/>
              <a:gd name="connsiteX3" fmla="*/ 188782 w 2038603"/>
              <a:gd name="connsiteY3" fmla="*/ 1166648 h 1220761"/>
              <a:gd name="connsiteX4" fmla="*/ 52148 w 2038603"/>
              <a:gd name="connsiteY4" fmla="*/ 1156138 h 1220761"/>
              <a:gd name="connsiteX5" fmla="*/ 31127 w 2038603"/>
              <a:gd name="connsiteY5" fmla="*/ 1124607 h 1220761"/>
              <a:gd name="connsiteX6" fmla="*/ 31127 w 2038603"/>
              <a:gd name="connsiteY6" fmla="*/ 851338 h 1220761"/>
              <a:gd name="connsiteX7" fmla="*/ 52148 w 2038603"/>
              <a:gd name="connsiteY7" fmla="*/ 788276 h 1220761"/>
              <a:gd name="connsiteX8" fmla="*/ 104700 w 2038603"/>
              <a:gd name="connsiteY8" fmla="*/ 746234 h 1220761"/>
              <a:gd name="connsiteX9" fmla="*/ 167762 w 2038603"/>
              <a:gd name="connsiteY9" fmla="*/ 704193 h 1220761"/>
              <a:gd name="connsiteX10" fmla="*/ 188782 w 2038603"/>
              <a:gd name="connsiteY10" fmla="*/ 672662 h 1220761"/>
              <a:gd name="connsiteX11" fmla="*/ 220313 w 2038603"/>
              <a:gd name="connsiteY11" fmla="*/ 567559 h 1220761"/>
              <a:gd name="connsiteX12" fmla="*/ 230824 w 2038603"/>
              <a:gd name="connsiteY12" fmla="*/ 536027 h 1220761"/>
              <a:gd name="connsiteX13" fmla="*/ 262355 w 2038603"/>
              <a:gd name="connsiteY13" fmla="*/ 430924 h 1220761"/>
              <a:gd name="connsiteX14" fmla="*/ 325417 w 2038603"/>
              <a:gd name="connsiteY14" fmla="*/ 388883 h 1220761"/>
              <a:gd name="connsiteX15" fmla="*/ 356948 w 2038603"/>
              <a:gd name="connsiteY15" fmla="*/ 367862 h 1220761"/>
              <a:gd name="connsiteX16" fmla="*/ 346438 w 2038603"/>
              <a:gd name="connsiteY16" fmla="*/ 241738 h 1220761"/>
              <a:gd name="connsiteX17" fmla="*/ 335927 w 2038603"/>
              <a:gd name="connsiteY17" fmla="*/ 178676 h 1220761"/>
              <a:gd name="connsiteX18" fmla="*/ 346438 w 2038603"/>
              <a:gd name="connsiteY18" fmla="*/ 84083 h 1220761"/>
              <a:gd name="connsiteX19" fmla="*/ 388479 w 2038603"/>
              <a:gd name="connsiteY19" fmla="*/ 31531 h 1220761"/>
              <a:gd name="connsiteX20" fmla="*/ 577665 w 2038603"/>
              <a:gd name="connsiteY20" fmla="*/ 21021 h 1220761"/>
              <a:gd name="connsiteX21" fmla="*/ 661748 w 2038603"/>
              <a:gd name="connsiteY21" fmla="*/ 10510 h 1220761"/>
              <a:gd name="connsiteX22" fmla="*/ 714300 w 2038603"/>
              <a:gd name="connsiteY22" fmla="*/ 0 h 1220761"/>
              <a:gd name="connsiteX23" fmla="*/ 956038 w 2038603"/>
              <a:gd name="connsiteY23" fmla="*/ 10510 h 1220761"/>
              <a:gd name="connsiteX24" fmla="*/ 966548 w 2038603"/>
              <a:gd name="connsiteY24" fmla="*/ 63062 h 1220761"/>
              <a:gd name="connsiteX25" fmla="*/ 1008589 w 2038603"/>
              <a:gd name="connsiteY25" fmla="*/ 126124 h 1220761"/>
              <a:gd name="connsiteX26" fmla="*/ 1061141 w 2038603"/>
              <a:gd name="connsiteY26" fmla="*/ 189186 h 1220761"/>
              <a:gd name="connsiteX27" fmla="*/ 1082162 w 2038603"/>
              <a:gd name="connsiteY27" fmla="*/ 220717 h 1220761"/>
              <a:gd name="connsiteX28" fmla="*/ 1134713 w 2038603"/>
              <a:gd name="connsiteY28" fmla="*/ 252248 h 1220761"/>
              <a:gd name="connsiteX29" fmla="*/ 1197776 w 2038603"/>
              <a:gd name="connsiteY29" fmla="*/ 283779 h 1220761"/>
              <a:gd name="connsiteX30" fmla="*/ 1229307 w 2038603"/>
              <a:gd name="connsiteY30" fmla="*/ 304800 h 1220761"/>
              <a:gd name="connsiteX31" fmla="*/ 1260838 w 2038603"/>
              <a:gd name="connsiteY31" fmla="*/ 315310 h 1220761"/>
              <a:gd name="connsiteX32" fmla="*/ 1313389 w 2038603"/>
              <a:gd name="connsiteY32" fmla="*/ 357352 h 1220761"/>
              <a:gd name="connsiteX33" fmla="*/ 1397472 w 2038603"/>
              <a:gd name="connsiteY33" fmla="*/ 409903 h 1220761"/>
              <a:gd name="connsiteX34" fmla="*/ 1471045 w 2038603"/>
              <a:gd name="connsiteY34" fmla="*/ 441434 h 1220761"/>
              <a:gd name="connsiteX35" fmla="*/ 1523596 w 2038603"/>
              <a:gd name="connsiteY35" fmla="*/ 451945 h 1220761"/>
              <a:gd name="connsiteX36" fmla="*/ 1586658 w 2038603"/>
              <a:gd name="connsiteY36" fmla="*/ 472965 h 1220761"/>
              <a:gd name="connsiteX37" fmla="*/ 1618189 w 2038603"/>
              <a:gd name="connsiteY37" fmla="*/ 483476 h 1220761"/>
              <a:gd name="connsiteX38" fmla="*/ 1744313 w 2038603"/>
              <a:gd name="connsiteY38" fmla="*/ 504496 h 1220761"/>
              <a:gd name="connsiteX39" fmla="*/ 1849417 w 2038603"/>
              <a:gd name="connsiteY39" fmla="*/ 546538 h 1220761"/>
              <a:gd name="connsiteX40" fmla="*/ 1965031 w 2038603"/>
              <a:gd name="connsiteY40" fmla="*/ 567559 h 1220761"/>
              <a:gd name="connsiteX41" fmla="*/ 2017582 w 2038603"/>
              <a:gd name="connsiteY41" fmla="*/ 620110 h 1220761"/>
              <a:gd name="connsiteX42" fmla="*/ 2038603 w 2038603"/>
              <a:gd name="connsiteY42" fmla="*/ 683172 h 1220761"/>
              <a:gd name="connsiteX43" fmla="*/ 2028093 w 2038603"/>
              <a:gd name="connsiteY43" fmla="*/ 924910 h 1220761"/>
              <a:gd name="connsiteX44" fmla="*/ 2007072 w 2038603"/>
              <a:gd name="connsiteY44" fmla="*/ 956441 h 1220761"/>
              <a:gd name="connsiteX45" fmla="*/ 1975541 w 2038603"/>
              <a:gd name="connsiteY45" fmla="*/ 998483 h 1220761"/>
              <a:gd name="connsiteX46" fmla="*/ 1954520 w 2038603"/>
              <a:gd name="connsiteY46" fmla="*/ 1030014 h 1220761"/>
              <a:gd name="connsiteX47" fmla="*/ 1922989 w 2038603"/>
              <a:gd name="connsiteY47" fmla="*/ 1051034 h 1220761"/>
              <a:gd name="connsiteX48" fmla="*/ 1660231 w 2038603"/>
              <a:gd name="connsiteY48" fmla="*/ 1082565 h 1220761"/>
              <a:gd name="connsiteX49" fmla="*/ 1607679 w 2038603"/>
              <a:gd name="connsiteY49" fmla="*/ 1093076 h 1220761"/>
              <a:gd name="connsiteX50" fmla="*/ 1460534 w 2038603"/>
              <a:gd name="connsiteY50" fmla="*/ 1103586 h 1220761"/>
              <a:gd name="connsiteX51" fmla="*/ 1397472 w 2038603"/>
              <a:gd name="connsiteY51" fmla="*/ 1124607 h 1220761"/>
              <a:gd name="connsiteX52" fmla="*/ 1334410 w 2038603"/>
              <a:gd name="connsiteY52" fmla="*/ 1135117 h 1220761"/>
              <a:gd name="connsiteX53" fmla="*/ 1302879 w 2038603"/>
              <a:gd name="connsiteY53" fmla="*/ 1145627 h 1220761"/>
              <a:gd name="connsiteX54" fmla="*/ 977058 w 2038603"/>
              <a:gd name="connsiteY54" fmla="*/ 1156138 h 1220761"/>
              <a:gd name="connsiteX55" fmla="*/ 871955 w 2038603"/>
              <a:gd name="connsiteY55" fmla="*/ 1166648 h 1220761"/>
              <a:gd name="connsiteX56" fmla="*/ 693279 w 2038603"/>
              <a:gd name="connsiteY56" fmla="*/ 1177159 h 1220761"/>
              <a:gd name="connsiteX57" fmla="*/ 588176 w 2038603"/>
              <a:gd name="connsiteY57" fmla="*/ 1166648 h 1220761"/>
              <a:gd name="connsiteX0" fmla="*/ 779663 w 2230090"/>
              <a:gd name="connsiteY0" fmla="*/ 1166648 h 1202840"/>
              <a:gd name="connsiteX1" fmla="*/ 748132 w 2230090"/>
              <a:gd name="connsiteY1" fmla="*/ 1187669 h 1202840"/>
              <a:gd name="connsiteX2" fmla="*/ 516904 w 2230090"/>
              <a:gd name="connsiteY2" fmla="*/ 1187669 h 1202840"/>
              <a:gd name="connsiteX3" fmla="*/ 380269 w 2230090"/>
              <a:gd name="connsiteY3" fmla="*/ 1166648 h 1202840"/>
              <a:gd name="connsiteX4" fmla="*/ 243635 w 2230090"/>
              <a:gd name="connsiteY4" fmla="*/ 1156138 h 1202840"/>
              <a:gd name="connsiteX5" fmla="*/ 3127 w 2230090"/>
              <a:gd name="connsiteY5" fmla="*/ 1061888 h 1202840"/>
              <a:gd name="connsiteX6" fmla="*/ 222614 w 2230090"/>
              <a:gd name="connsiteY6" fmla="*/ 851338 h 1202840"/>
              <a:gd name="connsiteX7" fmla="*/ 243635 w 2230090"/>
              <a:gd name="connsiteY7" fmla="*/ 788276 h 1202840"/>
              <a:gd name="connsiteX8" fmla="*/ 296187 w 2230090"/>
              <a:gd name="connsiteY8" fmla="*/ 746234 h 1202840"/>
              <a:gd name="connsiteX9" fmla="*/ 359249 w 2230090"/>
              <a:gd name="connsiteY9" fmla="*/ 704193 h 1202840"/>
              <a:gd name="connsiteX10" fmla="*/ 380269 w 2230090"/>
              <a:gd name="connsiteY10" fmla="*/ 672662 h 1202840"/>
              <a:gd name="connsiteX11" fmla="*/ 411800 w 2230090"/>
              <a:gd name="connsiteY11" fmla="*/ 567559 h 1202840"/>
              <a:gd name="connsiteX12" fmla="*/ 422311 w 2230090"/>
              <a:gd name="connsiteY12" fmla="*/ 536027 h 1202840"/>
              <a:gd name="connsiteX13" fmla="*/ 453842 w 2230090"/>
              <a:gd name="connsiteY13" fmla="*/ 430924 h 1202840"/>
              <a:gd name="connsiteX14" fmla="*/ 516904 w 2230090"/>
              <a:gd name="connsiteY14" fmla="*/ 388883 h 1202840"/>
              <a:gd name="connsiteX15" fmla="*/ 548435 w 2230090"/>
              <a:gd name="connsiteY15" fmla="*/ 367862 h 1202840"/>
              <a:gd name="connsiteX16" fmla="*/ 537925 w 2230090"/>
              <a:gd name="connsiteY16" fmla="*/ 241738 h 1202840"/>
              <a:gd name="connsiteX17" fmla="*/ 527414 w 2230090"/>
              <a:gd name="connsiteY17" fmla="*/ 178676 h 1202840"/>
              <a:gd name="connsiteX18" fmla="*/ 537925 w 2230090"/>
              <a:gd name="connsiteY18" fmla="*/ 84083 h 1202840"/>
              <a:gd name="connsiteX19" fmla="*/ 579966 w 2230090"/>
              <a:gd name="connsiteY19" fmla="*/ 31531 h 1202840"/>
              <a:gd name="connsiteX20" fmla="*/ 769152 w 2230090"/>
              <a:gd name="connsiteY20" fmla="*/ 21021 h 1202840"/>
              <a:gd name="connsiteX21" fmla="*/ 853235 w 2230090"/>
              <a:gd name="connsiteY21" fmla="*/ 10510 h 1202840"/>
              <a:gd name="connsiteX22" fmla="*/ 905787 w 2230090"/>
              <a:gd name="connsiteY22" fmla="*/ 0 h 1202840"/>
              <a:gd name="connsiteX23" fmla="*/ 1147525 w 2230090"/>
              <a:gd name="connsiteY23" fmla="*/ 10510 h 1202840"/>
              <a:gd name="connsiteX24" fmla="*/ 1158035 w 2230090"/>
              <a:gd name="connsiteY24" fmla="*/ 63062 h 1202840"/>
              <a:gd name="connsiteX25" fmla="*/ 1200076 w 2230090"/>
              <a:gd name="connsiteY25" fmla="*/ 126124 h 1202840"/>
              <a:gd name="connsiteX26" fmla="*/ 1252628 w 2230090"/>
              <a:gd name="connsiteY26" fmla="*/ 189186 h 1202840"/>
              <a:gd name="connsiteX27" fmla="*/ 1273649 w 2230090"/>
              <a:gd name="connsiteY27" fmla="*/ 220717 h 1202840"/>
              <a:gd name="connsiteX28" fmla="*/ 1326200 w 2230090"/>
              <a:gd name="connsiteY28" fmla="*/ 252248 h 1202840"/>
              <a:gd name="connsiteX29" fmla="*/ 1389263 w 2230090"/>
              <a:gd name="connsiteY29" fmla="*/ 283779 h 1202840"/>
              <a:gd name="connsiteX30" fmla="*/ 1420794 w 2230090"/>
              <a:gd name="connsiteY30" fmla="*/ 304800 h 1202840"/>
              <a:gd name="connsiteX31" fmla="*/ 1452325 w 2230090"/>
              <a:gd name="connsiteY31" fmla="*/ 315310 h 1202840"/>
              <a:gd name="connsiteX32" fmla="*/ 1504876 w 2230090"/>
              <a:gd name="connsiteY32" fmla="*/ 357352 h 1202840"/>
              <a:gd name="connsiteX33" fmla="*/ 1588959 w 2230090"/>
              <a:gd name="connsiteY33" fmla="*/ 409903 h 1202840"/>
              <a:gd name="connsiteX34" fmla="*/ 1662532 w 2230090"/>
              <a:gd name="connsiteY34" fmla="*/ 441434 h 1202840"/>
              <a:gd name="connsiteX35" fmla="*/ 1715083 w 2230090"/>
              <a:gd name="connsiteY35" fmla="*/ 451945 h 1202840"/>
              <a:gd name="connsiteX36" fmla="*/ 1778145 w 2230090"/>
              <a:gd name="connsiteY36" fmla="*/ 472965 h 1202840"/>
              <a:gd name="connsiteX37" fmla="*/ 1809676 w 2230090"/>
              <a:gd name="connsiteY37" fmla="*/ 483476 h 1202840"/>
              <a:gd name="connsiteX38" fmla="*/ 1935800 w 2230090"/>
              <a:gd name="connsiteY38" fmla="*/ 504496 h 1202840"/>
              <a:gd name="connsiteX39" fmla="*/ 2040904 w 2230090"/>
              <a:gd name="connsiteY39" fmla="*/ 546538 h 1202840"/>
              <a:gd name="connsiteX40" fmla="*/ 2156518 w 2230090"/>
              <a:gd name="connsiteY40" fmla="*/ 567559 h 1202840"/>
              <a:gd name="connsiteX41" fmla="*/ 2209069 w 2230090"/>
              <a:gd name="connsiteY41" fmla="*/ 620110 h 1202840"/>
              <a:gd name="connsiteX42" fmla="*/ 2230090 w 2230090"/>
              <a:gd name="connsiteY42" fmla="*/ 683172 h 1202840"/>
              <a:gd name="connsiteX43" fmla="*/ 2219580 w 2230090"/>
              <a:gd name="connsiteY43" fmla="*/ 924910 h 1202840"/>
              <a:gd name="connsiteX44" fmla="*/ 2198559 w 2230090"/>
              <a:gd name="connsiteY44" fmla="*/ 956441 h 1202840"/>
              <a:gd name="connsiteX45" fmla="*/ 2167028 w 2230090"/>
              <a:gd name="connsiteY45" fmla="*/ 998483 h 1202840"/>
              <a:gd name="connsiteX46" fmla="*/ 2146007 w 2230090"/>
              <a:gd name="connsiteY46" fmla="*/ 1030014 h 1202840"/>
              <a:gd name="connsiteX47" fmla="*/ 2114476 w 2230090"/>
              <a:gd name="connsiteY47" fmla="*/ 1051034 h 1202840"/>
              <a:gd name="connsiteX48" fmla="*/ 1851718 w 2230090"/>
              <a:gd name="connsiteY48" fmla="*/ 1082565 h 1202840"/>
              <a:gd name="connsiteX49" fmla="*/ 1799166 w 2230090"/>
              <a:gd name="connsiteY49" fmla="*/ 1093076 h 1202840"/>
              <a:gd name="connsiteX50" fmla="*/ 1652021 w 2230090"/>
              <a:gd name="connsiteY50" fmla="*/ 1103586 h 1202840"/>
              <a:gd name="connsiteX51" fmla="*/ 1588959 w 2230090"/>
              <a:gd name="connsiteY51" fmla="*/ 1124607 h 1202840"/>
              <a:gd name="connsiteX52" fmla="*/ 1525897 w 2230090"/>
              <a:gd name="connsiteY52" fmla="*/ 1135117 h 1202840"/>
              <a:gd name="connsiteX53" fmla="*/ 1494366 w 2230090"/>
              <a:gd name="connsiteY53" fmla="*/ 1145627 h 1202840"/>
              <a:gd name="connsiteX54" fmla="*/ 1168545 w 2230090"/>
              <a:gd name="connsiteY54" fmla="*/ 1156138 h 1202840"/>
              <a:gd name="connsiteX55" fmla="*/ 1063442 w 2230090"/>
              <a:gd name="connsiteY55" fmla="*/ 1166648 h 1202840"/>
              <a:gd name="connsiteX56" fmla="*/ 884766 w 2230090"/>
              <a:gd name="connsiteY56" fmla="*/ 1177159 h 1202840"/>
              <a:gd name="connsiteX57" fmla="*/ 779663 w 2230090"/>
              <a:gd name="connsiteY57" fmla="*/ 1166648 h 1202840"/>
              <a:gd name="connsiteX0" fmla="*/ 853466 w 2303893"/>
              <a:gd name="connsiteY0" fmla="*/ 1166648 h 1202840"/>
              <a:gd name="connsiteX1" fmla="*/ 821935 w 2303893"/>
              <a:gd name="connsiteY1" fmla="*/ 1187669 h 1202840"/>
              <a:gd name="connsiteX2" fmla="*/ 590707 w 2303893"/>
              <a:gd name="connsiteY2" fmla="*/ 1187669 h 1202840"/>
              <a:gd name="connsiteX3" fmla="*/ 454072 w 2303893"/>
              <a:gd name="connsiteY3" fmla="*/ 1166648 h 1202840"/>
              <a:gd name="connsiteX4" fmla="*/ 317438 w 2303893"/>
              <a:gd name="connsiteY4" fmla="*/ 1156138 h 1202840"/>
              <a:gd name="connsiteX5" fmla="*/ 76930 w 2303893"/>
              <a:gd name="connsiteY5" fmla="*/ 1061888 h 1202840"/>
              <a:gd name="connsiteX6" fmla="*/ 14219 w 2303893"/>
              <a:gd name="connsiteY6" fmla="*/ 663179 h 1202840"/>
              <a:gd name="connsiteX7" fmla="*/ 317438 w 2303893"/>
              <a:gd name="connsiteY7" fmla="*/ 788276 h 1202840"/>
              <a:gd name="connsiteX8" fmla="*/ 369990 w 2303893"/>
              <a:gd name="connsiteY8" fmla="*/ 746234 h 1202840"/>
              <a:gd name="connsiteX9" fmla="*/ 433052 w 2303893"/>
              <a:gd name="connsiteY9" fmla="*/ 704193 h 1202840"/>
              <a:gd name="connsiteX10" fmla="*/ 454072 w 2303893"/>
              <a:gd name="connsiteY10" fmla="*/ 672662 h 1202840"/>
              <a:gd name="connsiteX11" fmla="*/ 485603 w 2303893"/>
              <a:gd name="connsiteY11" fmla="*/ 567559 h 1202840"/>
              <a:gd name="connsiteX12" fmla="*/ 496114 w 2303893"/>
              <a:gd name="connsiteY12" fmla="*/ 536027 h 1202840"/>
              <a:gd name="connsiteX13" fmla="*/ 527645 w 2303893"/>
              <a:gd name="connsiteY13" fmla="*/ 430924 h 1202840"/>
              <a:gd name="connsiteX14" fmla="*/ 590707 w 2303893"/>
              <a:gd name="connsiteY14" fmla="*/ 388883 h 1202840"/>
              <a:gd name="connsiteX15" fmla="*/ 622238 w 2303893"/>
              <a:gd name="connsiteY15" fmla="*/ 367862 h 1202840"/>
              <a:gd name="connsiteX16" fmla="*/ 611728 w 2303893"/>
              <a:gd name="connsiteY16" fmla="*/ 241738 h 1202840"/>
              <a:gd name="connsiteX17" fmla="*/ 601217 w 2303893"/>
              <a:gd name="connsiteY17" fmla="*/ 178676 h 1202840"/>
              <a:gd name="connsiteX18" fmla="*/ 611728 w 2303893"/>
              <a:gd name="connsiteY18" fmla="*/ 84083 h 1202840"/>
              <a:gd name="connsiteX19" fmla="*/ 653769 w 2303893"/>
              <a:gd name="connsiteY19" fmla="*/ 31531 h 1202840"/>
              <a:gd name="connsiteX20" fmla="*/ 842955 w 2303893"/>
              <a:gd name="connsiteY20" fmla="*/ 21021 h 1202840"/>
              <a:gd name="connsiteX21" fmla="*/ 927038 w 2303893"/>
              <a:gd name="connsiteY21" fmla="*/ 10510 h 1202840"/>
              <a:gd name="connsiteX22" fmla="*/ 979590 w 2303893"/>
              <a:gd name="connsiteY22" fmla="*/ 0 h 1202840"/>
              <a:gd name="connsiteX23" fmla="*/ 1221328 w 2303893"/>
              <a:gd name="connsiteY23" fmla="*/ 10510 h 1202840"/>
              <a:gd name="connsiteX24" fmla="*/ 1231838 w 2303893"/>
              <a:gd name="connsiteY24" fmla="*/ 63062 h 1202840"/>
              <a:gd name="connsiteX25" fmla="*/ 1273879 w 2303893"/>
              <a:gd name="connsiteY25" fmla="*/ 126124 h 1202840"/>
              <a:gd name="connsiteX26" fmla="*/ 1326431 w 2303893"/>
              <a:gd name="connsiteY26" fmla="*/ 189186 h 1202840"/>
              <a:gd name="connsiteX27" fmla="*/ 1347452 w 2303893"/>
              <a:gd name="connsiteY27" fmla="*/ 220717 h 1202840"/>
              <a:gd name="connsiteX28" fmla="*/ 1400003 w 2303893"/>
              <a:gd name="connsiteY28" fmla="*/ 252248 h 1202840"/>
              <a:gd name="connsiteX29" fmla="*/ 1463066 w 2303893"/>
              <a:gd name="connsiteY29" fmla="*/ 283779 h 1202840"/>
              <a:gd name="connsiteX30" fmla="*/ 1494597 w 2303893"/>
              <a:gd name="connsiteY30" fmla="*/ 304800 h 1202840"/>
              <a:gd name="connsiteX31" fmla="*/ 1526128 w 2303893"/>
              <a:gd name="connsiteY31" fmla="*/ 315310 h 1202840"/>
              <a:gd name="connsiteX32" fmla="*/ 1578679 w 2303893"/>
              <a:gd name="connsiteY32" fmla="*/ 357352 h 1202840"/>
              <a:gd name="connsiteX33" fmla="*/ 1662762 w 2303893"/>
              <a:gd name="connsiteY33" fmla="*/ 409903 h 1202840"/>
              <a:gd name="connsiteX34" fmla="*/ 1736335 w 2303893"/>
              <a:gd name="connsiteY34" fmla="*/ 441434 h 1202840"/>
              <a:gd name="connsiteX35" fmla="*/ 1788886 w 2303893"/>
              <a:gd name="connsiteY35" fmla="*/ 451945 h 1202840"/>
              <a:gd name="connsiteX36" fmla="*/ 1851948 w 2303893"/>
              <a:gd name="connsiteY36" fmla="*/ 472965 h 1202840"/>
              <a:gd name="connsiteX37" fmla="*/ 1883479 w 2303893"/>
              <a:gd name="connsiteY37" fmla="*/ 483476 h 1202840"/>
              <a:gd name="connsiteX38" fmla="*/ 2009603 w 2303893"/>
              <a:gd name="connsiteY38" fmla="*/ 504496 h 1202840"/>
              <a:gd name="connsiteX39" fmla="*/ 2114707 w 2303893"/>
              <a:gd name="connsiteY39" fmla="*/ 546538 h 1202840"/>
              <a:gd name="connsiteX40" fmla="*/ 2230321 w 2303893"/>
              <a:gd name="connsiteY40" fmla="*/ 567559 h 1202840"/>
              <a:gd name="connsiteX41" fmla="*/ 2282872 w 2303893"/>
              <a:gd name="connsiteY41" fmla="*/ 620110 h 1202840"/>
              <a:gd name="connsiteX42" fmla="*/ 2303893 w 2303893"/>
              <a:gd name="connsiteY42" fmla="*/ 683172 h 1202840"/>
              <a:gd name="connsiteX43" fmla="*/ 2293383 w 2303893"/>
              <a:gd name="connsiteY43" fmla="*/ 924910 h 1202840"/>
              <a:gd name="connsiteX44" fmla="*/ 2272362 w 2303893"/>
              <a:gd name="connsiteY44" fmla="*/ 956441 h 1202840"/>
              <a:gd name="connsiteX45" fmla="*/ 2240831 w 2303893"/>
              <a:gd name="connsiteY45" fmla="*/ 998483 h 1202840"/>
              <a:gd name="connsiteX46" fmla="*/ 2219810 w 2303893"/>
              <a:gd name="connsiteY46" fmla="*/ 1030014 h 1202840"/>
              <a:gd name="connsiteX47" fmla="*/ 2188279 w 2303893"/>
              <a:gd name="connsiteY47" fmla="*/ 1051034 h 1202840"/>
              <a:gd name="connsiteX48" fmla="*/ 1925521 w 2303893"/>
              <a:gd name="connsiteY48" fmla="*/ 1082565 h 1202840"/>
              <a:gd name="connsiteX49" fmla="*/ 1872969 w 2303893"/>
              <a:gd name="connsiteY49" fmla="*/ 1093076 h 1202840"/>
              <a:gd name="connsiteX50" fmla="*/ 1725824 w 2303893"/>
              <a:gd name="connsiteY50" fmla="*/ 1103586 h 1202840"/>
              <a:gd name="connsiteX51" fmla="*/ 1662762 w 2303893"/>
              <a:gd name="connsiteY51" fmla="*/ 1124607 h 1202840"/>
              <a:gd name="connsiteX52" fmla="*/ 1599700 w 2303893"/>
              <a:gd name="connsiteY52" fmla="*/ 1135117 h 1202840"/>
              <a:gd name="connsiteX53" fmla="*/ 1568169 w 2303893"/>
              <a:gd name="connsiteY53" fmla="*/ 1145627 h 1202840"/>
              <a:gd name="connsiteX54" fmla="*/ 1242348 w 2303893"/>
              <a:gd name="connsiteY54" fmla="*/ 1156138 h 1202840"/>
              <a:gd name="connsiteX55" fmla="*/ 1137245 w 2303893"/>
              <a:gd name="connsiteY55" fmla="*/ 1166648 h 1202840"/>
              <a:gd name="connsiteX56" fmla="*/ 958569 w 2303893"/>
              <a:gd name="connsiteY56" fmla="*/ 1177159 h 1202840"/>
              <a:gd name="connsiteX57" fmla="*/ 853466 w 2303893"/>
              <a:gd name="connsiteY57" fmla="*/ 1166648 h 1202840"/>
              <a:gd name="connsiteX0" fmla="*/ 853466 w 2303893"/>
              <a:gd name="connsiteY0" fmla="*/ 1166648 h 1202840"/>
              <a:gd name="connsiteX1" fmla="*/ 821935 w 2303893"/>
              <a:gd name="connsiteY1" fmla="*/ 1187669 h 1202840"/>
              <a:gd name="connsiteX2" fmla="*/ 590707 w 2303893"/>
              <a:gd name="connsiteY2" fmla="*/ 1187669 h 1202840"/>
              <a:gd name="connsiteX3" fmla="*/ 454072 w 2303893"/>
              <a:gd name="connsiteY3" fmla="*/ 1166648 h 1202840"/>
              <a:gd name="connsiteX4" fmla="*/ 317438 w 2303893"/>
              <a:gd name="connsiteY4" fmla="*/ 1156138 h 1202840"/>
              <a:gd name="connsiteX5" fmla="*/ 76930 w 2303893"/>
              <a:gd name="connsiteY5" fmla="*/ 1061888 h 1202840"/>
              <a:gd name="connsiteX6" fmla="*/ 14219 w 2303893"/>
              <a:gd name="connsiteY6" fmla="*/ 663179 h 1202840"/>
              <a:gd name="connsiteX7" fmla="*/ 317438 w 2303893"/>
              <a:gd name="connsiteY7" fmla="*/ 788276 h 1202840"/>
              <a:gd name="connsiteX8" fmla="*/ 322957 w 2303893"/>
              <a:gd name="connsiteY8" fmla="*/ 511036 h 1202840"/>
              <a:gd name="connsiteX9" fmla="*/ 433052 w 2303893"/>
              <a:gd name="connsiteY9" fmla="*/ 704193 h 1202840"/>
              <a:gd name="connsiteX10" fmla="*/ 454072 w 2303893"/>
              <a:gd name="connsiteY10" fmla="*/ 672662 h 1202840"/>
              <a:gd name="connsiteX11" fmla="*/ 485603 w 2303893"/>
              <a:gd name="connsiteY11" fmla="*/ 567559 h 1202840"/>
              <a:gd name="connsiteX12" fmla="*/ 496114 w 2303893"/>
              <a:gd name="connsiteY12" fmla="*/ 536027 h 1202840"/>
              <a:gd name="connsiteX13" fmla="*/ 527645 w 2303893"/>
              <a:gd name="connsiteY13" fmla="*/ 430924 h 1202840"/>
              <a:gd name="connsiteX14" fmla="*/ 590707 w 2303893"/>
              <a:gd name="connsiteY14" fmla="*/ 388883 h 1202840"/>
              <a:gd name="connsiteX15" fmla="*/ 622238 w 2303893"/>
              <a:gd name="connsiteY15" fmla="*/ 367862 h 1202840"/>
              <a:gd name="connsiteX16" fmla="*/ 611728 w 2303893"/>
              <a:gd name="connsiteY16" fmla="*/ 241738 h 1202840"/>
              <a:gd name="connsiteX17" fmla="*/ 601217 w 2303893"/>
              <a:gd name="connsiteY17" fmla="*/ 178676 h 1202840"/>
              <a:gd name="connsiteX18" fmla="*/ 611728 w 2303893"/>
              <a:gd name="connsiteY18" fmla="*/ 84083 h 1202840"/>
              <a:gd name="connsiteX19" fmla="*/ 653769 w 2303893"/>
              <a:gd name="connsiteY19" fmla="*/ 31531 h 1202840"/>
              <a:gd name="connsiteX20" fmla="*/ 842955 w 2303893"/>
              <a:gd name="connsiteY20" fmla="*/ 21021 h 1202840"/>
              <a:gd name="connsiteX21" fmla="*/ 927038 w 2303893"/>
              <a:gd name="connsiteY21" fmla="*/ 10510 h 1202840"/>
              <a:gd name="connsiteX22" fmla="*/ 979590 w 2303893"/>
              <a:gd name="connsiteY22" fmla="*/ 0 h 1202840"/>
              <a:gd name="connsiteX23" fmla="*/ 1221328 w 2303893"/>
              <a:gd name="connsiteY23" fmla="*/ 10510 h 1202840"/>
              <a:gd name="connsiteX24" fmla="*/ 1231838 w 2303893"/>
              <a:gd name="connsiteY24" fmla="*/ 63062 h 1202840"/>
              <a:gd name="connsiteX25" fmla="*/ 1273879 w 2303893"/>
              <a:gd name="connsiteY25" fmla="*/ 126124 h 1202840"/>
              <a:gd name="connsiteX26" fmla="*/ 1326431 w 2303893"/>
              <a:gd name="connsiteY26" fmla="*/ 189186 h 1202840"/>
              <a:gd name="connsiteX27" fmla="*/ 1347452 w 2303893"/>
              <a:gd name="connsiteY27" fmla="*/ 220717 h 1202840"/>
              <a:gd name="connsiteX28" fmla="*/ 1400003 w 2303893"/>
              <a:gd name="connsiteY28" fmla="*/ 252248 h 1202840"/>
              <a:gd name="connsiteX29" fmla="*/ 1463066 w 2303893"/>
              <a:gd name="connsiteY29" fmla="*/ 283779 h 1202840"/>
              <a:gd name="connsiteX30" fmla="*/ 1494597 w 2303893"/>
              <a:gd name="connsiteY30" fmla="*/ 304800 h 1202840"/>
              <a:gd name="connsiteX31" fmla="*/ 1526128 w 2303893"/>
              <a:gd name="connsiteY31" fmla="*/ 315310 h 1202840"/>
              <a:gd name="connsiteX32" fmla="*/ 1578679 w 2303893"/>
              <a:gd name="connsiteY32" fmla="*/ 357352 h 1202840"/>
              <a:gd name="connsiteX33" fmla="*/ 1662762 w 2303893"/>
              <a:gd name="connsiteY33" fmla="*/ 409903 h 1202840"/>
              <a:gd name="connsiteX34" fmla="*/ 1736335 w 2303893"/>
              <a:gd name="connsiteY34" fmla="*/ 441434 h 1202840"/>
              <a:gd name="connsiteX35" fmla="*/ 1788886 w 2303893"/>
              <a:gd name="connsiteY35" fmla="*/ 451945 h 1202840"/>
              <a:gd name="connsiteX36" fmla="*/ 1851948 w 2303893"/>
              <a:gd name="connsiteY36" fmla="*/ 472965 h 1202840"/>
              <a:gd name="connsiteX37" fmla="*/ 1883479 w 2303893"/>
              <a:gd name="connsiteY37" fmla="*/ 483476 h 1202840"/>
              <a:gd name="connsiteX38" fmla="*/ 2009603 w 2303893"/>
              <a:gd name="connsiteY38" fmla="*/ 504496 h 1202840"/>
              <a:gd name="connsiteX39" fmla="*/ 2114707 w 2303893"/>
              <a:gd name="connsiteY39" fmla="*/ 546538 h 1202840"/>
              <a:gd name="connsiteX40" fmla="*/ 2230321 w 2303893"/>
              <a:gd name="connsiteY40" fmla="*/ 567559 h 1202840"/>
              <a:gd name="connsiteX41" fmla="*/ 2282872 w 2303893"/>
              <a:gd name="connsiteY41" fmla="*/ 620110 h 1202840"/>
              <a:gd name="connsiteX42" fmla="*/ 2303893 w 2303893"/>
              <a:gd name="connsiteY42" fmla="*/ 683172 h 1202840"/>
              <a:gd name="connsiteX43" fmla="*/ 2293383 w 2303893"/>
              <a:gd name="connsiteY43" fmla="*/ 924910 h 1202840"/>
              <a:gd name="connsiteX44" fmla="*/ 2272362 w 2303893"/>
              <a:gd name="connsiteY44" fmla="*/ 956441 h 1202840"/>
              <a:gd name="connsiteX45" fmla="*/ 2240831 w 2303893"/>
              <a:gd name="connsiteY45" fmla="*/ 998483 h 1202840"/>
              <a:gd name="connsiteX46" fmla="*/ 2219810 w 2303893"/>
              <a:gd name="connsiteY46" fmla="*/ 1030014 h 1202840"/>
              <a:gd name="connsiteX47" fmla="*/ 2188279 w 2303893"/>
              <a:gd name="connsiteY47" fmla="*/ 1051034 h 1202840"/>
              <a:gd name="connsiteX48" fmla="*/ 1925521 w 2303893"/>
              <a:gd name="connsiteY48" fmla="*/ 1082565 h 1202840"/>
              <a:gd name="connsiteX49" fmla="*/ 1872969 w 2303893"/>
              <a:gd name="connsiteY49" fmla="*/ 1093076 h 1202840"/>
              <a:gd name="connsiteX50" fmla="*/ 1725824 w 2303893"/>
              <a:gd name="connsiteY50" fmla="*/ 1103586 h 1202840"/>
              <a:gd name="connsiteX51" fmla="*/ 1662762 w 2303893"/>
              <a:gd name="connsiteY51" fmla="*/ 1124607 h 1202840"/>
              <a:gd name="connsiteX52" fmla="*/ 1599700 w 2303893"/>
              <a:gd name="connsiteY52" fmla="*/ 1135117 h 1202840"/>
              <a:gd name="connsiteX53" fmla="*/ 1568169 w 2303893"/>
              <a:gd name="connsiteY53" fmla="*/ 1145627 h 1202840"/>
              <a:gd name="connsiteX54" fmla="*/ 1242348 w 2303893"/>
              <a:gd name="connsiteY54" fmla="*/ 1156138 h 1202840"/>
              <a:gd name="connsiteX55" fmla="*/ 1137245 w 2303893"/>
              <a:gd name="connsiteY55" fmla="*/ 1166648 h 1202840"/>
              <a:gd name="connsiteX56" fmla="*/ 958569 w 2303893"/>
              <a:gd name="connsiteY56" fmla="*/ 1177159 h 1202840"/>
              <a:gd name="connsiteX57" fmla="*/ 853466 w 2303893"/>
              <a:gd name="connsiteY57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861553 w 2292477"/>
              <a:gd name="connsiteY49" fmla="*/ 1093076 h 1202840"/>
              <a:gd name="connsiteX50" fmla="*/ 1714408 w 2292477"/>
              <a:gd name="connsiteY50" fmla="*/ 1103586 h 1202840"/>
              <a:gd name="connsiteX51" fmla="*/ 1651346 w 2292477"/>
              <a:gd name="connsiteY51" fmla="*/ 1124607 h 1202840"/>
              <a:gd name="connsiteX52" fmla="*/ 1588284 w 2292477"/>
              <a:gd name="connsiteY52" fmla="*/ 1135117 h 1202840"/>
              <a:gd name="connsiteX53" fmla="*/ 1556753 w 2292477"/>
              <a:gd name="connsiteY53" fmla="*/ 1145627 h 1202840"/>
              <a:gd name="connsiteX54" fmla="*/ 1230932 w 2292477"/>
              <a:gd name="connsiteY54" fmla="*/ 1156138 h 1202840"/>
              <a:gd name="connsiteX55" fmla="*/ 1125829 w 2292477"/>
              <a:gd name="connsiteY55" fmla="*/ 1166648 h 1202840"/>
              <a:gd name="connsiteX56" fmla="*/ 947153 w 2292477"/>
              <a:gd name="connsiteY56" fmla="*/ 1177159 h 1202840"/>
              <a:gd name="connsiteX57" fmla="*/ 842050 w 2292477"/>
              <a:gd name="connsiteY57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714408 w 2292477"/>
              <a:gd name="connsiteY49" fmla="*/ 1103586 h 1202840"/>
              <a:gd name="connsiteX50" fmla="*/ 1651346 w 2292477"/>
              <a:gd name="connsiteY50" fmla="*/ 1124607 h 1202840"/>
              <a:gd name="connsiteX51" fmla="*/ 1588284 w 2292477"/>
              <a:gd name="connsiteY51" fmla="*/ 1135117 h 1202840"/>
              <a:gd name="connsiteX52" fmla="*/ 1556753 w 2292477"/>
              <a:gd name="connsiteY52" fmla="*/ 1145627 h 1202840"/>
              <a:gd name="connsiteX53" fmla="*/ 1230932 w 2292477"/>
              <a:gd name="connsiteY53" fmla="*/ 1156138 h 1202840"/>
              <a:gd name="connsiteX54" fmla="*/ 1125829 w 2292477"/>
              <a:gd name="connsiteY54" fmla="*/ 1166648 h 1202840"/>
              <a:gd name="connsiteX55" fmla="*/ 947153 w 2292477"/>
              <a:gd name="connsiteY55" fmla="*/ 1177159 h 1202840"/>
              <a:gd name="connsiteX56" fmla="*/ 842050 w 2292477"/>
              <a:gd name="connsiteY56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651346 w 2292477"/>
              <a:gd name="connsiteY49" fmla="*/ 1124607 h 1202840"/>
              <a:gd name="connsiteX50" fmla="*/ 1588284 w 2292477"/>
              <a:gd name="connsiteY50" fmla="*/ 1135117 h 1202840"/>
              <a:gd name="connsiteX51" fmla="*/ 1556753 w 2292477"/>
              <a:gd name="connsiteY51" fmla="*/ 1145627 h 1202840"/>
              <a:gd name="connsiteX52" fmla="*/ 1230932 w 2292477"/>
              <a:gd name="connsiteY52" fmla="*/ 1156138 h 1202840"/>
              <a:gd name="connsiteX53" fmla="*/ 1125829 w 2292477"/>
              <a:gd name="connsiteY53" fmla="*/ 1166648 h 1202840"/>
              <a:gd name="connsiteX54" fmla="*/ 947153 w 2292477"/>
              <a:gd name="connsiteY54" fmla="*/ 1177159 h 1202840"/>
              <a:gd name="connsiteX55" fmla="*/ 842050 w 2292477"/>
              <a:gd name="connsiteY55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651346 w 2292477"/>
              <a:gd name="connsiteY49" fmla="*/ 1124607 h 1202840"/>
              <a:gd name="connsiteX50" fmla="*/ 1588284 w 2292477"/>
              <a:gd name="connsiteY50" fmla="*/ 1197837 h 1202840"/>
              <a:gd name="connsiteX51" fmla="*/ 1556753 w 2292477"/>
              <a:gd name="connsiteY51" fmla="*/ 1145627 h 1202840"/>
              <a:gd name="connsiteX52" fmla="*/ 1230932 w 2292477"/>
              <a:gd name="connsiteY52" fmla="*/ 1156138 h 1202840"/>
              <a:gd name="connsiteX53" fmla="*/ 1125829 w 2292477"/>
              <a:gd name="connsiteY53" fmla="*/ 1166648 h 1202840"/>
              <a:gd name="connsiteX54" fmla="*/ 947153 w 2292477"/>
              <a:gd name="connsiteY54" fmla="*/ 1177159 h 1202840"/>
              <a:gd name="connsiteX55" fmla="*/ 842050 w 2292477"/>
              <a:gd name="connsiteY55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651346 w 2292477"/>
              <a:gd name="connsiteY49" fmla="*/ 1124607 h 1202840"/>
              <a:gd name="connsiteX50" fmla="*/ 1588284 w 2292477"/>
              <a:gd name="connsiteY50" fmla="*/ 1197837 h 1202840"/>
              <a:gd name="connsiteX51" fmla="*/ 1230932 w 2292477"/>
              <a:gd name="connsiteY51" fmla="*/ 1156138 h 1202840"/>
              <a:gd name="connsiteX52" fmla="*/ 1125829 w 2292477"/>
              <a:gd name="connsiteY52" fmla="*/ 1166648 h 1202840"/>
              <a:gd name="connsiteX53" fmla="*/ 947153 w 2292477"/>
              <a:gd name="connsiteY53" fmla="*/ 1177159 h 1202840"/>
              <a:gd name="connsiteX54" fmla="*/ 842050 w 2292477"/>
              <a:gd name="connsiteY54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651346 w 2292477"/>
              <a:gd name="connsiteY49" fmla="*/ 1124607 h 1202840"/>
              <a:gd name="connsiteX50" fmla="*/ 1230932 w 2292477"/>
              <a:gd name="connsiteY50" fmla="*/ 1156138 h 1202840"/>
              <a:gd name="connsiteX51" fmla="*/ 1125829 w 2292477"/>
              <a:gd name="connsiteY51" fmla="*/ 1166648 h 1202840"/>
              <a:gd name="connsiteX52" fmla="*/ 947153 w 2292477"/>
              <a:gd name="connsiteY52" fmla="*/ 1177159 h 1202840"/>
              <a:gd name="connsiteX53" fmla="*/ 842050 w 2292477"/>
              <a:gd name="connsiteY53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2168967 w 2292477"/>
              <a:gd name="connsiteY48" fmla="*/ 1044970 h 1202840"/>
              <a:gd name="connsiteX49" fmla="*/ 1914105 w 2292477"/>
              <a:gd name="connsiteY49" fmla="*/ 1082565 h 1202840"/>
              <a:gd name="connsiteX50" fmla="*/ 1651346 w 2292477"/>
              <a:gd name="connsiteY50" fmla="*/ 1124607 h 1202840"/>
              <a:gd name="connsiteX51" fmla="*/ 1230932 w 2292477"/>
              <a:gd name="connsiteY51" fmla="*/ 1156138 h 1202840"/>
              <a:gd name="connsiteX52" fmla="*/ 1125829 w 2292477"/>
              <a:gd name="connsiteY52" fmla="*/ 1166648 h 1202840"/>
              <a:gd name="connsiteX53" fmla="*/ 947153 w 2292477"/>
              <a:gd name="connsiteY53" fmla="*/ 1177159 h 1202840"/>
              <a:gd name="connsiteX54" fmla="*/ 842050 w 2292477"/>
              <a:gd name="connsiteY54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29415 w 2292477"/>
              <a:gd name="connsiteY45" fmla="*/ 998483 h 1202840"/>
              <a:gd name="connsiteX46" fmla="*/ 2208394 w 2292477"/>
              <a:gd name="connsiteY46" fmla="*/ 1030014 h 1202840"/>
              <a:gd name="connsiteX47" fmla="*/ 2176863 w 2292477"/>
              <a:gd name="connsiteY47" fmla="*/ 1051034 h 1202840"/>
              <a:gd name="connsiteX48" fmla="*/ 1914105 w 2292477"/>
              <a:gd name="connsiteY48" fmla="*/ 1082565 h 1202840"/>
              <a:gd name="connsiteX49" fmla="*/ 1651346 w 2292477"/>
              <a:gd name="connsiteY49" fmla="*/ 1124607 h 1202840"/>
              <a:gd name="connsiteX50" fmla="*/ 1230932 w 2292477"/>
              <a:gd name="connsiteY50" fmla="*/ 1156138 h 1202840"/>
              <a:gd name="connsiteX51" fmla="*/ 1125829 w 2292477"/>
              <a:gd name="connsiteY51" fmla="*/ 1166648 h 1202840"/>
              <a:gd name="connsiteX52" fmla="*/ 947153 w 2292477"/>
              <a:gd name="connsiteY52" fmla="*/ 1177159 h 1202840"/>
              <a:gd name="connsiteX53" fmla="*/ 842050 w 2292477"/>
              <a:gd name="connsiteY53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208394 w 2292477"/>
              <a:gd name="connsiteY45" fmla="*/ 1030014 h 1202840"/>
              <a:gd name="connsiteX46" fmla="*/ 2176863 w 2292477"/>
              <a:gd name="connsiteY46" fmla="*/ 1051034 h 1202840"/>
              <a:gd name="connsiteX47" fmla="*/ 1914105 w 2292477"/>
              <a:gd name="connsiteY47" fmla="*/ 1082565 h 1202840"/>
              <a:gd name="connsiteX48" fmla="*/ 1651346 w 2292477"/>
              <a:gd name="connsiteY48" fmla="*/ 1124607 h 1202840"/>
              <a:gd name="connsiteX49" fmla="*/ 1230932 w 2292477"/>
              <a:gd name="connsiteY49" fmla="*/ 1156138 h 1202840"/>
              <a:gd name="connsiteX50" fmla="*/ 1125829 w 2292477"/>
              <a:gd name="connsiteY50" fmla="*/ 1166648 h 1202840"/>
              <a:gd name="connsiteX51" fmla="*/ 947153 w 2292477"/>
              <a:gd name="connsiteY51" fmla="*/ 1177159 h 1202840"/>
              <a:gd name="connsiteX52" fmla="*/ 842050 w 2292477"/>
              <a:gd name="connsiteY52" fmla="*/ 1166648 h 1202840"/>
              <a:gd name="connsiteX0" fmla="*/ 842050 w 2292477"/>
              <a:gd name="connsiteY0" fmla="*/ 1166648 h 1202840"/>
              <a:gd name="connsiteX1" fmla="*/ 810519 w 2292477"/>
              <a:gd name="connsiteY1" fmla="*/ 1187669 h 1202840"/>
              <a:gd name="connsiteX2" fmla="*/ 579291 w 2292477"/>
              <a:gd name="connsiteY2" fmla="*/ 1187669 h 1202840"/>
              <a:gd name="connsiteX3" fmla="*/ 442656 w 2292477"/>
              <a:gd name="connsiteY3" fmla="*/ 1166648 h 1202840"/>
              <a:gd name="connsiteX4" fmla="*/ 306022 w 2292477"/>
              <a:gd name="connsiteY4" fmla="*/ 1156138 h 1202840"/>
              <a:gd name="connsiteX5" fmla="*/ 65514 w 2292477"/>
              <a:gd name="connsiteY5" fmla="*/ 1061888 h 1202840"/>
              <a:gd name="connsiteX6" fmla="*/ 2803 w 2292477"/>
              <a:gd name="connsiteY6" fmla="*/ 663179 h 1202840"/>
              <a:gd name="connsiteX7" fmla="*/ 133568 w 2292477"/>
              <a:gd name="connsiteY7" fmla="*/ 568757 h 1202840"/>
              <a:gd name="connsiteX8" fmla="*/ 311541 w 2292477"/>
              <a:gd name="connsiteY8" fmla="*/ 511036 h 1202840"/>
              <a:gd name="connsiteX9" fmla="*/ 421636 w 2292477"/>
              <a:gd name="connsiteY9" fmla="*/ 704193 h 1202840"/>
              <a:gd name="connsiteX10" fmla="*/ 442656 w 2292477"/>
              <a:gd name="connsiteY10" fmla="*/ 672662 h 1202840"/>
              <a:gd name="connsiteX11" fmla="*/ 474187 w 2292477"/>
              <a:gd name="connsiteY11" fmla="*/ 567559 h 1202840"/>
              <a:gd name="connsiteX12" fmla="*/ 484698 w 2292477"/>
              <a:gd name="connsiteY12" fmla="*/ 536027 h 1202840"/>
              <a:gd name="connsiteX13" fmla="*/ 516229 w 2292477"/>
              <a:gd name="connsiteY13" fmla="*/ 430924 h 1202840"/>
              <a:gd name="connsiteX14" fmla="*/ 579291 w 2292477"/>
              <a:gd name="connsiteY14" fmla="*/ 388883 h 1202840"/>
              <a:gd name="connsiteX15" fmla="*/ 610822 w 2292477"/>
              <a:gd name="connsiteY15" fmla="*/ 367862 h 1202840"/>
              <a:gd name="connsiteX16" fmla="*/ 600312 w 2292477"/>
              <a:gd name="connsiteY16" fmla="*/ 241738 h 1202840"/>
              <a:gd name="connsiteX17" fmla="*/ 589801 w 2292477"/>
              <a:gd name="connsiteY17" fmla="*/ 178676 h 1202840"/>
              <a:gd name="connsiteX18" fmla="*/ 600312 w 2292477"/>
              <a:gd name="connsiteY18" fmla="*/ 84083 h 1202840"/>
              <a:gd name="connsiteX19" fmla="*/ 642353 w 2292477"/>
              <a:gd name="connsiteY19" fmla="*/ 31531 h 1202840"/>
              <a:gd name="connsiteX20" fmla="*/ 831539 w 2292477"/>
              <a:gd name="connsiteY20" fmla="*/ 21021 h 1202840"/>
              <a:gd name="connsiteX21" fmla="*/ 915622 w 2292477"/>
              <a:gd name="connsiteY21" fmla="*/ 10510 h 1202840"/>
              <a:gd name="connsiteX22" fmla="*/ 968174 w 2292477"/>
              <a:gd name="connsiteY22" fmla="*/ 0 h 1202840"/>
              <a:gd name="connsiteX23" fmla="*/ 1209912 w 2292477"/>
              <a:gd name="connsiteY23" fmla="*/ 10510 h 1202840"/>
              <a:gd name="connsiteX24" fmla="*/ 1220422 w 2292477"/>
              <a:gd name="connsiteY24" fmla="*/ 63062 h 1202840"/>
              <a:gd name="connsiteX25" fmla="*/ 1262463 w 2292477"/>
              <a:gd name="connsiteY25" fmla="*/ 126124 h 1202840"/>
              <a:gd name="connsiteX26" fmla="*/ 1315015 w 2292477"/>
              <a:gd name="connsiteY26" fmla="*/ 189186 h 1202840"/>
              <a:gd name="connsiteX27" fmla="*/ 1336036 w 2292477"/>
              <a:gd name="connsiteY27" fmla="*/ 220717 h 1202840"/>
              <a:gd name="connsiteX28" fmla="*/ 1388587 w 2292477"/>
              <a:gd name="connsiteY28" fmla="*/ 252248 h 1202840"/>
              <a:gd name="connsiteX29" fmla="*/ 1451650 w 2292477"/>
              <a:gd name="connsiteY29" fmla="*/ 283779 h 1202840"/>
              <a:gd name="connsiteX30" fmla="*/ 1483181 w 2292477"/>
              <a:gd name="connsiteY30" fmla="*/ 304800 h 1202840"/>
              <a:gd name="connsiteX31" fmla="*/ 1514712 w 2292477"/>
              <a:gd name="connsiteY31" fmla="*/ 315310 h 1202840"/>
              <a:gd name="connsiteX32" fmla="*/ 1567263 w 2292477"/>
              <a:gd name="connsiteY32" fmla="*/ 357352 h 1202840"/>
              <a:gd name="connsiteX33" fmla="*/ 1651346 w 2292477"/>
              <a:gd name="connsiteY33" fmla="*/ 409903 h 1202840"/>
              <a:gd name="connsiteX34" fmla="*/ 1724919 w 2292477"/>
              <a:gd name="connsiteY34" fmla="*/ 441434 h 1202840"/>
              <a:gd name="connsiteX35" fmla="*/ 1777470 w 2292477"/>
              <a:gd name="connsiteY35" fmla="*/ 451945 h 1202840"/>
              <a:gd name="connsiteX36" fmla="*/ 1840532 w 2292477"/>
              <a:gd name="connsiteY36" fmla="*/ 472965 h 1202840"/>
              <a:gd name="connsiteX37" fmla="*/ 1872063 w 2292477"/>
              <a:gd name="connsiteY37" fmla="*/ 483476 h 1202840"/>
              <a:gd name="connsiteX38" fmla="*/ 1998187 w 2292477"/>
              <a:gd name="connsiteY38" fmla="*/ 504496 h 1202840"/>
              <a:gd name="connsiteX39" fmla="*/ 2103291 w 2292477"/>
              <a:gd name="connsiteY39" fmla="*/ 546538 h 1202840"/>
              <a:gd name="connsiteX40" fmla="*/ 2218905 w 2292477"/>
              <a:gd name="connsiteY40" fmla="*/ 567559 h 1202840"/>
              <a:gd name="connsiteX41" fmla="*/ 2271456 w 2292477"/>
              <a:gd name="connsiteY41" fmla="*/ 620110 h 1202840"/>
              <a:gd name="connsiteX42" fmla="*/ 2292477 w 2292477"/>
              <a:gd name="connsiteY42" fmla="*/ 683172 h 1202840"/>
              <a:gd name="connsiteX43" fmla="*/ 2281967 w 2292477"/>
              <a:gd name="connsiteY43" fmla="*/ 924910 h 1202840"/>
              <a:gd name="connsiteX44" fmla="*/ 2260946 w 2292477"/>
              <a:gd name="connsiteY44" fmla="*/ 956441 h 1202840"/>
              <a:gd name="connsiteX45" fmla="*/ 2176863 w 2292477"/>
              <a:gd name="connsiteY45" fmla="*/ 1051034 h 1202840"/>
              <a:gd name="connsiteX46" fmla="*/ 1914105 w 2292477"/>
              <a:gd name="connsiteY46" fmla="*/ 1082565 h 1202840"/>
              <a:gd name="connsiteX47" fmla="*/ 1651346 w 2292477"/>
              <a:gd name="connsiteY47" fmla="*/ 1124607 h 1202840"/>
              <a:gd name="connsiteX48" fmla="*/ 1230932 w 2292477"/>
              <a:gd name="connsiteY48" fmla="*/ 1156138 h 1202840"/>
              <a:gd name="connsiteX49" fmla="*/ 1125829 w 2292477"/>
              <a:gd name="connsiteY49" fmla="*/ 1166648 h 1202840"/>
              <a:gd name="connsiteX50" fmla="*/ 947153 w 2292477"/>
              <a:gd name="connsiteY50" fmla="*/ 1177159 h 1202840"/>
              <a:gd name="connsiteX51" fmla="*/ 842050 w 2292477"/>
              <a:gd name="connsiteY51" fmla="*/ 1166648 h 1202840"/>
              <a:gd name="connsiteX0" fmla="*/ 842050 w 2293151"/>
              <a:gd name="connsiteY0" fmla="*/ 1166648 h 1202840"/>
              <a:gd name="connsiteX1" fmla="*/ 810519 w 2293151"/>
              <a:gd name="connsiteY1" fmla="*/ 1187669 h 1202840"/>
              <a:gd name="connsiteX2" fmla="*/ 579291 w 2293151"/>
              <a:gd name="connsiteY2" fmla="*/ 1187669 h 1202840"/>
              <a:gd name="connsiteX3" fmla="*/ 442656 w 2293151"/>
              <a:gd name="connsiteY3" fmla="*/ 1166648 h 1202840"/>
              <a:gd name="connsiteX4" fmla="*/ 306022 w 2293151"/>
              <a:gd name="connsiteY4" fmla="*/ 1156138 h 1202840"/>
              <a:gd name="connsiteX5" fmla="*/ 65514 w 2293151"/>
              <a:gd name="connsiteY5" fmla="*/ 1061888 h 1202840"/>
              <a:gd name="connsiteX6" fmla="*/ 2803 w 2293151"/>
              <a:gd name="connsiteY6" fmla="*/ 663179 h 1202840"/>
              <a:gd name="connsiteX7" fmla="*/ 133568 w 2293151"/>
              <a:gd name="connsiteY7" fmla="*/ 568757 h 1202840"/>
              <a:gd name="connsiteX8" fmla="*/ 311541 w 2293151"/>
              <a:gd name="connsiteY8" fmla="*/ 511036 h 1202840"/>
              <a:gd name="connsiteX9" fmla="*/ 421636 w 2293151"/>
              <a:gd name="connsiteY9" fmla="*/ 704193 h 1202840"/>
              <a:gd name="connsiteX10" fmla="*/ 442656 w 2293151"/>
              <a:gd name="connsiteY10" fmla="*/ 672662 h 1202840"/>
              <a:gd name="connsiteX11" fmla="*/ 474187 w 2293151"/>
              <a:gd name="connsiteY11" fmla="*/ 567559 h 1202840"/>
              <a:gd name="connsiteX12" fmla="*/ 484698 w 2293151"/>
              <a:gd name="connsiteY12" fmla="*/ 536027 h 1202840"/>
              <a:gd name="connsiteX13" fmla="*/ 516229 w 2293151"/>
              <a:gd name="connsiteY13" fmla="*/ 430924 h 1202840"/>
              <a:gd name="connsiteX14" fmla="*/ 579291 w 2293151"/>
              <a:gd name="connsiteY14" fmla="*/ 388883 h 1202840"/>
              <a:gd name="connsiteX15" fmla="*/ 610822 w 2293151"/>
              <a:gd name="connsiteY15" fmla="*/ 367862 h 1202840"/>
              <a:gd name="connsiteX16" fmla="*/ 600312 w 2293151"/>
              <a:gd name="connsiteY16" fmla="*/ 241738 h 1202840"/>
              <a:gd name="connsiteX17" fmla="*/ 589801 w 2293151"/>
              <a:gd name="connsiteY17" fmla="*/ 178676 h 1202840"/>
              <a:gd name="connsiteX18" fmla="*/ 600312 w 2293151"/>
              <a:gd name="connsiteY18" fmla="*/ 84083 h 1202840"/>
              <a:gd name="connsiteX19" fmla="*/ 642353 w 2293151"/>
              <a:gd name="connsiteY19" fmla="*/ 31531 h 1202840"/>
              <a:gd name="connsiteX20" fmla="*/ 831539 w 2293151"/>
              <a:gd name="connsiteY20" fmla="*/ 21021 h 1202840"/>
              <a:gd name="connsiteX21" fmla="*/ 915622 w 2293151"/>
              <a:gd name="connsiteY21" fmla="*/ 10510 h 1202840"/>
              <a:gd name="connsiteX22" fmla="*/ 968174 w 2293151"/>
              <a:gd name="connsiteY22" fmla="*/ 0 h 1202840"/>
              <a:gd name="connsiteX23" fmla="*/ 1209912 w 2293151"/>
              <a:gd name="connsiteY23" fmla="*/ 10510 h 1202840"/>
              <a:gd name="connsiteX24" fmla="*/ 1220422 w 2293151"/>
              <a:gd name="connsiteY24" fmla="*/ 63062 h 1202840"/>
              <a:gd name="connsiteX25" fmla="*/ 1262463 w 2293151"/>
              <a:gd name="connsiteY25" fmla="*/ 126124 h 1202840"/>
              <a:gd name="connsiteX26" fmla="*/ 1315015 w 2293151"/>
              <a:gd name="connsiteY26" fmla="*/ 189186 h 1202840"/>
              <a:gd name="connsiteX27" fmla="*/ 1336036 w 2293151"/>
              <a:gd name="connsiteY27" fmla="*/ 220717 h 1202840"/>
              <a:gd name="connsiteX28" fmla="*/ 1388587 w 2293151"/>
              <a:gd name="connsiteY28" fmla="*/ 252248 h 1202840"/>
              <a:gd name="connsiteX29" fmla="*/ 1451650 w 2293151"/>
              <a:gd name="connsiteY29" fmla="*/ 283779 h 1202840"/>
              <a:gd name="connsiteX30" fmla="*/ 1483181 w 2293151"/>
              <a:gd name="connsiteY30" fmla="*/ 304800 h 1202840"/>
              <a:gd name="connsiteX31" fmla="*/ 1514712 w 2293151"/>
              <a:gd name="connsiteY31" fmla="*/ 315310 h 1202840"/>
              <a:gd name="connsiteX32" fmla="*/ 1567263 w 2293151"/>
              <a:gd name="connsiteY32" fmla="*/ 357352 h 1202840"/>
              <a:gd name="connsiteX33" fmla="*/ 1651346 w 2293151"/>
              <a:gd name="connsiteY33" fmla="*/ 409903 h 1202840"/>
              <a:gd name="connsiteX34" fmla="*/ 1724919 w 2293151"/>
              <a:gd name="connsiteY34" fmla="*/ 441434 h 1202840"/>
              <a:gd name="connsiteX35" fmla="*/ 1777470 w 2293151"/>
              <a:gd name="connsiteY35" fmla="*/ 451945 h 1202840"/>
              <a:gd name="connsiteX36" fmla="*/ 1840532 w 2293151"/>
              <a:gd name="connsiteY36" fmla="*/ 472965 h 1202840"/>
              <a:gd name="connsiteX37" fmla="*/ 1872063 w 2293151"/>
              <a:gd name="connsiteY37" fmla="*/ 483476 h 1202840"/>
              <a:gd name="connsiteX38" fmla="*/ 1998187 w 2293151"/>
              <a:gd name="connsiteY38" fmla="*/ 504496 h 1202840"/>
              <a:gd name="connsiteX39" fmla="*/ 2103291 w 2293151"/>
              <a:gd name="connsiteY39" fmla="*/ 546538 h 1202840"/>
              <a:gd name="connsiteX40" fmla="*/ 2218905 w 2293151"/>
              <a:gd name="connsiteY40" fmla="*/ 567559 h 1202840"/>
              <a:gd name="connsiteX41" fmla="*/ 2271456 w 2293151"/>
              <a:gd name="connsiteY41" fmla="*/ 620110 h 1202840"/>
              <a:gd name="connsiteX42" fmla="*/ 2292477 w 2293151"/>
              <a:gd name="connsiteY42" fmla="*/ 683172 h 1202840"/>
              <a:gd name="connsiteX43" fmla="*/ 2281967 w 2293151"/>
              <a:gd name="connsiteY43" fmla="*/ 924910 h 1202840"/>
              <a:gd name="connsiteX44" fmla="*/ 2176863 w 2293151"/>
              <a:gd name="connsiteY44" fmla="*/ 1051034 h 1202840"/>
              <a:gd name="connsiteX45" fmla="*/ 1914105 w 2293151"/>
              <a:gd name="connsiteY45" fmla="*/ 1082565 h 1202840"/>
              <a:gd name="connsiteX46" fmla="*/ 1651346 w 2293151"/>
              <a:gd name="connsiteY46" fmla="*/ 1124607 h 1202840"/>
              <a:gd name="connsiteX47" fmla="*/ 1230932 w 2293151"/>
              <a:gd name="connsiteY47" fmla="*/ 1156138 h 1202840"/>
              <a:gd name="connsiteX48" fmla="*/ 1125829 w 2293151"/>
              <a:gd name="connsiteY48" fmla="*/ 1166648 h 1202840"/>
              <a:gd name="connsiteX49" fmla="*/ 947153 w 2293151"/>
              <a:gd name="connsiteY49" fmla="*/ 1177159 h 1202840"/>
              <a:gd name="connsiteX50" fmla="*/ 842050 w 2293151"/>
              <a:gd name="connsiteY50" fmla="*/ 1166648 h 1202840"/>
              <a:gd name="connsiteX0" fmla="*/ 842050 w 2293151"/>
              <a:gd name="connsiteY0" fmla="*/ 1166648 h 1375943"/>
              <a:gd name="connsiteX1" fmla="*/ 810519 w 2293151"/>
              <a:gd name="connsiteY1" fmla="*/ 1187669 h 1375943"/>
              <a:gd name="connsiteX2" fmla="*/ 579291 w 2293151"/>
              <a:gd name="connsiteY2" fmla="*/ 1187669 h 1375943"/>
              <a:gd name="connsiteX3" fmla="*/ 442656 w 2293151"/>
              <a:gd name="connsiteY3" fmla="*/ 1166648 h 1375943"/>
              <a:gd name="connsiteX4" fmla="*/ 306022 w 2293151"/>
              <a:gd name="connsiteY4" fmla="*/ 1156138 h 1375943"/>
              <a:gd name="connsiteX5" fmla="*/ 65514 w 2293151"/>
              <a:gd name="connsiteY5" fmla="*/ 1061888 h 1375943"/>
              <a:gd name="connsiteX6" fmla="*/ 2803 w 2293151"/>
              <a:gd name="connsiteY6" fmla="*/ 663179 h 1375943"/>
              <a:gd name="connsiteX7" fmla="*/ 133568 w 2293151"/>
              <a:gd name="connsiteY7" fmla="*/ 568757 h 1375943"/>
              <a:gd name="connsiteX8" fmla="*/ 311541 w 2293151"/>
              <a:gd name="connsiteY8" fmla="*/ 511036 h 1375943"/>
              <a:gd name="connsiteX9" fmla="*/ 421636 w 2293151"/>
              <a:gd name="connsiteY9" fmla="*/ 704193 h 1375943"/>
              <a:gd name="connsiteX10" fmla="*/ 442656 w 2293151"/>
              <a:gd name="connsiteY10" fmla="*/ 672662 h 1375943"/>
              <a:gd name="connsiteX11" fmla="*/ 474187 w 2293151"/>
              <a:gd name="connsiteY11" fmla="*/ 567559 h 1375943"/>
              <a:gd name="connsiteX12" fmla="*/ 484698 w 2293151"/>
              <a:gd name="connsiteY12" fmla="*/ 536027 h 1375943"/>
              <a:gd name="connsiteX13" fmla="*/ 516229 w 2293151"/>
              <a:gd name="connsiteY13" fmla="*/ 430924 h 1375943"/>
              <a:gd name="connsiteX14" fmla="*/ 579291 w 2293151"/>
              <a:gd name="connsiteY14" fmla="*/ 388883 h 1375943"/>
              <a:gd name="connsiteX15" fmla="*/ 610822 w 2293151"/>
              <a:gd name="connsiteY15" fmla="*/ 367862 h 1375943"/>
              <a:gd name="connsiteX16" fmla="*/ 600312 w 2293151"/>
              <a:gd name="connsiteY16" fmla="*/ 241738 h 1375943"/>
              <a:gd name="connsiteX17" fmla="*/ 589801 w 2293151"/>
              <a:gd name="connsiteY17" fmla="*/ 178676 h 1375943"/>
              <a:gd name="connsiteX18" fmla="*/ 600312 w 2293151"/>
              <a:gd name="connsiteY18" fmla="*/ 84083 h 1375943"/>
              <a:gd name="connsiteX19" fmla="*/ 642353 w 2293151"/>
              <a:gd name="connsiteY19" fmla="*/ 31531 h 1375943"/>
              <a:gd name="connsiteX20" fmla="*/ 831539 w 2293151"/>
              <a:gd name="connsiteY20" fmla="*/ 21021 h 1375943"/>
              <a:gd name="connsiteX21" fmla="*/ 915622 w 2293151"/>
              <a:gd name="connsiteY21" fmla="*/ 10510 h 1375943"/>
              <a:gd name="connsiteX22" fmla="*/ 968174 w 2293151"/>
              <a:gd name="connsiteY22" fmla="*/ 0 h 1375943"/>
              <a:gd name="connsiteX23" fmla="*/ 1209912 w 2293151"/>
              <a:gd name="connsiteY23" fmla="*/ 10510 h 1375943"/>
              <a:gd name="connsiteX24" fmla="*/ 1220422 w 2293151"/>
              <a:gd name="connsiteY24" fmla="*/ 63062 h 1375943"/>
              <a:gd name="connsiteX25" fmla="*/ 1262463 w 2293151"/>
              <a:gd name="connsiteY25" fmla="*/ 126124 h 1375943"/>
              <a:gd name="connsiteX26" fmla="*/ 1315015 w 2293151"/>
              <a:gd name="connsiteY26" fmla="*/ 189186 h 1375943"/>
              <a:gd name="connsiteX27" fmla="*/ 1336036 w 2293151"/>
              <a:gd name="connsiteY27" fmla="*/ 220717 h 1375943"/>
              <a:gd name="connsiteX28" fmla="*/ 1388587 w 2293151"/>
              <a:gd name="connsiteY28" fmla="*/ 252248 h 1375943"/>
              <a:gd name="connsiteX29" fmla="*/ 1451650 w 2293151"/>
              <a:gd name="connsiteY29" fmla="*/ 283779 h 1375943"/>
              <a:gd name="connsiteX30" fmla="*/ 1483181 w 2293151"/>
              <a:gd name="connsiteY30" fmla="*/ 304800 h 1375943"/>
              <a:gd name="connsiteX31" fmla="*/ 1514712 w 2293151"/>
              <a:gd name="connsiteY31" fmla="*/ 315310 h 1375943"/>
              <a:gd name="connsiteX32" fmla="*/ 1567263 w 2293151"/>
              <a:gd name="connsiteY32" fmla="*/ 357352 h 1375943"/>
              <a:gd name="connsiteX33" fmla="*/ 1651346 w 2293151"/>
              <a:gd name="connsiteY33" fmla="*/ 409903 h 1375943"/>
              <a:gd name="connsiteX34" fmla="*/ 1724919 w 2293151"/>
              <a:gd name="connsiteY34" fmla="*/ 441434 h 1375943"/>
              <a:gd name="connsiteX35" fmla="*/ 1777470 w 2293151"/>
              <a:gd name="connsiteY35" fmla="*/ 451945 h 1375943"/>
              <a:gd name="connsiteX36" fmla="*/ 1840532 w 2293151"/>
              <a:gd name="connsiteY36" fmla="*/ 472965 h 1375943"/>
              <a:gd name="connsiteX37" fmla="*/ 1872063 w 2293151"/>
              <a:gd name="connsiteY37" fmla="*/ 483476 h 1375943"/>
              <a:gd name="connsiteX38" fmla="*/ 1998187 w 2293151"/>
              <a:gd name="connsiteY38" fmla="*/ 504496 h 1375943"/>
              <a:gd name="connsiteX39" fmla="*/ 2103291 w 2293151"/>
              <a:gd name="connsiteY39" fmla="*/ 546538 h 1375943"/>
              <a:gd name="connsiteX40" fmla="*/ 2218905 w 2293151"/>
              <a:gd name="connsiteY40" fmla="*/ 567559 h 1375943"/>
              <a:gd name="connsiteX41" fmla="*/ 2271456 w 2293151"/>
              <a:gd name="connsiteY41" fmla="*/ 620110 h 1375943"/>
              <a:gd name="connsiteX42" fmla="*/ 2292477 w 2293151"/>
              <a:gd name="connsiteY42" fmla="*/ 683172 h 1375943"/>
              <a:gd name="connsiteX43" fmla="*/ 2281967 w 2293151"/>
              <a:gd name="connsiteY43" fmla="*/ 924910 h 1375943"/>
              <a:gd name="connsiteX44" fmla="*/ 2176863 w 2293151"/>
              <a:gd name="connsiteY44" fmla="*/ 1051034 h 1375943"/>
              <a:gd name="connsiteX45" fmla="*/ 1914105 w 2293151"/>
              <a:gd name="connsiteY45" fmla="*/ 1082565 h 1375943"/>
              <a:gd name="connsiteX46" fmla="*/ 1839478 w 2293151"/>
              <a:gd name="connsiteY46" fmla="*/ 1375486 h 1375943"/>
              <a:gd name="connsiteX47" fmla="*/ 1230932 w 2293151"/>
              <a:gd name="connsiteY47" fmla="*/ 1156138 h 1375943"/>
              <a:gd name="connsiteX48" fmla="*/ 1125829 w 2293151"/>
              <a:gd name="connsiteY48" fmla="*/ 1166648 h 1375943"/>
              <a:gd name="connsiteX49" fmla="*/ 947153 w 2293151"/>
              <a:gd name="connsiteY49" fmla="*/ 1177159 h 1375943"/>
              <a:gd name="connsiteX50" fmla="*/ 842050 w 2293151"/>
              <a:gd name="connsiteY50" fmla="*/ 1166648 h 1375943"/>
              <a:gd name="connsiteX0" fmla="*/ 842050 w 2293151"/>
              <a:gd name="connsiteY0" fmla="*/ 1166648 h 1445824"/>
              <a:gd name="connsiteX1" fmla="*/ 810519 w 2293151"/>
              <a:gd name="connsiteY1" fmla="*/ 1187669 h 1445824"/>
              <a:gd name="connsiteX2" fmla="*/ 579291 w 2293151"/>
              <a:gd name="connsiteY2" fmla="*/ 1187669 h 1445824"/>
              <a:gd name="connsiteX3" fmla="*/ 442656 w 2293151"/>
              <a:gd name="connsiteY3" fmla="*/ 1166648 h 1445824"/>
              <a:gd name="connsiteX4" fmla="*/ 306022 w 2293151"/>
              <a:gd name="connsiteY4" fmla="*/ 1156138 h 1445824"/>
              <a:gd name="connsiteX5" fmla="*/ 65514 w 2293151"/>
              <a:gd name="connsiteY5" fmla="*/ 1061888 h 1445824"/>
              <a:gd name="connsiteX6" fmla="*/ 2803 w 2293151"/>
              <a:gd name="connsiteY6" fmla="*/ 663179 h 1445824"/>
              <a:gd name="connsiteX7" fmla="*/ 133568 w 2293151"/>
              <a:gd name="connsiteY7" fmla="*/ 568757 h 1445824"/>
              <a:gd name="connsiteX8" fmla="*/ 311541 w 2293151"/>
              <a:gd name="connsiteY8" fmla="*/ 511036 h 1445824"/>
              <a:gd name="connsiteX9" fmla="*/ 421636 w 2293151"/>
              <a:gd name="connsiteY9" fmla="*/ 704193 h 1445824"/>
              <a:gd name="connsiteX10" fmla="*/ 442656 w 2293151"/>
              <a:gd name="connsiteY10" fmla="*/ 672662 h 1445824"/>
              <a:gd name="connsiteX11" fmla="*/ 474187 w 2293151"/>
              <a:gd name="connsiteY11" fmla="*/ 567559 h 1445824"/>
              <a:gd name="connsiteX12" fmla="*/ 484698 w 2293151"/>
              <a:gd name="connsiteY12" fmla="*/ 536027 h 1445824"/>
              <a:gd name="connsiteX13" fmla="*/ 516229 w 2293151"/>
              <a:gd name="connsiteY13" fmla="*/ 430924 h 1445824"/>
              <a:gd name="connsiteX14" fmla="*/ 579291 w 2293151"/>
              <a:gd name="connsiteY14" fmla="*/ 388883 h 1445824"/>
              <a:gd name="connsiteX15" fmla="*/ 610822 w 2293151"/>
              <a:gd name="connsiteY15" fmla="*/ 367862 h 1445824"/>
              <a:gd name="connsiteX16" fmla="*/ 600312 w 2293151"/>
              <a:gd name="connsiteY16" fmla="*/ 241738 h 1445824"/>
              <a:gd name="connsiteX17" fmla="*/ 589801 w 2293151"/>
              <a:gd name="connsiteY17" fmla="*/ 178676 h 1445824"/>
              <a:gd name="connsiteX18" fmla="*/ 600312 w 2293151"/>
              <a:gd name="connsiteY18" fmla="*/ 84083 h 1445824"/>
              <a:gd name="connsiteX19" fmla="*/ 642353 w 2293151"/>
              <a:gd name="connsiteY19" fmla="*/ 31531 h 1445824"/>
              <a:gd name="connsiteX20" fmla="*/ 831539 w 2293151"/>
              <a:gd name="connsiteY20" fmla="*/ 21021 h 1445824"/>
              <a:gd name="connsiteX21" fmla="*/ 915622 w 2293151"/>
              <a:gd name="connsiteY21" fmla="*/ 10510 h 1445824"/>
              <a:gd name="connsiteX22" fmla="*/ 968174 w 2293151"/>
              <a:gd name="connsiteY22" fmla="*/ 0 h 1445824"/>
              <a:gd name="connsiteX23" fmla="*/ 1209912 w 2293151"/>
              <a:gd name="connsiteY23" fmla="*/ 10510 h 1445824"/>
              <a:gd name="connsiteX24" fmla="*/ 1220422 w 2293151"/>
              <a:gd name="connsiteY24" fmla="*/ 63062 h 1445824"/>
              <a:gd name="connsiteX25" fmla="*/ 1262463 w 2293151"/>
              <a:gd name="connsiteY25" fmla="*/ 126124 h 1445824"/>
              <a:gd name="connsiteX26" fmla="*/ 1315015 w 2293151"/>
              <a:gd name="connsiteY26" fmla="*/ 189186 h 1445824"/>
              <a:gd name="connsiteX27" fmla="*/ 1336036 w 2293151"/>
              <a:gd name="connsiteY27" fmla="*/ 220717 h 1445824"/>
              <a:gd name="connsiteX28" fmla="*/ 1388587 w 2293151"/>
              <a:gd name="connsiteY28" fmla="*/ 252248 h 1445824"/>
              <a:gd name="connsiteX29" fmla="*/ 1451650 w 2293151"/>
              <a:gd name="connsiteY29" fmla="*/ 283779 h 1445824"/>
              <a:gd name="connsiteX30" fmla="*/ 1483181 w 2293151"/>
              <a:gd name="connsiteY30" fmla="*/ 304800 h 1445824"/>
              <a:gd name="connsiteX31" fmla="*/ 1514712 w 2293151"/>
              <a:gd name="connsiteY31" fmla="*/ 315310 h 1445824"/>
              <a:gd name="connsiteX32" fmla="*/ 1567263 w 2293151"/>
              <a:gd name="connsiteY32" fmla="*/ 357352 h 1445824"/>
              <a:gd name="connsiteX33" fmla="*/ 1651346 w 2293151"/>
              <a:gd name="connsiteY33" fmla="*/ 409903 h 1445824"/>
              <a:gd name="connsiteX34" fmla="*/ 1724919 w 2293151"/>
              <a:gd name="connsiteY34" fmla="*/ 441434 h 1445824"/>
              <a:gd name="connsiteX35" fmla="*/ 1777470 w 2293151"/>
              <a:gd name="connsiteY35" fmla="*/ 451945 h 1445824"/>
              <a:gd name="connsiteX36" fmla="*/ 1840532 w 2293151"/>
              <a:gd name="connsiteY36" fmla="*/ 472965 h 1445824"/>
              <a:gd name="connsiteX37" fmla="*/ 1872063 w 2293151"/>
              <a:gd name="connsiteY37" fmla="*/ 483476 h 1445824"/>
              <a:gd name="connsiteX38" fmla="*/ 1998187 w 2293151"/>
              <a:gd name="connsiteY38" fmla="*/ 504496 h 1445824"/>
              <a:gd name="connsiteX39" fmla="*/ 2103291 w 2293151"/>
              <a:gd name="connsiteY39" fmla="*/ 546538 h 1445824"/>
              <a:gd name="connsiteX40" fmla="*/ 2218905 w 2293151"/>
              <a:gd name="connsiteY40" fmla="*/ 567559 h 1445824"/>
              <a:gd name="connsiteX41" fmla="*/ 2271456 w 2293151"/>
              <a:gd name="connsiteY41" fmla="*/ 620110 h 1445824"/>
              <a:gd name="connsiteX42" fmla="*/ 2292477 w 2293151"/>
              <a:gd name="connsiteY42" fmla="*/ 683172 h 1445824"/>
              <a:gd name="connsiteX43" fmla="*/ 2281967 w 2293151"/>
              <a:gd name="connsiteY43" fmla="*/ 924910 h 1445824"/>
              <a:gd name="connsiteX44" fmla="*/ 2176863 w 2293151"/>
              <a:gd name="connsiteY44" fmla="*/ 1051034 h 1445824"/>
              <a:gd name="connsiteX45" fmla="*/ 2023849 w 2293151"/>
              <a:gd name="connsiteY45" fmla="*/ 1443203 h 1445824"/>
              <a:gd name="connsiteX46" fmla="*/ 1839478 w 2293151"/>
              <a:gd name="connsiteY46" fmla="*/ 1375486 h 1445824"/>
              <a:gd name="connsiteX47" fmla="*/ 1230932 w 2293151"/>
              <a:gd name="connsiteY47" fmla="*/ 1156138 h 1445824"/>
              <a:gd name="connsiteX48" fmla="*/ 1125829 w 2293151"/>
              <a:gd name="connsiteY48" fmla="*/ 1166648 h 1445824"/>
              <a:gd name="connsiteX49" fmla="*/ 947153 w 2293151"/>
              <a:gd name="connsiteY49" fmla="*/ 1177159 h 1445824"/>
              <a:gd name="connsiteX50" fmla="*/ 842050 w 2293151"/>
              <a:gd name="connsiteY50" fmla="*/ 1166648 h 1445824"/>
              <a:gd name="connsiteX0" fmla="*/ 842050 w 2434783"/>
              <a:gd name="connsiteY0" fmla="*/ 1166648 h 1447414"/>
              <a:gd name="connsiteX1" fmla="*/ 810519 w 2434783"/>
              <a:gd name="connsiteY1" fmla="*/ 1187669 h 1447414"/>
              <a:gd name="connsiteX2" fmla="*/ 579291 w 2434783"/>
              <a:gd name="connsiteY2" fmla="*/ 1187669 h 1447414"/>
              <a:gd name="connsiteX3" fmla="*/ 442656 w 2434783"/>
              <a:gd name="connsiteY3" fmla="*/ 1166648 h 1447414"/>
              <a:gd name="connsiteX4" fmla="*/ 306022 w 2434783"/>
              <a:gd name="connsiteY4" fmla="*/ 1156138 h 1447414"/>
              <a:gd name="connsiteX5" fmla="*/ 65514 w 2434783"/>
              <a:gd name="connsiteY5" fmla="*/ 1061888 h 1447414"/>
              <a:gd name="connsiteX6" fmla="*/ 2803 w 2434783"/>
              <a:gd name="connsiteY6" fmla="*/ 663179 h 1447414"/>
              <a:gd name="connsiteX7" fmla="*/ 133568 w 2434783"/>
              <a:gd name="connsiteY7" fmla="*/ 568757 h 1447414"/>
              <a:gd name="connsiteX8" fmla="*/ 311541 w 2434783"/>
              <a:gd name="connsiteY8" fmla="*/ 511036 h 1447414"/>
              <a:gd name="connsiteX9" fmla="*/ 421636 w 2434783"/>
              <a:gd name="connsiteY9" fmla="*/ 704193 h 1447414"/>
              <a:gd name="connsiteX10" fmla="*/ 442656 w 2434783"/>
              <a:gd name="connsiteY10" fmla="*/ 672662 h 1447414"/>
              <a:gd name="connsiteX11" fmla="*/ 474187 w 2434783"/>
              <a:gd name="connsiteY11" fmla="*/ 567559 h 1447414"/>
              <a:gd name="connsiteX12" fmla="*/ 484698 w 2434783"/>
              <a:gd name="connsiteY12" fmla="*/ 536027 h 1447414"/>
              <a:gd name="connsiteX13" fmla="*/ 516229 w 2434783"/>
              <a:gd name="connsiteY13" fmla="*/ 430924 h 1447414"/>
              <a:gd name="connsiteX14" fmla="*/ 579291 w 2434783"/>
              <a:gd name="connsiteY14" fmla="*/ 388883 h 1447414"/>
              <a:gd name="connsiteX15" fmla="*/ 610822 w 2434783"/>
              <a:gd name="connsiteY15" fmla="*/ 367862 h 1447414"/>
              <a:gd name="connsiteX16" fmla="*/ 600312 w 2434783"/>
              <a:gd name="connsiteY16" fmla="*/ 241738 h 1447414"/>
              <a:gd name="connsiteX17" fmla="*/ 589801 w 2434783"/>
              <a:gd name="connsiteY17" fmla="*/ 178676 h 1447414"/>
              <a:gd name="connsiteX18" fmla="*/ 600312 w 2434783"/>
              <a:gd name="connsiteY18" fmla="*/ 84083 h 1447414"/>
              <a:gd name="connsiteX19" fmla="*/ 642353 w 2434783"/>
              <a:gd name="connsiteY19" fmla="*/ 31531 h 1447414"/>
              <a:gd name="connsiteX20" fmla="*/ 831539 w 2434783"/>
              <a:gd name="connsiteY20" fmla="*/ 21021 h 1447414"/>
              <a:gd name="connsiteX21" fmla="*/ 915622 w 2434783"/>
              <a:gd name="connsiteY21" fmla="*/ 10510 h 1447414"/>
              <a:gd name="connsiteX22" fmla="*/ 968174 w 2434783"/>
              <a:gd name="connsiteY22" fmla="*/ 0 h 1447414"/>
              <a:gd name="connsiteX23" fmla="*/ 1209912 w 2434783"/>
              <a:gd name="connsiteY23" fmla="*/ 10510 h 1447414"/>
              <a:gd name="connsiteX24" fmla="*/ 1220422 w 2434783"/>
              <a:gd name="connsiteY24" fmla="*/ 63062 h 1447414"/>
              <a:gd name="connsiteX25" fmla="*/ 1262463 w 2434783"/>
              <a:gd name="connsiteY25" fmla="*/ 126124 h 1447414"/>
              <a:gd name="connsiteX26" fmla="*/ 1315015 w 2434783"/>
              <a:gd name="connsiteY26" fmla="*/ 189186 h 1447414"/>
              <a:gd name="connsiteX27" fmla="*/ 1336036 w 2434783"/>
              <a:gd name="connsiteY27" fmla="*/ 220717 h 1447414"/>
              <a:gd name="connsiteX28" fmla="*/ 1388587 w 2434783"/>
              <a:gd name="connsiteY28" fmla="*/ 252248 h 1447414"/>
              <a:gd name="connsiteX29" fmla="*/ 1451650 w 2434783"/>
              <a:gd name="connsiteY29" fmla="*/ 283779 h 1447414"/>
              <a:gd name="connsiteX30" fmla="*/ 1483181 w 2434783"/>
              <a:gd name="connsiteY30" fmla="*/ 304800 h 1447414"/>
              <a:gd name="connsiteX31" fmla="*/ 1514712 w 2434783"/>
              <a:gd name="connsiteY31" fmla="*/ 315310 h 1447414"/>
              <a:gd name="connsiteX32" fmla="*/ 1567263 w 2434783"/>
              <a:gd name="connsiteY32" fmla="*/ 357352 h 1447414"/>
              <a:gd name="connsiteX33" fmla="*/ 1651346 w 2434783"/>
              <a:gd name="connsiteY33" fmla="*/ 409903 h 1447414"/>
              <a:gd name="connsiteX34" fmla="*/ 1724919 w 2434783"/>
              <a:gd name="connsiteY34" fmla="*/ 441434 h 1447414"/>
              <a:gd name="connsiteX35" fmla="*/ 1777470 w 2434783"/>
              <a:gd name="connsiteY35" fmla="*/ 451945 h 1447414"/>
              <a:gd name="connsiteX36" fmla="*/ 1840532 w 2434783"/>
              <a:gd name="connsiteY36" fmla="*/ 472965 h 1447414"/>
              <a:gd name="connsiteX37" fmla="*/ 1872063 w 2434783"/>
              <a:gd name="connsiteY37" fmla="*/ 483476 h 1447414"/>
              <a:gd name="connsiteX38" fmla="*/ 1998187 w 2434783"/>
              <a:gd name="connsiteY38" fmla="*/ 504496 h 1447414"/>
              <a:gd name="connsiteX39" fmla="*/ 2103291 w 2434783"/>
              <a:gd name="connsiteY39" fmla="*/ 546538 h 1447414"/>
              <a:gd name="connsiteX40" fmla="*/ 2218905 w 2434783"/>
              <a:gd name="connsiteY40" fmla="*/ 567559 h 1447414"/>
              <a:gd name="connsiteX41" fmla="*/ 2271456 w 2434783"/>
              <a:gd name="connsiteY41" fmla="*/ 620110 h 1447414"/>
              <a:gd name="connsiteX42" fmla="*/ 2292477 w 2434783"/>
              <a:gd name="connsiteY42" fmla="*/ 683172 h 1447414"/>
              <a:gd name="connsiteX43" fmla="*/ 2281967 w 2434783"/>
              <a:gd name="connsiteY43" fmla="*/ 924910 h 1447414"/>
              <a:gd name="connsiteX44" fmla="*/ 2427706 w 2434783"/>
              <a:gd name="connsiteY44" fmla="*/ 1395992 h 1447414"/>
              <a:gd name="connsiteX45" fmla="*/ 2023849 w 2434783"/>
              <a:gd name="connsiteY45" fmla="*/ 1443203 h 1447414"/>
              <a:gd name="connsiteX46" fmla="*/ 1839478 w 2434783"/>
              <a:gd name="connsiteY46" fmla="*/ 1375486 h 1447414"/>
              <a:gd name="connsiteX47" fmla="*/ 1230932 w 2434783"/>
              <a:gd name="connsiteY47" fmla="*/ 1156138 h 1447414"/>
              <a:gd name="connsiteX48" fmla="*/ 1125829 w 2434783"/>
              <a:gd name="connsiteY48" fmla="*/ 1166648 h 1447414"/>
              <a:gd name="connsiteX49" fmla="*/ 947153 w 2434783"/>
              <a:gd name="connsiteY49" fmla="*/ 1177159 h 1447414"/>
              <a:gd name="connsiteX50" fmla="*/ 842050 w 2434783"/>
              <a:gd name="connsiteY50" fmla="*/ 1166648 h 1447414"/>
              <a:gd name="connsiteX0" fmla="*/ 842050 w 2434128"/>
              <a:gd name="connsiteY0" fmla="*/ 1166648 h 1447414"/>
              <a:gd name="connsiteX1" fmla="*/ 810519 w 2434128"/>
              <a:gd name="connsiteY1" fmla="*/ 1187669 h 1447414"/>
              <a:gd name="connsiteX2" fmla="*/ 579291 w 2434128"/>
              <a:gd name="connsiteY2" fmla="*/ 1187669 h 1447414"/>
              <a:gd name="connsiteX3" fmla="*/ 442656 w 2434128"/>
              <a:gd name="connsiteY3" fmla="*/ 1166648 h 1447414"/>
              <a:gd name="connsiteX4" fmla="*/ 306022 w 2434128"/>
              <a:gd name="connsiteY4" fmla="*/ 1156138 h 1447414"/>
              <a:gd name="connsiteX5" fmla="*/ 65514 w 2434128"/>
              <a:gd name="connsiteY5" fmla="*/ 1061888 h 1447414"/>
              <a:gd name="connsiteX6" fmla="*/ 2803 w 2434128"/>
              <a:gd name="connsiteY6" fmla="*/ 663179 h 1447414"/>
              <a:gd name="connsiteX7" fmla="*/ 133568 w 2434128"/>
              <a:gd name="connsiteY7" fmla="*/ 568757 h 1447414"/>
              <a:gd name="connsiteX8" fmla="*/ 311541 w 2434128"/>
              <a:gd name="connsiteY8" fmla="*/ 511036 h 1447414"/>
              <a:gd name="connsiteX9" fmla="*/ 421636 w 2434128"/>
              <a:gd name="connsiteY9" fmla="*/ 704193 h 1447414"/>
              <a:gd name="connsiteX10" fmla="*/ 442656 w 2434128"/>
              <a:gd name="connsiteY10" fmla="*/ 672662 h 1447414"/>
              <a:gd name="connsiteX11" fmla="*/ 474187 w 2434128"/>
              <a:gd name="connsiteY11" fmla="*/ 567559 h 1447414"/>
              <a:gd name="connsiteX12" fmla="*/ 484698 w 2434128"/>
              <a:gd name="connsiteY12" fmla="*/ 536027 h 1447414"/>
              <a:gd name="connsiteX13" fmla="*/ 516229 w 2434128"/>
              <a:gd name="connsiteY13" fmla="*/ 430924 h 1447414"/>
              <a:gd name="connsiteX14" fmla="*/ 579291 w 2434128"/>
              <a:gd name="connsiteY14" fmla="*/ 388883 h 1447414"/>
              <a:gd name="connsiteX15" fmla="*/ 610822 w 2434128"/>
              <a:gd name="connsiteY15" fmla="*/ 367862 h 1447414"/>
              <a:gd name="connsiteX16" fmla="*/ 600312 w 2434128"/>
              <a:gd name="connsiteY16" fmla="*/ 241738 h 1447414"/>
              <a:gd name="connsiteX17" fmla="*/ 589801 w 2434128"/>
              <a:gd name="connsiteY17" fmla="*/ 178676 h 1447414"/>
              <a:gd name="connsiteX18" fmla="*/ 600312 w 2434128"/>
              <a:gd name="connsiteY18" fmla="*/ 84083 h 1447414"/>
              <a:gd name="connsiteX19" fmla="*/ 642353 w 2434128"/>
              <a:gd name="connsiteY19" fmla="*/ 31531 h 1447414"/>
              <a:gd name="connsiteX20" fmla="*/ 831539 w 2434128"/>
              <a:gd name="connsiteY20" fmla="*/ 21021 h 1447414"/>
              <a:gd name="connsiteX21" fmla="*/ 915622 w 2434128"/>
              <a:gd name="connsiteY21" fmla="*/ 10510 h 1447414"/>
              <a:gd name="connsiteX22" fmla="*/ 968174 w 2434128"/>
              <a:gd name="connsiteY22" fmla="*/ 0 h 1447414"/>
              <a:gd name="connsiteX23" fmla="*/ 1209912 w 2434128"/>
              <a:gd name="connsiteY23" fmla="*/ 10510 h 1447414"/>
              <a:gd name="connsiteX24" fmla="*/ 1220422 w 2434128"/>
              <a:gd name="connsiteY24" fmla="*/ 63062 h 1447414"/>
              <a:gd name="connsiteX25" fmla="*/ 1262463 w 2434128"/>
              <a:gd name="connsiteY25" fmla="*/ 126124 h 1447414"/>
              <a:gd name="connsiteX26" fmla="*/ 1315015 w 2434128"/>
              <a:gd name="connsiteY26" fmla="*/ 189186 h 1447414"/>
              <a:gd name="connsiteX27" fmla="*/ 1336036 w 2434128"/>
              <a:gd name="connsiteY27" fmla="*/ 220717 h 1447414"/>
              <a:gd name="connsiteX28" fmla="*/ 1388587 w 2434128"/>
              <a:gd name="connsiteY28" fmla="*/ 252248 h 1447414"/>
              <a:gd name="connsiteX29" fmla="*/ 1451650 w 2434128"/>
              <a:gd name="connsiteY29" fmla="*/ 283779 h 1447414"/>
              <a:gd name="connsiteX30" fmla="*/ 1483181 w 2434128"/>
              <a:gd name="connsiteY30" fmla="*/ 304800 h 1447414"/>
              <a:gd name="connsiteX31" fmla="*/ 1514712 w 2434128"/>
              <a:gd name="connsiteY31" fmla="*/ 315310 h 1447414"/>
              <a:gd name="connsiteX32" fmla="*/ 1567263 w 2434128"/>
              <a:gd name="connsiteY32" fmla="*/ 357352 h 1447414"/>
              <a:gd name="connsiteX33" fmla="*/ 1651346 w 2434128"/>
              <a:gd name="connsiteY33" fmla="*/ 409903 h 1447414"/>
              <a:gd name="connsiteX34" fmla="*/ 1724919 w 2434128"/>
              <a:gd name="connsiteY34" fmla="*/ 441434 h 1447414"/>
              <a:gd name="connsiteX35" fmla="*/ 1777470 w 2434128"/>
              <a:gd name="connsiteY35" fmla="*/ 451945 h 1447414"/>
              <a:gd name="connsiteX36" fmla="*/ 1840532 w 2434128"/>
              <a:gd name="connsiteY36" fmla="*/ 472965 h 1447414"/>
              <a:gd name="connsiteX37" fmla="*/ 1872063 w 2434128"/>
              <a:gd name="connsiteY37" fmla="*/ 483476 h 1447414"/>
              <a:gd name="connsiteX38" fmla="*/ 1998187 w 2434128"/>
              <a:gd name="connsiteY38" fmla="*/ 504496 h 1447414"/>
              <a:gd name="connsiteX39" fmla="*/ 2103291 w 2434128"/>
              <a:gd name="connsiteY39" fmla="*/ 546538 h 1447414"/>
              <a:gd name="connsiteX40" fmla="*/ 2218905 w 2434128"/>
              <a:gd name="connsiteY40" fmla="*/ 567559 h 1447414"/>
              <a:gd name="connsiteX41" fmla="*/ 2271456 w 2434128"/>
              <a:gd name="connsiteY41" fmla="*/ 620110 h 1447414"/>
              <a:gd name="connsiteX42" fmla="*/ 2417899 w 2434128"/>
              <a:gd name="connsiteY42" fmla="*/ 683172 h 1447414"/>
              <a:gd name="connsiteX43" fmla="*/ 2281967 w 2434128"/>
              <a:gd name="connsiteY43" fmla="*/ 924910 h 1447414"/>
              <a:gd name="connsiteX44" fmla="*/ 2427706 w 2434128"/>
              <a:gd name="connsiteY44" fmla="*/ 1395992 h 1447414"/>
              <a:gd name="connsiteX45" fmla="*/ 2023849 w 2434128"/>
              <a:gd name="connsiteY45" fmla="*/ 1443203 h 1447414"/>
              <a:gd name="connsiteX46" fmla="*/ 1839478 w 2434128"/>
              <a:gd name="connsiteY46" fmla="*/ 1375486 h 1447414"/>
              <a:gd name="connsiteX47" fmla="*/ 1230932 w 2434128"/>
              <a:gd name="connsiteY47" fmla="*/ 1156138 h 1447414"/>
              <a:gd name="connsiteX48" fmla="*/ 1125829 w 2434128"/>
              <a:gd name="connsiteY48" fmla="*/ 1166648 h 1447414"/>
              <a:gd name="connsiteX49" fmla="*/ 947153 w 2434128"/>
              <a:gd name="connsiteY49" fmla="*/ 1177159 h 1447414"/>
              <a:gd name="connsiteX50" fmla="*/ 842050 w 2434128"/>
              <a:gd name="connsiteY50" fmla="*/ 1166648 h 1447414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421636 w 2451932"/>
              <a:gd name="connsiteY9" fmla="*/ 704193 h 1446415"/>
              <a:gd name="connsiteX10" fmla="*/ 442656 w 2451932"/>
              <a:gd name="connsiteY10" fmla="*/ 672662 h 1446415"/>
              <a:gd name="connsiteX11" fmla="*/ 474187 w 2451932"/>
              <a:gd name="connsiteY11" fmla="*/ 567559 h 1446415"/>
              <a:gd name="connsiteX12" fmla="*/ 484698 w 2451932"/>
              <a:gd name="connsiteY12" fmla="*/ 536027 h 1446415"/>
              <a:gd name="connsiteX13" fmla="*/ 516229 w 2451932"/>
              <a:gd name="connsiteY13" fmla="*/ 430924 h 1446415"/>
              <a:gd name="connsiteX14" fmla="*/ 579291 w 2451932"/>
              <a:gd name="connsiteY14" fmla="*/ 388883 h 1446415"/>
              <a:gd name="connsiteX15" fmla="*/ 610822 w 2451932"/>
              <a:gd name="connsiteY15" fmla="*/ 367862 h 1446415"/>
              <a:gd name="connsiteX16" fmla="*/ 600312 w 2451932"/>
              <a:gd name="connsiteY16" fmla="*/ 241738 h 1446415"/>
              <a:gd name="connsiteX17" fmla="*/ 589801 w 2451932"/>
              <a:gd name="connsiteY17" fmla="*/ 178676 h 1446415"/>
              <a:gd name="connsiteX18" fmla="*/ 600312 w 2451932"/>
              <a:gd name="connsiteY18" fmla="*/ 84083 h 1446415"/>
              <a:gd name="connsiteX19" fmla="*/ 642353 w 2451932"/>
              <a:gd name="connsiteY19" fmla="*/ 31531 h 1446415"/>
              <a:gd name="connsiteX20" fmla="*/ 831539 w 2451932"/>
              <a:gd name="connsiteY20" fmla="*/ 21021 h 1446415"/>
              <a:gd name="connsiteX21" fmla="*/ 915622 w 2451932"/>
              <a:gd name="connsiteY21" fmla="*/ 10510 h 1446415"/>
              <a:gd name="connsiteX22" fmla="*/ 968174 w 2451932"/>
              <a:gd name="connsiteY22" fmla="*/ 0 h 1446415"/>
              <a:gd name="connsiteX23" fmla="*/ 1209912 w 2451932"/>
              <a:gd name="connsiteY23" fmla="*/ 10510 h 1446415"/>
              <a:gd name="connsiteX24" fmla="*/ 1220422 w 2451932"/>
              <a:gd name="connsiteY24" fmla="*/ 63062 h 1446415"/>
              <a:gd name="connsiteX25" fmla="*/ 1262463 w 2451932"/>
              <a:gd name="connsiteY25" fmla="*/ 126124 h 1446415"/>
              <a:gd name="connsiteX26" fmla="*/ 1315015 w 2451932"/>
              <a:gd name="connsiteY26" fmla="*/ 189186 h 1446415"/>
              <a:gd name="connsiteX27" fmla="*/ 1336036 w 2451932"/>
              <a:gd name="connsiteY27" fmla="*/ 220717 h 1446415"/>
              <a:gd name="connsiteX28" fmla="*/ 1388587 w 2451932"/>
              <a:gd name="connsiteY28" fmla="*/ 252248 h 1446415"/>
              <a:gd name="connsiteX29" fmla="*/ 1451650 w 2451932"/>
              <a:gd name="connsiteY29" fmla="*/ 283779 h 1446415"/>
              <a:gd name="connsiteX30" fmla="*/ 1483181 w 2451932"/>
              <a:gd name="connsiteY30" fmla="*/ 304800 h 1446415"/>
              <a:gd name="connsiteX31" fmla="*/ 1514712 w 2451932"/>
              <a:gd name="connsiteY31" fmla="*/ 315310 h 1446415"/>
              <a:gd name="connsiteX32" fmla="*/ 1567263 w 2451932"/>
              <a:gd name="connsiteY32" fmla="*/ 357352 h 1446415"/>
              <a:gd name="connsiteX33" fmla="*/ 1651346 w 2451932"/>
              <a:gd name="connsiteY33" fmla="*/ 409903 h 1446415"/>
              <a:gd name="connsiteX34" fmla="*/ 1724919 w 2451932"/>
              <a:gd name="connsiteY34" fmla="*/ 441434 h 1446415"/>
              <a:gd name="connsiteX35" fmla="*/ 1777470 w 2451932"/>
              <a:gd name="connsiteY35" fmla="*/ 451945 h 1446415"/>
              <a:gd name="connsiteX36" fmla="*/ 1840532 w 2451932"/>
              <a:gd name="connsiteY36" fmla="*/ 472965 h 1446415"/>
              <a:gd name="connsiteX37" fmla="*/ 1872063 w 2451932"/>
              <a:gd name="connsiteY37" fmla="*/ 483476 h 1446415"/>
              <a:gd name="connsiteX38" fmla="*/ 1998187 w 2451932"/>
              <a:gd name="connsiteY38" fmla="*/ 504496 h 1446415"/>
              <a:gd name="connsiteX39" fmla="*/ 2103291 w 2451932"/>
              <a:gd name="connsiteY39" fmla="*/ 546538 h 1446415"/>
              <a:gd name="connsiteX40" fmla="*/ 2218905 w 2451932"/>
              <a:gd name="connsiteY40" fmla="*/ 567559 h 1446415"/>
              <a:gd name="connsiteX41" fmla="*/ 2271456 w 2451932"/>
              <a:gd name="connsiteY41" fmla="*/ 620110 h 1446415"/>
              <a:gd name="connsiteX42" fmla="*/ 2417899 w 2451932"/>
              <a:gd name="connsiteY42" fmla="*/ 683172 h 1446415"/>
              <a:gd name="connsiteX43" fmla="*/ 2407388 w 2451932"/>
              <a:gd name="connsiteY43" fmla="*/ 940589 h 1446415"/>
              <a:gd name="connsiteX44" fmla="*/ 2427706 w 2451932"/>
              <a:gd name="connsiteY44" fmla="*/ 1395992 h 1446415"/>
              <a:gd name="connsiteX45" fmla="*/ 2023849 w 2451932"/>
              <a:gd name="connsiteY45" fmla="*/ 1443203 h 1446415"/>
              <a:gd name="connsiteX46" fmla="*/ 1839478 w 2451932"/>
              <a:gd name="connsiteY46" fmla="*/ 1375486 h 1446415"/>
              <a:gd name="connsiteX47" fmla="*/ 1230932 w 2451932"/>
              <a:gd name="connsiteY47" fmla="*/ 1156138 h 1446415"/>
              <a:gd name="connsiteX48" fmla="*/ 1125829 w 2451932"/>
              <a:gd name="connsiteY48" fmla="*/ 1166648 h 1446415"/>
              <a:gd name="connsiteX49" fmla="*/ 947153 w 2451932"/>
              <a:gd name="connsiteY49" fmla="*/ 1177159 h 1446415"/>
              <a:gd name="connsiteX50" fmla="*/ 842050 w 2451932"/>
              <a:gd name="connsiteY50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421636 w 2451932"/>
              <a:gd name="connsiteY9" fmla="*/ 704193 h 1446415"/>
              <a:gd name="connsiteX10" fmla="*/ 442656 w 2451932"/>
              <a:gd name="connsiteY10" fmla="*/ 672662 h 1446415"/>
              <a:gd name="connsiteX11" fmla="*/ 474187 w 2451932"/>
              <a:gd name="connsiteY11" fmla="*/ 567559 h 1446415"/>
              <a:gd name="connsiteX12" fmla="*/ 516229 w 2451932"/>
              <a:gd name="connsiteY12" fmla="*/ 430924 h 1446415"/>
              <a:gd name="connsiteX13" fmla="*/ 579291 w 2451932"/>
              <a:gd name="connsiteY13" fmla="*/ 388883 h 1446415"/>
              <a:gd name="connsiteX14" fmla="*/ 610822 w 2451932"/>
              <a:gd name="connsiteY14" fmla="*/ 367862 h 1446415"/>
              <a:gd name="connsiteX15" fmla="*/ 600312 w 2451932"/>
              <a:gd name="connsiteY15" fmla="*/ 241738 h 1446415"/>
              <a:gd name="connsiteX16" fmla="*/ 589801 w 2451932"/>
              <a:gd name="connsiteY16" fmla="*/ 178676 h 1446415"/>
              <a:gd name="connsiteX17" fmla="*/ 600312 w 2451932"/>
              <a:gd name="connsiteY17" fmla="*/ 84083 h 1446415"/>
              <a:gd name="connsiteX18" fmla="*/ 642353 w 2451932"/>
              <a:gd name="connsiteY18" fmla="*/ 31531 h 1446415"/>
              <a:gd name="connsiteX19" fmla="*/ 831539 w 2451932"/>
              <a:gd name="connsiteY19" fmla="*/ 21021 h 1446415"/>
              <a:gd name="connsiteX20" fmla="*/ 915622 w 2451932"/>
              <a:gd name="connsiteY20" fmla="*/ 10510 h 1446415"/>
              <a:gd name="connsiteX21" fmla="*/ 968174 w 2451932"/>
              <a:gd name="connsiteY21" fmla="*/ 0 h 1446415"/>
              <a:gd name="connsiteX22" fmla="*/ 1209912 w 2451932"/>
              <a:gd name="connsiteY22" fmla="*/ 10510 h 1446415"/>
              <a:gd name="connsiteX23" fmla="*/ 1220422 w 2451932"/>
              <a:gd name="connsiteY23" fmla="*/ 63062 h 1446415"/>
              <a:gd name="connsiteX24" fmla="*/ 1262463 w 2451932"/>
              <a:gd name="connsiteY24" fmla="*/ 126124 h 1446415"/>
              <a:gd name="connsiteX25" fmla="*/ 1315015 w 2451932"/>
              <a:gd name="connsiteY25" fmla="*/ 189186 h 1446415"/>
              <a:gd name="connsiteX26" fmla="*/ 1336036 w 2451932"/>
              <a:gd name="connsiteY26" fmla="*/ 220717 h 1446415"/>
              <a:gd name="connsiteX27" fmla="*/ 1388587 w 2451932"/>
              <a:gd name="connsiteY27" fmla="*/ 252248 h 1446415"/>
              <a:gd name="connsiteX28" fmla="*/ 1451650 w 2451932"/>
              <a:gd name="connsiteY28" fmla="*/ 283779 h 1446415"/>
              <a:gd name="connsiteX29" fmla="*/ 1483181 w 2451932"/>
              <a:gd name="connsiteY29" fmla="*/ 304800 h 1446415"/>
              <a:gd name="connsiteX30" fmla="*/ 1514712 w 2451932"/>
              <a:gd name="connsiteY30" fmla="*/ 315310 h 1446415"/>
              <a:gd name="connsiteX31" fmla="*/ 1567263 w 2451932"/>
              <a:gd name="connsiteY31" fmla="*/ 357352 h 1446415"/>
              <a:gd name="connsiteX32" fmla="*/ 1651346 w 2451932"/>
              <a:gd name="connsiteY32" fmla="*/ 409903 h 1446415"/>
              <a:gd name="connsiteX33" fmla="*/ 1724919 w 2451932"/>
              <a:gd name="connsiteY33" fmla="*/ 441434 h 1446415"/>
              <a:gd name="connsiteX34" fmla="*/ 1777470 w 2451932"/>
              <a:gd name="connsiteY34" fmla="*/ 451945 h 1446415"/>
              <a:gd name="connsiteX35" fmla="*/ 1840532 w 2451932"/>
              <a:gd name="connsiteY35" fmla="*/ 472965 h 1446415"/>
              <a:gd name="connsiteX36" fmla="*/ 1872063 w 2451932"/>
              <a:gd name="connsiteY36" fmla="*/ 483476 h 1446415"/>
              <a:gd name="connsiteX37" fmla="*/ 1998187 w 2451932"/>
              <a:gd name="connsiteY37" fmla="*/ 504496 h 1446415"/>
              <a:gd name="connsiteX38" fmla="*/ 2103291 w 2451932"/>
              <a:gd name="connsiteY38" fmla="*/ 546538 h 1446415"/>
              <a:gd name="connsiteX39" fmla="*/ 2218905 w 2451932"/>
              <a:gd name="connsiteY39" fmla="*/ 567559 h 1446415"/>
              <a:gd name="connsiteX40" fmla="*/ 2271456 w 2451932"/>
              <a:gd name="connsiteY40" fmla="*/ 620110 h 1446415"/>
              <a:gd name="connsiteX41" fmla="*/ 2417899 w 2451932"/>
              <a:gd name="connsiteY41" fmla="*/ 683172 h 1446415"/>
              <a:gd name="connsiteX42" fmla="*/ 2407388 w 2451932"/>
              <a:gd name="connsiteY42" fmla="*/ 940589 h 1446415"/>
              <a:gd name="connsiteX43" fmla="*/ 2427706 w 2451932"/>
              <a:gd name="connsiteY43" fmla="*/ 1395992 h 1446415"/>
              <a:gd name="connsiteX44" fmla="*/ 2023849 w 2451932"/>
              <a:gd name="connsiteY44" fmla="*/ 1443203 h 1446415"/>
              <a:gd name="connsiteX45" fmla="*/ 1839478 w 2451932"/>
              <a:gd name="connsiteY45" fmla="*/ 1375486 h 1446415"/>
              <a:gd name="connsiteX46" fmla="*/ 1230932 w 2451932"/>
              <a:gd name="connsiteY46" fmla="*/ 1156138 h 1446415"/>
              <a:gd name="connsiteX47" fmla="*/ 1125829 w 2451932"/>
              <a:gd name="connsiteY47" fmla="*/ 1166648 h 1446415"/>
              <a:gd name="connsiteX48" fmla="*/ 947153 w 2451932"/>
              <a:gd name="connsiteY48" fmla="*/ 1177159 h 1446415"/>
              <a:gd name="connsiteX49" fmla="*/ 842050 w 2451932"/>
              <a:gd name="connsiteY49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421636 w 2451932"/>
              <a:gd name="connsiteY9" fmla="*/ 704193 h 1446415"/>
              <a:gd name="connsiteX10" fmla="*/ 552400 w 2451932"/>
              <a:gd name="connsiteY10" fmla="*/ 860821 h 1446415"/>
              <a:gd name="connsiteX11" fmla="*/ 474187 w 2451932"/>
              <a:gd name="connsiteY11" fmla="*/ 567559 h 1446415"/>
              <a:gd name="connsiteX12" fmla="*/ 516229 w 2451932"/>
              <a:gd name="connsiteY12" fmla="*/ 430924 h 1446415"/>
              <a:gd name="connsiteX13" fmla="*/ 579291 w 2451932"/>
              <a:gd name="connsiteY13" fmla="*/ 388883 h 1446415"/>
              <a:gd name="connsiteX14" fmla="*/ 610822 w 2451932"/>
              <a:gd name="connsiteY14" fmla="*/ 367862 h 1446415"/>
              <a:gd name="connsiteX15" fmla="*/ 600312 w 2451932"/>
              <a:gd name="connsiteY15" fmla="*/ 241738 h 1446415"/>
              <a:gd name="connsiteX16" fmla="*/ 589801 w 2451932"/>
              <a:gd name="connsiteY16" fmla="*/ 178676 h 1446415"/>
              <a:gd name="connsiteX17" fmla="*/ 600312 w 2451932"/>
              <a:gd name="connsiteY17" fmla="*/ 84083 h 1446415"/>
              <a:gd name="connsiteX18" fmla="*/ 642353 w 2451932"/>
              <a:gd name="connsiteY18" fmla="*/ 31531 h 1446415"/>
              <a:gd name="connsiteX19" fmla="*/ 831539 w 2451932"/>
              <a:gd name="connsiteY19" fmla="*/ 21021 h 1446415"/>
              <a:gd name="connsiteX20" fmla="*/ 915622 w 2451932"/>
              <a:gd name="connsiteY20" fmla="*/ 10510 h 1446415"/>
              <a:gd name="connsiteX21" fmla="*/ 968174 w 2451932"/>
              <a:gd name="connsiteY21" fmla="*/ 0 h 1446415"/>
              <a:gd name="connsiteX22" fmla="*/ 1209912 w 2451932"/>
              <a:gd name="connsiteY22" fmla="*/ 10510 h 1446415"/>
              <a:gd name="connsiteX23" fmla="*/ 1220422 w 2451932"/>
              <a:gd name="connsiteY23" fmla="*/ 63062 h 1446415"/>
              <a:gd name="connsiteX24" fmla="*/ 1262463 w 2451932"/>
              <a:gd name="connsiteY24" fmla="*/ 126124 h 1446415"/>
              <a:gd name="connsiteX25" fmla="*/ 1315015 w 2451932"/>
              <a:gd name="connsiteY25" fmla="*/ 189186 h 1446415"/>
              <a:gd name="connsiteX26" fmla="*/ 1336036 w 2451932"/>
              <a:gd name="connsiteY26" fmla="*/ 220717 h 1446415"/>
              <a:gd name="connsiteX27" fmla="*/ 1388587 w 2451932"/>
              <a:gd name="connsiteY27" fmla="*/ 252248 h 1446415"/>
              <a:gd name="connsiteX28" fmla="*/ 1451650 w 2451932"/>
              <a:gd name="connsiteY28" fmla="*/ 283779 h 1446415"/>
              <a:gd name="connsiteX29" fmla="*/ 1483181 w 2451932"/>
              <a:gd name="connsiteY29" fmla="*/ 304800 h 1446415"/>
              <a:gd name="connsiteX30" fmla="*/ 1514712 w 2451932"/>
              <a:gd name="connsiteY30" fmla="*/ 315310 h 1446415"/>
              <a:gd name="connsiteX31" fmla="*/ 1567263 w 2451932"/>
              <a:gd name="connsiteY31" fmla="*/ 357352 h 1446415"/>
              <a:gd name="connsiteX32" fmla="*/ 1651346 w 2451932"/>
              <a:gd name="connsiteY32" fmla="*/ 409903 h 1446415"/>
              <a:gd name="connsiteX33" fmla="*/ 1724919 w 2451932"/>
              <a:gd name="connsiteY33" fmla="*/ 441434 h 1446415"/>
              <a:gd name="connsiteX34" fmla="*/ 1777470 w 2451932"/>
              <a:gd name="connsiteY34" fmla="*/ 451945 h 1446415"/>
              <a:gd name="connsiteX35" fmla="*/ 1840532 w 2451932"/>
              <a:gd name="connsiteY35" fmla="*/ 472965 h 1446415"/>
              <a:gd name="connsiteX36" fmla="*/ 1872063 w 2451932"/>
              <a:gd name="connsiteY36" fmla="*/ 483476 h 1446415"/>
              <a:gd name="connsiteX37" fmla="*/ 1998187 w 2451932"/>
              <a:gd name="connsiteY37" fmla="*/ 504496 h 1446415"/>
              <a:gd name="connsiteX38" fmla="*/ 2103291 w 2451932"/>
              <a:gd name="connsiteY38" fmla="*/ 546538 h 1446415"/>
              <a:gd name="connsiteX39" fmla="*/ 2218905 w 2451932"/>
              <a:gd name="connsiteY39" fmla="*/ 567559 h 1446415"/>
              <a:gd name="connsiteX40" fmla="*/ 2271456 w 2451932"/>
              <a:gd name="connsiteY40" fmla="*/ 620110 h 1446415"/>
              <a:gd name="connsiteX41" fmla="*/ 2417899 w 2451932"/>
              <a:gd name="connsiteY41" fmla="*/ 683172 h 1446415"/>
              <a:gd name="connsiteX42" fmla="*/ 2407388 w 2451932"/>
              <a:gd name="connsiteY42" fmla="*/ 940589 h 1446415"/>
              <a:gd name="connsiteX43" fmla="*/ 2427706 w 2451932"/>
              <a:gd name="connsiteY43" fmla="*/ 1395992 h 1446415"/>
              <a:gd name="connsiteX44" fmla="*/ 2023849 w 2451932"/>
              <a:gd name="connsiteY44" fmla="*/ 1443203 h 1446415"/>
              <a:gd name="connsiteX45" fmla="*/ 1839478 w 2451932"/>
              <a:gd name="connsiteY45" fmla="*/ 1375486 h 1446415"/>
              <a:gd name="connsiteX46" fmla="*/ 1230932 w 2451932"/>
              <a:gd name="connsiteY46" fmla="*/ 1156138 h 1446415"/>
              <a:gd name="connsiteX47" fmla="*/ 1125829 w 2451932"/>
              <a:gd name="connsiteY47" fmla="*/ 1166648 h 1446415"/>
              <a:gd name="connsiteX48" fmla="*/ 947153 w 2451932"/>
              <a:gd name="connsiteY48" fmla="*/ 1177159 h 1446415"/>
              <a:gd name="connsiteX49" fmla="*/ 842050 w 2451932"/>
              <a:gd name="connsiteY49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421636 w 2451932"/>
              <a:gd name="connsiteY9" fmla="*/ 704193 h 1446415"/>
              <a:gd name="connsiteX10" fmla="*/ 474187 w 2451932"/>
              <a:gd name="connsiteY10" fmla="*/ 567559 h 1446415"/>
              <a:gd name="connsiteX11" fmla="*/ 516229 w 2451932"/>
              <a:gd name="connsiteY11" fmla="*/ 430924 h 1446415"/>
              <a:gd name="connsiteX12" fmla="*/ 579291 w 2451932"/>
              <a:gd name="connsiteY12" fmla="*/ 388883 h 1446415"/>
              <a:gd name="connsiteX13" fmla="*/ 610822 w 2451932"/>
              <a:gd name="connsiteY13" fmla="*/ 367862 h 1446415"/>
              <a:gd name="connsiteX14" fmla="*/ 600312 w 2451932"/>
              <a:gd name="connsiteY14" fmla="*/ 241738 h 1446415"/>
              <a:gd name="connsiteX15" fmla="*/ 589801 w 2451932"/>
              <a:gd name="connsiteY15" fmla="*/ 178676 h 1446415"/>
              <a:gd name="connsiteX16" fmla="*/ 600312 w 2451932"/>
              <a:gd name="connsiteY16" fmla="*/ 84083 h 1446415"/>
              <a:gd name="connsiteX17" fmla="*/ 642353 w 2451932"/>
              <a:gd name="connsiteY17" fmla="*/ 31531 h 1446415"/>
              <a:gd name="connsiteX18" fmla="*/ 831539 w 2451932"/>
              <a:gd name="connsiteY18" fmla="*/ 21021 h 1446415"/>
              <a:gd name="connsiteX19" fmla="*/ 915622 w 2451932"/>
              <a:gd name="connsiteY19" fmla="*/ 10510 h 1446415"/>
              <a:gd name="connsiteX20" fmla="*/ 968174 w 2451932"/>
              <a:gd name="connsiteY20" fmla="*/ 0 h 1446415"/>
              <a:gd name="connsiteX21" fmla="*/ 1209912 w 2451932"/>
              <a:gd name="connsiteY21" fmla="*/ 10510 h 1446415"/>
              <a:gd name="connsiteX22" fmla="*/ 1220422 w 2451932"/>
              <a:gd name="connsiteY22" fmla="*/ 63062 h 1446415"/>
              <a:gd name="connsiteX23" fmla="*/ 1262463 w 2451932"/>
              <a:gd name="connsiteY23" fmla="*/ 126124 h 1446415"/>
              <a:gd name="connsiteX24" fmla="*/ 1315015 w 2451932"/>
              <a:gd name="connsiteY24" fmla="*/ 189186 h 1446415"/>
              <a:gd name="connsiteX25" fmla="*/ 1336036 w 2451932"/>
              <a:gd name="connsiteY25" fmla="*/ 220717 h 1446415"/>
              <a:gd name="connsiteX26" fmla="*/ 1388587 w 2451932"/>
              <a:gd name="connsiteY26" fmla="*/ 252248 h 1446415"/>
              <a:gd name="connsiteX27" fmla="*/ 1451650 w 2451932"/>
              <a:gd name="connsiteY27" fmla="*/ 283779 h 1446415"/>
              <a:gd name="connsiteX28" fmla="*/ 1483181 w 2451932"/>
              <a:gd name="connsiteY28" fmla="*/ 304800 h 1446415"/>
              <a:gd name="connsiteX29" fmla="*/ 1514712 w 2451932"/>
              <a:gd name="connsiteY29" fmla="*/ 315310 h 1446415"/>
              <a:gd name="connsiteX30" fmla="*/ 1567263 w 2451932"/>
              <a:gd name="connsiteY30" fmla="*/ 357352 h 1446415"/>
              <a:gd name="connsiteX31" fmla="*/ 1651346 w 2451932"/>
              <a:gd name="connsiteY31" fmla="*/ 409903 h 1446415"/>
              <a:gd name="connsiteX32" fmla="*/ 1724919 w 2451932"/>
              <a:gd name="connsiteY32" fmla="*/ 441434 h 1446415"/>
              <a:gd name="connsiteX33" fmla="*/ 1777470 w 2451932"/>
              <a:gd name="connsiteY33" fmla="*/ 451945 h 1446415"/>
              <a:gd name="connsiteX34" fmla="*/ 1840532 w 2451932"/>
              <a:gd name="connsiteY34" fmla="*/ 472965 h 1446415"/>
              <a:gd name="connsiteX35" fmla="*/ 1872063 w 2451932"/>
              <a:gd name="connsiteY35" fmla="*/ 483476 h 1446415"/>
              <a:gd name="connsiteX36" fmla="*/ 1998187 w 2451932"/>
              <a:gd name="connsiteY36" fmla="*/ 504496 h 1446415"/>
              <a:gd name="connsiteX37" fmla="*/ 2103291 w 2451932"/>
              <a:gd name="connsiteY37" fmla="*/ 546538 h 1446415"/>
              <a:gd name="connsiteX38" fmla="*/ 2218905 w 2451932"/>
              <a:gd name="connsiteY38" fmla="*/ 567559 h 1446415"/>
              <a:gd name="connsiteX39" fmla="*/ 2271456 w 2451932"/>
              <a:gd name="connsiteY39" fmla="*/ 620110 h 1446415"/>
              <a:gd name="connsiteX40" fmla="*/ 2417899 w 2451932"/>
              <a:gd name="connsiteY40" fmla="*/ 683172 h 1446415"/>
              <a:gd name="connsiteX41" fmla="*/ 2407388 w 2451932"/>
              <a:gd name="connsiteY41" fmla="*/ 940589 h 1446415"/>
              <a:gd name="connsiteX42" fmla="*/ 2427706 w 2451932"/>
              <a:gd name="connsiteY42" fmla="*/ 1395992 h 1446415"/>
              <a:gd name="connsiteX43" fmla="*/ 2023849 w 2451932"/>
              <a:gd name="connsiteY43" fmla="*/ 1443203 h 1446415"/>
              <a:gd name="connsiteX44" fmla="*/ 1839478 w 2451932"/>
              <a:gd name="connsiteY44" fmla="*/ 1375486 h 1446415"/>
              <a:gd name="connsiteX45" fmla="*/ 1230932 w 2451932"/>
              <a:gd name="connsiteY45" fmla="*/ 1156138 h 1446415"/>
              <a:gd name="connsiteX46" fmla="*/ 1125829 w 2451932"/>
              <a:gd name="connsiteY46" fmla="*/ 1166648 h 1446415"/>
              <a:gd name="connsiteX47" fmla="*/ 947153 w 2451932"/>
              <a:gd name="connsiteY47" fmla="*/ 1177159 h 1446415"/>
              <a:gd name="connsiteX48" fmla="*/ 842050 w 2451932"/>
              <a:gd name="connsiteY48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474187 w 2451932"/>
              <a:gd name="connsiteY9" fmla="*/ 567559 h 1446415"/>
              <a:gd name="connsiteX10" fmla="*/ 516229 w 2451932"/>
              <a:gd name="connsiteY10" fmla="*/ 430924 h 1446415"/>
              <a:gd name="connsiteX11" fmla="*/ 579291 w 2451932"/>
              <a:gd name="connsiteY11" fmla="*/ 388883 h 1446415"/>
              <a:gd name="connsiteX12" fmla="*/ 610822 w 2451932"/>
              <a:gd name="connsiteY12" fmla="*/ 367862 h 1446415"/>
              <a:gd name="connsiteX13" fmla="*/ 600312 w 2451932"/>
              <a:gd name="connsiteY13" fmla="*/ 241738 h 1446415"/>
              <a:gd name="connsiteX14" fmla="*/ 589801 w 2451932"/>
              <a:gd name="connsiteY14" fmla="*/ 178676 h 1446415"/>
              <a:gd name="connsiteX15" fmla="*/ 600312 w 2451932"/>
              <a:gd name="connsiteY15" fmla="*/ 84083 h 1446415"/>
              <a:gd name="connsiteX16" fmla="*/ 642353 w 2451932"/>
              <a:gd name="connsiteY16" fmla="*/ 31531 h 1446415"/>
              <a:gd name="connsiteX17" fmla="*/ 831539 w 2451932"/>
              <a:gd name="connsiteY17" fmla="*/ 21021 h 1446415"/>
              <a:gd name="connsiteX18" fmla="*/ 915622 w 2451932"/>
              <a:gd name="connsiteY18" fmla="*/ 10510 h 1446415"/>
              <a:gd name="connsiteX19" fmla="*/ 968174 w 2451932"/>
              <a:gd name="connsiteY19" fmla="*/ 0 h 1446415"/>
              <a:gd name="connsiteX20" fmla="*/ 1209912 w 2451932"/>
              <a:gd name="connsiteY20" fmla="*/ 10510 h 1446415"/>
              <a:gd name="connsiteX21" fmla="*/ 1220422 w 2451932"/>
              <a:gd name="connsiteY21" fmla="*/ 63062 h 1446415"/>
              <a:gd name="connsiteX22" fmla="*/ 1262463 w 2451932"/>
              <a:gd name="connsiteY22" fmla="*/ 126124 h 1446415"/>
              <a:gd name="connsiteX23" fmla="*/ 1315015 w 2451932"/>
              <a:gd name="connsiteY23" fmla="*/ 189186 h 1446415"/>
              <a:gd name="connsiteX24" fmla="*/ 1336036 w 2451932"/>
              <a:gd name="connsiteY24" fmla="*/ 220717 h 1446415"/>
              <a:gd name="connsiteX25" fmla="*/ 1388587 w 2451932"/>
              <a:gd name="connsiteY25" fmla="*/ 252248 h 1446415"/>
              <a:gd name="connsiteX26" fmla="*/ 1451650 w 2451932"/>
              <a:gd name="connsiteY26" fmla="*/ 283779 h 1446415"/>
              <a:gd name="connsiteX27" fmla="*/ 1483181 w 2451932"/>
              <a:gd name="connsiteY27" fmla="*/ 304800 h 1446415"/>
              <a:gd name="connsiteX28" fmla="*/ 1514712 w 2451932"/>
              <a:gd name="connsiteY28" fmla="*/ 315310 h 1446415"/>
              <a:gd name="connsiteX29" fmla="*/ 1567263 w 2451932"/>
              <a:gd name="connsiteY29" fmla="*/ 357352 h 1446415"/>
              <a:gd name="connsiteX30" fmla="*/ 1651346 w 2451932"/>
              <a:gd name="connsiteY30" fmla="*/ 409903 h 1446415"/>
              <a:gd name="connsiteX31" fmla="*/ 1724919 w 2451932"/>
              <a:gd name="connsiteY31" fmla="*/ 441434 h 1446415"/>
              <a:gd name="connsiteX32" fmla="*/ 1777470 w 2451932"/>
              <a:gd name="connsiteY32" fmla="*/ 451945 h 1446415"/>
              <a:gd name="connsiteX33" fmla="*/ 1840532 w 2451932"/>
              <a:gd name="connsiteY33" fmla="*/ 472965 h 1446415"/>
              <a:gd name="connsiteX34" fmla="*/ 1872063 w 2451932"/>
              <a:gd name="connsiteY34" fmla="*/ 483476 h 1446415"/>
              <a:gd name="connsiteX35" fmla="*/ 1998187 w 2451932"/>
              <a:gd name="connsiteY35" fmla="*/ 504496 h 1446415"/>
              <a:gd name="connsiteX36" fmla="*/ 2103291 w 2451932"/>
              <a:gd name="connsiteY36" fmla="*/ 546538 h 1446415"/>
              <a:gd name="connsiteX37" fmla="*/ 2218905 w 2451932"/>
              <a:gd name="connsiteY37" fmla="*/ 567559 h 1446415"/>
              <a:gd name="connsiteX38" fmla="*/ 2271456 w 2451932"/>
              <a:gd name="connsiteY38" fmla="*/ 620110 h 1446415"/>
              <a:gd name="connsiteX39" fmla="*/ 2417899 w 2451932"/>
              <a:gd name="connsiteY39" fmla="*/ 683172 h 1446415"/>
              <a:gd name="connsiteX40" fmla="*/ 2407388 w 2451932"/>
              <a:gd name="connsiteY40" fmla="*/ 940589 h 1446415"/>
              <a:gd name="connsiteX41" fmla="*/ 2427706 w 2451932"/>
              <a:gd name="connsiteY41" fmla="*/ 1395992 h 1446415"/>
              <a:gd name="connsiteX42" fmla="*/ 2023849 w 2451932"/>
              <a:gd name="connsiteY42" fmla="*/ 1443203 h 1446415"/>
              <a:gd name="connsiteX43" fmla="*/ 1839478 w 2451932"/>
              <a:gd name="connsiteY43" fmla="*/ 1375486 h 1446415"/>
              <a:gd name="connsiteX44" fmla="*/ 1230932 w 2451932"/>
              <a:gd name="connsiteY44" fmla="*/ 1156138 h 1446415"/>
              <a:gd name="connsiteX45" fmla="*/ 1125829 w 2451932"/>
              <a:gd name="connsiteY45" fmla="*/ 1166648 h 1446415"/>
              <a:gd name="connsiteX46" fmla="*/ 947153 w 2451932"/>
              <a:gd name="connsiteY46" fmla="*/ 1177159 h 1446415"/>
              <a:gd name="connsiteX47" fmla="*/ 842050 w 2451932"/>
              <a:gd name="connsiteY47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610822 w 2451932"/>
              <a:gd name="connsiteY11" fmla="*/ 367862 h 1446415"/>
              <a:gd name="connsiteX12" fmla="*/ 600312 w 2451932"/>
              <a:gd name="connsiteY12" fmla="*/ 241738 h 1446415"/>
              <a:gd name="connsiteX13" fmla="*/ 589801 w 2451932"/>
              <a:gd name="connsiteY13" fmla="*/ 178676 h 1446415"/>
              <a:gd name="connsiteX14" fmla="*/ 600312 w 2451932"/>
              <a:gd name="connsiteY14" fmla="*/ 84083 h 1446415"/>
              <a:gd name="connsiteX15" fmla="*/ 642353 w 2451932"/>
              <a:gd name="connsiteY15" fmla="*/ 31531 h 1446415"/>
              <a:gd name="connsiteX16" fmla="*/ 831539 w 2451932"/>
              <a:gd name="connsiteY16" fmla="*/ 21021 h 1446415"/>
              <a:gd name="connsiteX17" fmla="*/ 915622 w 2451932"/>
              <a:gd name="connsiteY17" fmla="*/ 10510 h 1446415"/>
              <a:gd name="connsiteX18" fmla="*/ 968174 w 2451932"/>
              <a:gd name="connsiteY18" fmla="*/ 0 h 1446415"/>
              <a:gd name="connsiteX19" fmla="*/ 1209912 w 2451932"/>
              <a:gd name="connsiteY19" fmla="*/ 10510 h 1446415"/>
              <a:gd name="connsiteX20" fmla="*/ 1220422 w 2451932"/>
              <a:gd name="connsiteY20" fmla="*/ 63062 h 1446415"/>
              <a:gd name="connsiteX21" fmla="*/ 1262463 w 2451932"/>
              <a:gd name="connsiteY21" fmla="*/ 126124 h 1446415"/>
              <a:gd name="connsiteX22" fmla="*/ 1315015 w 2451932"/>
              <a:gd name="connsiteY22" fmla="*/ 189186 h 1446415"/>
              <a:gd name="connsiteX23" fmla="*/ 1336036 w 2451932"/>
              <a:gd name="connsiteY23" fmla="*/ 220717 h 1446415"/>
              <a:gd name="connsiteX24" fmla="*/ 1388587 w 2451932"/>
              <a:gd name="connsiteY24" fmla="*/ 252248 h 1446415"/>
              <a:gd name="connsiteX25" fmla="*/ 1451650 w 2451932"/>
              <a:gd name="connsiteY25" fmla="*/ 283779 h 1446415"/>
              <a:gd name="connsiteX26" fmla="*/ 1483181 w 2451932"/>
              <a:gd name="connsiteY26" fmla="*/ 304800 h 1446415"/>
              <a:gd name="connsiteX27" fmla="*/ 1514712 w 2451932"/>
              <a:gd name="connsiteY27" fmla="*/ 315310 h 1446415"/>
              <a:gd name="connsiteX28" fmla="*/ 1567263 w 2451932"/>
              <a:gd name="connsiteY28" fmla="*/ 357352 h 1446415"/>
              <a:gd name="connsiteX29" fmla="*/ 1651346 w 2451932"/>
              <a:gd name="connsiteY29" fmla="*/ 409903 h 1446415"/>
              <a:gd name="connsiteX30" fmla="*/ 1724919 w 2451932"/>
              <a:gd name="connsiteY30" fmla="*/ 441434 h 1446415"/>
              <a:gd name="connsiteX31" fmla="*/ 1777470 w 2451932"/>
              <a:gd name="connsiteY31" fmla="*/ 451945 h 1446415"/>
              <a:gd name="connsiteX32" fmla="*/ 1840532 w 2451932"/>
              <a:gd name="connsiteY32" fmla="*/ 472965 h 1446415"/>
              <a:gd name="connsiteX33" fmla="*/ 1872063 w 2451932"/>
              <a:gd name="connsiteY33" fmla="*/ 483476 h 1446415"/>
              <a:gd name="connsiteX34" fmla="*/ 1998187 w 2451932"/>
              <a:gd name="connsiteY34" fmla="*/ 504496 h 1446415"/>
              <a:gd name="connsiteX35" fmla="*/ 2103291 w 2451932"/>
              <a:gd name="connsiteY35" fmla="*/ 546538 h 1446415"/>
              <a:gd name="connsiteX36" fmla="*/ 2218905 w 2451932"/>
              <a:gd name="connsiteY36" fmla="*/ 567559 h 1446415"/>
              <a:gd name="connsiteX37" fmla="*/ 2271456 w 2451932"/>
              <a:gd name="connsiteY37" fmla="*/ 620110 h 1446415"/>
              <a:gd name="connsiteX38" fmla="*/ 2417899 w 2451932"/>
              <a:gd name="connsiteY38" fmla="*/ 683172 h 1446415"/>
              <a:gd name="connsiteX39" fmla="*/ 2407388 w 2451932"/>
              <a:gd name="connsiteY39" fmla="*/ 940589 h 1446415"/>
              <a:gd name="connsiteX40" fmla="*/ 2427706 w 2451932"/>
              <a:gd name="connsiteY40" fmla="*/ 1395992 h 1446415"/>
              <a:gd name="connsiteX41" fmla="*/ 2023849 w 2451932"/>
              <a:gd name="connsiteY41" fmla="*/ 1443203 h 1446415"/>
              <a:gd name="connsiteX42" fmla="*/ 1839478 w 2451932"/>
              <a:gd name="connsiteY42" fmla="*/ 1375486 h 1446415"/>
              <a:gd name="connsiteX43" fmla="*/ 1230932 w 2451932"/>
              <a:gd name="connsiteY43" fmla="*/ 1156138 h 1446415"/>
              <a:gd name="connsiteX44" fmla="*/ 1125829 w 2451932"/>
              <a:gd name="connsiteY44" fmla="*/ 1166648 h 1446415"/>
              <a:gd name="connsiteX45" fmla="*/ 947153 w 2451932"/>
              <a:gd name="connsiteY45" fmla="*/ 1177159 h 1446415"/>
              <a:gd name="connsiteX46" fmla="*/ 842050 w 2451932"/>
              <a:gd name="connsiteY46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736243 w 2451932"/>
              <a:gd name="connsiteY11" fmla="*/ 524661 h 1446415"/>
              <a:gd name="connsiteX12" fmla="*/ 600312 w 2451932"/>
              <a:gd name="connsiteY12" fmla="*/ 241738 h 1446415"/>
              <a:gd name="connsiteX13" fmla="*/ 589801 w 2451932"/>
              <a:gd name="connsiteY13" fmla="*/ 178676 h 1446415"/>
              <a:gd name="connsiteX14" fmla="*/ 600312 w 2451932"/>
              <a:gd name="connsiteY14" fmla="*/ 84083 h 1446415"/>
              <a:gd name="connsiteX15" fmla="*/ 642353 w 2451932"/>
              <a:gd name="connsiteY15" fmla="*/ 31531 h 1446415"/>
              <a:gd name="connsiteX16" fmla="*/ 831539 w 2451932"/>
              <a:gd name="connsiteY16" fmla="*/ 21021 h 1446415"/>
              <a:gd name="connsiteX17" fmla="*/ 915622 w 2451932"/>
              <a:gd name="connsiteY17" fmla="*/ 10510 h 1446415"/>
              <a:gd name="connsiteX18" fmla="*/ 968174 w 2451932"/>
              <a:gd name="connsiteY18" fmla="*/ 0 h 1446415"/>
              <a:gd name="connsiteX19" fmla="*/ 1209912 w 2451932"/>
              <a:gd name="connsiteY19" fmla="*/ 10510 h 1446415"/>
              <a:gd name="connsiteX20" fmla="*/ 1220422 w 2451932"/>
              <a:gd name="connsiteY20" fmla="*/ 63062 h 1446415"/>
              <a:gd name="connsiteX21" fmla="*/ 1262463 w 2451932"/>
              <a:gd name="connsiteY21" fmla="*/ 126124 h 1446415"/>
              <a:gd name="connsiteX22" fmla="*/ 1315015 w 2451932"/>
              <a:gd name="connsiteY22" fmla="*/ 189186 h 1446415"/>
              <a:gd name="connsiteX23" fmla="*/ 1336036 w 2451932"/>
              <a:gd name="connsiteY23" fmla="*/ 220717 h 1446415"/>
              <a:gd name="connsiteX24" fmla="*/ 1388587 w 2451932"/>
              <a:gd name="connsiteY24" fmla="*/ 252248 h 1446415"/>
              <a:gd name="connsiteX25" fmla="*/ 1451650 w 2451932"/>
              <a:gd name="connsiteY25" fmla="*/ 283779 h 1446415"/>
              <a:gd name="connsiteX26" fmla="*/ 1483181 w 2451932"/>
              <a:gd name="connsiteY26" fmla="*/ 304800 h 1446415"/>
              <a:gd name="connsiteX27" fmla="*/ 1514712 w 2451932"/>
              <a:gd name="connsiteY27" fmla="*/ 315310 h 1446415"/>
              <a:gd name="connsiteX28" fmla="*/ 1567263 w 2451932"/>
              <a:gd name="connsiteY28" fmla="*/ 357352 h 1446415"/>
              <a:gd name="connsiteX29" fmla="*/ 1651346 w 2451932"/>
              <a:gd name="connsiteY29" fmla="*/ 409903 h 1446415"/>
              <a:gd name="connsiteX30" fmla="*/ 1724919 w 2451932"/>
              <a:gd name="connsiteY30" fmla="*/ 441434 h 1446415"/>
              <a:gd name="connsiteX31" fmla="*/ 1777470 w 2451932"/>
              <a:gd name="connsiteY31" fmla="*/ 451945 h 1446415"/>
              <a:gd name="connsiteX32" fmla="*/ 1840532 w 2451932"/>
              <a:gd name="connsiteY32" fmla="*/ 472965 h 1446415"/>
              <a:gd name="connsiteX33" fmla="*/ 1872063 w 2451932"/>
              <a:gd name="connsiteY33" fmla="*/ 483476 h 1446415"/>
              <a:gd name="connsiteX34" fmla="*/ 1998187 w 2451932"/>
              <a:gd name="connsiteY34" fmla="*/ 504496 h 1446415"/>
              <a:gd name="connsiteX35" fmla="*/ 2103291 w 2451932"/>
              <a:gd name="connsiteY35" fmla="*/ 546538 h 1446415"/>
              <a:gd name="connsiteX36" fmla="*/ 2218905 w 2451932"/>
              <a:gd name="connsiteY36" fmla="*/ 567559 h 1446415"/>
              <a:gd name="connsiteX37" fmla="*/ 2271456 w 2451932"/>
              <a:gd name="connsiteY37" fmla="*/ 620110 h 1446415"/>
              <a:gd name="connsiteX38" fmla="*/ 2417899 w 2451932"/>
              <a:gd name="connsiteY38" fmla="*/ 683172 h 1446415"/>
              <a:gd name="connsiteX39" fmla="*/ 2407388 w 2451932"/>
              <a:gd name="connsiteY39" fmla="*/ 940589 h 1446415"/>
              <a:gd name="connsiteX40" fmla="*/ 2427706 w 2451932"/>
              <a:gd name="connsiteY40" fmla="*/ 1395992 h 1446415"/>
              <a:gd name="connsiteX41" fmla="*/ 2023849 w 2451932"/>
              <a:gd name="connsiteY41" fmla="*/ 1443203 h 1446415"/>
              <a:gd name="connsiteX42" fmla="*/ 1839478 w 2451932"/>
              <a:gd name="connsiteY42" fmla="*/ 1375486 h 1446415"/>
              <a:gd name="connsiteX43" fmla="*/ 1230932 w 2451932"/>
              <a:gd name="connsiteY43" fmla="*/ 1156138 h 1446415"/>
              <a:gd name="connsiteX44" fmla="*/ 1125829 w 2451932"/>
              <a:gd name="connsiteY44" fmla="*/ 1166648 h 1446415"/>
              <a:gd name="connsiteX45" fmla="*/ 947153 w 2451932"/>
              <a:gd name="connsiteY45" fmla="*/ 1177159 h 1446415"/>
              <a:gd name="connsiteX46" fmla="*/ 842050 w 2451932"/>
              <a:gd name="connsiteY46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600312 w 2451932"/>
              <a:gd name="connsiteY11" fmla="*/ 241738 h 1446415"/>
              <a:gd name="connsiteX12" fmla="*/ 589801 w 2451932"/>
              <a:gd name="connsiteY12" fmla="*/ 178676 h 1446415"/>
              <a:gd name="connsiteX13" fmla="*/ 600312 w 2451932"/>
              <a:gd name="connsiteY13" fmla="*/ 84083 h 1446415"/>
              <a:gd name="connsiteX14" fmla="*/ 642353 w 2451932"/>
              <a:gd name="connsiteY14" fmla="*/ 31531 h 1446415"/>
              <a:gd name="connsiteX15" fmla="*/ 831539 w 2451932"/>
              <a:gd name="connsiteY15" fmla="*/ 21021 h 1446415"/>
              <a:gd name="connsiteX16" fmla="*/ 915622 w 2451932"/>
              <a:gd name="connsiteY16" fmla="*/ 10510 h 1446415"/>
              <a:gd name="connsiteX17" fmla="*/ 968174 w 2451932"/>
              <a:gd name="connsiteY17" fmla="*/ 0 h 1446415"/>
              <a:gd name="connsiteX18" fmla="*/ 1209912 w 2451932"/>
              <a:gd name="connsiteY18" fmla="*/ 10510 h 1446415"/>
              <a:gd name="connsiteX19" fmla="*/ 1220422 w 2451932"/>
              <a:gd name="connsiteY19" fmla="*/ 63062 h 1446415"/>
              <a:gd name="connsiteX20" fmla="*/ 1262463 w 2451932"/>
              <a:gd name="connsiteY20" fmla="*/ 126124 h 1446415"/>
              <a:gd name="connsiteX21" fmla="*/ 1315015 w 2451932"/>
              <a:gd name="connsiteY21" fmla="*/ 189186 h 1446415"/>
              <a:gd name="connsiteX22" fmla="*/ 1336036 w 2451932"/>
              <a:gd name="connsiteY22" fmla="*/ 220717 h 1446415"/>
              <a:gd name="connsiteX23" fmla="*/ 1388587 w 2451932"/>
              <a:gd name="connsiteY23" fmla="*/ 252248 h 1446415"/>
              <a:gd name="connsiteX24" fmla="*/ 1451650 w 2451932"/>
              <a:gd name="connsiteY24" fmla="*/ 283779 h 1446415"/>
              <a:gd name="connsiteX25" fmla="*/ 1483181 w 2451932"/>
              <a:gd name="connsiteY25" fmla="*/ 304800 h 1446415"/>
              <a:gd name="connsiteX26" fmla="*/ 1514712 w 2451932"/>
              <a:gd name="connsiteY26" fmla="*/ 315310 h 1446415"/>
              <a:gd name="connsiteX27" fmla="*/ 1567263 w 2451932"/>
              <a:gd name="connsiteY27" fmla="*/ 357352 h 1446415"/>
              <a:gd name="connsiteX28" fmla="*/ 1651346 w 2451932"/>
              <a:gd name="connsiteY28" fmla="*/ 409903 h 1446415"/>
              <a:gd name="connsiteX29" fmla="*/ 1724919 w 2451932"/>
              <a:gd name="connsiteY29" fmla="*/ 441434 h 1446415"/>
              <a:gd name="connsiteX30" fmla="*/ 1777470 w 2451932"/>
              <a:gd name="connsiteY30" fmla="*/ 451945 h 1446415"/>
              <a:gd name="connsiteX31" fmla="*/ 1840532 w 2451932"/>
              <a:gd name="connsiteY31" fmla="*/ 472965 h 1446415"/>
              <a:gd name="connsiteX32" fmla="*/ 1872063 w 2451932"/>
              <a:gd name="connsiteY32" fmla="*/ 483476 h 1446415"/>
              <a:gd name="connsiteX33" fmla="*/ 1998187 w 2451932"/>
              <a:gd name="connsiteY33" fmla="*/ 504496 h 1446415"/>
              <a:gd name="connsiteX34" fmla="*/ 2103291 w 2451932"/>
              <a:gd name="connsiteY34" fmla="*/ 546538 h 1446415"/>
              <a:gd name="connsiteX35" fmla="*/ 2218905 w 2451932"/>
              <a:gd name="connsiteY35" fmla="*/ 567559 h 1446415"/>
              <a:gd name="connsiteX36" fmla="*/ 2271456 w 2451932"/>
              <a:gd name="connsiteY36" fmla="*/ 620110 h 1446415"/>
              <a:gd name="connsiteX37" fmla="*/ 2417899 w 2451932"/>
              <a:gd name="connsiteY37" fmla="*/ 683172 h 1446415"/>
              <a:gd name="connsiteX38" fmla="*/ 2407388 w 2451932"/>
              <a:gd name="connsiteY38" fmla="*/ 940589 h 1446415"/>
              <a:gd name="connsiteX39" fmla="*/ 2427706 w 2451932"/>
              <a:gd name="connsiteY39" fmla="*/ 1395992 h 1446415"/>
              <a:gd name="connsiteX40" fmla="*/ 2023849 w 2451932"/>
              <a:gd name="connsiteY40" fmla="*/ 1443203 h 1446415"/>
              <a:gd name="connsiteX41" fmla="*/ 1839478 w 2451932"/>
              <a:gd name="connsiteY41" fmla="*/ 1375486 h 1446415"/>
              <a:gd name="connsiteX42" fmla="*/ 1230932 w 2451932"/>
              <a:gd name="connsiteY42" fmla="*/ 1156138 h 1446415"/>
              <a:gd name="connsiteX43" fmla="*/ 1125829 w 2451932"/>
              <a:gd name="connsiteY43" fmla="*/ 1166648 h 1446415"/>
              <a:gd name="connsiteX44" fmla="*/ 947153 w 2451932"/>
              <a:gd name="connsiteY44" fmla="*/ 1177159 h 1446415"/>
              <a:gd name="connsiteX45" fmla="*/ 842050 w 2451932"/>
              <a:gd name="connsiteY45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600312 w 2451932"/>
              <a:gd name="connsiteY11" fmla="*/ 241738 h 1446415"/>
              <a:gd name="connsiteX12" fmla="*/ 600312 w 2451932"/>
              <a:gd name="connsiteY12" fmla="*/ 84083 h 1446415"/>
              <a:gd name="connsiteX13" fmla="*/ 642353 w 2451932"/>
              <a:gd name="connsiteY13" fmla="*/ 31531 h 1446415"/>
              <a:gd name="connsiteX14" fmla="*/ 831539 w 2451932"/>
              <a:gd name="connsiteY14" fmla="*/ 21021 h 1446415"/>
              <a:gd name="connsiteX15" fmla="*/ 915622 w 2451932"/>
              <a:gd name="connsiteY15" fmla="*/ 10510 h 1446415"/>
              <a:gd name="connsiteX16" fmla="*/ 968174 w 2451932"/>
              <a:gd name="connsiteY16" fmla="*/ 0 h 1446415"/>
              <a:gd name="connsiteX17" fmla="*/ 1209912 w 2451932"/>
              <a:gd name="connsiteY17" fmla="*/ 10510 h 1446415"/>
              <a:gd name="connsiteX18" fmla="*/ 1220422 w 2451932"/>
              <a:gd name="connsiteY18" fmla="*/ 63062 h 1446415"/>
              <a:gd name="connsiteX19" fmla="*/ 1262463 w 2451932"/>
              <a:gd name="connsiteY19" fmla="*/ 126124 h 1446415"/>
              <a:gd name="connsiteX20" fmla="*/ 1315015 w 2451932"/>
              <a:gd name="connsiteY20" fmla="*/ 189186 h 1446415"/>
              <a:gd name="connsiteX21" fmla="*/ 1336036 w 2451932"/>
              <a:gd name="connsiteY21" fmla="*/ 220717 h 1446415"/>
              <a:gd name="connsiteX22" fmla="*/ 1388587 w 2451932"/>
              <a:gd name="connsiteY22" fmla="*/ 252248 h 1446415"/>
              <a:gd name="connsiteX23" fmla="*/ 1451650 w 2451932"/>
              <a:gd name="connsiteY23" fmla="*/ 283779 h 1446415"/>
              <a:gd name="connsiteX24" fmla="*/ 1483181 w 2451932"/>
              <a:gd name="connsiteY24" fmla="*/ 304800 h 1446415"/>
              <a:gd name="connsiteX25" fmla="*/ 1514712 w 2451932"/>
              <a:gd name="connsiteY25" fmla="*/ 315310 h 1446415"/>
              <a:gd name="connsiteX26" fmla="*/ 1567263 w 2451932"/>
              <a:gd name="connsiteY26" fmla="*/ 357352 h 1446415"/>
              <a:gd name="connsiteX27" fmla="*/ 1651346 w 2451932"/>
              <a:gd name="connsiteY27" fmla="*/ 409903 h 1446415"/>
              <a:gd name="connsiteX28" fmla="*/ 1724919 w 2451932"/>
              <a:gd name="connsiteY28" fmla="*/ 441434 h 1446415"/>
              <a:gd name="connsiteX29" fmla="*/ 1777470 w 2451932"/>
              <a:gd name="connsiteY29" fmla="*/ 451945 h 1446415"/>
              <a:gd name="connsiteX30" fmla="*/ 1840532 w 2451932"/>
              <a:gd name="connsiteY30" fmla="*/ 472965 h 1446415"/>
              <a:gd name="connsiteX31" fmla="*/ 1872063 w 2451932"/>
              <a:gd name="connsiteY31" fmla="*/ 483476 h 1446415"/>
              <a:gd name="connsiteX32" fmla="*/ 1998187 w 2451932"/>
              <a:gd name="connsiteY32" fmla="*/ 504496 h 1446415"/>
              <a:gd name="connsiteX33" fmla="*/ 2103291 w 2451932"/>
              <a:gd name="connsiteY33" fmla="*/ 546538 h 1446415"/>
              <a:gd name="connsiteX34" fmla="*/ 2218905 w 2451932"/>
              <a:gd name="connsiteY34" fmla="*/ 567559 h 1446415"/>
              <a:gd name="connsiteX35" fmla="*/ 2271456 w 2451932"/>
              <a:gd name="connsiteY35" fmla="*/ 620110 h 1446415"/>
              <a:gd name="connsiteX36" fmla="*/ 2417899 w 2451932"/>
              <a:gd name="connsiteY36" fmla="*/ 683172 h 1446415"/>
              <a:gd name="connsiteX37" fmla="*/ 2407388 w 2451932"/>
              <a:gd name="connsiteY37" fmla="*/ 940589 h 1446415"/>
              <a:gd name="connsiteX38" fmla="*/ 2427706 w 2451932"/>
              <a:gd name="connsiteY38" fmla="*/ 1395992 h 1446415"/>
              <a:gd name="connsiteX39" fmla="*/ 2023849 w 2451932"/>
              <a:gd name="connsiteY39" fmla="*/ 1443203 h 1446415"/>
              <a:gd name="connsiteX40" fmla="*/ 1839478 w 2451932"/>
              <a:gd name="connsiteY40" fmla="*/ 1375486 h 1446415"/>
              <a:gd name="connsiteX41" fmla="*/ 1230932 w 2451932"/>
              <a:gd name="connsiteY41" fmla="*/ 1156138 h 1446415"/>
              <a:gd name="connsiteX42" fmla="*/ 1125829 w 2451932"/>
              <a:gd name="connsiteY42" fmla="*/ 1166648 h 1446415"/>
              <a:gd name="connsiteX43" fmla="*/ 947153 w 2451932"/>
              <a:gd name="connsiteY43" fmla="*/ 1177159 h 1446415"/>
              <a:gd name="connsiteX44" fmla="*/ 842050 w 2451932"/>
              <a:gd name="connsiteY44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600312 w 2451932"/>
              <a:gd name="connsiteY11" fmla="*/ 241738 h 1446415"/>
              <a:gd name="connsiteX12" fmla="*/ 642353 w 2451932"/>
              <a:gd name="connsiteY12" fmla="*/ 3153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262463 w 2451932"/>
              <a:gd name="connsiteY18" fmla="*/ 126124 h 1446415"/>
              <a:gd name="connsiteX19" fmla="*/ 1315015 w 2451932"/>
              <a:gd name="connsiteY19" fmla="*/ 189186 h 1446415"/>
              <a:gd name="connsiteX20" fmla="*/ 1336036 w 2451932"/>
              <a:gd name="connsiteY20" fmla="*/ 220717 h 1446415"/>
              <a:gd name="connsiteX21" fmla="*/ 1388587 w 2451932"/>
              <a:gd name="connsiteY21" fmla="*/ 252248 h 1446415"/>
              <a:gd name="connsiteX22" fmla="*/ 1451650 w 2451932"/>
              <a:gd name="connsiteY22" fmla="*/ 283779 h 1446415"/>
              <a:gd name="connsiteX23" fmla="*/ 1483181 w 2451932"/>
              <a:gd name="connsiteY23" fmla="*/ 304800 h 1446415"/>
              <a:gd name="connsiteX24" fmla="*/ 1514712 w 2451932"/>
              <a:gd name="connsiteY24" fmla="*/ 315310 h 1446415"/>
              <a:gd name="connsiteX25" fmla="*/ 1567263 w 2451932"/>
              <a:gd name="connsiteY25" fmla="*/ 357352 h 1446415"/>
              <a:gd name="connsiteX26" fmla="*/ 1651346 w 2451932"/>
              <a:gd name="connsiteY26" fmla="*/ 409903 h 1446415"/>
              <a:gd name="connsiteX27" fmla="*/ 1724919 w 2451932"/>
              <a:gd name="connsiteY27" fmla="*/ 441434 h 1446415"/>
              <a:gd name="connsiteX28" fmla="*/ 1777470 w 2451932"/>
              <a:gd name="connsiteY28" fmla="*/ 451945 h 1446415"/>
              <a:gd name="connsiteX29" fmla="*/ 1840532 w 2451932"/>
              <a:gd name="connsiteY29" fmla="*/ 472965 h 1446415"/>
              <a:gd name="connsiteX30" fmla="*/ 1872063 w 2451932"/>
              <a:gd name="connsiteY30" fmla="*/ 483476 h 1446415"/>
              <a:gd name="connsiteX31" fmla="*/ 1998187 w 2451932"/>
              <a:gd name="connsiteY31" fmla="*/ 504496 h 1446415"/>
              <a:gd name="connsiteX32" fmla="*/ 2103291 w 2451932"/>
              <a:gd name="connsiteY32" fmla="*/ 546538 h 1446415"/>
              <a:gd name="connsiteX33" fmla="*/ 2218905 w 2451932"/>
              <a:gd name="connsiteY33" fmla="*/ 567559 h 1446415"/>
              <a:gd name="connsiteX34" fmla="*/ 2271456 w 2451932"/>
              <a:gd name="connsiteY34" fmla="*/ 620110 h 1446415"/>
              <a:gd name="connsiteX35" fmla="*/ 2417899 w 2451932"/>
              <a:gd name="connsiteY35" fmla="*/ 683172 h 1446415"/>
              <a:gd name="connsiteX36" fmla="*/ 2407388 w 2451932"/>
              <a:gd name="connsiteY36" fmla="*/ 940589 h 1446415"/>
              <a:gd name="connsiteX37" fmla="*/ 2427706 w 2451932"/>
              <a:gd name="connsiteY37" fmla="*/ 1395992 h 1446415"/>
              <a:gd name="connsiteX38" fmla="*/ 2023849 w 2451932"/>
              <a:gd name="connsiteY38" fmla="*/ 1443203 h 1446415"/>
              <a:gd name="connsiteX39" fmla="*/ 1839478 w 2451932"/>
              <a:gd name="connsiteY39" fmla="*/ 1375486 h 1446415"/>
              <a:gd name="connsiteX40" fmla="*/ 1230932 w 2451932"/>
              <a:gd name="connsiteY40" fmla="*/ 1156138 h 1446415"/>
              <a:gd name="connsiteX41" fmla="*/ 1125829 w 2451932"/>
              <a:gd name="connsiteY41" fmla="*/ 1166648 h 1446415"/>
              <a:gd name="connsiteX42" fmla="*/ 947153 w 2451932"/>
              <a:gd name="connsiteY42" fmla="*/ 1177159 h 1446415"/>
              <a:gd name="connsiteX43" fmla="*/ 842050 w 2451932"/>
              <a:gd name="connsiteY43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600312 w 2451932"/>
              <a:gd name="connsiteY11" fmla="*/ 24173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262463 w 2451932"/>
              <a:gd name="connsiteY18" fmla="*/ 126124 h 1446415"/>
              <a:gd name="connsiteX19" fmla="*/ 1315015 w 2451932"/>
              <a:gd name="connsiteY19" fmla="*/ 189186 h 1446415"/>
              <a:gd name="connsiteX20" fmla="*/ 1336036 w 2451932"/>
              <a:gd name="connsiteY20" fmla="*/ 220717 h 1446415"/>
              <a:gd name="connsiteX21" fmla="*/ 1388587 w 2451932"/>
              <a:gd name="connsiteY21" fmla="*/ 252248 h 1446415"/>
              <a:gd name="connsiteX22" fmla="*/ 1451650 w 2451932"/>
              <a:gd name="connsiteY22" fmla="*/ 283779 h 1446415"/>
              <a:gd name="connsiteX23" fmla="*/ 1483181 w 2451932"/>
              <a:gd name="connsiteY23" fmla="*/ 304800 h 1446415"/>
              <a:gd name="connsiteX24" fmla="*/ 1514712 w 2451932"/>
              <a:gd name="connsiteY24" fmla="*/ 315310 h 1446415"/>
              <a:gd name="connsiteX25" fmla="*/ 1567263 w 2451932"/>
              <a:gd name="connsiteY25" fmla="*/ 357352 h 1446415"/>
              <a:gd name="connsiteX26" fmla="*/ 1651346 w 2451932"/>
              <a:gd name="connsiteY26" fmla="*/ 409903 h 1446415"/>
              <a:gd name="connsiteX27" fmla="*/ 1724919 w 2451932"/>
              <a:gd name="connsiteY27" fmla="*/ 441434 h 1446415"/>
              <a:gd name="connsiteX28" fmla="*/ 1777470 w 2451932"/>
              <a:gd name="connsiteY28" fmla="*/ 451945 h 1446415"/>
              <a:gd name="connsiteX29" fmla="*/ 1840532 w 2451932"/>
              <a:gd name="connsiteY29" fmla="*/ 472965 h 1446415"/>
              <a:gd name="connsiteX30" fmla="*/ 1872063 w 2451932"/>
              <a:gd name="connsiteY30" fmla="*/ 483476 h 1446415"/>
              <a:gd name="connsiteX31" fmla="*/ 1998187 w 2451932"/>
              <a:gd name="connsiteY31" fmla="*/ 504496 h 1446415"/>
              <a:gd name="connsiteX32" fmla="*/ 2103291 w 2451932"/>
              <a:gd name="connsiteY32" fmla="*/ 546538 h 1446415"/>
              <a:gd name="connsiteX33" fmla="*/ 2218905 w 2451932"/>
              <a:gd name="connsiteY33" fmla="*/ 567559 h 1446415"/>
              <a:gd name="connsiteX34" fmla="*/ 2271456 w 2451932"/>
              <a:gd name="connsiteY34" fmla="*/ 620110 h 1446415"/>
              <a:gd name="connsiteX35" fmla="*/ 2417899 w 2451932"/>
              <a:gd name="connsiteY35" fmla="*/ 683172 h 1446415"/>
              <a:gd name="connsiteX36" fmla="*/ 2407388 w 2451932"/>
              <a:gd name="connsiteY36" fmla="*/ 940589 h 1446415"/>
              <a:gd name="connsiteX37" fmla="*/ 2427706 w 2451932"/>
              <a:gd name="connsiteY37" fmla="*/ 1395992 h 1446415"/>
              <a:gd name="connsiteX38" fmla="*/ 2023849 w 2451932"/>
              <a:gd name="connsiteY38" fmla="*/ 1443203 h 1446415"/>
              <a:gd name="connsiteX39" fmla="*/ 1839478 w 2451932"/>
              <a:gd name="connsiteY39" fmla="*/ 1375486 h 1446415"/>
              <a:gd name="connsiteX40" fmla="*/ 1230932 w 2451932"/>
              <a:gd name="connsiteY40" fmla="*/ 1156138 h 1446415"/>
              <a:gd name="connsiteX41" fmla="*/ 1125829 w 2451932"/>
              <a:gd name="connsiteY41" fmla="*/ 1166648 h 1446415"/>
              <a:gd name="connsiteX42" fmla="*/ 947153 w 2451932"/>
              <a:gd name="connsiteY42" fmla="*/ 1177159 h 1446415"/>
              <a:gd name="connsiteX43" fmla="*/ 842050 w 2451932"/>
              <a:gd name="connsiteY43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262463 w 2451932"/>
              <a:gd name="connsiteY18" fmla="*/ 126124 h 1446415"/>
              <a:gd name="connsiteX19" fmla="*/ 1315015 w 2451932"/>
              <a:gd name="connsiteY19" fmla="*/ 189186 h 1446415"/>
              <a:gd name="connsiteX20" fmla="*/ 1336036 w 2451932"/>
              <a:gd name="connsiteY20" fmla="*/ 220717 h 1446415"/>
              <a:gd name="connsiteX21" fmla="*/ 1388587 w 2451932"/>
              <a:gd name="connsiteY21" fmla="*/ 252248 h 1446415"/>
              <a:gd name="connsiteX22" fmla="*/ 1451650 w 2451932"/>
              <a:gd name="connsiteY22" fmla="*/ 283779 h 1446415"/>
              <a:gd name="connsiteX23" fmla="*/ 1483181 w 2451932"/>
              <a:gd name="connsiteY23" fmla="*/ 304800 h 1446415"/>
              <a:gd name="connsiteX24" fmla="*/ 1514712 w 2451932"/>
              <a:gd name="connsiteY24" fmla="*/ 315310 h 1446415"/>
              <a:gd name="connsiteX25" fmla="*/ 1567263 w 2451932"/>
              <a:gd name="connsiteY25" fmla="*/ 357352 h 1446415"/>
              <a:gd name="connsiteX26" fmla="*/ 1651346 w 2451932"/>
              <a:gd name="connsiteY26" fmla="*/ 409903 h 1446415"/>
              <a:gd name="connsiteX27" fmla="*/ 1724919 w 2451932"/>
              <a:gd name="connsiteY27" fmla="*/ 441434 h 1446415"/>
              <a:gd name="connsiteX28" fmla="*/ 1777470 w 2451932"/>
              <a:gd name="connsiteY28" fmla="*/ 451945 h 1446415"/>
              <a:gd name="connsiteX29" fmla="*/ 1840532 w 2451932"/>
              <a:gd name="connsiteY29" fmla="*/ 472965 h 1446415"/>
              <a:gd name="connsiteX30" fmla="*/ 1872063 w 2451932"/>
              <a:gd name="connsiteY30" fmla="*/ 483476 h 1446415"/>
              <a:gd name="connsiteX31" fmla="*/ 1998187 w 2451932"/>
              <a:gd name="connsiteY31" fmla="*/ 504496 h 1446415"/>
              <a:gd name="connsiteX32" fmla="*/ 2103291 w 2451932"/>
              <a:gd name="connsiteY32" fmla="*/ 546538 h 1446415"/>
              <a:gd name="connsiteX33" fmla="*/ 2218905 w 2451932"/>
              <a:gd name="connsiteY33" fmla="*/ 567559 h 1446415"/>
              <a:gd name="connsiteX34" fmla="*/ 2271456 w 2451932"/>
              <a:gd name="connsiteY34" fmla="*/ 620110 h 1446415"/>
              <a:gd name="connsiteX35" fmla="*/ 2417899 w 2451932"/>
              <a:gd name="connsiteY35" fmla="*/ 683172 h 1446415"/>
              <a:gd name="connsiteX36" fmla="*/ 2407388 w 2451932"/>
              <a:gd name="connsiteY36" fmla="*/ 940589 h 1446415"/>
              <a:gd name="connsiteX37" fmla="*/ 2427706 w 2451932"/>
              <a:gd name="connsiteY37" fmla="*/ 1395992 h 1446415"/>
              <a:gd name="connsiteX38" fmla="*/ 2023849 w 2451932"/>
              <a:gd name="connsiteY38" fmla="*/ 1443203 h 1446415"/>
              <a:gd name="connsiteX39" fmla="*/ 1839478 w 2451932"/>
              <a:gd name="connsiteY39" fmla="*/ 1375486 h 1446415"/>
              <a:gd name="connsiteX40" fmla="*/ 1230932 w 2451932"/>
              <a:gd name="connsiteY40" fmla="*/ 1156138 h 1446415"/>
              <a:gd name="connsiteX41" fmla="*/ 1125829 w 2451932"/>
              <a:gd name="connsiteY41" fmla="*/ 1166648 h 1446415"/>
              <a:gd name="connsiteX42" fmla="*/ 947153 w 2451932"/>
              <a:gd name="connsiteY42" fmla="*/ 1177159 h 1446415"/>
              <a:gd name="connsiteX43" fmla="*/ 842050 w 2451932"/>
              <a:gd name="connsiteY43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262463 w 2451932"/>
              <a:gd name="connsiteY18" fmla="*/ 126124 h 1446415"/>
              <a:gd name="connsiteX19" fmla="*/ 1315015 w 2451932"/>
              <a:gd name="connsiteY19" fmla="*/ 189186 h 1446415"/>
              <a:gd name="connsiteX20" fmla="*/ 1336036 w 2451932"/>
              <a:gd name="connsiteY20" fmla="*/ 220717 h 1446415"/>
              <a:gd name="connsiteX21" fmla="*/ 1388587 w 2451932"/>
              <a:gd name="connsiteY21" fmla="*/ 252248 h 1446415"/>
              <a:gd name="connsiteX22" fmla="*/ 1451650 w 2451932"/>
              <a:gd name="connsiteY22" fmla="*/ 283779 h 1446415"/>
              <a:gd name="connsiteX23" fmla="*/ 1514712 w 2451932"/>
              <a:gd name="connsiteY23" fmla="*/ 315310 h 1446415"/>
              <a:gd name="connsiteX24" fmla="*/ 1567263 w 2451932"/>
              <a:gd name="connsiteY24" fmla="*/ 357352 h 1446415"/>
              <a:gd name="connsiteX25" fmla="*/ 1651346 w 2451932"/>
              <a:gd name="connsiteY25" fmla="*/ 409903 h 1446415"/>
              <a:gd name="connsiteX26" fmla="*/ 1724919 w 2451932"/>
              <a:gd name="connsiteY26" fmla="*/ 441434 h 1446415"/>
              <a:gd name="connsiteX27" fmla="*/ 1777470 w 2451932"/>
              <a:gd name="connsiteY27" fmla="*/ 451945 h 1446415"/>
              <a:gd name="connsiteX28" fmla="*/ 1840532 w 2451932"/>
              <a:gd name="connsiteY28" fmla="*/ 472965 h 1446415"/>
              <a:gd name="connsiteX29" fmla="*/ 1872063 w 2451932"/>
              <a:gd name="connsiteY29" fmla="*/ 483476 h 1446415"/>
              <a:gd name="connsiteX30" fmla="*/ 1998187 w 2451932"/>
              <a:gd name="connsiteY30" fmla="*/ 504496 h 1446415"/>
              <a:gd name="connsiteX31" fmla="*/ 2103291 w 2451932"/>
              <a:gd name="connsiteY31" fmla="*/ 546538 h 1446415"/>
              <a:gd name="connsiteX32" fmla="*/ 2218905 w 2451932"/>
              <a:gd name="connsiteY32" fmla="*/ 567559 h 1446415"/>
              <a:gd name="connsiteX33" fmla="*/ 2271456 w 2451932"/>
              <a:gd name="connsiteY33" fmla="*/ 620110 h 1446415"/>
              <a:gd name="connsiteX34" fmla="*/ 2417899 w 2451932"/>
              <a:gd name="connsiteY34" fmla="*/ 683172 h 1446415"/>
              <a:gd name="connsiteX35" fmla="*/ 2407388 w 2451932"/>
              <a:gd name="connsiteY35" fmla="*/ 940589 h 1446415"/>
              <a:gd name="connsiteX36" fmla="*/ 2427706 w 2451932"/>
              <a:gd name="connsiteY36" fmla="*/ 1395992 h 1446415"/>
              <a:gd name="connsiteX37" fmla="*/ 2023849 w 2451932"/>
              <a:gd name="connsiteY37" fmla="*/ 1443203 h 1446415"/>
              <a:gd name="connsiteX38" fmla="*/ 1839478 w 2451932"/>
              <a:gd name="connsiteY38" fmla="*/ 1375486 h 1446415"/>
              <a:gd name="connsiteX39" fmla="*/ 1230932 w 2451932"/>
              <a:gd name="connsiteY39" fmla="*/ 1156138 h 1446415"/>
              <a:gd name="connsiteX40" fmla="*/ 1125829 w 2451932"/>
              <a:gd name="connsiteY40" fmla="*/ 1166648 h 1446415"/>
              <a:gd name="connsiteX41" fmla="*/ 947153 w 2451932"/>
              <a:gd name="connsiteY41" fmla="*/ 1177159 h 1446415"/>
              <a:gd name="connsiteX42" fmla="*/ 842050 w 2451932"/>
              <a:gd name="connsiteY42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262463 w 2451932"/>
              <a:gd name="connsiteY18" fmla="*/ 126124 h 1446415"/>
              <a:gd name="connsiteX19" fmla="*/ 1315015 w 2451932"/>
              <a:gd name="connsiteY19" fmla="*/ 189186 h 1446415"/>
              <a:gd name="connsiteX20" fmla="*/ 1336036 w 2451932"/>
              <a:gd name="connsiteY20" fmla="*/ 220717 h 1446415"/>
              <a:gd name="connsiteX21" fmla="*/ 1388587 w 2451932"/>
              <a:gd name="connsiteY21" fmla="*/ 252248 h 1446415"/>
              <a:gd name="connsiteX22" fmla="*/ 1514712 w 2451932"/>
              <a:gd name="connsiteY22" fmla="*/ 315310 h 1446415"/>
              <a:gd name="connsiteX23" fmla="*/ 1567263 w 2451932"/>
              <a:gd name="connsiteY23" fmla="*/ 357352 h 1446415"/>
              <a:gd name="connsiteX24" fmla="*/ 1651346 w 2451932"/>
              <a:gd name="connsiteY24" fmla="*/ 409903 h 1446415"/>
              <a:gd name="connsiteX25" fmla="*/ 1724919 w 2451932"/>
              <a:gd name="connsiteY25" fmla="*/ 441434 h 1446415"/>
              <a:gd name="connsiteX26" fmla="*/ 1777470 w 2451932"/>
              <a:gd name="connsiteY26" fmla="*/ 451945 h 1446415"/>
              <a:gd name="connsiteX27" fmla="*/ 1840532 w 2451932"/>
              <a:gd name="connsiteY27" fmla="*/ 472965 h 1446415"/>
              <a:gd name="connsiteX28" fmla="*/ 1872063 w 2451932"/>
              <a:gd name="connsiteY28" fmla="*/ 483476 h 1446415"/>
              <a:gd name="connsiteX29" fmla="*/ 1998187 w 2451932"/>
              <a:gd name="connsiteY29" fmla="*/ 504496 h 1446415"/>
              <a:gd name="connsiteX30" fmla="*/ 2103291 w 2451932"/>
              <a:gd name="connsiteY30" fmla="*/ 546538 h 1446415"/>
              <a:gd name="connsiteX31" fmla="*/ 2218905 w 2451932"/>
              <a:gd name="connsiteY31" fmla="*/ 567559 h 1446415"/>
              <a:gd name="connsiteX32" fmla="*/ 2271456 w 2451932"/>
              <a:gd name="connsiteY32" fmla="*/ 620110 h 1446415"/>
              <a:gd name="connsiteX33" fmla="*/ 2417899 w 2451932"/>
              <a:gd name="connsiteY33" fmla="*/ 683172 h 1446415"/>
              <a:gd name="connsiteX34" fmla="*/ 2407388 w 2451932"/>
              <a:gd name="connsiteY34" fmla="*/ 940589 h 1446415"/>
              <a:gd name="connsiteX35" fmla="*/ 2427706 w 2451932"/>
              <a:gd name="connsiteY35" fmla="*/ 1395992 h 1446415"/>
              <a:gd name="connsiteX36" fmla="*/ 2023849 w 2451932"/>
              <a:gd name="connsiteY36" fmla="*/ 1443203 h 1446415"/>
              <a:gd name="connsiteX37" fmla="*/ 1839478 w 2451932"/>
              <a:gd name="connsiteY37" fmla="*/ 1375486 h 1446415"/>
              <a:gd name="connsiteX38" fmla="*/ 1230932 w 2451932"/>
              <a:gd name="connsiteY38" fmla="*/ 1156138 h 1446415"/>
              <a:gd name="connsiteX39" fmla="*/ 1125829 w 2451932"/>
              <a:gd name="connsiteY39" fmla="*/ 1166648 h 1446415"/>
              <a:gd name="connsiteX40" fmla="*/ 947153 w 2451932"/>
              <a:gd name="connsiteY40" fmla="*/ 1177159 h 1446415"/>
              <a:gd name="connsiteX41" fmla="*/ 842050 w 2451932"/>
              <a:gd name="connsiteY41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315015 w 2451932"/>
              <a:gd name="connsiteY18" fmla="*/ 189186 h 1446415"/>
              <a:gd name="connsiteX19" fmla="*/ 1336036 w 2451932"/>
              <a:gd name="connsiteY19" fmla="*/ 220717 h 1446415"/>
              <a:gd name="connsiteX20" fmla="*/ 1388587 w 2451932"/>
              <a:gd name="connsiteY20" fmla="*/ 252248 h 1446415"/>
              <a:gd name="connsiteX21" fmla="*/ 1514712 w 2451932"/>
              <a:gd name="connsiteY21" fmla="*/ 315310 h 1446415"/>
              <a:gd name="connsiteX22" fmla="*/ 1567263 w 2451932"/>
              <a:gd name="connsiteY22" fmla="*/ 357352 h 1446415"/>
              <a:gd name="connsiteX23" fmla="*/ 1651346 w 2451932"/>
              <a:gd name="connsiteY23" fmla="*/ 409903 h 1446415"/>
              <a:gd name="connsiteX24" fmla="*/ 1724919 w 2451932"/>
              <a:gd name="connsiteY24" fmla="*/ 441434 h 1446415"/>
              <a:gd name="connsiteX25" fmla="*/ 1777470 w 2451932"/>
              <a:gd name="connsiteY25" fmla="*/ 451945 h 1446415"/>
              <a:gd name="connsiteX26" fmla="*/ 1840532 w 2451932"/>
              <a:gd name="connsiteY26" fmla="*/ 472965 h 1446415"/>
              <a:gd name="connsiteX27" fmla="*/ 1872063 w 2451932"/>
              <a:gd name="connsiteY27" fmla="*/ 483476 h 1446415"/>
              <a:gd name="connsiteX28" fmla="*/ 1998187 w 2451932"/>
              <a:gd name="connsiteY28" fmla="*/ 504496 h 1446415"/>
              <a:gd name="connsiteX29" fmla="*/ 2103291 w 2451932"/>
              <a:gd name="connsiteY29" fmla="*/ 546538 h 1446415"/>
              <a:gd name="connsiteX30" fmla="*/ 2218905 w 2451932"/>
              <a:gd name="connsiteY30" fmla="*/ 567559 h 1446415"/>
              <a:gd name="connsiteX31" fmla="*/ 2271456 w 2451932"/>
              <a:gd name="connsiteY31" fmla="*/ 620110 h 1446415"/>
              <a:gd name="connsiteX32" fmla="*/ 2417899 w 2451932"/>
              <a:gd name="connsiteY32" fmla="*/ 683172 h 1446415"/>
              <a:gd name="connsiteX33" fmla="*/ 2407388 w 2451932"/>
              <a:gd name="connsiteY33" fmla="*/ 940589 h 1446415"/>
              <a:gd name="connsiteX34" fmla="*/ 2427706 w 2451932"/>
              <a:gd name="connsiteY34" fmla="*/ 1395992 h 1446415"/>
              <a:gd name="connsiteX35" fmla="*/ 2023849 w 2451932"/>
              <a:gd name="connsiteY35" fmla="*/ 1443203 h 1446415"/>
              <a:gd name="connsiteX36" fmla="*/ 1839478 w 2451932"/>
              <a:gd name="connsiteY36" fmla="*/ 1375486 h 1446415"/>
              <a:gd name="connsiteX37" fmla="*/ 1230932 w 2451932"/>
              <a:gd name="connsiteY37" fmla="*/ 1156138 h 1446415"/>
              <a:gd name="connsiteX38" fmla="*/ 1125829 w 2451932"/>
              <a:gd name="connsiteY38" fmla="*/ 1166648 h 1446415"/>
              <a:gd name="connsiteX39" fmla="*/ 947153 w 2451932"/>
              <a:gd name="connsiteY39" fmla="*/ 1177159 h 1446415"/>
              <a:gd name="connsiteX40" fmla="*/ 842050 w 2451932"/>
              <a:gd name="connsiteY40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315015 w 2451932"/>
              <a:gd name="connsiteY18" fmla="*/ 189186 h 1446415"/>
              <a:gd name="connsiteX19" fmla="*/ 1336036 w 2451932"/>
              <a:gd name="connsiteY19" fmla="*/ 220717 h 1446415"/>
              <a:gd name="connsiteX20" fmla="*/ 1514712 w 2451932"/>
              <a:gd name="connsiteY20" fmla="*/ 315310 h 1446415"/>
              <a:gd name="connsiteX21" fmla="*/ 1567263 w 2451932"/>
              <a:gd name="connsiteY21" fmla="*/ 357352 h 1446415"/>
              <a:gd name="connsiteX22" fmla="*/ 1651346 w 2451932"/>
              <a:gd name="connsiteY22" fmla="*/ 409903 h 1446415"/>
              <a:gd name="connsiteX23" fmla="*/ 1724919 w 2451932"/>
              <a:gd name="connsiteY23" fmla="*/ 441434 h 1446415"/>
              <a:gd name="connsiteX24" fmla="*/ 1777470 w 2451932"/>
              <a:gd name="connsiteY24" fmla="*/ 451945 h 1446415"/>
              <a:gd name="connsiteX25" fmla="*/ 1840532 w 2451932"/>
              <a:gd name="connsiteY25" fmla="*/ 472965 h 1446415"/>
              <a:gd name="connsiteX26" fmla="*/ 1872063 w 2451932"/>
              <a:gd name="connsiteY26" fmla="*/ 483476 h 1446415"/>
              <a:gd name="connsiteX27" fmla="*/ 1998187 w 2451932"/>
              <a:gd name="connsiteY27" fmla="*/ 504496 h 1446415"/>
              <a:gd name="connsiteX28" fmla="*/ 2103291 w 2451932"/>
              <a:gd name="connsiteY28" fmla="*/ 546538 h 1446415"/>
              <a:gd name="connsiteX29" fmla="*/ 2218905 w 2451932"/>
              <a:gd name="connsiteY29" fmla="*/ 567559 h 1446415"/>
              <a:gd name="connsiteX30" fmla="*/ 2271456 w 2451932"/>
              <a:gd name="connsiteY30" fmla="*/ 620110 h 1446415"/>
              <a:gd name="connsiteX31" fmla="*/ 2417899 w 2451932"/>
              <a:gd name="connsiteY31" fmla="*/ 683172 h 1446415"/>
              <a:gd name="connsiteX32" fmla="*/ 2407388 w 2451932"/>
              <a:gd name="connsiteY32" fmla="*/ 940589 h 1446415"/>
              <a:gd name="connsiteX33" fmla="*/ 2427706 w 2451932"/>
              <a:gd name="connsiteY33" fmla="*/ 1395992 h 1446415"/>
              <a:gd name="connsiteX34" fmla="*/ 2023849 w 2451932"/>
              <a:gd name="connsiteY34" fmla="*/ 1443203 h 1446415"/>
              <a:gd name="connsiteX35" fmla="*/ 1839478 w 2451932"/>
              <a:gd name="connsiteY35" fmla="*/ 1375486 h 1446415"/>
              <a:gd name="connsiteX36" fmla="*/ 1230932 w 2451932"/>
              <a:gd name="connsiteY36" fmla="*/ 1156138 h 1446415"/>
              <a:gd name="connsiteX37" fmla="*/ 1125829 w 2451932"/>
              <a:gd name="connsiteY37" fmla="*/ 1166648 h 1446415"/>
              <a:gd name="connsiteX38" fmla="*/ 947153 w 2451932"/>
              <a:gd name="connsiteY38" fmla="*/ 1177159 h 1446415"/>
              <a:gd name="connsiteX39" fmla="*/ 842050 w 2451932"/>
              <a:gd name="connsiteY39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336036 w 2451932"/>
              <a:gd name="connsiteY18" fmla="*/ 220717 h 1446415"/>
              <a:gd name="connsiteX19" fmla="*/ 1514712 w 2451932"/>
              <a:gd name="connsiteY19" fmla="*/ 315310 h 1446415"/>
              <a:gd name="connsiteX20" fmla="*/ 1567263 w 2451932"/>
              <a:gd name="connsiteY20" fmla="*/ 357352 h 1446415"/>
              <a:gd name="connsiteX21" fmla="*/ 1651346 w 2451932"/>
              <a:gd name="connsiteY21" fmla="*/ 409903 h 1446415"/>
              <a:gd name="connsiteX22" fmla="*/ 1724919 w 2451932"/>
              <a:gd name="connsiteY22" fmla="*/ 441434 h 1446415"/>
              <a:gd name="connsiteX23" fmla="*/ 1777470 w 2451932"/>
              <a:gd name="connsiteY23" fmla="*/ 451945 h 1446415"/>
              <a:gd name="connsiteX24" fmla="*/ 1840532 w 2451932"/>
              <a:gd name="connsiteY24" fmla="*/ 472965 h 1446415"/>
              <a:gd name="connsiteX25" fmla="*/ 1872063 w 2451932"/>
              <a:gd name="connsiteY25" fmla="*/ 483476 h 1446415"/>
              <a:gd name="connsiteX26" fmla="*/ 1998187 w 2451932"/>
              <a:gd name="connsiteY26" fmla="*/ 504496 h 1446415"/>
              <a:gd name="connsiteX27" fmla="*/ 2103291 w 2451932"/>
              <a:gd name="connsiteY27" fmla="*/ 546538 h 1446415"/>
              <a:gd name="connsiteX28" fmla="*/ 2218905 w 2451932"/>
              <a:gd name="connsiteY28" fmla="*/ 567559 h 1446415"/>
              <a:gd name="connsiteX29" fmla="*/ 2271456 w 2451932"/>
              <a:gd name="connsiteY29" fmla="*/ 620110 h 1446415"/>
              <a:gd name="connsiteX30" fmla="*/ 2417899 w 2451932"/>
              <a:gd name="connsiteY30" fmla="*/ 683172 h 1446415"/>
              <a:gd name="connsiteX31" fmla="*/ 2407388 w 2451932"/>
              <a:gd name="connsiteY31" fmla="*/ 940589 h 1446415"/>
              <a:gd name="connsiteX32" fmla="*/ 2427706 w 2451932"/>
              <a:gd name="connsiteY32" fmla="*/ 1395992 h 1446415"/>
              <a:gd name="connsiteX33" fmla="*/ 2023849 w 2451932"/>
              <a:gd name="connsiteY33" fmla="*/ 1443203 h 1446415"/>
              <a:gd name="connsiteX34" fmla="*/ 1839478 w 2451932"/>
              <a:gd name="connsiteY34" fmla="*/ 1375486 h 1446415"/>
              <a:gd name="connsiteX35" fmla="*/ 1230932 w 2451932"/>
              <a:gd name="connsiteY35" fmla="*/ 1156138 h 1446415"/>
              <a:gd name="connsiteX36" fmla="*/ 1125829 w 2451932"/>
              <a:gd name="connsiteY36" fmla="*/ 1166648 h 1446415"/>
              <a:gd name="connsiteX37" fmla="*/ 947153 w 2451932"/>
              <a:gd name="connsiteY37" fmla="*/ 1177159 h 1446415"/>
              <a:gd name="connsiteX38" fmla="*/ 842050 w 2451932"/>
              <a:gd name="connsiteY38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220422 w 2451932"/>
              <a:gd name="connsiteY17" fmla="*/ 63062 h 1446415"/>
              <a:gd name="connsiteX18" fmla="*/ 1414425 w 2451932"/>
              <a:gd name="connsiteY18" fmla="*/ 79597 h 1446415"/>
              <a:gd name="connsiteX19" fmla="*/ 1514712 w 2451932"/>
              <a:gd name="connsiteY19" fmla="*/ 315310 h 1446415"/>
              <a:gd name="connsiteX20" fmla="*/ 1567263 w 2451932"/>
              <a:gd name="connsiteY20" fmla="*/ 357352 h 1446415"/>
              <a:gd name="connsiteX21" fmla="*/ 1651346 w 2451932"/>
              <a:gd name="connsiteY21" fmla="*/ 409903 h 1446415"/>
              <a:gd name="connsiteX22" fmla="*/ 1724919 w 2451932"/>
              <a:gd name="connsiteY22" fmla="*/ 441434 h 1446415"/>
              <a:gd name="connsiteX23" fmla="*/ 1777470 w 2451932"/>
              <a:gd name="connsiteY23" fmla="*/ 451945 h 1446415"/>
              <a:gd name="connsiteX24" fmla="*/ 1840532 w 2451932"/>
              <a:gd name="connsiteY24" fmla="*/ 472965 h 1446415"/>
              <a:gd name="connsiteX25" fmla="*/ 1872063 w 2451932"/>
              <a:gd name="connsiteY25" fmla="*/ 483476 h 1446415"/>
              <a:gd name="connsiteX26" fmla="*/ 1998187 w 2451932"/>
              <a:gd name="connsiteY26" fmla="*/ 504496 h 1446415"/>
              <a:gd name="connsiteX27" fmla="*/ 2103291 w 2451932"/>
              <a:gd name="connsiteY27" fmla="*/ 546538 h 1446415"/>
              <a:gd name="connsiteX28" fmla="*/ 2218905 w 2451932"/>
              <a:gd name="connsiteY28" fmla="*/ 567559 h 1446415"/>
              <a:gd name="connsiteX29" fmla="*/ 2271456 w 2451932"/>
              <a:gd name="connsiteY29" fmla="*/ 620110 h 1446415"/>
              <a:gd name="connsiteX30" fmla="*/ 2417899 w 2451932"/>
              <a:gd name="connsiteY30" fmla="*/ 683172 h 1446415"/>
              <a:gd name="connsiteX31" fmla="*/ 2407388 w 2451932"/>
              <a:gd name="connsiteY31" fmla="*/ 940589 h 1446415"/>
              <a:gd name="connsiteX32" fmla="*/ 2427706 w 2451932"/>
              <a:gd name="connsiteY32" fmla="*/ 1395992 h 1446415"/>
              <a:gd name="connsiteX33" fmla="*/ 2023849 w 2451932"/>
              <a:gd name="connsiteY33" fmla="*/ 1443203 h 1446415"/>
              <a:gd name="connsiteX34" fmla="*/ 1839478 w 2451932"/>
              <a:gd name="connsiteY34" fmla="*/ 1375486 h 1446415"/>
              <a:gd name="connsiteX35" fmla="*/ 1230932 w 2451932"/>
              <a:gd name="connsiteY35" fmla="*/ 1156138 h 1446415"/>
              <a:gd name="connsiteX36" fmla="*/ 1125829 w 2451932"/>
              <a:gd name="connsiteY36" fmla="*/ 1166648 h 1446415"/>
              <a:gd name="connsiteX37" fmla="*/ 947153 w 2451932"/>
              <a:gd name="connsiteY37" fmla="*/ 1177159 h 1446415"/>
              <a:gd name="connsiteX38" fmla="*/ 842050 w 2451932"/>
              <a:gd name="connsiteY38" fmla="*/ 1166648 h 1446415"/>
              <a:gd name="connsiteX0" fmla="*/ 842050 w 2451932"/>
              <a:gd name="connsiteY0" fmla="*/ 1166648 h 1446415"/>
              <a:gd name="connsiteX1" fmla="*/ 810519 w 2451932"/>
              <a:gd name="connsiteY1" fmla="*/ 1187669 h 1446415"/>
              <a:gd name="connsiteX2" fmla="*/ 579291 w 2451932"/>
              <a:gd name="connsiteY2" fmla="*/ 1187669 h 1446415"/>
              <a:gd name="connsiteX3" fmla="*/ 442656 w 2451932"/>
              <a:gd name="connsiteY3" fmla="*/ 1166648 h 1446415"/>
              <a:gd name="connsiteX4" fmla="*/ 306022 w 2451932"/>
              <a:gd name="connsiteY4" fmla="*/ 1156138 h 1446415"/>
              <a:gd name="connsiteX5" fmla="*/ 65514 w 2451932"/>
              <a:gd name="connsiteY5" fmla="*/ 1061888 h 1446415"/>
              <a:gd name="connsiteX6" fmla="*/ 2803 w 2451932"/>
              <a:gd name="connsiteY6" fmla="*/ 663179 h 1446415"/>
              <a:gd name="connsiteX7" fmla="*/ 133568 w 2451932"/>
              <a:gd name="connsiteY7" fmla="*/ 568757 h 1446415"/>
              <a:gd name="connsiteX8" fmla="*/ 311541 w 2451932"/>
              <a:gd name="connsiteY8" fmla="*/ 511036 h 1446415"/>
              <a:gd name="connsiteX9" fmla="*/ 516229 w 2451932"/>
              <a:gd name="connsiteY9" fmla="*/ 430924 h 1446415"/>
              <a:gd name="connsiteX10" fmla="*/ 579291 w 2451932"/>
              <a:gd name="connsiteY10" fmla="*/ 388883 h 1446415"/>
              <a:gd name="connsiteX11" fmla="*/ 459213 w 2451932"/>
              <a:gd name="connsiteY11" fmla="*/ 257418 h 1446415"/>
              <a:gd name="connsiteX12" fmla="*/ 469899 w 2451932"/>
              <a:gd name="connsiteY12" fmla="*/ 15851 h 1446415"/>
              <a:gd name="connsiteX13" fmla="*/ 831539 w 2451932"/>
              <a:gd name="connsiteY13" fmla="*/ 21021 h 1446415"/>
              <a:gd name="connsiteX14" fmla="*/ 915622 w 2451932"/>
              <a:gd name="connsiteY14" fmla="*/ 10510 h 1446415"/>
              <a:gd name="connsiteX15" fmla="*/ 968174 w 2451932"/>
              <a:gd name="connsiteY15" fmla="*/ 0 h 1446415"/>
              <a:gd name="connsiteX16" fmla="*/ 1209912 w 2451932"/>
              <a:gd name="connsiteY16" fmla="*/ 10510 h 1446415"/>
              <a:gd name="connsiteX17" fmla="*/ 1414425 w 2451932"/>
              <a:gd name="connsiteY17" fmla="*/ 79597 h 1446415"/>
              <a:gd name="connsiteX18" fmla="*/ 1514712 w 2451932"/>
              <a:gd name="connsiteY18" fmla="*/ 315310 h 1446415"/>
              <a:gd name="connsiteX19" fmla="*/ 1567263 w 2451932"/>
              <a:gd name="connsiteY19" fmla="*/ 357352 h 1446415"/>
              <a:gd name="connsiteX20" fmla="*/ 1651346 w 2451932"/>
              <a:gd name="connsiteY20" fmla="*/ 409903 h 1446415"/>
              <a:gd name="connsiteX21" fmla="*/ 1724919 w 2451932"/>
              <a:gd name="connsiteY21" fmla="*/ 441434 h 1446415"/>
              <a:gd name="connsiteX22" fmla="*/ 1777470 w 2451932"/>
              <a:gd name="connsiteY22" fmla="*/ 451945 h 1446415"/>
              <a:gd name="connsiteX23" fmla="*/ 1840532 w 2451932"/>
              <a:gd name="connsiteY23" fmla="*/ 472965 h 1446415"/>
              <a:gd name="connsiteX24" fmla="*/ 1872063 w 2451932"/>
              <a:gd name="connsiteY24" fmla="*/ 483476 h 1446415"/>
              <a:gd name="connsiteX25" fmla="*/ 1998187 w 2451932"/>
              <a:gd name="connsiteY25" fmla="*/ 504496 h 1446415"/>
              <a:gd name="connsiteX26" fmla="*/ 2103291 w 2451932"/>
              <a:gd name="connsiteY26" fmla="*/ 546538 h 1446415"/>
              <a:gd name="connsiteX27" fmla="*/ 2218905 w 2451932"/>
              <a:gd name="connsiteY27" fmla="*/ 567559 h 1446415"/>
              <a:gd name="connsiteX28" fmla="*/ 2271456 w 2451932"/>
              <a:gd name="connsiteY28" fmla="*/ 620110 h 1446415"/>
              <a:gd name="connsiteX29" fmla="*/ 2417899 w 2451932"/>
              <a:gd name="connsiteY29" fmla="*/ 683172 h 1446415"/>
              <a:gd name="connsiteX30" fmla="*/ 2407388 w 2451932"/>
              <a:gd name="connsiteY30" fmla="*/ 940589 h 1446415"/>
              <a:gd name="connsiteX31" fmla="*/ 2427706 w 2451932"/>
              <a:gd name="connsiteY31" fmla="*/ 1395992 h 1446415"/>
              <a:gd name="connsiteX32" fmla="*/ 2023849 w 2451932"/>
              <a:gd name="connsiteY32" fmla="*/ 1443203 h 1446415"/>
              <a:gd name="connsiteX33" fmla="*/ 1839478 w 2451932"/>
              <a:gd name="connsiteY33" fmla="*/ 1375486 h 1446415"/>
              <a:gd name="connsiteX34" fmla="*/ 1230932 w 2451932"/>
              <a:gd name="connsiteY34" fmla="*/ 1156138 h 1446415"/>
              <a:gd name="connsiteX35" fmla="*/ 1125829 w 2451932"/>
              <a:gd name="connsiteY35" fmla="*/ 1166648 h 1446415"/>
              <a:gd name="connsiteX36" fmla="*/ 947153 w 2451932"/>
              <a:gd name="connsiteY36" fmla="*/ 1177159 h 1446415"/>
              <a:gd name="connsiteX37" fmla="*/ 842050 w 2451932"/>
              <a:gd name="connsiteY37" fmla="*/ 1166648 h 14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1932" h="1446415">
                <a:moveTo>
                  <a:pt x="842050" y="1166648"/>
                </a:moveTo>
                <a:cubicBezTo>
                  <a:pt x="819278" y="1168400"/>
                  <a:pt x="821817" y="1182020"/>
                  <a:pt x="810519" y="1187669"/>
                </a:cubicBezTo>
                <a:cubicBezTo>
                  <a:pt x="744334" y="1220761"/>
                  <a:pt x="618076" y="1189710"/>
                  <a:pt x="579291" y="1187669"/>
                </a:cubicBezTo>
                <a:cubicBezTo>
                  <a:pt x="544158" y="1181814"/>
                  <a:pt x="476451" y="1170028"/>
                  <a:pt x="442656" y="1166648"/>
                </a:cubicBezTo>
                <a:cubicBezTo>
                  <a:pt x="397203" y="1162103"/>
                  <a:pt x="351567" y="1159641"/>
                  <a:pt x="306022" y="1156138"/>
                </a:cubicBezTo>
                <a:cubicBezTo>
                  <a:pt x="299015" y="1145628"/>
                  <a:pt x="116050" y="1144048"/>
                  <a:pt x="65514" y="1061888"/>
                </a:cubicBezTo>
                <a:cubicBezTo>
                  <a:pt x="14978" y="979728"/>
                  <a:pt x="-8539" y="745367"/>
                  <a:pt x="2803" y="663179"/>
                </a:cubicBezTo>
                <a:cubicBezTo>
                  <a:pt x="14145" y="580991"/>
                  <a:pt x="82112" y="594114"/>
                  <a:pt x="133568" y="568757"/>
                </a:cubicBezTo>
                <a:cubicBezTo>
                  <a:pt x="185024" y="543400"/>
                  <a:pt x="247764" y="534008"/>
                  <a:pt x="311541" y="511036"/>
                </a:cubicBezTo>
                <a:cubicBezTo>
                  <a:pt x="375318" y="488064"/>
                  <a:pt x="471604" y="451283"/>
                  <a:pt x="516229" y="430924"/>
                </a:cubicBezTo>
                <a:cubicBezTo>
                  <a:pt x="560854" y="410565"/>
                  <a:pt x="558270" y="402897"/>
                  <a:pt x="579291" y="388883"/>
                </a:cubicBezTo>
                <a:cubicBezTo>
                  <a:pt x="586298" y="339835"/>
                  <a:pt x="477445" y="319590"/>
                  <a:pt x="459213" y="257418"/>
                </a:cubicBezTo>
                <a:cubicBezTo>
                  <a:pt x="440981" y="195246"/>
                  <a:pt x="407845" y="55250"/>
                  <a:pt x="469899" y="15851"/>
                </a:cubicBezTo>
                <a:cubicBezTo>
                  <a:pt x="531953" y="-23548"/>
                  <a:pt x="768477" y="24524"/>
                  <a:pt x="831539" y="21021"/>
                </a:cubicBezTo>
                <a:cubicBezTo>
                  <a:pt x="859567" y="17517"/>
                  <a:pt x="887705" y="14805"/>
                  <a:pt x="915622" y="10510"/>
                </a:cubicBezTo>
                <a:cubicBezTo>
                  <a:pt x="933278" y="7794"/>
                  <a:pt x="950310" y="0"/>
                  <a:pt x="968174" y="0"/>
                </a:cubicBezTo>
                <a:cubicBezTo>
                  <a:pt x="1048829" y="0"/>
                  <a:pt x="1129333" y="7007"/>
                  <a:pt x="1209912" y="10510"/>
                </a:cubicBezTo>
                <a:cubicBezTo>
                  <a:pt x="1284287" y="23776"/>
                  <a:pt x="1363625" y="28797"/>
                  <a:pt x="1414425" y="79597"/>
                </a:cubicBezTo>
                <a:cubicBezTo>
                  <a:pt x="1465225" y="130397"/>
                  <a:pt x="1489239" y="269018"/>
                  <a:pt x="1514712" y="315310"/>
                </a:cubicBezTo>
                <a:cubicBezTo>
                  <a:pt x="1540185" y="361603"/>
                  <a:pt x="1488006" y="330931"/>
                  <a:pt x="1567263" y="357352"/>
                </a:cubicBezTo>
                <a:cubicBezTo>
                  <a:pt x="1607707" y="418017"/>
                  <a:pt x="1563791" y="366124"/>
                  <a:pt x="1651346" y="409903"/>
                </a:cubicBezTo>
                <a:cubicBezTo>
                  <a:pt x="1681433" y="424947"/>
                  <a:pt x="1693983" y="433700"/>
                  <a:pt x="1724919" y="441434"/>
                </a:cubicBezTo>
                <a:cubicBezTo>
                  <a:pt x="1742250" y="445767"/>
                  <a:pt x="1760236" y="447245"/>
                  <a:pt x="1777470" y="451945"/>
                </a:cubicBezTo>
                <a:cubicBezTo>
                  <a:pt x="1798847" y="457775"/>
                  <a:pt x="1819511" y="465958"/>
                  <a:pt x="1840532" y="472965"/>
                </a:cubicBezTo>
                <a:cubicBezTo>
                  <a:pt x="1851042" y="476468"/>
                  <a:pt x="1861095" y="481909"/>
                  <a:pt x="1872063" y="483476"/>
                </a:cubicBezTo>
                <a:cubicBezTo>
                  <a:pt x="1963320" y="496512"/>
                  <a:pt x="1921344" y="489128"/>
                  <a:pt x="1998187" y="504496"/>
                </a:cubicBezTo>
                <a:cubicBezTo>
                  <a:pt x="2030658" y="520732"/>
                  <a:pt x="2066927" y="541343"/>
                  <a:pt x="2103291" y="546538"/>
                </a:cubicBezTo>
                <a:cubicBezTo>
                  <a:pt x="2191163" y="559091"/>
                  <a:pt x="2152830" y="551039"/>
                  <a:pt x="2218905" y="567559"/>
                </a:cubicBezTo>
                <a:cubicBezTo>
                  <a:pt x="2247671" y="586736"/>
                  <a:pt x="2238290" y="600841"/>
                  <a:pt x="2271456" y="620110"/>
                </a:cubicBezTo>
                <a:cubicBezTo>
                  <a:pt x="2304622" y="639379"/>
                  <a:pt x="2395244" y="629759"/>
                  <a:pt x="2417899" y="683172"/>
                </a:cubicBezTo>
                <a:cubicBezTo>
                  <a:pt x="2440554" y="736585"/>
                  <a:pt x="2405754" y="821786"/>
                  <a:pt x="2407388" y="940589"/>
                </a:cubicBezTo>
                <a:cubicBezTo>
                  <a:pt x="2409022" y="1059392"/>
                  <a:pt x="2491629" y="1312223"/>
                  <a:pt x="2427706" y="1395992"/>
                </a:cubicBezTo>
                <a:cubicBezTo>
                  <a:pt x="2363783" y="1479761"/>
                  <a:pt x="2111435" y="1430941"/>
                  <a:pt x="2023849" y="1443203"/>
                </a:cubicBezTo>
                <a:cubicBezTo>
                  <a:pt x="1936263" y="1455465"/>
                  <a:pt x="1971631" y="1423330"/>
                  <a:pt x="1839478" y="1375486"/>
                </a:cubicBezTo>
                <a:cubicBezTo>
                  <a:pt x="1707325" y="1327642"/>
                  <a:pt x="1318518" y="1149131"/>
                  <a:pt x="1230932" y="1156138"/>
                </a:cubicBezTo>
                <a:cubicBezTo>
                  <a:pt x="1195898" y="1159641"/>
                  <a:pt x="1160942" y="1164047"/>
                  <a:pt x="1125829" y="1166648"/>
                </a:cubicBezTo>
                <a:cubicBezTo>
                  <a:pt x="1066330" y="1171055"/>
                  <a:pt x="1006590" y="1171990"/>
                  <a:pt x="947153" y="1177159"/>
                </a:cubicBezTo>
                <a:cubicBezTo>
                  <a:pt x="813043" y="1188821"/>
                  <a:pt x="864822" y="1164896"/>
                  <a:pt x="842050" y="1166648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053" y="1282261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1191" y="1287516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6639" y="1292771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TextBox 101"/>
          <p:cNvSpPr txBox="1"/>
          <p:nvPr/>
        </p:nvSpPr>
        <p:spPr>
          <a:xfrm>
            <a:off x="7067343" y="567560"/>
            <a:ext cx="131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Root servers</a:t>
            </a:r>
            <a:endParaRPr lang="en-US">
              <a:solidFill>
                <a:srgbClr val="33CC33"/>
              </a:solidFill>
            </a:endParaRPr>
          </a:p>
        </p:txBody>
      </p:sp>
      <p:cxnSp>
        <p:nvCxnSpPr>
          <p:cNvPr id="104" name="Straight Arrow Connector 103"/>
          <p:cNvCxnSpPr>
            <a:stCxn id="102" idx="2"/>
            <a:endCxn id="94" idx="0"/>
          </p:cNvCxnSpPr>
          <p:nvPr/>
        </p:nvCxnSpPr>
        <p:spPr bwMode="auto">
          <a:xfrm rot="5400000">
            <a:off x="7531428" y="1090813"/>
            <a:ext cx="376147" cy="67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5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21723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690" y="3710151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524" y="2653861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9173" y="3226675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3394" y="3079531"/>
            <a:ext cx="498146" cy="4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6601164" y="2916622"/>
            <a:ext cx="135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CC33"/>
                </a:solidFill>
              </a:rPr>
              <a:t>Authoritative</a:t>
            </a:r>
            <a:br>
              <a:rPr lang="en-US" sz="1600" dirty="0" smtClean="0">
                <a:solidFill>
                  <a:srgbClr val="33CC33"/>
                </a:solidFill>
              </a:rPr>
            </a:br>
            <a:r>
              <a:rPr lang="en-US" sz="1600" dirty="0" smtClean="0">
                <a:solidFill>
                  <a:srgbClr val="33CC33"/>
                </a:solidFill>
              </a:rPr>
              <a:t>server for</a:t>
            </a:r>
            <a:br>
              <a:rPr lang="en-US" sz="1600" dirty="0" smtClean="0">
                <a:solidFill>
                  <a:srgbClr val="33CC33"/>
                </a:solidFill>
              </a:rPr>
            </a:br>
            <a:r>
              <a:rPr lang="en-US" sz="1600" dirty="0" err="1" smtClean="0">
                <a:solidFill>
                  <a:srgbClr val="33CC33"/>
                </a:solidFill>
              </a:rPr>
              <a:t>uclouvain.be</a:t>
            </a:r>
            <a:endParaRPr lang="en-US" dirty="0">
              <a:solidFill>
                <a:srgbClr val="33CC33"/>
              </a:solidFill>
            </a:endParaRPr>
          </a:p>
        </p:txBody>
      </p:sp>
      <p:cxnSp>
        <p:nvCxnSpPr>
          <p:cNvPr id="113" name="Straight Arrow Connector 112"/>
          <p:cNvCxnSpPr>
            <a:stCxn id="111" idx="1"/>
            <a:endCxn id="110" idx="3"/>
          </p:cNvCxnSpPr>
          <p:nvPr/>
        </p:nvCxnSpPr>
        <p:spPr bwMode="auto">
          <a:xfrm flipH="1" flipV="1">
            <a:off x="6231540" y="3328632"/>
            <a:ext cx="369624" cy="34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5386449" y="762002"/>
            <a:ext cx="1088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Root zone</a:t>
            </a:r>
            <a:endParaRPr lang="en-US">
              <a:solidFill>
                <a:srgbClr val="33CC33"/>
              </a:solidFill>
            </a:endParaRPr>
          </a:p>
        </p:txBody>
      </p:sp>
      <p:cxnSp>
        <p:nvCxnSpPr>
          <p:cNvPr id="116" name="Straight Arrow Connector 115"/>
          <p:cNvCxnSpPr>
            <a:stCxn id="114" idx="2"/>
          </p:cNvCxnSpPr>
          <p:nvPr/>
        </p:nvCxnSpPr>
        <p:spPr bwMode="auto">
          <a:xfrm rot="16200000" flipH="1">
            <a:off x="5738647" y="1292770"/>
            <a:ext cx="391913" cy="74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4336680" y="2911366"/>
            <a:ext cx="1033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uclouvain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98402" y="353147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www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532614" y="3526222"/>
            <a:ext cx="925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icampus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497559" y="35314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student</a:t>
            </a:r>
            <a:endParaRPr lang="en-US" sz="1600" dirty="0"/>
          </a:p>
        </p:txBody>
      </p:sp>
      <p:cxnSp>
        <p:nvCxnSpPr>
          <p:cNvPr id="124" name="Straight Connector 123"/>
          <p:cNvCxnSpPr>
            <a:stCxn id="120" idx="2"/>
            <a:endCxn id="121" idx="0"/>
          </p:cNvCxnSpPr>
          <p:nvPr/>
        </p:nvCxnSpPr>
        <p:spPr bwMode="auto">
          <a:xfrm flipH="1">
            <a:off x="4219163" y="3249920"/>
            <a:ext cx="634396" cy="2815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stCxn id="120" idx="2"/>
            <a:endCxn id="122" idx="0"/>
          </p:cNvCxnSpPr>
          <p:nvPr/>
        </p:nvCxnSpPr>
        <p:spPr bwMode="auto">
          <a:xfrm>
            <a:off x="4853559" y="3249920"/>
            <a:ext cx="141882" cy="276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20" idx="2"/>
            <a:endCxn id="123" idx="0"/>
          </p:cNvCxnSpPr>
          <p:nvPr/>
        </p:nvCxnSpPr>
        <p:spPr bwMode="auto">
          <a:xfrm>
            <a:off x="4853559" y="3249920"/>
            <a:ext cx="1076170" cy="2815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23" idx="2"/>
            <a:endCxn id="128" idx="0"/>
          </p:cNvCxnSpPr>
          <p:nvPr/>
        </p:nvCxnSpPr>
        <p:spPr bwMode="auto">
          <a:xfrm>
            <a:off x="5929729" y="3870031"/>
            <a:ext cx="166372" cy="2215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5816767" y="4091552"/>
            <a:ext cx="55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330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4" grpId="0" animBg="1"/>
      <p:bldP spid="76" grpId="0" animBg="1"/>
      <p:bldP spid="78" grpId="0" animBg="1"/>
      <p:bldP spid="93" grpId="0" animBg="1"/>
      <p:bldP spid="102" grpId="0"/>
      <p:bldP spid="111" grpId="0"/>
      <p:bldP spid="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do we need to make the Web work?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29407"/>
            <a:ext cx="6660931" cy="5034455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Formats for writing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program for displaying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Unique names for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way to find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system for delivering documents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Architecture</a:t>
            </a:r>
          </a:p>
          <a:p>
            <a:pPr lvl="1"/>
            <a:r>
              <a:rPr lang="en-US" smtClean="0"/>
              <a:t>Efficient implementation</a:t>
            </a:r>
          </a:p>
          <a:p>
            <a:r>
              <a:rPr lang="en-US" smtClean="0">
                <a:solidFill>
                  <a:srgbClr val="FF9900"/>
                </a:solidFill>
              </a:rPr>
              <a:t>A protocol for transferring documents</a:t>
            </a:r>
          </a:p>
          <a:p>
            <a:r>
              <a:rPr lang="en-US" smtClean="0"/>
              <a:t>A way to make content dynamic</a:t>
            </a:r>
          </a:p>
          <a:p>
            <a:pPr lvl="1"/>
            <a:r>
              <a:rPr lang="en-US" smtClean="0"/>
              <a:t>Programming model</a:t>
            </a:r>
          </a:p>
          <a:p>
            <a:pPr lvl="1"/>
            <a:r>
              <a:rPr lang="en-US" smtClean="0"/>
              <a:t>Keeping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9703" y="150297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HTML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746" y="1996963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Browser</a:t>
            </a:r>
            <a:endParaRPr lang="en-US">
              <a:solidFill>
                <a:srgbClr val="33CC3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3600000">
            <a:off x="8159287" y="5367670"/>
            <a:ext cx="698320" cy="419100"/>
            <a:chOff x="6143624" y="2514600"/>
            <a:chExt cx="698320" cy="419100"/>
          </a:xfrm>
        </p:grpSpPr>
        <p:sp>
          <p:nvSpPr>
            <p:cNvPr id="19" name="Right Arrow 18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52612" y="2527739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URIs, URLs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2113" y="300595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DNS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1919" y="4808485"/>
            <a:ext cx="78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HTTP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4989" y="3978166"/>
            <a:ext cx="238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Client/server model</a:t>
            </a:r>
            <a:endParaRPr lang="en-US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HTTP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29104"/>
            <a:ext cx="7722476" cy="4651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communicate with a web server?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 (</a:t>
            </a:r>
            <a:r>
              <a:rPr lang="en-US" dirty="0" smtClean="0">
                <a:solidFill>
                  <a:srgbClr val="FF9900"/>
                </a:solidFill>
              </a:rPr>
              <a:t>HTTP</a:t>
            </a:r>
            <a:r>
              <a:rPr lang="en-US" dirty="0" smtClean="0"/>
              <a:t>)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A very simple protocol</a:t>
            </a:r>
          </a:p>
          <a:p>
            <a:pPr lvl="1"/>
            <a:r>
              <a:rPr lang="en-US" dirty="0" smtClean="0"/>
              <a:t>First specified in 1990</a:t>
            </a:r>
          </a:p>
          <a:p>
            <a:pPr lvl="1"/>
            <a:r>
              <a:rPr lang="en-US" dirty="0" smtClean="0"/>
              <a:t>Runs on top of TCP/IP</a:t>
            </a:r>
          </a:p>
          <a:p>
            <a:pPr lvl="1"/>
            <a:r>
              <a:rPr lang="en-US" dirty="0" smtClean="0"/>
              <a:t>Default port 80 (unsecure), or 443 (secure, with SSL)</a:t>
            </a:r>
          </a:p>
          <a:p>
            <a:pPr lvl="1"/>
            <a:r>
              <a:rPr lang="en-US" dirty="0" smtClean="0"/>
              <a:t>Originally stateless (HTTP/1.0), but current version (HTTP/1.1) added support for persistent connections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Development continues (e.g., SPDY)</a:t>
            </a:r>
          </a:p>
          <a:p>
            <a:pPr lvl="1"/>
            <a:r>
              <a:rPr lang="en-US" dirty="0" smtClean="0"/>
              <a:t>HTTP/2 specs published in May 2015</a:t>
            </a:r>
          </a:p>
          <a:p>
            <a:pPr lvl="1"/>
            <a:r>
              <a:rPr lang="en-US" dirty="0" smtClean="0"/>
              <a:t>By Oct 2015, </a:t>
            </a:r>
            <a:r>
              <a:rPr lang="en-US" dirty="0"/>
              <a:t>1.9% of the top </a:t>
            </a:r>
            <a:r>
              <a:rPr lang="en-US" dirty="0" smtClean="0"/>
              <a:t>10M </a:t>
            </a:r>
            <a:r>
              <a:rPr lang="en-US" dirty="0"/>
              <a:t>websites </a:t>
            </a:r>
            <a:r>
              <a:rPr lang="en-US" dirty="0" smtClean="0"/>
              <a:t>supports HTTP/2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6133133"/>
            <a:ext cx="1144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[W3Techs]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08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A simple HTTP request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70842" y="2165129"/>
            <a:ext cx="5602304" cy="1395800"/>
            <a:chOff x="1870842" y="2165129"/>
            <a:chExt cx="5602304" cy="1395800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870842" y="3559341"/>
              <a:ext cx="5580993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133223" y="2165129"/>
              <a:ext cx="5339923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GET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marco.canini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/ingi2145/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test.html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HTTP/1.1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Host: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perso.uclouvain.be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l"/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Accept: */*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User-Agent: Mozilla/5.0 (...)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If-Modified-Since: Wed, 26 Nov 2014 14: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12:37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GMT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60332" y="3785313"/>
            <a:ext cx="5633545" cy="2657157"/>
            <a:chOff x="1860332" y="3785313"/>
            <a:chExt cx="5633545" cy="2657157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1860332" y="3785313"/>
              <a:ext cx="563354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148990" y="3894080"/>
              <a:ext cx="5248414" cy="2548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HTTP/1.1 200 OK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Date: Wed, 26 Nov 2014 14:18:19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GMT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Server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 Apache/2.2.3 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CentOS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Last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-Modified: Wed, 26 Nov 2014 14:15:46 GMT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Content-Length: 103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Content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-Type: text/html</a:t>
              </a:r>
              <a:br>
                <a:rPr lang="en-US" sz="1400" b="1" dirty="0">
                  <a:latin typeface="Courier New" pitchFamily="49" charset="0"/>
                  <a:cs typeface="Courier New" pitchFamily="49" charset="0"/>
                </a:rPr>
              </a:b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l"/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l"/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&lt;html&gt;&lt;head&gt;&lt;title&gt;Test document&lt;/title&gt;&lt;/head&gt;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&lt;body&gt;&lt;h3&gt;Test&lt;/h3&gt;&lt;p&gt;This is a test&lt;/p&gt;&lt;/body&gt;</a:t>
              </a:r>
              <a:br>
                <a:rPr lang="en-US" sz="14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&lt;/html&gt;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5" name="Picture 14" descr="MCj043157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576" y="3248113"/>
            <a:ext cx="874712" cy="881062"/>
          </a:xfrm>
          <a:prstGeom prst="rect">
            <a:avLst/>
          </a:prstGeom>
          <a:noFill/>
        </p:spPr>
      </p:pic>
      <p:pic>
        <p:nvPicPr>
          <p:cNvPr id="16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375660" y="3419094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4689" y="333341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 bwMode="auto">
          <a:xfrm>
            <a:off x="2175642" y="2154621"/>
            <a:ext cx="441435" cy="29428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2008" y="1860331"/>
            <a:ext cx="859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Method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  <a:endCxn id="20" idx="2"/>
          </p:cNvCxnSpPr>
          <p:nvPr/>
        </p:nvCxnSpPr>
        <p:spPr bwMode="auto">
          <a:xfrm>
            <a:off x="1951538" y="2029608"/>
            <a:ext cx="224104" cy="2721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2638098" y="2217511"/>
            <a:ext cx="3429160" cy="22855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0104" y="1613337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URI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 bwMode="auto">
          <a:xfrm rot="5400000">
            <a:off x="3841531" y="1873066"/>
            <a:ext cx="171198" cy="328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Left Brace 29"/>
          <p:cNvSpPr/>
          <p:nvPr/>
        </p:nvSpPr>
        <p:spPr bwMode="auto">
          <a:xfrm>
            <a:off x="2017988" y="2411820"/>
            <a:ext cx="157654" cy="667711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4184" y="253824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Headers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105808" y="3873063"/>
            <a:ext cx="793531" cy="29428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84197" y="3846785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Status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  <a:endCxn id="33" idx="6"/>
          </p:cNvCxnSpPr>
          <p:nvPr/>
        </p:nvCxnSpPr>
        <p:spPr bwMode="auto">
          <a:xfrm rot="10800000" flipV="1">
            <a:off x="3899339" y="4016062"/>
            <a:ext cx="684858" cy="41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Left Brace 36"/>
          <p:cNvSpPr/>
          <p:nvPr/>
        </p:nvSpPr>
        <p:spPr bwMode="auto">
          <a:xfrm>
            <a:off x="2065283" y="4140773"/>
            <a:ext cx="162909" cy="1009296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91480" y="44774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Headers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170387" y="5491654"/>
            <a:ext cx="5176343" cy="64638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57760" y="4966139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Content (optional)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 bwMode="auto">
          <a:xfrm rot="10800000" flipV="1">
            <a:off x="5675586" y="5135416"/>
            <a:ext cx="1282174" cy="3509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3826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5" grpId="0" animBg="1"/>
      <p:bldP spid="26" grpId="0"/>
      <p:bldP spid="30" grpId="0" animBg="1"/>
      <p:bldP spid="31" grpId="0"/>
      <p:bldP spid="33" grpId="0" animBg="1"/>
      <p:bldP spid="34" grpId="0"/>
      <p:bldP spid="37" grpId="0" animBg="1"/>
      <p:bldP spid="38" grpId="0"/>
      <p:bldP spid="39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HTTP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5834"/>
            <a:ext cx="7772400" cy="4835416"/>
          </a:xfrm>
        </p:spPr>
        <p:txBody>
          <a:bodyPr/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Retrieve whatever information is identified by the URI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Like GET, but retrieves only metadata, not the actual object</a:t>
            </a:r>
          </a:p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Store information under the specified URI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Delete the information specified by the URI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Adds new information to whatever is identified by the URI</a:t>
            </a:r>
          </a:p>
          <a:p>
            <a:pPr lvl="1"/>
            <a:r>
              <a:rPr lang="en-US" dirty="0" smtClean="0"/>
              <a:t>Intended, e.g., for newsgroup posts; today, used mostly to implement dynamic content via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65" y="1294077"/>
            <a:ext cx="3654810" cy="257886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90600" y="3930868"/>
            <a:ext cx="7772400" cy="536029"/>
          </a:xfrm>
        </p:spPr>
        <p:txBody>
          <a:bodyPr/>
          <a:lstStyle/>
          <a:p>
            <a:r>
              <a:rPr lang="en-US" smtClean="0"/>
              <a:t>What happens when we hit 'Search'?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 and GET/POST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415" y="1545022"/>
            <a:ext cx="511229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&lt;head&gt;&lt;title&gt;Web search&lt;/title&gt;&lt;/head&gt;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&lt;center&gt;&lt;h1&gt;Web search&lt;/h1&gt;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&lt;form action="search.html" method="</a:t>
            </a:r>
            <a:r>
              <a:rPr lang="en-US" sz="12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&lt;input type="text" size="40" name="term"&gt;&lt;br&gt;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&lt;input type="submit" value="Search"&gt;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&lt;input type="button" value="I'm Feeling Lucky"&gt;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&lt;/form&gt;&lt;/center&gt;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6175" y="4687613"/>
            <a:ext cx="2977097" cy="167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With method="post":</a:t>
            </a:r>
          </a:p>
          <a:p>
            <a:pPr algn="l"/>
            <a:endParaRPr lang="en-US" smtClean="0"/>
          </a:p>
          <a:p>
            <a:pPr algn="l"/>
            <a:r>
              <a:rPr lang="en-US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/search.html HTTP/1.1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Accept: text/html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term=foo</a:t>
            </a:r>
            <a:endParaRPr lang="en-US" sz="1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4437" y="4692867"/>
            <a:ext cx="3836307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With method="get":</a:t>
            </a:r>
          </a:p>
          <a:p>
            <a:pPr algn="l"/>
            <a:endParaRPr lang="en-US" smtClean="0"/>
          </a:p>
          <a:p>
            <a:pPr algn="l"/>
            <a:r>
              <a:rPr lang="en-US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/search.html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?term=foo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HTTP/1.1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Accept: text/html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725191" y="2312276"/>
            <a:ext cx="557048" cy="199696"/>
          </a:xfrm>
          <a:prstGeom prst="ellipse">
            <a:avLst/>
          </a:prstGeom>
          <a:noFill/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29898" y="249800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0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or POST?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should be used for </a:t>
            </a:r>
            <a:r>
              <a:rPr lang="en-US" smtClean="0">
                <a:solidFill>
                  <a:srgbClr val="FF9900"/>
                </a:solidFill>
              </a:rPr>
              <a:t>idempotent requests</a:t>
            </a:r>
          </a:p>
          <a:p>
            <a:pPr lvl="1"/>
            <a:r>
              <a:rPr lang="en-US" smtClean="0"/>
              <a:t>Requests that are safe to re-execute without side-effects, such as making a purchase or committing an edit</a:t>
            </a:r>
          </a:p>
          <a:p>
            <a:pPr lvl="1"/>
            <a:r>
              <a:rPr lang="en-US" smtClean="0"/>
              <a:t>Browser warns user when resending a POST, but not a GET</a:t>
            </a:r>
          </a:p>
          <a:p>
            <a:pPr lvl="1"/>
            <a:endParaRPr lang="en-US" smtClean="0"/>
          </a:p>
          <a:p>
            <a:r>
              <a:rPr lang="en-US" smtClean="0"/>
              <a:t>GET has </a:t>
            </a:r>
            <a:r>
              <a:rPr lang="en-US" smtClean="0">
                <a:solidFill>
                  <a:srgbClr val="FF9900"/>
                </a:solidFill>
              </a:rPr>
              <a:t>length restrictions</a:t>
            </a:r>
          </a:p>
          <a:p>
            <a:pPr lvl="1"/>
            <a:r>
              <a:rPr lang="en-US" smtClean="0"/>
              <a:t>Data is put into the URL, whose length is restricted</a:t>
            </a:r>
          </a:p>
          <a:p>
            <a:pPr lvl="1"/>
            <a:endParaRPr lang="en-US" smtClean="0"/>
          </a:p>
          <a:p>
            <a:r>
              <a:rPr lang="en-US" smtClean="0"/>
              <a:t>GET should only be used with </a:t>
            </a:r>
            <a:r>
              <a:rPr lang="en-US" smtClean="0">
                <a:solidFill>
                  <a:srgbClr val="FF9900"/>
                </a:solidFill>
              </a:rPr>
              <a:t>text</a:t>
            </a:r>
          </a:p>
          <a:p>
            <a:pPr lvl="1"/>
            <a:r>
              <a:rPr lang="en-US" smtClean="0"/>
              <a:t>POST works with arbitrary data (including binaries)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900855" y="2148772"/>
            <a:ext cx="3941379" cy="1096972"/>
            <a:chOff x="2900855" y="2148772"/>
            <a:chExt cx="3941379" cy="1096972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2900855" y="2722179"/>
              <a:ext cx="3941379" cy="210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4074457" y="2148772"/>
              <a:ext cx="1636753" cy="109697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5447" y="2469931"/>
              <a:ext cx="110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Internet</a:t>
              </a: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we 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014952"/>
            <a:ext cx="7772400" cy="2438400"/>
          </a:xfrm>
        </p:spPr>
        <p:txBody>
          <a:bodyPr/>
          <a:lstStyle/>
          <a:p>
            <a:r>
              <a:rPr lang="en-US" smtClean="0"/>
              <a:t>So far: The 'backend'</a:t>
            </a:r>
          </a:p>
          <a:p>
            <a:pPr lvl="1"/>
            <a:r>
              <a:rPr lang="en-US" smtClean="0"/>
              <a:t>Large-scale distributed system processes lots of data</a:t>
            </a:r>
          </a:p>
          <a:p>
            <a:pPr lvl="1"/>
            <a:r>
              <a:rPr lang="en-US" smtClean="0"/>
              <a:t>Economic model, architecture, programming (MapReduce)</a:t>
            </a:r>
          </a:p>
          <a:p>
            <a:r>
              <a:rPr lang="en-US" smtClean="0"/>
              <a:t>Next: The 'frontend'</a:t>
            </a:r>
          </a:p>
          <a:p>
            <a:pPr lvl="1"/>
            <a:r>
              <a:rPr lang="en-US" smtClean="0"/>
              <a:t>How to get the data to the users</a:t>
            </a:r>
          </a:p>
          <a:p>
            <a:pPr lvl="1"/>
            <a:r>
              <a:rPr lang="en-US" smtClean="0"/>
              <a:t>How to build interactive web applications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_serverroo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7816" y="1713186"/>
            <a:ext cx="1128569" cy="1765081"/>
          </a:xfrm>
          <a:prstGeom prst="rect">
            <a:avLst/>
          </a:prstGeom>
        </p:spPr>
      </p:pic>
      <p:pic>
        <p:nvPicPr>
          <p:cNvPr id="8" name="Picture 4" descr="C:\Users\Andreas Haeberlen\AppData\Local\Microsoft\Windows\Temporary Internet Files\Content.IE5\E59EXI2R\MCj044153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3072" y="1713186"/>
            <a:ext cx="1602080" cy="157982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92189" y="3132082"/>
            <a:ext cx="69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96486" y="646385"/>
            <a:ext cx="1099981" cy="1041576"/>
            <a:chOff x="5496486" y="646385"/>
            <a:chExt cx="1099981" cy="1041576"/>
          </a:xfrm>
        </p:grpSpPr>
        <p:sp>
          <p:nvSpPr>
            <p:cNvPr id="16" name="Oval Callout 15"/>
            <p:cNvSpPr/>
            <p:nvPr/>
          </p:nvSpPr>
          <p:spPr bwMode="auto">
            <a:xfrm>
              <a:off x="5679295" y="1030013"/>
              <a:ext cx="774057" cy="657948"/>
            </a:xfrm>
            <a:prstGeom prst="wedgeEllipseCallout">
              <a:avLst>
                <a:gd name="adj1" fmla="val 70252"/>
                <a:gd name="adj2" fmla="val 145991"/>
              </a:avLst>
            </a:prstGeom>
            <a:solidFill>
              <a:srgbClr val="66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feature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2731" y="1138671"/>
              <a:ext cx="454244" cy="46760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496486" y="646385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Browser</a:t>
              </a:r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23979" y="3457902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"Cloud" / data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124" y="4298731"/>
            <a:ext cx="2614448" cy="2134257"/>
          </a:xfrm>
        </p:spPr>
        <p:txBody>
          <a:bodyPr/>
          <a:lstStyle/>
          <a:p>
            <a:r>
              <a:rPr lang="en-US" sz="2000" smtClean="0"/>
              <a:t>Both the request and the response can contain </a:t>
            </a:r>
            <a:r>
              <a:rPr lang="en-US" sz="2000" smtClean="0">
                <a:solidFill>
                  <a:srgbClr val="FF9900"/>
                </a:solidFill>
              </a:rPr>
              <a:t>headers</a:t>
            </a:r>
            <a:r>
              <a:rPr lang="en-US" sz="2000" smtClean="0"/>
              <a:t> with additional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536" y="1387366"/>
            <a:ext cx="7609776" cy="254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latin typeface="Consolas"/>
                <a:cs typeface="Consolas"/>
              </a:rPr>
              <a:t>GET </a:t>
            </a:r>
            <a:r>
              <a:rPr lang="en-US" sz="1400" b="1" dirty="0" smtClean="0"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latin typeface="Consolas"/>
                <a:cs typeface="Consolas"/>
              </a:rPr>
              <a:t>index.html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HTTP/1.1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Host: </a:t>
            </a:r>
            <a:r>
              <a:rPr lang="en-US" sz="1400" b="1" dirty="0" err="1">
                <a:latin typeface="Consolas"/>
                <a:cs typeface="Consolas"/>
              </a:rPr>
              <a:t>www.uclouvain.be</a:t>
            </a:r>
            <a:endParaRPr lang="en-US" sz="1400" b="1" dirty="0">
              <a:latin typeface="Consolas"/>
              <a:cs typeface="Consolas"/>
            </a:endParaRPr>
          </a:p>
          <a:p>
            <a:pPr algn="l"/>
            <a:r>
              <a:rPr lang="en-US" sz="1400" b="1" dirty="0">
                <a:latin typeface="Consolas"/>
                <a:cs typeface="Consolas"/>
              </a:rPr>
              <a:t>Connection: keep-alive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Accept: text/</a:t>
            </a:r>
            <a:r>
              <a:rPr lang="en-US" sz="1400" b="1" dirty="0" err="1">
                <a:latin typeface="Consolas"/>
                <a:cs typeface="Consolas"/>
              </a:rPr>
              <a:t>html,application</a:t>
            </a:r>
            <a:r>
              <a:rPr lang="en-US" sz="1400" b="1" dirty="0">
                <a:latin typeface="Consolas"/>
                <a:cs typeface="Consolas"/>
              </a:rPr>
              <a:t>/</a:t>
            </a:r>
            <a:r>
              <a:rPr lang="en-US" sz="1400" b="1" dirty="0" err="1">
                <a:latin typeface="Consolas"/>
                <a:cs typeface="Consolas"/>
              </a:rPr>
              <a:t>xhtml+xml,application</a:t>
            </a:r>
            <a:r>
              <a:rPr lang="en-US" sz="1400" b="1" dirty="0">
                <a:latin typeface="Consolas"/>
                <a:cs typeface="Consolas"/>
              </a:rPr>
              <a:t>/</a:t>
            </a:r>
            <a:r>
              <a:rPr lang="en-US" sz="1400" b="1" dirty="0" err="1">
                <a:latin typeface="Consolas"/>
                <a:cs typeface="Consolas"/>
              </a:rPr>
              <a:t>xml;q</a:t>
            </a:r>
            <a:r>
              <a:rPr lang="en-US" sz="1400" b="1" dirty="0">
                <a:latin typeface="Consolas"/>
                <a:cs typeface="Consolas"/>
              </a:rPr>
              <a:t>=0.9</a:t>
            </a:r>
            <a:r>
              <a:rPr lang="en-US" sz="1400" b="1" dirty="0" smtClean="0">
                <a:latin typeface="Consolas"/>
                <a:cs typeface="Consolas"/>
              </a:rPr>
              <a:t>,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image</a:t>
            </a:r>
            <a:r>
              <a:rPr lang="en-US" sz="1400" b="1" dirty="0">
                <a:latin typeface="Consolas"/>
                <a:cs typeface="Consolas"/>
              </a:rPr>
              <a:t>/</a:t>
            </a:r>
            <a:r>
              <a:rPr lang="en-US" sz="1400" b="1" dirty="0" err="1">
                <a:latin typeface="Consolas"/>
                <a:cs typeface="Consolas"/>
              </a:rPr>
              <a:t>webp</a:t>
            </a:r>
            <a:r>
              <a:rPr lang="en-US" sz="1400" b="1" dirty="0">
                <a:latin typeface="Consolas"/>
                <a:cs typeface="Consolas"/>
              </a:rPr>
              <a:t>,*/*;q=0.8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User-Agent: Mozilla/5.0 (Macintosh; Intel Mac OS X 10_9_5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AppleWebKit</a:t>
            </a:r>
            <a:r>
              <a:rPr lang="en-US" sz="1400" b="1" dirty="0">
                <a:latin typeface="Consolas"/>
                <a:cs typeface="Consolas"/>
              </a:rPr>
              <a:t>/537.36 (KHTML, like Gecko) Chrome/38.0.2125.122 Safari/537.36</a:t>
            </a:r>
          </a:p>
          <a:p>
            <a:pPr algn="l"/>
            <a:r>
              <a:rPr lang="en-US" sz="1400" b="1" dirty="0" err="1">
                <a:latin typeface="Consolas"/>
                <a:cs typeface="Consolas"/>
              </a:rPr>
              <a:t>Referer</a:t>
            </a:r>
            <a:r>
              <a:rPr lang="en-US" sz="1400" b="1" dirty="0">
                <a:latin typeface="Consolas"/>
                <a:cs typeface="Consolas"/>
              </a:rPr>
              <a:t>: https://</a:t>
            </a:r>
            <a:r>
              <a:rPr lang="en-US" sz="1400" b="1" dirty="0" err="1">
                <a:latin typeface="Consolas"/>
                <a:cs typeface="Consolas"/>
              </a:rPr>
              <a:t>www.google.com</a:t>
            </a:r>
            <a:r>
              <a:rPr lang="en-US" sz="1400" b="1" dirty="0">
                <a:latin typeface="Consolas"/>
                <a:cs typeface="Consolas"/>
              </a:rPr>
              <a:t>/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Accept-Encoding: </a:t>
            </a:r>
            <a:r>
              <a:rPr lang="en-US" sz="1400" b="1" dirty="0" err="1">
                <a:latin typeface="Consolas"/>
                <a:cs typeface="Consolas"/>
              </a:rPr>
              <a:t>gzip,deflate,sdch</a:t>
            </a:r>
            <a:endParaRPr lang="en-US" sz="1400" b="1" dirty="0">
              <a:latin typeface="Consolas"/>
              <a:cs typeface="Consolas"/>
            </a:endParaRPr>
          </a:p>
          <a:p>
            <a:pPr algn="l"/>
            <a:r>
              <a:rPr lang="en-US" sz="1400" b="1" dirty="0">
                <a:latin typeface="Consolas"/>
                <a:cs typeface="Consolas"/>
              </a:rPr>
              <a:t>Accept-Language: </a:t>
            </a:r>
            <a:r>
              <a:rPr lang="en-US" sz="1400" b="1" dirty="0" err="1">
                <a:latin typeface="Consolas"/>
                <a:cs typeface="Consolas"/>
              </a:rPr>
              <a:t>en-US,en;q</a:t>
            </a:r>
            <a:r>
              <a:rPr lang="en-US" sz="1400" b="1" dirty="0">
                <a:latin typeface="Consolas"/>
                <a:cs typeface="Consolas"/>
              </a:rPr>
              <a:t>=</a:t>
            </a:r>
            <a:r>
              <a:rPr lang="en-US" sz="1400" b="1" dirty="0" smtClean="0">
                <a:latin typeface="Consolas"/>
                <a:cs typeface="Consolas"/>
              </a:rPr>
              <a:t>0.8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792" y="4094166"/>
            <a:ext cx="4634602" cy="276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latin typeface="Consolas"/>
                <a:cs typeface="Consolas"/>
              </a:rPr>
              <a:t>HTTP/1.1 200 OK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Date: Wed, 26 Nov 2014 14:28:13 GMT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Server: Apache/2.2.3 (</a:t>
            </a:r>
            <a:r>
              <a:rPr lang="en-US" sz="1400" b="1" dirty="0" err="1">
                <a:latin typeface="Consolas"/>
                <a:cs typeface="Consolas"/>
              </a:rPr>
              <a:t>CentOS</a:t>
            </a:r>
            <a:r>
              <a:rPr lang="en-US" sz="1400" b="1" dirty="0">
                <a:latin typeface="Consolas"/>
                <a:cs typeface="Consolas"/>
              </a:rPr>
              <a:t>)</a:t>
            </a:r>
            <a:br>
              <a:rPr lang="en-US" sz="1400" b="1" dirty="0">
                <a:latin typeface="Consolas"/>
                <a:cs typeface="Consolas"/>
              </a:rPr>
            </a:br>
            <a:r>
              <a:rPr lang="en-US" sz="1400" b="1" dirty="0">
                <a:latin typeface="Consolas"/>
                <a:cs typeface="Consolas"/>
              </a:rPr>
              <a:t>Set-Cookie: JSESSIONID=</a:t>
            </a:r>
            <a:r>
              <a:rPr lang="en-US" sz="1400" b="1" dirty="0" smtClean="0">
                <a:latin typeface="Consolas"/>
                <a:cs typeface="Consolas"/>
              </a:rPr>
              <a:t>62CC31...; </a:t>
            </a:r>
            <a:r>
              <a:rPr lang="en-US" sz="1400" b="1" dirty="0">
                <a:latin typeface="Consolas"/>
                <a:cs typeface="Consolas"/>
              </a:rPr>
              <a:t>Path=/cps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Set-Cookie: </a:t>
            </a:r>
            <a:r>
              <a:rPr lang="en-US" sz="1400" b="1" dirty="0" err="1">
                <a:latin typeface="Consolas"/>
                <a:cs typeface="Consolas"/>
              </a:rPr>
              <a:t>CPSSESSIONID_ucl</a:t>
            </a:r>
            <a:r>
              <a:rPr lang="en-US" sz="1400" b="1" dirty="0">
                <a:latin typeface="Consolas"/>
                <a:cs typeface="Consolas"/>
              </a:rPr>
              <a:t>=</a:t>
            </a:r>
            <a:r>
              <a:rPr lang="en-US" sz="1400" b="1" dirty="0" smtClean="0">
                <a:latin typeface="Consolas"/>
                <a:cs typeface="Consolas"/>
              </a:rPr>
              <a:t>SID-E...; </a:t>
            </a:r>
            <a:r>
              <a:rPr lang="en-US" sz="1400" b="1" dirty="0">
                <a:latin typeface="Consolas"/>
                <a:cs typeface="Consolas"/>
              </a:rPr>
              <a:t>Path=/</a:t>
            </a:r>
          </a:p>
          <a:p>
            <a:pPr algn="l"/>
            <a:r>
              <a:rPr lang="en-US" sz="1400" b="1" dirty="0">
                <a:latin typeface="Consolas"/>
                <a:cs typeface="Consolas"/>
              </a:rPr>
              <a:t>Expires: Wed, 26 Nov 2014 14:28:13 GMT</a:t>
            </a:r>
          </a:p>
          <a:p>
            <a:pPr algn="l"/>
            <a:r>
              <a:rPr lang="en-US" sz="1400" b="1" dirty="0" smtClean="0">
                <a:latin typeface="Consolas"/>
                <a:cs typeface="Consolas"/>
              </a:rPr>
              <a:t>Connection: Keep-Alive</a:t>
            </a:r>
          </a:p>
          <a:p>
            <a:pPr algn="l"/>
            <a:r>
              <a:rPr lang="en-US" sz="1400" b="1" dirty="0" smtClean="0">
                <a:latin typeface="Consolas"/>
                <a:cs typeface="Consolas"/>
              </a:rPr>
              <a:t>Content</a:t>
            </a:r>
            <a:r>
              <a:rPr lang="en-US" sz="1400" b="1" dirty="0">
                <a:latin typeface="Consolas"/>
                <a:cs typeface="Consolas"/>
              </a:rPr>
              <a:t>-Type: text/</a:t>
            </a:r>
            <a:r>
              <a:rPr lang="en-US" sz="1400" b="1" dirty="0" err="1">
                <a:latin typeface="Consolas"/>
                <a:cs typeface="Consolas"/>
              </a:rPr>
              <a:t>html;charset</a:t>
            </a:r>
            <a:r>
              <a:rPr lang="en-US" sz="1400" b="1" dirty="0">
                <a:latin typeface="Consolas"/>
                <a:cs typeface="Consolas"/>
              </a:rPr>
              <a:t>=UTF-8</a:t>
            </a: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endParaRPr lang="en-US" sz="1400" b="1" dirty="0" smtClean="0">
              <a:latin typeface="Consolas"/>
              <a:cs typeface="Consolas"/>
            </a:endParaRPr>
          </a:p>
          <a:p>
            <a:pPr algn="l"/>
            <a:r>
              <a:rPr lang="en-US" sz="1400" b="1" dirty="0" smtClean="0">
                <a:latin typeface="Consolas"/>
                <a:cs typeface="Consolas"/>
              </a:rPr>
              <a:t>&lt;html&gt;...</a:t>
            </a:r>
            <a:br>
              <a:rPr lang="en-US" sz="1400" b="1" dirty="0" smtClean="0">
                <a:latin typeface="Consolas"/>
                <a:cs typeface="Consolas"/>
              </a:rPr>
            </a:br>
            <a:endParaRPr lang="en-US" sz="1400" b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42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codes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sends back a status code to report how the request was processed</a:t>
            </a:r>
          </a:p>
          <a:p>
            <a:endParaRPr lang="en-US" smtClean="0"/>
          </a:p>
          <a:p>
            <a:r>
              <a:rPr lang="en-US" smtClean="0"/>
              <a:t>Common status codes:</a:t>
            </a:r>
          </a:p>
          <a:p>
            <a:pPr lvl="1"/>
            <a:r>
              <a:rPr lang="en-US" smtClean="0"/>
              <a:t>200 OK</a:t>
            </a:r>
          </a:p>
          <a:p>
            <a:pPr lvl="1"/>
            <a:r>
              <a:rPr lang="en-US" smtClean="0"/>
              <a:t>301 Moved Permanently</a:t>
            </a:r>
          </a:p>
          <a:p>
            <a:pPr lvl="1"/>
            <a:r>
              <a:rPr lang="en-US" smtClean="0"/>
              <a:t>304 Not Modified</a:t>
            </a:r>
          </a:p>
          <a:p>
            <a:pPr lvl="1"/>
            <a:r>
              <a:rPr lang="en-US" smtClean="0"/>
              <a:t>401 Unauthorized</a:t>
            </a:r>
          </a:p>
          <a:p>
            <a:pPr lvl="1"/>
            <a:r>
              <a:rPr lang="en-US" smtClean="0"/>
              <a:t>403 Forbidden</a:t>
            </a:r>
          </a:p>
          <a:p>
            <a:pPr lvl="1"/>
            <a:r>
              <a:rPr lang="en-US" smtClean="0"/>
              <a:t>404 Not Found</a:t>
            </a:r>
          </a:p>
          <a:p>
            <a:pPr lvl="1"/>
            <a:r>
              <a:rPr lang="en-US" smtClean="0"/>
              <a:t>500 Internal Server Error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HTTP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81655"/>
            <a:ext cx="7772400" cy="4803228"/>
          </a:xfrm>
        </p:spPr>
        <p:txBody>
          <a:bodyPr/>
          <a:lstStyle/>
          <a:p>
            <a:r>
              <a:rPr lang="en-US" smtClean="0"/>
              <a:t>HTTP - a simple, stateless protocol</a:t>
            </a:r>
          </a:p>
          <a:p>
            <a:pPr lvl="1"/>
            <a:r>
              <a:rPr lang="en-US" smtClean="0"/>
              <a:t>Server does not (need to) remember past requests</a:t>
            </a:r>
          </a:p>
          <a:p>
            <a:pPr lvl="1"/>
            <a:endParaRPr lang="en-US" smtClean="0"/>
          </a:p>
          <a:p>
            <a:r>
              <a:rPr lang="en-US" smtClean="0"/>
              <a:t>Request and response contain headers</a:t>
            </a:r>
          </a:p>
          <a:p>
            <a:pPr lvl="1"/>
            <a:r>
              <a:rPr lang="en-US" smtClean="0"/>
              <a:t>Used to exchange additional information, e.g., to request content in specific formats, or to exchange metadata</a:t>
            </a:r>
          </a:p>
          <a:p>
            <a:pPr lvl="1"/>
            <a:endParaRPr lang="en-US" smtClean="0"/>
          </a:p>
          <a:p>
            <a:r>
              <a:rPr lang="en-US" smtClean="0"/>
              <a:t>Common HTTP methods:</a:t>
            </a:r>
          </a:p>
          <a:p>
            <a:pPr lvl="1"/>
            <a:r>
              <a:rPr lang="en-US" smtClean="0"/>
              <a:t>GET - Retrieve a specific document</a:t>
            </a:r>
          </a:p>
          <a:p>
            <a:pPr lvl="1"/>
            <a:r>
              <a:rPr lang="en-US" smtClean="0"/>
              <a:t>HEAD - Get metadata for a specific document</a:t>
            </a:r>
          </a:p>
          <a:p>
            <a:pPr lvl="1"/>
            <a:r>
              <a:rPr lang="en-US" smtClean="0"/>
              <a:t>POST - 'Add' information to a document (used for forms)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do we need to make the Web work?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29407"/>
            <a:ext cx="6660931" cy="5034455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Formats for writing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program for displaying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Unique names for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way to find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system for delivering documents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Architecture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Efficient implementation</a:t>
            </a:r>
          </a:p>
          <a:p>
            <a:r>
              <a:rPr lang="en-US" smtClean="0">
                <a:solidFill>
                  <a:srgbClr val="33CC33"/>
                </a:solidFill>
              </a:rPr>
              <a:t>A protocol for transferring documents</a:t>
            </a:r>
          </a:p>
          <a:p>
            <a:r>
              <a:rPr lang="en-US" smtClean="0"/>
              <a:t>A way to make content dynamic</a:t>
            </a:r>
          </a:p>
          <a:p>
            <a:pPr lvl="1"/>
            <a:r>
              <a:rPr lang="en-US" smtClean="0"/>
              <a:t>Programming model</a:t>
            </a:r>
          </a:p>
          <a:p>
            <a:pPr lvl="1"/>
            <a:r>
              <a:rPr lang="en-US" smtClean="0"/>
              <a:t>Keeping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9703" y="150297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HTML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746" y="1996963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Browser</a:t>
            </a:r>
            <a:endParaRPr lang="en-US">
              <a:solidFill>
                <a:srgbClr val="33CC3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13500000">
            <a:off x="4722405" y="4043367"/>
            <a:ext cx="698320" cy="419100"/>
            <a:chOff x="6143624" y="2514600"/>
            <a:chExt cx="698320" cy="419100"/>
          </a:xfrm>
        </p:grpSpPr>
        <p:sp>
          <p:nvSpPr>
            <p:cNvPr id="19" name="Right Arrow 18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52612" y="2527739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URIs, URLs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2113" y="300595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DNS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1919" y="4808485"/>
            <a:ext cx="78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HTTP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4989" y="3978166"/>
            <a:ext cx="238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Client/server model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3431" y="4314496"/>
            <a:ext cx="336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Threads; event-driven prog.</a:t>
            </a:r>
            <a:endParaRPr lang="en-US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web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75890"/>
            <a:ext cx="7772400" cy="715359"/>
          </a:xfrm>
        </p:spPr>
        <p:txBody>
          <a:bodyPr/>
          <a:lstStyle/>
          <a:p>
            <a:r>
              <a:rPr lang="en-US" smtClean="0"/>
              <a:t>Is this a good (web) server? If not, why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552" y="1618592"/>
            <a:ext cx="6474373" cy="37487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socket = listen(port 80);</a:t>
            </a:r>
          </a:p>
          <a:p>
            <a:pPr algn="l"/>
            <a:r>
              <a:rPr lang="en-US" sz="1800" b="1" dirty="0" smtClean="0">
                <a:latin typeface="Consolas"/>
                <a:cs typeface="Consolas"/>
              </a:rPr>
              <a:t>while (true)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connection = accept(socket); 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request = </a:t>
            </a:r>
            <a:r>
              <a:rPr lang="en-US" sz="1800" b="1" dirty="0" err="1" smtClean="0">
                <a:latin typeface="Consolas"/>
                <a:cs typeface="Consolas"/>
              </a:rPr>
              <a:t>connection.read</a:t>
            </a:r>
            <a:r>
              <a:rPr lang="en-US" sz="1800" b="1" dirty="0" smtClean="0">
                <a:latin typeface="Consolas"/>
                <a:cs typeface="Consolas"/>
              </a:rPr>
              <a:t>();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if (request == "GET &lt;document&gt;")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data = </a:t>
            </a:r>
            <a:r>
              <a:rPr lang="en-US" sz="1800" b="1" dirty="0" err="1" smtClean="0">
                <a:latin typeface="Consolas"/>
                <a:cs typeface="Consolas"/>
              </a:rPr>
              <a:t>filesystem.read</a:t>
            </a:r>
            <a:r>
              <a:rPr lang="en-US" sz="1800" b="1" dirty="0" smtClean="0">
                <a:latin typeface="Consolas"/>
                <a:cs typeface="Consolas"/>
              </a:rPr>
              <a:t>(document);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connection.write</a:t>
            </a:r>
            <a:r>
              <a:rPr lang="en-US" sz="1800" b="1" dirty="0" smtClean="0">
                <a:latin typeface="Consolas"/>
                <a:cs typeface="Consolas"/>
              </a:rPr>
              <a:t>("HTTP/1.1 200 OK");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connection.write</a:t>
            </a:r>
            <a:r>
              <a:rPr lang="en-US" sz="1800" b="1" dirty="0" smtClean="0">
                <a:latin typeface="Consolas"/>
                <a:cs typeface="Consolas"/>
              </a:rPr>
              <a:t>(data);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} else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connection.write</a:t>
            </a:r>
            <a:r>
              <a:rPr lang="en-US" sz="1800" b="1" dirty="0" smtClean="0">
                <a:latin typeface="Consolas"/>
                <a:cs typeface="Consolas"/>
              </a:rPr>
              <a:t>("HTTP/1.1 400 Bad request");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close(connection);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}</a:t>
            </a:r>
            <a:endParaRPr lang="en-US" sz="18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86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 for concurrency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the server receives lots of requests?</a:t>
            </a:r>
          </a:p>
          <a:p>
            <a:pPr lvl="1"/>
            <a:r>
              <a:rPr lang="en-US" smtClean="0"/>
              <a:t>Idea #1: Process them serially</a:t>
            </a:r>
          </a:p>
          <a:p>
            <a:pPr lvl="1"/>
            <a:r>
              <a:rPr lang="en-US" smtClean="0"/>
              <a:t>Problem: Slow client can block everyone else</a:t>
            </a:r>
          </a:p>
          <a:p>
            <a:pPr lvl="1"/>
            <a:r>
              <a:rPr lang="en-US" smtClean="0"/>
              <a:t>Idea #2: One server for each request</a:t>
            </a:r>
          </a:p>
          <a:p>
            <a:pPr lvl="1"/>
            <a:r>
              <a:rPr lang="en-US" smtClean="0"/>
              <a:t>Problem: Wasteful</a:t>
            </a:r>
          </a:p>
          <a:p>
            <a:pPr lvl="1"/>
            <a:endParaRPr lang="en-US" smtClean="0"/>
          </a:p>
          <a:p>
            <a:r>
              <a:rPr lang="en-US" smtClean="0"/>
              <a:t>Server needs to handle requests </a:t>
            </a:r>
            <a:r>
              <a:rPr lang="en-US" smtClean="0">
                <a:solidFill>
                  <a:srgbClr val="FF9900"/>
                </a:solidFill>
              </a:rPr>
              <a:t>concurrently</a:t>
            </a:r>
          </a:p>
          <a:p>
            <a:pPr lvl="1"/>
            <a:r>
              <a:rPr lang="en-US" smtClean="0"/>
              <a:t>Available resources are multiplexed between requests</a:t>
            </a:r>
          </a:p>
          <a:p>
            <a:r>
              <a:rPr lang="en-US" smtClean="0"/>
              <a:t>How do we do this?</a:t>
            </a:r>
          </a:p>
          <a:p>
            <a:pPr lvl="1"/>
            <a:r>
              <a:rPr lang="en-US" smtClean="0"/>
              <a:t>Threads, thread pools</a:t>
            </a:r>
          </a:p>
          <a:p>
            <a:pPr lvl="1"/>
            <a:r>
              <a:rPr lang="en-US" smtClean="0"/>
              <a:t>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Refresher: Threads and processes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878496"/>
          </a:xfrm>
        </p:spPr>
        <p:txBody>
          <a:bodyPr/>
          <a:lstStyle/>
          <a:p>
            <a:r>
              <a:rPr lang="en-US" dirty="0" smtClean="0"/>
              <a:t>Physical machine has some fixed number of processor cores - say, c</a:t>
            </a:r>
          </a:p>
          <a:p>
            <a:pPr lvl="1"/>
            <a:r>
              <a:rPr lang="en-US" dirty="0" smtClean="0"/>
              <a:t>What if we need more than c threads of execution?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Idea: Time-share cores</a:t>
            </a:r>
          </a:p>
          <a:p>
            <a:pPr lvl="1"/>
            <a:r>
              <a:rPr lang="en-US" dirty="0" smtClean="0"/>
              <a:t>A single core works on one </a:t>
            </a:r>
            <a:r>
              <a:rPr lang="en-US" dirty="0" smtClean="0">
                <a:solidFill>
                  <a:srgbClr val="FF9900"/>
                </a:solidFill>
              </a:rPr>
              <a:t>thread</a:t>
            </a:r>
            <a:r>
              <a:rPr lang="en-US" dirty="0" smtClean="0"/>
              <a:t> for a while, then </a:t>
            </a:r>
            <a:br>
              <a:rPr lang="en-US" dirty="0" smtClean="0"/>
            </a:br>
            <a:r>
              <a:rPr lang="en-US" dirty="0" smtClean="0">
                <a:solidFill>
                  <a:srgbClr val="FF9900"/>
                </a:solidFill>
              </a:rPr>
              <a:t>context-switch</a:t>
            </a:r>
            <a:r>
              <a:rPr lang="en-US" dirty="0" smtClean="0"/>
              <a:t> to another one</a:t>
            </a:r>
          </a:p>
          <a:p>
            <a:pPr lvl="1"/>
            <a:r>
              <a:rPr lang="en-US" dirty="0" smtClean="0"/>
              <a:t>Switching can be done </a:t>
            </a:r>
            <a:r>
              <a:rPr lang="en-US" dirty="0" smtClean="0">
                <a:solidFill>
                  <a:srgbClr val="FF9900"/>
                </a:solidFill>
              </a:rPr>
              <a:t>cooperatively</a:t>
            </a:r>
            <a:r>
              <a:rPr lang="en-US" dirty="0" smtClean="0"/>
              <a:t>: Each thread yields the core to another thread when it has nothing to do</a:t>
            </a:r>
          </a:p>
          <a:p>
            <a:pPr lvl="1"/>
            <a:r>
              <a:rPr lang="en-US" dirty="0" smtClean="0"/>
              <a:t>Switching can also be </a:t>
            </a:r>
            <a:r>
              <a:rPr lang="en-US" dirty="0" smtClean="0">
                <a:solidFill>
                  <a:srgbClr val="FF9900"/>
                </a:solidFill>
              </a:rPr>
              <a:t>preemptive</a:t>
            </a:r>
            <a:r>
              <a:rPr lang="en-US" dirty="0" smtClean="0"/>
              <a:t>: Each thread gets to run for a fixed amount of time (quantum, typ. 10-100ms)</a:t>
            </a:r>
          </a:p>
          <a:p>
            <a:pPr lvl="1"/>
            <a:r>
              <a:rPr lang="en-US" dirty="0" smtClean="0"/>
              <a:t>Pros and cons of preemption?</a:t>
            </a:r>
          </a:p>
          <a:p>
            <a:pPr lvl="1"/>
            <a:r>
              <a:rPr lang="en-US" dirty="0" smtClean="0"/>
              <a:t>Difference between a thread and a process?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thread-based web 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300" y="1338029"/>
            <a:ext cx="5837183" cy="51337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Consolas"/>
                <a:cs typeface="Consolas"/>
              </a:rPr>
              <a:t>worker(connection)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request = </a:t>
            </a:r>
            <a:r>
              <a:rPr lang="en-US" sz="1800" b="1" dirty="0" err="1" smtClean="0">
                <a:latin typeface="Consolas"/>
                <a:cs typeface="Consolas"/>
              </a:rPr>
              <a:t>connection.read</a:t>
            </a:r>
            <a:r>
              <a:rPr lang="en-US" sz="1800" b="1" dirty="0" smtClean="0">
                <a:latin typeface="Consolas"/>
                <a:cs typeface="Consolas"/>
              </a:rPr>
              <a:t>();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if (request == "GET &lt;document&gt;")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data = </a:t>
            </a:r>
            <a:r>
              <a:rPr lang="en-US" sz="1800" b="1" dirty="0" err="1" smtClean="0">
                <a:latin typeface="Consolas"/>
                <a:cs typeface="Consolas"/>
              </a:rPr>
              <a:t>filesystem.read</a:t>
            </a:r>
            <a:r>
              <a:rPr lang="en-US" sz="1800" b="1" dirty="0" smtClean="0">
                <a:latin typeface="Consolas"/>
                <a:cs typeface="Consolas"/>
              </a:rPr>
              <a:t>(document);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connection.write</a:t>
            </a:r>
            <a:r>
              <a:rPr lang="en-US" sz="1800" b="1" dirty="0" smtClean="0">
                <a:latin typeface="Consolas"/>
                <a:cs typeface="Consolas"/>
              </a:rPr>
              <a:t>("HTTP/1.1 200 OK");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connection.write</a:t>
            </a:r>
            <a:r>
              <a:rPr lang="en-US" sz="1800" b="1" dirty="0" smtClean="0">
                <a:latin typeface="Consolas"/>
                <a:cs typeface="Consolas"/>
              </a:rPr>
              <a:t>(data);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} else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latin typeface="Consolas"/>
                <a:cs typeface="Consolas"/>
              </a:rPr>
              <a:t>connection.write</a:t>
            </a:r>
            <a:r>
              <a:rPr lang="en-US" sz="1800" b="1" dirty="0" smtClean="0">
                <a:latin typeface="Consolas"/>
                <a:cs typeface="Consolas"/>
              </a:rPr>
              <a:t>("HTTP/1.1 400 Bad </a:t>
            </a:r>
            <a:r>
              <a:rPr lang="en-US" sz="1800" b="1" dirty="0" err="1" smtClean="0">
                <a:latin typeface="Consolas"/>
                <a:cs typeface="Consolas"/>
              </a:rPr>
              <a:t>req</a:t>
            </a:r>
            <a:r>
              <a:rPr lang="en-US" sz="1800" b="1" dirty="0" smtClean="0">
                <a:latin typeface="Consolas"/>
                <a:cs typeface="Consolas"/>
              </a:rPr>
              <a:t>");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close(connection);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main() {</a:t>
            </a:r>
          </a:p>
          <a:p>
            <a:pPr algn="l"/>
            <a:r>
              <a:rPr lang="en-US" sz="1800" b="1" dirty="0" smtClean="0">
                <a:latin typeface="Consolas"/>
                <a:cs typeface="Consolas"/>
              </a:rPr>
              <a:t>  socket = listen(port 80);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while (true) {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connection = accept(socket); 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  (new Thread).run(worker, connection);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  }</a:t>
            </a:r>
            <a:br>
              <a:rPr lang="en-US" sz="1800" b="1" dirty="0" smtClean="0">
                <a:latin typeface="Consolas"/>
                <a:cs typeface="Consolas"/>
              </a:rPr>
            </a:br>
            <a:r>
              <a:rPr lang="en-US" sz="1800" b="1" dirty="0" smtClean="0">
                <a:latin typeface="Consolas"/>
                <a:cs typeface="Consolas"/>
              </a:rPr>
              <a:t>}</a:t>
            </a:r>
            <a:endParaRPr lang="en-US" sz="1800" b="1" dirty="0">
              <a:latin typeface="Consolas"/>
              <a:cs typeface="Consolas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7149017" y="1671144"/>
            <a:ext cx="344859" cy="284467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62523" y="2730635"/>
            <a:ext cx="147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Worker thread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(one per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connection)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7204842" y="4696841"/>
            <a:ext cx="283779" cy="171844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6633" y="4886027"/>
            <a:ext cx="1653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Main loop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(accepts new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connections and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launches new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threads)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Thread-based servers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Java constructs:</a:t>
            </a:r>
          </a:p>
          <a:p>
            <a:pPr lvl="1"/>
            <a:r>
              <a:rPr lang="en-US" dirty="0" smtClean="0"/>
              <a:t>Worker can be a subclass of </a:t>
            </a:r>
            <a:r>
              <a:rPr lang="en-US" dirty="0" smtClean="0">
                <a:solidFill>
                  <a:srgbClr val="FF9900"/>
                </a:solidFill>
              </a:rPr>
              <a:t>Thread </a:t>
            </a:r>
            <a:r>
              <a:rPr lang="en-US" dirty="0" smtClean="0"/>
              <a:t>+ implement run()</a:t>
            </a:r>
          </a:p>
          <a:p>
            <a:pPr lvl="1"/>
            <a:r>
              <a:rPr lang="en-US" dirty="0" smtClean="0"/>
              <a:t>Worker w = new Worker(); </a:t>
            </a:r>
            <a:r>
              <a:rPr lang="en-US" dirty="0" err="1" smtClean="0"/>
              <a:t>w.start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Alternative: Worker implements Runnable</a:t>
            </a:r>
          </a:p>
          <a:p>
            <a:pPr lvl="1"/>
            <a:r>
              <a:rPr lang="en-US" dirty="0" smtClean="0"/>
              <a:t>Thread t = new Thread(w);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the threads share some resources?</a:t>
            </a:r>
          </a:p>
          <a:p>
            <a:pPr lvl="1"/>
            <a:r>
              <a:rPr lang="en-US" dirty="0" smtClean="0"/>
              <a:t>Potential race conditions + </a:t>
            </a:r>
            <a:r>
              <a:rPr lang="en-US" dirty="0" smtClean="0">
                <a:solidFill>
                  <a:srgbClr val="FF9900"/>
                </a:solidFill>
              </a:rPr>
              <a:t>consistency issues</a:t>
            </a:r>
          </a:p>
          <a:p>
            <a:pPr lvl="1"/>
            <a:r>
              <a:rPr lang="en-US" dirty="0" smtClean="0"/>
              <a:t>Can use synchronization and locking</a:t>
            </a:r>
          </a:p>
          <a:p>
            <a:pPr lvl="1"/>
            <a:r>
              <a:rPr lang="en-US" dirty="0" smtClean="0"/>
              <a:t>Need to be careful about deadlock, </a:t>
            </a:r>
            <a:r>
              <a:rPr lang="en-US" dirty="0" err="1" smtClean="0"/>
              <a:t>livelock</a:t>
            </a:r>
            <a:r>
              <a:rPr lang="en-US" dirty="0" smtClean="0"/>
              <a:t>, starvation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pools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50428"/>
            <a:ext cx="7772400" cy="4992413"/>
          </a:xfrm>
        </p:spPr>
        <p:txBody>
          <a:bodyPr/>
          <a:lstStyle/>
          <a:p>
            <a:r>
              <a:rPr lang="en-US" smtClean="0"/>
              <a:t>Problem: Threads operations are expensive</a:t>
            </a:r>
          </a:p>
          <a:p>
            <a:pPr lvl="1"/>
            <a:r>
              <a:rPr lang="en-US" smtClean="0"/>
              <a:t>Creating and destroying a thread takes time</a:t>
            </a:r>
          </a:p>
          <a:p>
            <a:pPr lvl="1"/>
            <a:r>
              <a:rPr lang="en-US" smtClean="0"/>
              <a:t>Context switching between threads takes time</a:t>
            </a:r>
          </a:p>
          <a:p>
            <a:pPr lvl="1"/>
            <a:r>
              <a:rPr lang="en-US" smtClean="0"/>
              <a:t>Making too many threads can exhaust available resources</a:t>
            </a:r>
          </a:p>
          <a:p>
            <a:pPr lvl="1"/>
            <a:endParaRPr lang="en-US" smtClean="0"/>
          </a:p>
          <a:p>
            <a:r>
              <a:rPr lang="en-US" smtClean="0"/>
              <a:t>Idea: Keep a </a:t>
            </a:r>
            <a:r>
              <a:rPr lang="en-US" smtClean="0">
                <a:solidFill>
                  <a:srgbClr val="FF9900"/>
                </a:solidFill>
              </a:rPr>
              <a:t>thread pool </a:t>
            </a:r>
            <a:r>
              <a:rPr lang="en-US" smtClean="0"/>
              <a:t>with a fixed number of worker threads</a:t>
            </a:r>
          </a:p>
          <a:p>
            <a:pPr lvl="1"/>
            <a:r>
              <a:rPr lang="en-US" smtClean="0"/>
              <a:t>When a worker is done handling a request, it is assigned another one</a:t>
            </a:r>
          </a:p>
          <a:p>
            <a:pPr lvl="1"/>
            <a:r>
              <a:rPr lang="en-US" smtClean="0"/>
              <a:t>When there are more concurrenct requests than workers, requests must wait in a queue until a worker is available</a:t>
            </a:r>
          </a:p>
          <a:p>
            <a:pPr lvl="1"/>
            <a:r>
              <a:rPr lang="en-US" smtClean="0"/>
              <a:t>When there are few requests, some workers may be idle</a:t>
            </a:r>
          </a:p>
          <a:p>
            <a:pPr lvl="1"/>
            <a:r>
              <a:rPr lang="en-US" smtClean="0"/>
              <a:t>How many threads should we put into the pool?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the next two lectures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7062"/>
            <a:ext cx="7772400" cy="4866290"/>
          </a:xfrm>
        </p:spPr>
        <p:txBody>
          <a:bodyPr/>
          <a:lstStyle/>
          <a:p>
            <a:r>
              <a:rPr lang="en-US" dirty="0" smtClean="0"/>
              <a:t>Architecture of the Web</a:t>
            </a:r>
          </a:p>
          <a:p>
            <a:pPr lvl="1"/>
            <a:r>
              <a:rPr lang="en-US" dirty="0" smtClean="0"/>
              <a:t>Key concepts: Hyperlink, URI/URL, ...</a:t>
            </a:r>
          </a:p>
          <a:p>
            <a:pPr lvl="1"/>
            <a:r>
              <a:rPr lang="en-US" dirty="0" smtClean="0"/>
              <a:t>Building blocks: HTML, HTTP, DNS, ...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Servers (esp., web servers)</a:t>
            </a:r>
          </a:p>
          <a:p>
            <a:pPr lvl="1"/>
            <a:r>
              <a:rPr lang="en-US" dirty="0" smtClean="0"/>
              <a:t>Client/server model</a:t>
            </a:r>
          </a:p>
          <a:p>
            <a:pPr lvl="1"/>
            <a:r>
              <a:rPr lang="en-US" dirty="0" smtClean="0"/>
              <a:t>State, and where to keep it</a:t>
            </a:r>
          </a:p>
          <a:p>
            <a:pPr lvl="1"/>
            <a:r>
              <a:rPr lang="en-US" dirty="0" smtClean="0"/>
              <a:t>Architecture: Threads, thread pools, events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Dynamic content; maintaining state</a:t>
            </a:r>
          </a:p>
          <a:p>
            <a:pPr lvl="1">
              <a:buClr>
                <a:srgbClr val="FF0000"/>
              </a:buClr>
            </a:pPr>
            <a:endParaRPr lang="en-US" sz="1100" dirty="0">
              <a:solidFill>
                <a:srgbClr val="000000"/>
              </a:solidFill>
            </a:endParaRPr>
          </a:p>
          <a:p>
            <a:r>
              <a:rPr lang="en-US" dirty="0" smtClean="0"/>
              <a:t>Example use case at </a:t>
            </a:r>
            <a:r>
              <a:rPr lang="en-US" dirty="0" err="1" smtClean="0"/>
              <a:t>SoundCloud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Event-driven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90641" cy="4741862"/>
          </a:xfrm>
        </p:spPr>
        <p:txBody>
          <a:bodyPr/>
          <a:lstStyle/>
          <a:p>
            <a:r>
              <a:rPr lang="en-US" smtClean="0"/>
              <a:t>What benefits did the threads really give us?</a:t>
            </a:r>
          </a:p>
          <a:p>
            <a:pPr lvl="1"/>
            <a:r>
              <a:rPr lang="en-US" smtClean="0"/>
              <a:t>If we have one core and run 1,000 threads on it, does the work really get done faster than with one thread?</a:t>
            </a:r>
          </a:p>
          <a:p>
            <a:pPr lvl="1"/>
            <a:endParaRPr lang="en-US" smtClean="0"/>
          </a:p>
          <a:p>
            <a:r>
              <a:rPr lang="en-US" smtClean="0"/>
              <a:t>The server's work is driven by </a:t>
            </a:r>
            <a:r>
              <a:rPr lang="en-US" smtClean="0">
                <a:solidFill>
                  <a:srgbClr val="FF9900"/>
                </a:solidFill>
              </a:rPr>
              <a:t>events</a:t>
            </a:r>
            <a:r>
              <a:rPr lang="en-US" smtClean="0"/>
              <a:t>, e.g.:</a:t>
            </a:r>
          </a:p>
          <a:p>
            <a:pPr lvl="1"/>
            <a:r>
              <a:rPr lang="en-US" smtClean="0"/>
              <a:t>Incoming connection: Need to set up data structures</a:t>
            </a:r>
          </a:p>
          <a:p>
            <a:pPr lvl="1"/>
            <a:r>
              <a:rPr lang="en-US" smtClean="0"/>
              <a:t>Request arrives: Need to parse + start reading document</a:t>
            </a:r>
          </a:p>
          <a:p>
            <a:pPr lvl="1"/>
            <a:r>
              <a:rPr lang="en-US" smtClean="0"/>
              <a:t>Document read: Need to send back to the client</a:t>
            </a:r>
          </a:p>
          <a:p>
            <a:pPr lvl="1"/>
            <a:r>
              <a:rPr lang="en-US" smtClean="0"/>
              <a:t>Entire document sent: Close connection, clean up structures</a:t>
            </a:r>
          </a:p>
          <a:p>
            <a:pPr lvl="1"/>
            <a:endParaRPr lang="en-US" smtClean="0"/>
          </a:p>
          <a:p>
            <a:r>
              <a:rPr lang="en-US" smtClean="0"/>
              <a:t>Why not base server architecture on events?</a:t>
            </a:r>
          </a:p>
          <a:p>
            <a:pPr lvl="1"/>
            <a:r>
              <a:rPr lang="en-US" smtClean="0"/>
              <a:t>All we need is a single thread!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event-based web 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241" y="1513489"/>
            <a:ext cx="6022427" cy="4918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 smtClean="0">
                <a:latin typeface="Consolas"/>
                <a:cs typeface="Consolas"/>
              </a:rPr>
              <a:t>handleNewConnection</a:t>
            </a:r>
            <a:r>
              <a:rPr lang="en-US" sz="1400" b="1" dirty="0" smtClean="0">
                <a:latin typeface="Consolas"/>
                <a:cs typeface="Consolas"/>
              </a:rPr>
              <a:t>(e) { </a:t>
            </a:r>
            <a:r>
              <a:rPr lang="en-US" sz="1400" b="1" dirty="0" err="1" smtClean="0">
                <a:latin typeface="Consolas"/>
                <a:cs typeface="Consolas"/>
              </a:rPr>
              <a:t>startReading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e.connection</a:t>
            </a:r>
            <a:r>
              <a:rPr lang="en-US" sz="1400" b="1" dirty="0" smtClean="0">
                <a:latin typeface="Consolas"/>
                <a:cs typeface="Consolas"/>
              </a:rPr>
              <a:t>); }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err="1" smtClean="0">
                <a:latin typeface="Consolas"/>
                <a:cs typeface="Consolas"/>
              </a:rPr>
              <a:t>handleRequestRead</a:t>
            </a:r>
            <a:r>
              <a:rPr lang="en-US" sz="1400" b="1" dirty="0" smtClean="0">
                <a:latin typeface="Consolas"/>
                <a:cs typeface="Consolas"/>
              </a:rPr>
              <a:t>(e) { 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if (</a:t>
            </a:r>
            <a:r>
              <a:rPr lang="en-US" sz="1400" b="1" dirty="0" err="1" smtClean="0">
                <a:latin typeface="Consolas"/>
                <a:cs typeface="Consolas"/>
              </a:rPr>
              <a:t>e.request</a:t>
            </a:r>
            <a:r>
              <a:rPr lang="en-US" sz="1400" b="1" dirty="0" smtClean="0">
                <a:latin typeface="Consolas"/>
                <a:cs typeface="Consolas"/>
              </a:rPr>
              <a:t> == "GET &lt;document&gt;") {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issueFilesystemRead</a:t>
            </a:r>
            <a:r>
              <a:rPr lang="en-US" sz="1400" b="1" dirty="0" smtClean="0">
                <a:latin typeface="Consolas"/>
                <a:cs typeface="Consolas"/>
              </a:rPr>
              <a:t>(document);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} else {</a:t>
            </a:r>
          </a:p>
          <a:p>
            <a:pPr algn="l"/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issueWrite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e.connection</a:t>
            </a:r>
            <a:r>
              <a:rPr lang="en-US" sz="1400" b="1" dirty="0" smtClean="0">
                <a:latin typeface="Consolas"/>
                <a:cs typeface="Consolas"/>
              </a:rPr>
              <a:t>, "HTTP/1.1 400 Bad </a:t>
            </a:r>
            <a:r>
              <a:rPr lang="en-US" sz="1400" b="1" dirty="0" err="1" smtClean="0">
                <a:latin typeface="Consolas"/>
                <a:cs typeface="Consolas"/>
              </a:rPr>
              <a:t>req</a:t>
            </a:r>
            <a:r>
              <a:rPr lang="en-US" sz="1400" b="1" dirty="0" smtClean="0">
                <a:latin typeface="Consolas"/>
                <a:cs typeface="Consolas"/>
              </a:rPr>
              <a:t>");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} 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}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/* other handlers go here */</a:t>
            </a:r>
          </a:p>
          <a:p>
            <a:pPr algn="l"/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main() {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EventQueue</a:t>
            </a:r>
            <a:r>
              <a:rPr lang="en-US" sz="1400" b="1" dirty="0" smtClean="0">
                <a:latin typeface="Consolas"/>
                <a:cs typeface="Consolas"/>
              </a:rPr>
              <a:t> q;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while (true) {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e = </a:t>
            </a:r>
            <a:r>
              <a:rPr lang="en-US" sz="1400" b="1" dirty="0" err="1" smtClean="0">
                <a:latin typeface="Consolas"/>
                <a:cs typeface="Consolas"/>
              </a:rPr>
              <a:t>q.getNextEvent</a:t>
            </a:r>
            <a:r>
              <a:rPr lang="en-US" sz="1400" b="1" dirty="0" smtClean="0">
                <a:latin typeface="Consolas"/>
                <a:cs typeface="Consolas"/>
              </a:rPr>
              <a:t>();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case e of {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  </a:t>
            </a:r>
            <a:r>
              <a:rPr lang="en-US" sz="1400" b="1" dirty="0" err="1" smtClean="0">
                <a:latin typeface="Consolas"/>
                <a:cs typeface="Consolas"/>
              </a:rPr>
              <a:t>NewConnection</a:t>
            </a:r>
            <a:r>
              <a:rPr lang="en-US" sz="1400" b="1" dirty="0" smtClean="0">
                <a:latin typeface="Consolas"/>
                <a:cs typeface="Consolas"/>
              </a:rPr>
              <a:t>: </a:t>
            </a:r>
            <a:r>
              <a:rPr lang="en-US" sz="1400" b="1" dirty="0" err="1" smtClean="0">
                <a:latin typeface="Consolas"/>
                <a:cs typeface="Consolas"/>
              </a:rPr>
              <a:t>handleNewConnection</a:t>
            </a:r>
            <a:r>
              <a:rPr lang="en-US" sz="1400" b="1" dirty="0" smtClean="0">
                <a:latin typeface="Consolas"/>
                <a:cs typeface="Consolas"/>
              </a:rPr>
              <a:t>(e);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  </a:t>
            </a:r>
            <a:r>
              <a:rPr lang="en-US" sz="1400" b="1" dirty="0" err="1" smtClean="0">
                <a:latin typeface="Consolas"/>
                <a:cs typeface="Consolas"/>
              </a:rPr>
              <a:t>RequestArrived</a:t>
            </a:r>
            <a:r>
              <a:rPr lang="en-US" sz="1400" b="1" dirty="0" smtClean="0">
                <a:latin typeface="Consolas"/>
                <a:cs typeface="Consolas"/>
              </a:rPr>
              <a:t>: </a:t>
            </a:r>
            <a:r>
              <a:rPr lang="en-US" sz="1400" b="1" dirty="0" err="1" smtClean="0">
                <a:latin typeface="Consolas"/>
                <a:cs typeface="Consolas"/>
              </a:rPr>
              <a:t>handleRequestRead</a:t>
            </a:r>
            <a:r>
              <a:rPr lang="en-US" sz="1400" b="1" dirty="0" smtClean="0">
                <a:latin typeface="Consolas"/>
                <a:cs typeface="Consolas"/>
              </a:rPr>
              <a:t>(e);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  </a:t>
            </a:r>
            <a:r>
              <a:rPr lang="en-US" sz="1400" b="1" dirty="0" err="1" smtClean="0">
                <a:latin typeface="Consolas"/>
                <a:cs typeface="Consolas"/>
              </a:rPr>
              <a:t>FileReadCompleted</a:t>
            </a:r>
            <a:r>
              <a:rPr lang="en-US" sz="1400" b="1" dirty="0" smtClean="0">
                <a:latin typeface="Consolas"/>
                <a:cs typeface="Consolas"/>
              </a:rPr>
              <a:t>: </a:t>
            </a:r>
            <a:r>
              <a:rPr lang="en-US" sz="1400" b="1" dirty="0" err="1" smtClean="0">
                <a:latin typeface="Consolas"/>
                <a:cs typeface="Consolas"/>
              </a:rPr>
              <a:t>handleFileRead</a:t>
            </a:r>
            <a:r>
              <a:rPr lang="en-US" sz="1400" b="1" dirty="0" smtClean="0">
                <a:latin typeface="Consolas"/>
                <a:cs typeface="Consolas"/>
              </a:rPr>
              <a:t>(e);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  </a:t>
            </a:r>
            <a:r>
              <a:rPr lang="en-US" sz="1400" b="1" dirty="0" err="1" smtClean="0">
                <a:latin typeface="Consolas"/>
                <a:cs typeface="Consolas"/>
              </a:rPr>
              <a:t>AllDataWritten</a:t>
            </a:r>
            <a:r>
              <a:rPr lang="en-US" sz="1400" b="1" dirty="0" smtClean="0">
                <a:latin typeface="Consolas"/>
                <a:cs typeface="Consolas"/>
              </a:rPr>
              <a:t>: </a:t>
            </a:r>
            <a:r>
              <a:rPr lang="en-US" sz="1400" b="1" dirty="0" err="1" smtClean="0">
                <a:latin typeface="Consolas"/>
                <a:cs typeface="Consolas"/>
              </a:rPr>
              <a:t>handleDataWritten</a:t>
            </a:r>
            <a:r>
              <a:rPr lang="en-US" sz="1400" b="1" dirty="0" smtClean="0">
                <a:latin typeface="Consolas"/>
                <a:cs typeface="Consolas"/>
              </a:rPr>
              <a:t>(e);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}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}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}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7354620" y="1671145"/>
            <a:ext cx="283779" cy="2259724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826" y="2259724"/>
            <a:ext cx="152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Event handlers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(must not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block)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7362497" y="4461641"/>
            <a:ext cx="283779" cy="171844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96012" y="4650827"/>
            <a:ext cx="11993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Dispatch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loop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(distributes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events to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handlers)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2484" y="3568262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Who puts events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into the queue?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2995448" y="3846786"/>
            <a:ext cx="1324304" cy="2417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039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39917"/>
            <a:ext cx="7772400" cy="4751333"/>
          </a:xfrm>
        </p:spPr>
        <p:txBody>
          <a:bodyPr/>
          <a:lstStyle/>
          <a:p>
            <a:r>
              <a:rPr lang="en-US" smtClean="0"/>
              <a:t>What if, in response to some event, we must perform a blocking system call?</a:t>
            </a:r>
          </a:p>
          <a:p>
            <a:pPr lvl="1"/>
            <a:r>
              <a:rPr lang="en-US" smtClean="0"/>
              <a:t>Example: Request arrives; now we need to read the file from disk (blocking read() call) and send it back to the client</a:t>
            </a:r>
          </a:p>
          <a:p>
            <a:pPr lvl="1"/>
            <a:r>
              <a:rPr lang="en-US" smtClean="0"/>
              <a:t>What would happen if we called read() in the event handler?</a:t>
            </a:r>
          </a:p>
          <a:p>
            <a:pPr lvl="1"/>
            <a:r>
              <a:rPr lang="en-US" smtClean="0"/>
              <a:t>Solution: Write </a:t>
            </a:r>
            <a:r>
              <a:rPr lang="en-US" u="sng" smtClean="0"/>
              <a:t>two</a:t>
            </a:r>
            <a:r>
              <a:rPr lang="en-US" smtClean="0"/>
              <a:t> event handlers:</a:t>
            </a:r>
          </a:p>
          <a:p>
            <a:pPr lvl="2"/>
            <a:r>
              <a:rPr lang="en-US" smtClean="0"/>
              <a:t>Handler A parses the request and issues a non-blocking read </a:t>
            </a:r>
            <a:br>
              <a:rPr lang="en-US" smtClean="0"/>
            </a:br>
            <a:r>
              <a:rPr lang="en-US" smtClean="0"/>
              <a:t>(using a special system call)</a:t>
            </a:r>
          </a:p>
          <a:p>
            <a:pPr lvl="2"/>
            <a:r>
              <a:rPr lang="en-US" smtClean="0"/>
              <a:t>Handler B is called when the read completes and sends data to client</a:t>
            </a:r>
          </a:p>
          <a:p>
            <a:pPr lvl="1"/>
            <a:endParaRPr lang="en-US" smtClean="0"/>
          </a:p>
          <a:p>
            <a:r>
              <a:rPr lang="en-US" smtClean="0"/>
              <a:t>What if handler A has some state that handler B needs to know?</a:t>
            </a:r>
          </a:p>
          <a:p>
            <a:pPr lvl="1"/>
            <a:r>
              <a:rPr lang="en-US" smtClean="0"/>
              <a:t>Must be saved explicitly in a </a:t>
            </a:r>
            <a:r>
              <a:rPr lang="en-US" smtClean="0">
                <a:solidFill>
                  <a:srgbClr val="FF9900"/>
                </a:solidFill>
              </a:rPr>
              <a:t>continuation</a:t>
            </a:r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Event-driven programming in 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310" y="4712678"/>
            <a:ext cx="7772400" cy="1518766"/>
          </a:xfrm>
        </p:spPr>
        <p:txBody>
          <a:bodyPr/>
          <a:lstStyle/>
          <a:p>
            <a:r>
              <a:rPr lang="en-US" smtClean="0"/>
              <a:t>Node programs are event-driven</a:t>
            </a:r>
          </a:p>
          <a:p>
            <a:pPr lvl="1"/>
            <a:r>
              <a:rPr lang="en-US" smtClean="0"/>
              <a:t>If a function needs to block (e.g., network I/O), it must take a callback function and call that function once the blocking operation completes</a:t>
            </a:r>
          </a:p>
          <a:p>
            <a:pPr lvl="1"/>
            <a:r>
              <a:rPr lang="en-US" smtClean="0"/>
              <a:t>Where is the continuation?</a:t>
            </a:r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6074" y="1416818"/>
            <a:ext cx="6386685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200" b="1" dirty="0" err="1" smtClean="0">
                <a:latin typeface="Consolas"/>
                <a:cs typeface="Consolas"/>
              </a:rPr>
              <a:t>var</a:t>
            </a:r>
            <a:r>
              <a:rPr lang="en-US" sz="1200" b="1" dirty="0" smtClean="0"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cs typeface="Consolas"/>
              </a:rPr>
              <a:t>queryByID</a:t>
            </a:r>
            <a:r>
              <a:rPr lang="en-US" sz="1200" b="1" dirty="0" smtClean="0">
                <a:latin typeface="Consolas"/>
                <a:cs typeface="Consolas"/>
              </a:rPr>
              <a:t> = function(ID, </a:t>
            </a:r>
            <a:r>
              <a:rPr lang="en-US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callback</a:t>
            </a:r>
            <a:r>
              <a:rPr lang="en-US" sz="1200" b="1" dirty="0" smtClean="0">
                <a:latin typeface="Consolas"/>
                <a:cs typeface="Consolas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dynamo.query</a:t>
            </a:r>
            <a:r>
              <a:rPr lang="en-US" sz="1200" b="1" dirty="0" smtClean="0">
                <a:latin typeface="Consolas"/>
                <a:cs typeface="Consolas"/>
              </a:rPr>
              <a:t>({</a:t>
            </a:r>
            <a:r>
              <a:rPr lang="en-US" sz="1200" b="1" dirty="0" err="1" smtClean="0">
                <a:latin typeface="Consolas"/>
                <a:cs typeface="Consolas"/>
              </a:rPr>
              <a:t>TableName</a:t>
            </a:r>
            <a:r>
              <a:rPr lang="en-US" sz="1200" b="1" dirty="0" smtClean="0">
                <a:latin typeface="Consolas"/>
                <a:cs typeface="Consolas"/>
              </a:rPr>
              <a:t>:'students', </a:t>
            </a:r>
            <a:r>
              <a:rPr lang="en-US" sz="1200" b="1" dirty="0" err="1" smtClean="0">
                <a:latin typeface="Consolas"/>
                <a:cs typeface="Consolas"/>
              </a:rPr>
              <a:t>KeyConditions</a:t>
            </a:r>
            <a:r>
              <a:rPr lang="en-US" sz="1200" b="1" dirty="0" smtClean="0">
                <a:latin typeface="Consolas"/>
                <a:cs typeface="Consolas"/>
              </a:rPr>
              <a:t>: {“NOMA” : … ID …}}, 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function (err, data)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if (err)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err="1" smtClean="0">
                <a:latin typeface="Consolas"/>
                <a:cs typeface="Consolas"/>
              </a:rPr>
              <a:t>console.log</a:t>
            </a:r>
            <a:r>
              <a:rPr lang="en-US" sz="1200" b="1" dirty="0" smtClean="0">
                <a:latin typeface="Consolas"/>
                <a:cs typeface="Consolas"/>
              </a:rPr>
              <a:t>("Error occurred!"); 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smtClean="0">
                <a:solidFill>
                  <a:srgbClr val="33CC33"/>
                </a:solidFill>
                <a:latin typeface="Consolas"/>
                <a:cs typeface="Consolas"/>
              </a:rPr>
              <a:t>callback(null)</a:t>
            </a:r>
            <a:r>
              <a:rPr lang="en-US" sz="12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} else if (</a:t>
            </a:r>
            <a:r>
              <a:rPr lang="en-US" sz="1200" b="1" dirty="0" err="1" smtClean="0">
                <a:latin typeface="Consolas"/>
                <a:cs typeface="Consolas"/>
              </a:rPr>
              <a:t>data.Items.length</a:t>
            </a:r>
            <a:r>
              <a:rPr lang="en-US" sz="1200" b="1" dirty="0" smtClean="0">
                <a:latin typeface="Consolas"/>
                <a:cs typeface="Consolas"/>
              </a:rPr>
              <a:t> == u0)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err="1" smtClean="0">
                <a:latin typeface="Consolas"/>
                <a:cs typeface="Consolas"/>
              </a:rPr>
              <a:t>console.log</a:t>
            </a:r>
            <a:r>
              <a:rPr lang="en-US" sz="1200" b="1" dirty="0" smtClean="0">
                <a:latin typeface="Consolas"/>
                <a:cs typeface="Consolas"/>
              </a:rPr>
              <a:t>("No results!");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smtClean="0">
                <a:solidFill>
                  <a:srgbClr val="33CC33"/>
                </a:solidFill>
                <a:latin typeface="Consolas"/>
                <a:cs typeface="Consolas"/>
              </a:rPr>
              <a:t>callback(null)</a:t>
            </a:r>
            <a:r>
              <a:rPr lang="en-US" sz="12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} else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err="1" smtClean="0">
                <a:latin typeface="Consolas"/>
                <a:cs typeface="Consolas"/>
              </a:rPr>
              <a:t>console.log</a:t>
            </a:r>
            <a:r>
              <a:rPr lang="en-US" sz="1200" b="1" dirty="0" smtClean="0">
                <a:latin typeface="Consolas"/>
                <a:cs typeface="Consolas"/>
              </a:rPr>
              <a:t>("Got data for student: " + ID);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err="1" smtClean="0">
                <a:latin typeface="Consolas"/>
                <a:cs typeface="Consolas"/>
              </a:rPr>
              <a:t>console.log</a:t>
            </a:r>
            <a:r>
              <a:rPr lang="en-US" sz="1200" b="1" dirty="0" smtClean="0">
                <a:latin typeface="Consolas"/>
                <a:cs typeface="Consolas"/>
              </a:rPr>
              <a:t>("The data is: "+data);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</a:t>
            </a:r>
            <a:r>
              <a:rPr lang="en-US" sz="1200" b="1" dirty="0" smtClean="0">
                <a:solidFill>
                  <a:srgbClr val="33CC33"/>
                </a:solidFill>
                <a:latin typeface="Consolas"/>
                <a:cs typeface="Consolas"/>
              </a:rPr>
              <a:t>callback(data)</a:t>
            </a:r>
            <a:r>
              <a:rPr lang="en-US" sz="12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}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);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};</a:t>
            </a:r>
            <a:endParaRPr lang="en-US" sz="1200" b="1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286" y="2220686"/>
            <a:ext cx="255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Must always call callback, 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even if the operation 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has failed!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737987" y="2471895"/>
            <a:ext cx="221063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727938" y="2893925"/>
            <a:ext cx="2833636" cy="1205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29959" y="3749707"/>
            <a:ext cx="2474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Inner callback has access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to the state of the outer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function!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656761" y="3449020"/>
            <a:ext cx="311499" cy="3416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52998" y="4228782"/>
            <a:ext cx="489175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unction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complete_send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(data) 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 if (data == null) {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resp.write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(“An error occurred”);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} else {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resp.write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(“Student info: “ + render(data));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resp.end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</a:p>
          <a:p>
            <a:pPr lvl="0" algn="l">
              <a:spcBef>
                <a:spcPts val="0"/>
              </a:spcBef>
              <a:buClr>
                <a:srgbClr val="FF0000"/>
              </a:buClr>
            </a:pP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queryByID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someID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complete_send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Thread-based server or event-driven one?</a:t>
            </a:r>
          </a:p>
          <a:p>
            <a:pPr lvl="1"/>
            <a:r>
              <a:rPr lang="en-US" dirty="0" smtClean="0"/>
              <a:t>Event-driven servers typically have better performance</a:t>
            </a:r>
          </a:p>
          <a:p>
            <a:pPr lvl="1"/>
            <a:r>
              <a:rPr lang="en-US" dirty="0" smtClean="0"/>
              <a:t>Event-driven servers do not need as much synchronization</a:t>
            </a:r>
          </a:p>
          <a:p>
            <a:pPr lvl="2"/>
            <a:r>
              <a:rPr lang="en-US" dirty="0" smtClean="0"/>
              <a:t>Just a single thread - no concurrency!!! (on a single core)</a:t>
            </a:r>
          </a:p>
          <a:p>
            <a:pPr lvl="2"/>
            <a:r>
              <a:rPr lang="en-US" dirty="0" smtClean="0"/>
              <a:t>However, may need some flags if events can share resources</a:t>
            </a:r>
          </a:p>
          <a:p>
            <a:pPr lvl="1"/>
            <a:r>
              <a:rPr lang="en-US" dirty="0" smtClean="0"/>
              <a:t>Thread-based servers are typically easier to </a:t>
            </a:r>
            <a:r>
              <a:rPr lang="en-US" dirty="0" err="1" smtClean="0"/>
              <a:t>write+maintain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about scaling?</a:t>
            </a:r>
          </a:p>
          <a:p>
            <a:pPr lvl="1"/>
            <a:r>
              <a:rPr lang="en-US" dirty="0" smtClean="0"/>
              <a:t>Thread-based </a:t>
            </a:r>
            <a:r>
              <a:rPr lang="en-US" dirty="0"/>
              <a:t>can immediately take advantage </a:t>
            </a:r>
            <a:r>
              <a:rPr lang="en-US" dirty="0" smtClean="0"/>
              <a:t>of all cores</a:t>
            </a:r>
          </a:p>
          <a:p>
            <a:pPr lvl="1"/>
            <a:r>
              <a:rPr lang="en-US" dirty="0" smtClean="0"/>
              <a:t>Event-driven servers require a bit of extra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single-threaded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take advantage of multiple cores:</a:t>
            </a:r>
          </a:p>
          <a:p>
            <a:pPr lvl="1"/>
            <a:r>
              <a:rPr lang="en-US" dirty="0" smtClean="0"/>
              <a:t>Replicate the same flow of execution using many processes</a:t>
            </a:r>
          </a:p>
          <a:p>
            <a:pPr lvl="1"/>
            <a:endParaRPr lang="en-US" dirty="0"/>
          </a:p>
          <a:p>
            <a:r>
              <a:rPr lang="en-US" dirty="0" smtClean="0"/>
              <a:t>To scale out to multiple machines:</a:t>
            </a:r>
          </a:p>
          <a:p>
            <a:pPr lvl="1"/>
            <a:r>
              <a:rPr lang="en-US" dirty="0" smtClean="0"/>
              <a:t>Deploy multiple instances on many machines</a:t>
            </a:r>
          </a:p>
          <a:p>
            <a:pPr lvl="1"/>
            <a:r>
              <a:rPr lang="en-US" dirty="0" smtClean="0"/>
              <a:t>Use a reverse proxy to load balance requests across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Web servers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81655"/>
            <a:ext cx="7772400" cy="4803228"/>
          </a:xfrm>
        </p:spPr>
        <p:txBody>
          <a:bodyPr/>
          <a:lstStyle/>
          <a:p>
            <a:r>
              <a:rPr lang="en-US" smtClean="0"/>
              <a:t>Need to process requests concurrently</a:t>
            </a:r>
          </a:p>
          <a:p>
            <a:pPr lvl="1"/>
            <a:r>
              <a:rPr lang="en-US" smtClean="0"/>
              <a:t>Otherwise, extremely difficult to achieve high throughput</a:t>
            </a:r>
          </a:p>
          <a:p>
            <a:r>
              <a:rPr lang="en-US" smtClean="0"/>
              <a:t>Common server architectures:</a:t>
            </a:r>
          </a:p>
          <a:p>
            <a:pPr lvl="1"/>
            <a:r>
              <a:rPr lang="en-US" smtClean="0"/>
              <a:t>Single-threaded</a:t>
            </a:r>
          </a:p>
          <a:p>
            <a:pPr lvl="1"/>
            <a:r>
              <a:rPr lang="en-US" smtClean="0"/>
              <a:t>Multithreaded</a:t>
            </a:r>
          </a:p>
          <a:p>
            <a:pPr lvl="1"/>
            <a:r>
              <a:rPr lang="en-US" smtClean="0"/>
              <a:t>Thread pools</a:t>
            </a:r>
          </a:p>
          <a:p>
            <a:pPr lvl="1"/>
            <a:r>
              <a:rPr lang="en-US" smtClean="0"/>
              <a:t>Event-driven</a:t>
            </a:r>
          </a:p>
          <a:p>
            <a:r>
              <a:rPr lang="en-US" smtClean="0"/>
              <a:t>Event-driven architecture:</a:t>
            </a:r>
          </a:p>
          <a:p>
            <a:pPr lvl="1"/>
            <a:r>
              <a:rPr lang="en-US" smtClean="0"/>
              <a:t>Harder to program, but very efficient</a:t>
            </a:r>
          </a:p>
          <a:p>
            <a:r>
              <a:rPr lang="en-US" smtClean="0"/>
              <a:t>Most of this also applies to other kinds of servers, not just to web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do we need to make the Web work?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29407"/>
            <a:ext cx="6660931" cy="5034455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Formats for writing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program for displaying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Unique names for the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way to find documents</a:t>
            </a:r>
          </a:p>
          <a:p>
            <a:r>
              <a:rPr lang="en-US" smtClean="0">
                <a:solidFill>
                  <a:srgbClr val="33CC33"/>
                </a:solidFill>
              </a:rPr>
              <a:t>A system for delivering documents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Architecture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Efficient implementation</a:t>
            </a:r>
          </a:p>
          <a:p>
            <a:r>
              <a:rPr lang="en-US" smtClean="0">
                <a:solidFill>
                  <a:srgbClr val="33CC33"/>
                </a:solidFill>
              </a:rPr>
              <a:t>A protocol for transferring documents</a:t>
            </a:r>
          </a:p>
          <a:p>
            <a:r>
              <a:rPr lang="en-US" smtClean="0">
                <a:solidFill>
                  <a:srgbClr val="FF9900"/>
                </a:solidFill>
              </a:rPr>
              <a:t>A way to make content dynamic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Programming model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Keeping state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9703" y="150297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HTML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746" y="1996963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Browser</a:t>
            </a:r>
            <a:endParaRPr lang="en-US">
              <a:solidFill>
                <a:srgbClr val="33CC3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22957" y="5640939"/>
            <a:ext cx="698320" cy="419100"/>
            <a:chOff x="6143624" y="2514600"/>
            <a:chExt cx="698320" cy="419100"/>
          </a:xfrm>
        </p:grpSpPr>
        <p:sp>
          <p:nvSpPr>
            <p:cNvPr id="19" name="Right Arrow 18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52612" y="2527739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URIs, URLs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2113" y="300595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DNS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1919" y="4808485"/>
            <a:ext cx="78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HTTP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4989" y="3978166"/>
            <a:ext cx="238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Client/server model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3431" y="4314496"/>
            <a:ext cx="336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Threads; event-driven prog</a:t>
            </a:r>
            <a:r>
              <a:rPr lang="en-US" smtClean="0">
                <a:solidFill>
                  <a:srgbClr val="FF9900"/>
                </a:solidFill>
              </a:rPr>
              <a:t>.</a:t>
            </a:r>
            <a:endParaRPr lang="en-US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29655"/>
            <a:ext cx="7772400" cy="1849821"/>
          </a:xfrm>
        </p:spPr>
        <p:txBody>
          <a:bodyPr/>
          <a:lstStyle/>
          <a:p>
            <a:r>
              <a:rPr lang="en-US" smtClean="0"/>
              <a:t>So far: Writing and delivering static content</a:t>
            </a:r>
          </a:p>
          <a:p>
            <a:r>
              <a:rPr lang="en-US" smtClean="0"/>
              <a:t>But many web pages today are </a:t>
            </a:r>
            <a:r>
              <a:rPr lang="en-US" smtClean="0">
                <a:solidFill>
                  <a:srgbClr val="FF9900"/>
                </a:solidFill>
              </a:rPr>
              <a:t>dynamic</a:t>
            </a:r>
          </a:p>
          <a:p>
            <a:pPr lvl="1"/>
            <a:r>
              <a:rPr lang="en-US" smtClean="0"/>
              <a:t>State (shopping carts), computation (recommendations), rich I/O (videoconferencing), interactivity, ...</a:t>
            </a:r>
          </a:p>
          <a:p>
            <a:pPr lvl="1">
              <a:buNone/>
            </a:pPr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testpag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752" y="1797269"/>
            <a:ext cx="1534462" cy="2312276"/>
          </a:xfrm>
          <a:prstGeom prst="rect">
            <a:avLst/>
          </a:prstGeom>
        </p:spPr>
      </p:pic>
      <p:pic>
        <p:nvPicPr>
          <p:cNvPr id="7" name="Picture 6" descr="amazon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1076" y="1482320"/>
            <a:ext cx="4572000" cy="297751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699641" y="2196662"/>
            <a:ext cx="2848304" cy="683172"/>
            <a:chOff x="3699641" y="2196662"/>
            <a:chExt cx="2848304" cy="683172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44359" y="2617076"/>
              <a:ext cx="1103586" cy="2627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710152" y="2596055"/>
              <a:ext cx="2081048" cy="241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699641" y="2207172"/>
              <a:ext cx="2091559" cy="4939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454869" y="2196662"/>
              <a:ext cx="1082565" cy="5044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9" name="Picture 8" descr="amazon3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225" y="2203723"/>
              <a:ext cx="1733550" cy="390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6999890" y="861848"/>
            <a:ext cx="1024594" cy="1545021"/>
            <a:chOff x="6999890" y="861848"/>
            <a:chExt cx="1024594" cy="1545021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6200000" flipV="1">
              <a:off x="6563711" y="1676400"/>
              <a:ext cx="1166649" cy="273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16200000" flipV="1">
              <a:off x="6427076" y="1434662"/>
              <a:ext cx="1460938" cy="3153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 flipH="1" flipV="1">
              <a:off x="7147035" y="1439918"/>
              <a:ext cx="1429407" cy="3153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 flipH="1" flipV="1">
              <a:off x="7278414" y="1665890"/>
              <a:ext cx="1177159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" name="Picture 7" descr="amazon2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309" y="886974"/>
              <a:ext cx="1019175" cy="333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661705" y="3384331"/>
            <a:ext cx="5061881" cy="395944"/>
            <a:chOff x="3661705" y="3384331"/>
            <a:chExt cx="5061881" cy="395944"/>
          </a:xfrm>
        </p:grpSpPr>
        <p:pic>
          <p:nvPicPr>
            <p:cNvPr id="10" name="Picture 9" descr="amazon4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1705" y="3561200"/>
              <a:ext cx="5057775" cy="21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cxnSp>
          <p:nvCxnSpPr>
            <p:cNvPr id="29" name="Straight Connector 28"/>
            <p:cNvCxnSpPr/>
            <p:nvPr/>
          </p:nvCxnSpPr>
          <p:spPr bwMode="auto">
            <a:xfrm flipV="1">
              <a:off x="3668110" y="3405352"/>
              <a:ext cx="683173" cy="1471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463862" y="3384331"/>
              <a:ext cx="2259724" cy="1681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7073462" y="4214648"/>
            <a:ext cx="1849821" cy="378373"/>
            <a:chOff x="7073462" y="4214648"/>
            <a:chExt cx="1849821" cy="378373"/>
          </a:xfrm>
        </p:grpSpPr>
        <p:pic>
          <p:nvPicPr>
            <p:cNvPr id="11" name="Picture 10" descr="amazon5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107" y="4344716"/>
              <a:ext cx="10572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cxnSp>
          <p:nvCxnSpPr>
            <p:cNvPr id="33" name="Straight Connector 32"/>
            <p:cNvCxnSpPr/>
            <p:nvPr/>
          </p:nvCxnSpPr>
          <p:spPr bwMode="auto">
            <a:xfrm>
              <a:off x="7073462" y="4298731"/>
              <a:ext cx="788276" cy="2942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7493876" y="4214648"/>
              <a:ext cx="1429407" cy="1156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7462345" y="4277710"/>
              <a:ext cx="420414" cy="63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44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Client-side and server-side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89131"/>
            <a:ext cx="7912240" cy="2848304"/>
          </a:xfrm>
        </p:spPr>
        <p:txBody>
          <a:bodyPr/>
          <a:lstStyle/>
          <a:p>
            <a:r>
              <a:rPr lang="en-US" dirty="0" smtClean="0"/>
              <a:t>Where does the web application run?</a:t>
            </a:r>
          </a:p>
          <a:p>
            <a:pPr lvl="1"/>
            <a:r>
              <a:rPr lang="en-US" dirty="0" smtClean="0"/>
              <a:t>Can run on the server, on the client, or have parts on both</a:t>
            </a:r>
          </a:p>
          <a:p>
            <a:pPr lvl="2"/>
            <a:r>
              <a:rPr lang="en-US" dirty="0" smtClean="0"/>
              <a:t>Modern browsers are highly programmable and can run complex applications (example: client-side part of Google's Gmail)</a:t>
            </a:r>
          </a:p>
          <a:p>
            <a:pPr lvl="2"/>
            <a:r>
              <a:rPr lang="en-US" dirty="0" smtClean="0"/>
              <a:t>Some believe the browser will be 'the new operating system'</a:t>
            </a:r>
          </a:p>
          <a:p>
            <a:pPr lvl="1"/>
            <a:r>
              <a:rPr lang="en-US" dirty="0" smtClean="0"/>
              <a:t>Client-side technologies: JavaScript, Java applets, Flash, ...</a:t>
            </a:r>
          </a:p>
          <a:p>
            <a:pPr lvl="1"/>
            <a:r>
              <a:rPr lang="en-US" dirty="0" smtClean="0"/>
              <a:t>Server-side technologies: CGI, PHP, Java servlets, </a:t>
            </a:r>
            <a:r>
              <a:rPr lang="en-US" dirty="0" err="1" smtClean="0"/>
              <a:t>Node.js</a:t>
            </a:r>
            <a:r>
              <a:rPr lang="en-US" dirty="0" smtClean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amazon_screenshot_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4054" y="1604506"/>
            <a:ext cx="2277822" cy="1653699"/>
          </a:xfrm>
          <a:prstGeom prst="rect">
            <a:avLst/>
          </a:prstGeom>
        </p:spPr>
      </p:pic>
      <p:pic>
        <p:nvPicPr>
          <p:cNvPr id="9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961529" y="2084280"/>
            <a:ext cx="751545" cy="75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84742" y="2990192"/>
            <a:ext cx="133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Client</a:t>
            </a:r>
            <a:br>
              <a:rPr lang="en-US" sz="1400" smtClean="0"/>
            </a:br>
            <a:r>
              <a:rPr lang="en-US" sz="1400" smtClean="0"/>
              <a:t>(web browser)</a:t>
            </a:r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049514" y="2425450"/>
            <a:ext cx="2427889" cy="129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2777232" y="2081046"/>
            <a:ext cx="1126196" cy="754790"/>
            <a:chOff x="2928829" y="1991116"/>
            <a:chExt cx="1636753" cy="1096972"/>
          </a:xfrm>
        </p:grpSpPr>
        <p:sp>
          <p:nvSpPr>
            <p:cNvPr id="16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2928829" y="1991116"/>
              <a:ext cx="1636753" cy="109697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55994" y="2312275"/>
              <a:ext cx="987949" cy="37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Internet</a:t>
              </a:r>
              <a:endParaRPr lang="en-US" sz="1400"/>
            </a:p>
          </p:txBody>
        </p:sp>
      </p:grpSp>
      <p:pic>
        <p:nvPicPr>
          <p:cNvPr id="6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4338" y="1828802"/>
            <a:ext cx="1134991" cy="113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eature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8221" y="1958478"/>
            <a:ext cx="905241" cy="931866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2" idx="0"/>
          </p:cNvCxnSpPr>
          <p:nvPr/>
        </p:nvCxnSpPr>
        <p:spPr bwMode="auto">
          <a:xfrm rot="5400000" flipH="1" flipV="1">
            <a:off x="5022506" y="1336930"/>
            <a:ext cx="339885" cy="9032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35062" y="2795752"/>
            <a:ext cx="1019504" cy="4414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93741" y="3005958"/>
            <a:ext cx="1075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Web server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8051701" y="3005956"/>
            <a:ext cx="54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8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Wide Web (WWW)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67200"/>
            <a:ext cx="7772400" cy="2154620"/>
          </a:xfrm>
        </p:spPr>
        <p:txBody>
          <a:bodyPr/>
          <a:lstStyle/>
          <a:p>
            <a:r>
              <a:rPr lang="en-US" smtClean="0"/>
              <a:t>A service that runs on the Internet</a:t>
            </a:r>
          </a:p>
          <a:p>
            <a:pPr lvl="1"/>
            <a:r>
              <a:rPr lang="en-US" smtClean="0"/>
              <a:t>Not identical to the Internet!</a:t>
            </a:r>
          </a:p>
          <a:p>
            <a:r>
              <a:rPr lang="en-US" smtClean="0"/>
              <a:t>A collection of </a:t>
            </a:r>
            <a:r>
              <a:rPr lang="en-US" smtClean="0">
                <a:solidFill>
                  <a:srgbClr val="FF9900"/>
                </a:solidFill>
              </a:rPr>
              <a:t>interconnected</a:t>
            </a:r>
            <a:r>
              <a:rPr lang="en-US" smtClean="0"/>
              <a:t> documents and other resources</a:t>
            </a:r>
          </a:p>
          <a:p>
            <a:pPr lvl="1"/>
            <a:r>
              <a:rPr lang="en-US" smtClean="0"/>
              <a:t>Not a hierarchy - any document can reference any other! 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9699" y="1398494"/>
            <a:ext cx="8573845" cy="2843185"/>
            <a:chOff x="279699" y="1398494"/>
            <a:chExt cx="8573845" cy="2843185"/>
          </a:xfrm>
        </p:grpSpPr>
        <p:pic>
          <p:nvPicPr>
            <p:cNvPr id="1026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9822" y="1589557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7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0566" y="2064686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8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915" y="1754507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9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55687" y="2380244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10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37640" y="1672032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11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8826" y="3190653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12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031" y="3568964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13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69514" y="3323331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14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6903" y="3454215"/>
              <a:ext cx="548526" cy="548526"/>
            </a:xfrm>
            <a:prstGeom prst="rect">
              <a:avLst/>
            </a:prstGeom>
            <a:noFill/>
          </p:spPr>
        </p:pic>
        <p:pic>
          <p:nvPicPr>
            <p:cNvPr id="15" name="Picture 2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8988" y="2993429"/>
              <a:ext cx="548526" cy="548526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>
              <a:stCxn id="1026" idx="3"/>
              <a:endCxn id="7" idx="1"/>
            </p:cNvCxnSpPr>
            <p:nvPr/>
          </p:nvCxnSpPr>
          <p:spPr bwMode="auto">
            <a:xfrm>
              <a:off x="2248348" y="1863820"/>
              <a:ext cx="1142218" cy="47512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 bwMode="auto">
            <a:xfrm flipV="1">
              <a:off x="3939092" y="2028770"/>
              <a:ext cx="937823" cy="3101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2"/>
              <a:endCxn id="13" idx="1"/>
            </p:cNvCxnSpPr>
            <p:nvPr/>
          </p:nvCxnSpPr>
          <p:spPr bwMode="auto">
            <a:xfrm rot="16200000" flipH="1">
              <a:off x="3524980" y="2753060"/>
              <a:ext cx="984382" cy="7046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 bwMode="auto">
            <a:xfrm>
              <a:off x="5425441" y="2028770"/>
              <a:ext cx="830246" cy="6257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13" idx="3"/>
              <a:endCxn id="12" idx="1"/>
            </p:cNvCxnSpPr>
            <p:nvPr/>
          </p:nvCxnSpPr>
          <p:spPr bwMode="auto">
            <a:xfrm>
              <a:off x="4918040" y="3597594"/>
              <a:ext cx="589991" cy="2456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12" idx="0"/>
              <a:endCxn id="8" idx="2"/>
            </p:cNvCxnSpPr>
            <p:nvPr/>
          </p:nvCxnSpPr>
          <p:spPr bwMode="auto">
            <a:xfrm rot="16200000" flipV="1">
              <a:off x="4833771" y="2620441"/>
              <a:ext cx="1265931" cy="631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12" idx="3"/>
              <a:endCxn id="11" idx="1"/>
            </p:cNvCxnSpPr>
            <p:nvPr/>
          </p:nvCxnSpPr>
          <p:spPr bwMode="auto">
            <a:xfrm flipV="1">
              <a:off x="6056557" y="3464916"/>
              <a:ext cx="1332269" cy="3783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7252449" y="2631198"/>
              <a:ext cx="970095" cy="1488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1026" idx="2"/>
            </p:cNvCxnSpPr>
            <p:nvPr/>
          </p:nvCxnSpPr>
          <p:spPr bwMode="auto">
            <a:xfrm rot="16200000" flipH="1">
              <a:off x="1765627" y="2346540"/>
              <a:ext cx="1293606" cy="8766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1026" idx="1"/>
              <a:endCxn id="15" idx="0"/>
            </p:cNvCxnSpPr>
            <p:nvPr/>
          </p:nvCxnSpPr>
          <p:spPr bwMode="auto">
            <a:xfrm rot="10800000" flipV="1">
              <a:off x="1323252" y="1863819"/>
              <a:ext cx="376571" cy="1129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8086167" y="1398494"/>
              <a:ext cx="767377" cy="547801"/>
              <a:chOff x="8086167" y="1398494"/>
              <a:chExt cx="767377" cy="547801"/>
            </a:xfrm>
          </p:grpSpPr>
          <p:cxnSp>
            <p:nvCxnSpPr>
              <p:cNvPr id="39" name="Straight Arrow Connector 38"/>
              <p:cNvCxnSpPr>
                <a:endCxn id="10" idx="3"/>
              </p:cNvCxnSpPr>
              <p:nvPr/>
            </p:nvCxnSpPr>
            <p:spPr bwMode="auto">
              <a:xfrm rot="10800000" flipV="1">
                <a:off x="8086167" y="1613647"/>
                <a:ext cx="476921" cy="3326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8573845" y="1398494"/>
                <a:ext cx="279699" cy="20439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" name="Group 42"/>
            <p:cNvGrpSpPr/>
            <p:nvPr/>
          </p:nvGrpSpPr>
          <p:grpSpPr>
            <a:xfrm rot="4570061">
              <a:off x="7948111" y="3584090"/>
              <a:ext cx="767377" cy="547801"/>
              <a:chOff x="8086167" y="1398494"/>
              <a:chExt cx="767377" cy="547801"/>
            </a:xfrm>
          </p:grpSpPr>
          <p:cxnSp>
            <p:nvCxnSpPr>
              <p:cNvPr id="44" name="Straight Arrow Connector 43"/>
              <p:cNvCxnSpPr/>
              <p:nvPr/>
            </p:nvCxnSpPr>
            <p:spPr bwMode="auto">
              <a:xfrm rot="10800000" flipV="1">
                <a:off x="8086167" y="1613647"/>
                <a:ext cx="476921" cy="3326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573845" y="1398494"/>
                <a:ext cx="279699" cy="20439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8" name="Group 57"/>
            <p:cNvGrpSpPr/>
            <p:nvPr/>
          </p:nvGrpSpPr>
          <p:grpSpPr>
            <a:xfrm>
              <a:off x="279699" y="2527536"/>
              <a:ext cx="720763" cy="549153"/>
              <a:chOff x="322730" y="2560321"/>
              <a:chExt cx="677731" cy="516367"/>
            </a:xfrm>
          </p:grpSpPr>
          <p:cxnSp>
            <p:nvCxnSpPr>
              <p:cNvPr id="47" name="Straight Connector 46"/>
              <p:cNvCxnSpPr/>
              <p:nvPr/>
            </p:nvCxnSpPr>
            <p:spPr bwMode="auto">
              <a:xfrm rot="10800000">
                <a:off x="634701" y="2807747"/>
                <a:ext cx="365760" cy="26894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Arrow Connector 50"/>
              <p:cNvCxnSpPr/>
              <p:nvPr/>
            </p:nvCxnSpPr>
            <p:spPr bwMode="auto">
              <a:xfrm rot="10800000">
                <a:off x="322730" y="2560321"/>
                <a:ext cx="333489" cy="2689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9" name="Group 58"/>
            <p:cNvGrpSpPr/>
            <p:nvPr/>
          </p:nvGrpSpPr>
          <p:grpSpPr>
            <a:xfrm>
              <a:off x="301214" y="3431690"/>
              <a:ext cx="742278" cy="567022"/>
              <a:chOff x="268941" y="3431689"/>
              <a:chExt cx="774551" cy="591675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 rot="10800000" flipV="1">
                <a:off x="623944" y="3431689"/>
                <a:ext cx="419548" cy="31197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/>
              <p:cNvCxnSpPr/>
              <p:nvPr/>
            </p:nvCxnSpPr>
            <p:spPr bwMode="auto">
              <a:xfrm rot="10800000" flipV="1">
                <a:off x="268941" y="3765178"/>
                <a:ext cx="333488" cy="25818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5691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7204"/>
            <a:ext cx="7772400" cy="3842051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Web application technologies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Background: CGI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Java Servlets</a:t>
            </a:r>
          </a:p>
          <a:p>
            <a:pPr lvl="1"/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err="1" smtClean="0"/>
              <a:t>Node.js</a:t>
            </a:r>
            <a:r>
              <a:rPr lang="en-US" dirty="0" smtClean="0"/>
              <a:t> / Express / EJS</a:t>
            </a:r>
          </a:p>
          <a:p>
            <a:pPr lvl="1"/>
            <a:endParaRPr lang="en-US" dirty="0"/>
          </a:p>
          <a:p>
            <a:r>
              <a:rPr lang="en-US" dirty="0" smtClean="0"/>
              <a:t>AJAX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Session management and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066458" y="1569857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6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can we make content dynamic?</a:t>
            </a:r>
          </a:p>
          <a:p>
            <a:pPr lvl="1"/>
            <a:r>
              <a:rPr lang="en-US" smtClean="0"/>
              <a:t>Web server needs to return different web pages, depending on how the user interacts with the web application</a:t>
            </a:r>
          </a:p>
          <a:p>
            <a:pPr lvl="1"/>
            <a:endParaRPr lang="en-US" smtClean="0"/>
          </a:p>
          <a:p>
            <a:r>
              <a:rPr lang="en-US" smtClean="0"/>
              <a:t>Idea #1: Build web app into the web server</a:t>
            </a:r>
          </a:p>
          <a:p>
            <a:pPr lvl="1"/>
            <a:r>
              <a:rPr lang="en-US" smtClean="0"/>
              <a:t>Why is this not a good idea?</a:t>
            </a:r>
          </a:p>
          <a:p>
            <a:pPr lvl="1"/>
            <a:endParaRPr lang="en-US" smtClean="0"/>
          </a:p>
          <a:p>
            <a:r>
              <a:rPr lang="en-US" smtClean="0"/>
              <a:t>Idea #2: Loadable modules </a:t>
            </a:r>
          </a:p>
          <a:p>
            <a:pPr lvl="1"/>
            <a:r>
              <a:rPr lang="en-US" smtClean="0"/>
              <a:t>Is this a good idea? </a:t>
            </a:r>
          </a:p>
          <a:p>
            <a:pPr lvl="1"/>
            <a:r>
              <a:rPr lang="en-US" smtClean="0"/>
              <a:t>Pros and cons?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4" descr="MCj029093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2037" y="2293062"/>
            <a:ext cx="303212" cy="4556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14345"/>
            <a:ext cx="7772400" cy="2007476"/>
          </a:xfrm>
        </p:spPr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Common Gateway Interface</a:t>
            </a:r>
            <a:r>
              <a:rPr lang="en-US" smtClean="0"/>
              <a:t> (CGI)</a:t>
            </a:r>
          </a:p>
          <a:p>
            <a:pPr lvl="1"/>
            <a:r>
              <a:rPr lang="en-US" smtClean="0"/>
              <a:t>Idea: When dynamic content is requested, the web server runs an external program that produces the web page</a:t>
            </a:r>
          </a:p>
          <a:p>
            <a:pPr lvl="1"/>
            <a:r>
              <a:rPr lang="en-US" smtClean="0"/>
              <a:t>Program is often written in a scripting language ('</a:t>
            </a:r>
            <a:r>
              <a:rPr lang="en-US" smtClean="0">
                <a:solidFill>
                  <a:srgbClr val="FF9900"/>
                </a:solidFill>
              </a:rPr>
              <a:t>CGI script</a:t>
            </a:r>
            <a:r>
              <a:rPr lang="en-US" smtClean="0"/>
              <a:t>')</a:t>
            </a:r>
          </a:p>
          <a:p>
            <a:pPr lvl="1"/>
            <a:r>
              <a:rPr lang="en-US" smtClean="0"/>
              <a:t>Perl is among the most popular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986" y="2217684"/>
            <a:ext cx="1134991" cy="113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eature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9987" y="2347360"/>
            <a:ext cx="905241" cy="9318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0389" y="3394840"/>
            <a:ext cx="1075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Web server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6588574" y="3358056"/>
            <a:ext cx="954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Client</a:t>
            </a:r>
            <a:br>
              <a:rPr lang="en-US" sz="1400" smtClean="0"/>
            </a:br>
            <a:r>
              <a:rPr lang="en-US" sz="1400" smtClean="0"/>
              <a:t>(browser)</a:t>
            </a:r>
            <a:endParaRPr lang="en-US" sz="1400"/>
          </a:p>
        </p:txBody>
      </p:sp>
      <p:grpSp>
        <p:nvGrpSpPr>
          <p:cNvPr id="6" name="Group 24"/>
          <p:cNvGrpSpPr/>
          <p:nvPr/>
        </p:nvGrpSpPr>
        <p:grpSpPr>
          <a:xfrm>
            <a:off x="3699642" y="2039007"/>
            <a:ext cx="2764221" cy="369450"/>
            <a:chOff x="3699642" y="1755228"/>
            <a:chExt cx="2764221" cy="36945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0800000">
              <a:off x="3699642" y="2123090"/>
              <a:ext cx="276422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001629" y="1755228"/>
              <a:ext cx="2313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GET /add.cgi?x=2&amp;y=3</a:t>
              </a:r>
              <a:endParaRPr lang="en-US" sz="1600"/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3575504" y="2969173"/>
            <a:ext cx="3134192" cy="380594"/>
            <a:chOff x="3575504" y="2685394"/>
            <a:chExt cx="3134192" cy="380594"/>
          </a:xfrm>
        </p:grpSpPr>
        <p:sp>
          <p:nvSpPr>
            <p:cNvPr id="17" name="TextBox 16"/>
            <p:cNvSpPr txBox="1"/>
            <p:nvPr/>
          </p:nvSpPr>
          <p:spPr>
            <a:xfrm>
              <a:off x="3575504" y="2727434"/>
              <a:ext cx="3134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200 OK ... &lt;html&gt;...5...&lt;/html&gt;</a:t>
              </a:r>
              <a:endParaRPr lang="en-US" sz="160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0800000">
              <a:off x="3725917" y="2685394"/>
              <a:ext cx="276422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2074209" y="1965433"/>
            <a:ext cx="850960" cy="588581"/>
          </a:xfrm>
          <a:prstGeom prst="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Perl</a:t>
            </a:r>
            <a:br>
              <a:rPr lang="en-US" sz="1600" smtClean="0"/>
            </a:br>
            <a:r>
              <a:rPr lang="en-US" sz="1600" smtClean="0"/>
              <a:t>script</a:t>
            </a:r>
            <a:endParaRPr lang="en-US" sz="1600"/>
          </a:p>
        </p:txBody>
      </p:sp>
      <p:grpSp>
        <p:nvGrpSpPr>
          <p:cNvPr id="8" name="Group 25"/>
          <p:cNvGrpSpPr/>
          <p:nvPr/>
        </p:nvGrpSpPr>
        <p:grpSpPr>
          <a:xfrm>
            <a:off x="2806260" y="1418897"/>
            <a:ext cx="753302" cy="798787"/>
            <a:chOff x="2806260" y="1135118"/>
            <a:chExt cx="753302" cy="798787"/>
          </a:xfrm>
        </p:grpSpPr>
        <p:sp>
          <p:nvSpPr>
            <p:cNvPr id="21" name="Curved Up Arrow 20"/>
            <p:cNvSpPr/>
            <p:nvPr/>
          </p:nvSpPr>
          <p:spPr bwMode="auto">
            <a:xfrm rot="12522771">
              <a:off x="2806260" y="1671146"/>
              <a:ext cx="546537" cy="262759"/>
            </a:xfrm>
            <a:prstGeom prst="curvedUpArrow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7501" y="1135118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x=2</a:t>
              </a:r>
              <a:br>
                <a:rPr lang="en-US" sz="1400" smtClean="0"/>
              </a:br>
              <a:r>
                <a:rPr lang="en-US" sz="1400" smtClean="0"/>
                <a:t>y=3</a:t>
              </a:r>
              <a:endParaRPr lang="en-US" sz="1400"/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1714971" y="2601311"/>
            <a:ext cx="1159608" cy="833257"/>
            <a:chOff x="1714971" y="2317532"/>
            <a:chExt cx="1159608" cy="833257"/>
          </a:xfrm>
        </p:grpSpPr>
        <p:sp>
          <p:nvSpPr>
            <p:cNvPr id="22" name="Curved Up Arrow 21"/>
            <p:cNvSpPr/>
            <p:nvPr/>
          </p:nvSpPr>
          <p:spPr bwMode="auto">
            <a:xfrm rot="1800000">
              <a:off x="2328042" y="2317532"/>
              <a:ext cx="546537" cy="262759"/>
            </a:xfrm>
            <a:prstGeom prst="curvedUpArrow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14971" y="2412125"/>
              <a:ext cx="8643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&lt;html&gt;</a:t>
              </a:r>
              <a:br>
                <a:rPr lang="en-US" sz="1400" smtClean="0"/>
              </a:br>
              <a:r>
                <a:rPr lang="en-US" sz="1400" smtClean="0"/>
                <a:t>... 5 ...</a:t>
              </a:r>
              <a:br>
                <a:rPr lang="en-US" sz="1400" smtClean="0"/>
              </a:br>
              <a:r>
                <a:rPr lang="en-US" sz="1400" smtClean="0"/>
                <a:t>&lt;/html&gt;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193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06639E-6 L -4.72222E-6 -0.1142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18594"/>
            <a:ext cx="7772400" cy="4572656"/>
          </a:xfrm>
        </p:spPr>
        <p:txBody>
          <a:bodyPr/>
          <a:lstStyle/>
          <a:p>
            <a:r>
              <a:rPr lang="en-US" smtClean="0"/>
              <a:t>A little more detail:</a:t>
            </a:r>
          </a:p>
          <a:p>
            <a:pPr marL="798513" lvl="1" indent="-284163">
              <a:buSzPct val="100000"/>
              <a:buFont typeface="+mj-lt"/>
              <a:buAutoNum type="arabicPeriod"/>
            </a:pPr>
            <a:r>
              <a:rPr lang="en-US" smtClean="0"/>
              <a:t>Server receives HTTP request</a:t>
            </a:r>
          </a:p>
          <a:p>
            <a:pPr marL="914400" lvl="2" indent="231775"/>
            <a:r>
              <a:rPr lang="en-US" smtClean="0"/>
              <a:t>Example: GET /cgi-bin/shoppingCart.pl?user=ahae&amp;product=iPad</a:t>
            </a:r>
          </a:p>
          <a:p>
            <a:pPr marL="798513" lvl="1" indent="-284163">
              <a:buSzPct val="100000"/>
              <a:buFont typeface="+mj-lt"/>
              <a:buAutoNum type="arabicPeriod"/>
            </a:pPr>
            <a:r>
              <a:rPr lang="en-US" smtClean="0"/>
              <a:t>Server decides, based on URL, which program to run</a:t>
            </a:r>
          </a:p>
          <a:p>
            <a:pPr marL="798513" lvl="1" indent="-284163">
              <a:buSzPct val="100000"/>
              <a:buFont typeface="+mj-lt"/>
              <a:buAutoNum type="arabicPeriod"/>
            </a:pPr>
            <a:r>
              <a:rPr lang="en-US" smtClean="0"/>
              <a:t>Server prepares information for the program</a:t>
            </a:r>
          </a:p>
          <a:p>
            <a:pPr marL="914400" lvl="2" indent="231775"/>
            <a:r>
              <a:rPr lang="en-US" smtClean="0"/>
              <a:t>Metadata goes into environment variables, e.g., QUERY_STRING,</a:t>
            </a:r>
            <a:br>
              <a:rPr lang="en-US" smtClean="0"/>
            </a:br>
            <a:r>
              <a:rPr lang="en-US" smtClean="0"/>
              <a:t>    REMOTE_HOST, REMOTE_USER, SCRIPT_NAME, ...</a:t>
            </a:r>
          </a:p>
          <a:p>
            <a:pPr marL="914400" lvl="2" indent="231775"/>
            <a:r>
              <a:rPr lang="en-US" smtClean="0"/>
              <a:t>User-submitted data (e.g., in a PUT or POST) goes into stdin</a:t>
            </a:r>
          </a:p>
          <a:p>
            <a:pPr marL="798513" lvl="1" indent="-284163">
              <a:buSzPct val="100000"/>
              <a:buFont typeface="+mj-lt"/>
              <a:buAutoNum type="arabicPeriod"/>
            </a:pPr>
            <a:r>
              <a:rPr lang="en-US" smtClean="0"/>
              <a:t>Server launches the program as a separate process</a:t>
            </a:r>
          </a:p>
          <a:p>
            <a:pPr marL="798513" lvl="1" indent="-284163">
              <a:buSzPct val="100000"/>
              <a:buFont typeface="+mj-lt"/>
              <a:buAutoNum type="arabicPeriod"/>
            </a:pPr>
            <a:r>
              <a:rPr lang="en-US" smtClean="0"/>
              <a:t>Program produces the web page and writes it to stdout</a:t>
            </a:r>
          </a:p>
          <a:p>
            <a:pPr marL="798513" lvl="1" indent="-284163">
              <a:buSzPct val="100000"/>
              <a:buFont typeface="+mj-lt"/>
              <a:buAutoNum type="arabicPeriod"/>
            </a:pPr>
            <a:r>
              <a:rPr lang="en-US" smtClean="0"/>
              <a:t>Server reads the web page and returns it to the client</a:t>
            </a:r>
          </a:p>
          <a:p>
            <a:pPr marL="746125" lvl="1" indent="-231775"/>
            <a:endParaRPr lang="en-US" smtClean="0"/>
          </a:p>
          <a:p>
            <a:pPr marL="746125" lvl="1" indent="-231775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of CGI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invocation creates a new process</a:t>
            </a:r>
          </a:p>
          <a:p>
            <a:pPr lvl="1"/>
            <a:r>
              <a:rPr lang="en-US" smtClean="0"/>
              <a:t>Time-consuming: Process creation can take much longer than the actual work</a:t>
            </a:r>
          </a:p>
          <a:p>
            <a:pPr lvl="1"/>
            <a:r>
              <a:rPr lang="en-US" smtClean="0"/>
              <a:t>Inefficient: Many copies of the same code in memory</a:t>
            </a:r>
          </a:p>
          <a:p>
            <a:pPr lvl="1"/>
            <a:r>
              <a:rPr lang="en-US" smtClean="0"/>
              <a:t>Cumbersome: Must store session state in the file system</a:t>
            </a:r>
          </a:p>
          <a:p>
            <a:pPr lvl="1"/>
            <a:endParaRPr lang="en-US" smtClean="0"/>
          </a:p>
          <a:p>
            <a:r>
              <a:rPr lang="en-US" smtClean="0"/>
              <a:t>CGIs are native programs</a:t>
            </a:r>
          </a:p>
          <a:p>
            <a:pPr lvl="1"/>
            <a:r>
              <a:rPr lang="en-US" smtClean="0"/>
              <a:t>Security risk: CGIs can do almost anything; difficult to run third-party CGIs; bugs (shell escapes! buffer overflows!)</a:t>
            </a:r>
          </a:p>
          <a:p>
            <a:pPr lvl="1"/>
            <a:r>
              <a:rPr lang="en-US" smtClean="0"/>
              <a:t>Low portability: A CGI that runs on one web server may not necessarily run on another</a:t>
            </a:r>
          </a:p>
          <a:p>
            <a:pPr lvl="1"/>
            <a:r>
              <a:rPr lang="en-US" smtClean="0"/>
              <a:t>However, this can also be an advantage (high speed)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servlet?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2" y="3857297"/>
            <a:ext cx="8100848" cy="2523139"/>
          </a:xfrm>
        </p:spPr>
        <p:txBody>
          <a:bodyPr/>
          <a:lstStyle/>
          <a:p>
            <a:r>
              <a:rPr lang="en-US" sz="2400" smtClean="0">
                <a:solidFill>
                  <a:srgbClr val="FF9900"/>
                </a:solidFill>
              </a:rPr>
              <a:t>Servlet: </a:t>
            </a:r>
            <a:r>
              <a:rPr lang="en-US" sz="2400" smtClean="0"/>
              <a:t>A Java class that can respond to HTTP requests</a:t>
            </a:r>
          </a:p>
          <a:p>
            <a:pPr lvl="1"/>
            <a:r>
              <a:rPr lang="en-US" smtClean="0"/>
              <a:t>Implements a specific method that is given the request from the client, and that is expected to produce a response</a:t>
            </a:r>
          </a:p>
          <a:p>
            <a:pPr lvl="1"/>
            <a:r>
              <a:rPr lang="en-US" smtClean="0"/>
              <a:t>Servlets run in a special web server, the </a:t>
            </a:r>
            <a:r>
              <a:rPr lang="en-US" smtClean="0">
                <a:solidFill>
                  <a:srgbClr val="FF9900"/>
                </a:solidFill>
              </a:rPr>
              <a:t>servlet container</a:t>
            </a:r>
          </a:p>
          <a:p>
            <a:pPr lvl="2"/>
            <a:r>
              <a:rPr lang="en-US" smtClean="0"/>
              <a:t>Only one instance per servlet; each request is its own thread</a:t>
            </a:r>
          </a:p>
          <a:p>
            <a:pPr lvl="1"/>
            <a:r>
              <a:rPr lang="en-US" smtClean="0"/>
              <a:t>Servlet container loads/unloads servlets, routes requests to servlets, handles interaction with client (HTTP protocol), ...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featur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9987" y="1958478"/>
            <a:ext cx="905241" cy="931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1389" y="3047999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Servlet container</a:t>
            </a:r>
            <a:br>
              <a:rPr lang="en-US" sz="1400" smtClean="0"/>
            </a:br>
            <a:r>
              <a:rPr lang="en-US" sz="1400" smtClean="0"/>
              <a:t>(e.g., Apache Tomcat, Jetty...)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588574" y="3000705"/>
            <a:ext cx="954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Client</a:t>
            </a:r>
            <a:br>
              <a:rPr lang="en-US" sz="1400" smtClean="0"/>
            </a:br>
            <a:r>
              <a:rPr lang="en-US" sz="1400" smtClean="0"/>
              <a:t>(browser)</a:t>
            </a:r>
            <a:endParaRPr lang="en-US" sz="1400"/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>
            <a:off x="3909848" y="2019575"/>
            <a:ext cx="255401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3920359" y="2581879"/>
            <a:ext cx="25697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954924" y="1608083"/>
            <a:ext cx="1944413" cy="1366345"/>
          </a:xfrm>
          <a:prstGeom prst="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2060026" y="1681655"/>
            <a:ext cx="1114098" cy="367862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Servlet 3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 bwMode="auto">
          <a:xfrm>
            <a:off x="2065280" y="2117835"/>
            <a:ext cx="1108843" cy="367862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Servlet 17</a:t>
            </a:r>
            <a:endParaRPr lang="en-US" sz="1600"/>
          </a:p>
        </p:txBody>
      </p:sp>
      <p:sp>
        <p:nvSpPr>
          <p:cNvPr id="19" name="Can 18"/>
          <p:cNvSpPr/>
          <p:nvPr/>
        </p:nvSpPr>
        <p:spPr bwMode="auto">
          <a:xfrm>
            <a:off x="767254" y="2123090"/>
            <a:ext cx="683173" cy="872358"/>
          </a:xfrm>
          <a:prstGeom prst="can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888122" y="2685393"/>
            <a:ext cx="320567" cy="183931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 bwMode="auto">
          <a:xfrm>
            <a:off x="1030011" y="2459420"/>
            <a:ext cx="320567" cy="183931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 bwMode="auto">
          <a:xfrm>
            <a:off x="972204" y="2569779"/>
            <a:ext cx="320567" cy="183931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Right Arrow 34"/>
          <p:cNvSpPr/>
          <p:nvPr/>
        </p:nvSpPr>
        <p:spPr bwMode="auto">
          <a:xfrm rot="20141462">
            <a:off x="1524000" y="2343807"/>
            <a:ext cx="367862" cy="252248"/>
          </a:xfrm>
          <a:prstGeom prst="rightArrow">
            <a:avLst/>
          </a:prstGeom>
          <a:solidFill>
            <a:srgbClr val="FF66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9000000">
            <a:off x="1508233" y="1939159"/>
            <a:ext cx="367862" cy="252248"/>
          </a:xfrm>
          <a:prstGeom prst="rightArrow">
            <a:avLst/>
          </a:prstGeom>
          <a:solidFill>
            <a:srgbClr val="FF66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22616" y="2559269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Load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2910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Unload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721764" y="3011213"/>
            <a:ext cx="79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Storage</a:t>
            </a:r>
            <a:endParaRPr lang="en-US" sz="1400"/>
          </a:p>
        </p:txBody>
      </p:sp>
      <p:sp>
        <p:nvSpPr>
          <p:cNvPr id="44" name="Rectangle 43"/>
          <p:cNvSpPr/>
          <p:nvPr/>
        </p:nvSpPr>
        <p:spPr bwMode="auto">
          <a:xfrm rot="16200000">
            <a:off x="3040352" y="2130736"/>
            <a:ext cx="1255987" cy="30527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smtClean="0"/>
              <a:t>HTTP frontend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50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  <p:bldP spid="36" grpId="0" animBg="1"/>
      <p:bldP spid="37" grpId="0"/>
      <p:bldP spid="38" grpId="0"/>
      <p:bldP spid="39" grpId="0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Servlets vs CGI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7363" y="1775373"/>
          <a:ext cx="6947340" cy="411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723"/>
                <a:gridCol w="2282379"/>
                <a:gridCol w="1937238"/>
              </a:tblGrid>
              <a:tr h="3964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Servlets</a:t>
                      </a:r>
                      <a:endParaRPr lang="en-US"/>
                    </a:p>
                  </a:txBody>
                  <a:tcPr/>
                </a:tc>
              </a:tr>
              <a:tr h="684332">
                <a:tc>
                  <a:txBody>
                    <a:bodyPr/>
                    <a:lstStyle/>
                    <a:p>
                      <a:r>
                        <a:rPr lang="en-US" sz="1800" smtClean="0"/>
                        <a:t>Requests handled by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332">
                <a:tc>
                  <a:txBody>
                    <a:bodyPr/>
                    <a:lstStyle/>
                    <a:p>
                      <a:r>
                        <a:rPr lang="en-US" sz="1800" smtClean="0"/>
                        <a:t>Copies of the code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in memory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644">
                <a:tc>
                  <a:txBody>
                    <a:bodyPr/>
                    <a:lstStyle/>
                    <a:p>
                      <a:r>
                        <a:rPr lang="en-US" sz="1800" smtClean="0"/>
                        <a:t>Session state stored in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332">
                <a:tc>
                  <a:txBody>
                    <a:bodyPr/>
                    <a:lstStyle/>
                    <a:p>
                      <a:r>
                        <a:rPr lang="en-US" sz="1800" smtClean="0"/>
                        <a:t>Security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7618">
                <a:tc>
                  <a:txBody>
                    <a:bodyPr/>
                    <a:lstStyle/>
                    <a:p>
                      <a:r>
                        <a:rPr lang="en-US" sz="1800" smtClean="0"/>
                        <a:t>Portability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53071" y="2196662"/>
            <a:ext cx="164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Processes</a:t>
            </a:r>
            <a:br>
              <a:rPr lang="en-US" sz="1800" smtClean="0"/>
            </a:br>
            <a:r>
              <a:rPr lang="en-US" sz="1800" smtClean="0"/>
              <a:t>(heavyweight)</a:t>
            </a:r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6630707" y="2201916"/>
            <a:ext cx="148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Threads</a:t>
            </a:r>
            <a:br>
              <a:rPr lang="en-US" sz="1800" smtClean="0"/>
            </a:br>
            <a:r>
              <a:rPr lang="en-US" sz="1800" smtClean="0"/>
              <a:t>(lightweight)</a:t>
            </a: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4327631" y="3011213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Potentially many</a:t>
            </a: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7055897" y="3016467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One</a:t>
            </a:r>
            <a:endParaRPr 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4614852" y="3689131"/>
            <a:ext cx="131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File system</a:t>
            </a:r>
            <a:endParaRPr lang="en-US" sz="1800"/>
          </a:p>
        </p:txBody>
      </p:sp>
      <p:sp>
        <p:nvSpPr>
          <p:cNvPr id="12" name="TextBox 11"/>
          <p:cNvSpPr txBox="1"/>
          <p:nvPr/>
        </p:nvSpPr>
        <p:spPr>
          <a:xfrm>
            <a:off x="6419821" y="3557750"/>
            <a:ext cx="19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Servlet container</a:t>
            </a:r>
            <a:br>
              <a:rPr lang="en-US" sz="1800" smtClean="0"/>
            </a:br>
            <a:r>
              <a:rPr lang="en-US" sz="1800" smtClean="0"/>
              <a:t>(HttpSession)</a:t>
            </a:r>
            <a:endParaRPr 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4582252" y="4377559"/>
            <a:ext cx="13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Problematic</a:t>
            </a:r>
            <a:endParaRPr lang="en-US" sz="1800"/>
          </a:p>
        </p:txBody>
      </p:sp>
      <p:sp>
        <p:nvSpPr>
          <p:cNvPr id="14" name="TextBox 13"/>
          <p:cNvSpPr txBox="1"/>
          <p:nvPr/>
        </p:nvSpPr>
        <p:spPr>
          <a:xfrm>
            <a:off x="6589551" y="4246178"/>
            <a:ext cx="155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Handled by</a:t>
            </a:r>
            <a:br>
              <a:rPr lang="en-US" sz="1800" smtClean="0"/>
            </a:br>
            <a:r>
              <a:rPr lang="en-US" sz="1800" smtClean="0"/>
              <a:t>Java sandbox</a:t>
            </a:r>
            <a:endParaRPr lang="en-US" sz="1800"/>
          </a:p>
        </p:txBody>
      </p:sp>
      <p:sp>
        <p:nvSpPr>
          <p:cNvPr id="15" name="TextBox 14"/>
          <p:cNvSpPr txBox="1"/>
          <p:nvPr/>
        </p:nvSpPr>
        <p:spPr>
          <a:xfrm>
            <a:off x="4253023" y="5065987"/>
            <a:ext cx="206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Varies (many CGIs</a:t>
            </a:r>
            <a:br>
              <a:rPr lang="en-US" sz="1800" smtClean="0"/>
            </a:br>
            <a:r>
              <a:rPr lang="en-US" sz="1800" smtClean="0"/>
              <a:t>platform-specific)</a:t>
            </a:r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7064352" y="5197365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Java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6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855779"/>
            <a:ext cx="7772400" cy="1451083"/>
          </a:xfrm>
        </p:spPr>
        <p:txBody>
          <a:bodyPr/>
          <a:lstStyle/>
          <a:p>
            <a:r>
              <a:rPr lang="en-US" smtClean="0"/>
              <a:t>Running example: A calculator web-app</a:t>
            </a:r>
          </a:p>
          <a:p>
            <a:pPr lvl="1"/>
            <a:r>
              <a:rPr lang="en-US" smtClean="0"/>
              <a:t>User enters two integers into a HTML form and submits</a:t>
            </a:r>
          </a:p>
          <a:p>
            <a:pPr lvl="2"/>
            <a:r>
              <a:rPr lang="en-US" smtClean="0"/>
              <a:t>Result: GET request to calculate?num1=47&amp;num2=11</a:t>
            </a:r>
          </a:p>
          <a:p>
            <a:pPr lvl="1"/>
            <a:r>
              <a:rPr lang="en-US" smtClean="0"/>
              <a:t>Web app adds them and displays the sum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calc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7364" y="1806794"/>
            <a:ext cx="2000250" cy="2571750"/>
          </a:xfrm>
          <a:prstGeom prst="rect">
            <a:avLst/>
          </a:prstGeom>
        </p:spPr>
      </p:pic>
      <p:pic>
        <p:nvPicPr>
          <p:cNvPr id="7" name="Picture 6" descr="calc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9933" y="1775264"/>
            <a:ext cx="1990725" cy="25717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4782206" y="2837793"/>
            <a:ext cx="546538" cy="409903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28192" y="3584028"/>
            <a:ext cx="357351" cy="178676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832537" y="3589282"/>
            <a:ext cx="357351" cy="178676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79077" y="351045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47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793932" y="35052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11</a:t>
            </a:r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5988695" y="2911369"/>
            <a:ext cx="1156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47+11=58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906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Calculator servlet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869" y="4750676"/>
            <a:ext cx="7998372" cy="1891862"/>
          </a:xfrm>
        </p:spPr>
        <p:txBody>
          <a:bodyPr/>
          <a:lstStyle/>
          <a:p>
            <a:r>
              <a:rPr lang="en-US" smtClean="0"/>
              <a:t>Two easy steps to make a servlet:</a:t>
            </a:r>
          </a:p>
          <a:p>
            <a:pPr lvl="1"/>
            <a:r>
              <a:rPr lang="en-US" smtClean="0"/>
              <a:t>Create a subclass of HttpServlet</a:t>
            </a:r>
          </a:p>
          <a:p>
            <a:pPr lvl="1"/>
            <a:r>
              <a:rPr lang="en-US" smtClean="0"/>
              <a:t>Overload the doGet() method</a:t>
            </a:r>
          </a:p>
          <a:p>
            <a:pPr lvl="2"/>
            <a:r>
              <a:rPr lang="en-US" smtClean="0"/>
              <a:t>Read input from HttpServletRequest</a:t>
            </a:r>
          </a:p>
          <a:p>
            <a:pPr lvl="2"/>
            <a:r>
              <a:rPr lang="en-US" smtClean="0"/>
              <a:t>Do not use instance variables to store session state! (why?)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860" y="1387364"/>
            <a:ext cx="734811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Consolas"/>
                <a:cs typeface="Consolas"/>
              </a:rPr>
              <a:t>import </a:t>
            </a:r>
            <a:r>
              <a:rPr lang="en-US" sz="1400" b="1" dirty="0" err="1" smtClean="0">
                <a:latin typeface="Consolas"/>
                <a:cs typeface="Consolas"/>
              </a:rPr>
              <a:t>java.io</a:t>
            </a:r>
            <a:r>
              <a:rPr lang="en-US" sz="1400" b="1" dirty="0" smtClean="0">
                <a:latin typeface="Consolas"/>
                <a:cs typeface="Consolas"/>
              </a:rPr>
              <a:t>.*;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import </a:t>
            </a:r>
            <a:r>
              <a:rPr lang="en-US" sz="1400" b="1" dirty="0" err="1" smtClean="0">
                <a:latin typeface="Consolas"/>
                <a:cs typeface="Consolas"/>
              </a:rPr>
              <a:t>javax.servlet</a:t>
            </a:r>
            <a:r>
              <a:rPr lang="en-US" sz="1400" b="1" dirty="0" smtClean="0">
                <a:latin typeface="Consolas"/>
                <a:cs typeface="Consolas"/>
              </a:rPr>
              <a:t>.*;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import </a:t>
            </a:r>
            <a:r>
              <a:rPr lang="en-US" sz="1400" b="1" dirty="0" err="1" smtClean="0">
                <a:latin typeface="Consolas"/>
                <a:cs typeface="Consolas"/>
              </a:rPr>
              <a:t>javax.servlet.http</a:t>
            </a:r>
            <a:r>
              <a:rPr lang="en-US" sz="1400" b="1" dirty="0" smtClean="0">
                <a:latin typeface="Consolas"/>
                <a:cs typeface="Consolas"/>
              </a:rPr>
              <a:t>.*;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public class </a:t>
            </a:r>
            <a:r>
              <a:rPr lang="en-US" sz="1400" b="1" dirty="0" err="1" smtClean="0">
                <a:latin typeface="Consolas"/>
                <a:cs typeface="Consolas"/>
              </a:rPr>
              <a:t>CalculatorServlet</a:t>
            </a:r>
            <a:r>
              <a:rPr lang="en-US" sz="1400" b="1" dirty="0" smtClean="0">
                <a:latin typeface="Consolas"/>
                <a:cs typeface="Consolas"/>
              </a:rPr>
              <a:t> extends </a:t>
            </a:r>
            <a:r>
              <a:rPr lang="en-US" sz="1400" b="1" dirty="0" err="1" smtClean="0">
                <a:latin typeface="Consolas"/>
                <a:cs typeface="Consolas"/>
              </a:rPr>
              <a:t>HttpServlet</a:t>
            </a:r>
            <a:r>
              <a:rPr lang="en-US" sz="1400" b="1" dirty="0" smtClean="0">
                <a:latin typeface="Consolas"/>
                <a:cs typeface="Consolas"/>
              </a:rPr>
              <a:t> {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}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16344" y="2329324"/>
            <a:ext cx="1849821" cy="19969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601135" y="2528935"/>
            <a:ext cx="646387" cy="183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9859" y="2240248"/>
            <a:ext cx="7348112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public void </a:t>
            </a:r>
            <a:r>
              <a:rPr lang="en-US" sz="1400" b="1" dirty="0" err="1" smtClean="0">
                <a:latin typeface="Consolas"/>
                <a:cs typeface="Consolas"/>
              </a:rPr>
              <a:t>doGet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HttpServletRequest</a:t>
            </a:r>
            <a:r>
              <a:rPr lang="en-US" sz="1400" b="1" dirty="0" smtClean="0">
                <a:latin typeface="Consolas"/>
                <a:cs typeface="Consolas"/>
              </a:rPr>
              <a:t> request, </a:t>
            </a:r>
            <a:r>
              <a:rPr lang="en-US" sz="1400" b="1" dirty="0" err="1" smtClean="0">
                <a:latin typeface="Consolas"/>
                <a:cs typeface="Consolas"/>
              </a:rPr>
              <a:t>HttpServletResponse</a:t>
            </a:r>
            <a:r>
              <a:rPr lang="en-US" sz="1400" b="1" dirty="0" smtClean="0">
                <a:latin typeface="Consolas"/>
                <a:cs typeface="Consolas"/>
              </a:rPr>
              <a:t> response) 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   throws </a:t>
            </a:r>
            <a:r>
              <a:rPr lang="en-US" sz="1400" b="1" dirty="0" err="1" smtClean="0">
                <a:latin typeface="Consolas"/>
                <a:cs typeface="Consolas"/>
              </a:rPr>
              <a:t>java.io.IOException</a:t>
            </a:r>
            <a:r>
              <a:rPr lang="en-US" sz="1400" b="1" dirty="0" smtClean="0">
                <a:latin typeface="Consolas"/>
                <a:cs typeface="Consolas"/>
              </a:rPr>
              <a:t> {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/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}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376" y="3079530"/>
            <a:ext cx="73481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int</a:t>
            </a:r>
            <a:r>
              <a:rPr lang="en-US" sz="1400" b="1" dirty="0" smtClean="0">
                <a:latin typeface="Consolas"/>
                <a:cs typeface="Consolas"/>
              </a:rPr>
              <a:t> v1 = </a:t>
            </a:r>
            <a:r>
              <a:rPr lang="en-US" sz="1400" b="1" dirty="0" err="1" smtClean="0">
                <a:latin typeface="Consolas"/>
                <a:cs typeface="Consolas"/>
              </a:rPr>
              <a:t>Integer.valueOf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request.getParameter</a:t>
            </a:r>
            <a:r>
              <a:rPr lang="en-US" sz="1400" b="1" dirty="0" smtClean="0">
                <a:latin typeface="Consolas"/>
                <a:cs typeface="Consolas"/>
              </a:rPr>
              <a:t>("num1")).</a:t>
            </a:r>
            <a:r>
              <a:rPr lang="en-US" sz="1400" b="1" dirty="0" err="1" smtClean="0">
                <a:latin typeface="Consolas"/>
                <a:cs typeface="Consolas"/>
              </a:rPr>
              <a:t>intValue</a:t>
            </a:r>
            <a:r>
              <a:rPr lang="en-US" sz="1400" b="1" dirty="0" smtClean="0">
                <a:latin typeface="Consolas"/>
                <a:cs typeface="Consolas"/>
              </a:rPr>
              <a:t>();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int</a:t>
            </a:r>
            <a:r>
              <a:rPr lang="en-US" sz="1400" b="1" dirty="0" smtClean="0">
                <a:latin typeface="Consolas"/>
                <a:cs typeface="Consolas"/>
              </a:rPr>
              <a:t> v2 = </a:t>
            </a:r>
            <a:r>
              <a:rPr lang="en-US" sz="1400" b="1" dirty="0" err="1" smtClean="0">
                <a:latin typeface="Consolas"/>
                <a:cs typeface="Consolas"/>
              </a:rPr>
              <a:t>Integer.valueOf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request.getParameter</a:t>
            </a:r>
            <a:r>
              <a:rPr lang="en-US" sz="1400" b="1" dirty="0" smtClean="0">
                <a:latin typeface="Consolas"/>
                <a:cs typeface="Consolas"/>
              </a:rPr>
              <a:t>("num2")).</a:t>
            </a:r>
            <a:r>
              <a:rPr lang="en-US" sz="1400" b="1" dirty="0" err="1" smtClean="0">
                <a:latin typeface="Consolas"/>
                <a:cs typeface="Consolas"/>
              </a:rPr>
              <a:t>intValue</a:t>
            </a:r>
            <a:r>
              <a:rPr lang="en-US" sz="1400" b="1" dirty="0" smtClean="0">
                <a:latin typeface="Consolas"/>
                <a:cs typeface="Consolas"/>
              </a:rPr>
              <a:t>();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6146" y="3494343"/>
            <a:ext cx="73481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response.setContentType</a:t>
            </a:r>
            <a:r>
              <a:rPr lang="en-US" sz="1400" b="1" dirty="0" smtClean="0">
                <a:latin typeface="Consolas"/>
                <a:cs typeface="Consolas"/>
              </a:rPr>
              <a:t>("text/html");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PrintWriter</a:t>
            </a:r>
            <a:r>
              <a:rPr lang="en-US" sz="1400" b="1" dirty="0" smtClean="0">
                <a:latin typeface="Consolas"/>
                <a:cs typeface="Consolas"/>
              </a:rPr>
              <a:t> out = </a:t>
            </a:r>
            <a:r>
              <a:rPr lang="en-US" sz="1400" b="1" dirty="0" err="1" smtClean="0">
                <a:latin typeface="Consolas"/>
                <a:cs typeface="Consolas"/>
              </a:rPr>
              <a:t>response.getWriter</a:t>
            </a:r>
            <a:r>
              <a:rPr lang="en-US" sz="1400" b="1" dirty="0" smtClean="0">
                <a:latin typeface="Consolas"/>
                <a:cs typeface="Consolas"/>
              </a:rPr>
              <a:t>();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out.println</a:t>
            </a:r>
            <a:r>
              <a:rPr lang="en-US" sz="1400" b="1" dirty="0" smtClean="0">
                <a:latin typeface="Consolas"/>
                <a:cs typeface="Consolas"/>
              </a:rPr>
              <a:t>("&lt;html&gt;&lt;head&gt;&lt;title&gt;Hello&lt;/title&gt;&lt;/head&gt;");</a:t>
            </a:r>
            <a:br>
              <a:rPr lang="en-US" sz="1400" b="1" dirty="0" smtClean="0">
                <a:latin typeface="Consolas"/>
                <a:cs typeface="Consolas"/>
              </a:rPr>
            </a:br>
            <a:r>
              <a:rPr lang="en-US" sz="1400" b="1" dirty="0" smtClean="0">
                <a:latin typeface="Consolas"/>
                <a:cs typeface="Consolas"/>
              </a:rPr>
              <a:t>    </a:t>
            </a:r>
            <a:r>
              <a:rPr lang="en-US" sz="1400" b="1" dirty="0" err="1" smtClean="0">
                <a:latin typeface="Consolas"/>
                <a:cs typeface="Consolas"/>
              </a:rPr>
              <a:t>out.println</a:t>
            </a:r>
            <a:r>
              <a:rPr lang="en-US" sz="1400" b="1" dirty="0" smtClean="0">
                <a:latin typeface="Consolas"/>
                <a:cs typeface="Consolas"/>
              </a:rPr>
              <a:t>("&lt;body&gt;"+v1+"+"+v2+"="+(v1+v2)+"&lt;/body&gt;&lt;/html&gt;");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3479" y="5948855"/>
            <a:ext cx="359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, write output to HttpServletResponse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575770" y="1671145"/>
            <a:ext cx="2717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Numbers from the GET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request become parameters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 bwMode="auto">
          <a:xfrm rot="5400000">
            <a:off x="5867014" y="2064492"/>
            <a:ext cx="876162" cy="12590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5681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7204"/>
            <a:ext cx="7772400" cy="3842051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Web application technologies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Background: CGI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Java Servlets</a:t>
            </a:r>
          </a:p>
          <a:p>
            <a:pPr lvl="1"/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err="1" smtClean="0">
                <a:solidFill>
                  <a:srgbClr val="FF9900"/>
                </a:solidFill>
              </a:rPr>
              <a:t>Node.js</a:t>
            </a:r>
            <a:r>
              <a:rPr lang="en-US" dirty="0" smtClean="0">
                <a:solidFill>
                  <a:srgbClr val="FF9900"/>
                </a:solidFill>
              </a:rPr>
              <a:t> / Express / EJS</a:t>
            </a:r>
          </a:p>
          <a:p>
            <a:pPr lvl="1"/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AJAX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Session management and cookies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192251" y="3117303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826" y="1957881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938" y="230119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56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the Web: Ingredients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591503"/>
            <a:ext cx="7772400" cy="630622"/>
          </a:xfrm>
        </p:spPr>
        <p:txBody>
          <a:bodyPr/>
          <a:lstStyle/>
          <a:p>
            <a:r>
              <a:rPr lang="en-US" smtClean="0"/>
              <a:t>What do we need to build the Web?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9822" y="2157115"/>
            <a:ext cx="548526" cy="548526"/>
          </a:xfrm>
          <a:prstGeom prst="rect">
            <a:avLst/>
          </a:prstGeom>
          <a:noFill/>
        </p:spPr>
      </p:pic>
      <p:pic>
        <p:nvPicPr>
          <p:cNvPr id="7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566" y="2632244"/>
            <a:ext cx="548526" cy="548526"/>
          </a:xfrm>
          <a:prstGeom prst="rect">
            <a:avLst/>
          </a:prstGeom>
          <a:noFill/>
        </p:spPr>
      </p:pic>
      <p:pic>
        <p:nvPicPr>
          <p:cNvPr id="8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915" y="2322065"/>
            <a:ext cx="548526" cy="548526"/>
          </a:xfrm>
          <a:prstGeom prst="rect">
            <a:avLst/>
          </a:prstGeom>
          <a:noFill/>
        </p:spPr>
      </p:pic>
      <p:pic>
        <p:nvPicPr>
          <p:cNvPr id="9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5687" y="2947802"/>
            <a:ext cx="548526" cy="548526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7640" y="2239590"/>
            <a:ext cx="548526" cy="548526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826" y="3758211"/>
            <a:ext cx="548526" cy="548526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031" y="4136522"/>
            <a:ext cx="548526" cy="548526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9514" y="3890889"/>
            <a:ext cx="548526" cy="548526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903" y="4021773"/>
            <a:ext cx="548526" cy="548526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988" y="3560987"/>
            <a:ext cx="548526" cy="548526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>
            <a:stCxn id="1026" idx="3"/>
            <a:endCxn id="7" idx="1"/>
          </p:cNvCxnSpPr>
          <p:nvPr/>
        </p:nvCxnSpPr>
        <p:spPr bwMode="auto">
          <a:xfrm>
            <a:off x="2248348" y="2431378"/>
            <a:ext cx="1142218" cy="475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 bwMode="auto">
          <a:xfrm flipV="1">
            <a:off x="3939092" y="2596328"/>
            <a:ext cx="937823" cy="3101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7" idx="2"/>
            <a:endCxn id="13" idx="1"/>
          </p:cNvCxnSpPr>
          <p:nvPr/>
        </p:nvCxnSpPr>
        <p:spPr bwMode="auto">
          <a:xfrm rot="16200000" flipH="1">
            <a:off x="3524980" y="3320618"/>
            <a:ext cx="984382" cy="7046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 bwMode="auto">
          <a:xfrm>
            <a:off x="5425441" y="2596328"/>
            <a:ext cx="830246" cy="6257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3" idx="3"/>
            <a:endCxn id="12" idx="1"/>
          </p:cNvCxnSpPr>
          <p:nvPr/>
        </p:nvCxnSpPr>
        <p:spPr bwMode="auto">
          <a:xfrm>
            <a:off x="4918040" y="4165152"/>
            <a:ext cx="589991" cy="2456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0"/>
            <a:endCxn id="8" idx="2"/>
          </p:cNvCxnSpPr>
          <p:nvPr/>
        </p:nvCxnSpPr>
        <p:spPr bwMode="auto">
          <a:xfrm rot="16200000" flipV="1">
            <a:off x="4833771" y="3187999"/>
            <a:ext cx="1265931" cy="6311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2" idx="3"/>
            <a:endCxn id="11" idx="1"/>
          </p:cNvCxnSpPr>
          <p:nvPr/>
        </p:nvCxnSpPr>
        <p:spPr bwMode="auto">
          <a:xfrm flipV="1">
            <a:off x="6056557" y="4032474"/>
            <a:ext cx="1332269" cy="3783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 bwMode="auto">
          <a:xfrm rot="5400000">
            <a:off x="7252449" y="3198756"/>
            <a:ext cx="970095" cy="1488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26" idx="2"/>
          </p:cNvCxnSpPr>
          <p:nvPr/>
        </p:nvCxnSpPr>
        <p:spPr bwMode="auto">
          <a:xfrm rot="16200000" flipH="1">
            <a:off x="1765627" y="2914098"/>
            <a:ext cx="1293606" cy="8766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026" idx="1"/>
            <a:endCxn id="15" idx="0"/>
          </p:cNvCxnSpPr>
          <p:nvPr/>
        </p:nvCxnSpPr>
        <p:spPr bwMode="auto">
          <a:xfrm rot="10800000" flipV="1">
            <a:off x="1323252" y="2431377"/>
            <a:ext cx="376571" cy="11296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" name="Group 41"/>
          <p:cNvGrpSpPr/>
          <p:nvPr/>
        </p:nvGrpSpPr>
        <p:grpSpPr>
          <a:xfrm>
            <a:off x="8086167" y="1734825"/>
            <a:ext cx="767377" cy="537290"/>
            <a:chOff x="8086167" y="1976563"/>
            <a:chExt cx="767377" cy="537290"/>
          </a:xfrm>
        </p:grpSpPr>
        <p:cxnSp>
          <p:nvCxnSpPr>
            <p:cNvPr id="39" name="Straight Arrow Connector 38"/>
            <p:cNvCxnSpPr>
              <a:endCxn id="10" idx="3"/>
            </p:cNvCxnSpPr>
            <p:nvPr/>
          </p:nvCxnSpPr>
          <p:spPr bwMode="auto">
            <a:xfrm rot="10800000" flipV="1">
              <a:off x="8086167" y="2181205"/>
              <a:ext cx="476921" cy="332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8573845" y="1976563"/>
              <a:ext cx="279699" cy="2043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42"/>
          <p:cNvGrpSpPr/>
          <p:nvPr/>
        </p:nvGrpSpPr>
        <p:grpSpPr>
          <a:xfrm rot="4570061">
            <a:off x="7948111" y="4151648"/>
            <a:ext cx="767377" cy="547801"/>
            <a:chOff x="8086167" y="1398494"/>
            <a:chExt cx="767377" cy="547801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rot="10800000" flipV="1">
              <a:off x="8086167" y="1613647"/>
              <a:ext cx="476921" cy="332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8573845" y="1398494"/>
              <a:ext cx="279699" cy="2043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57"/>
          <p:cNvGrpSpPr/>
          <p:nvPr/>
        </p:nvGrpSpPr>
        <p:grpSpPr>
          <a:xfrm>
            <a:off x="279699" y="3095094"/>
            <a:ext cx="720763" cy="549153"/>
            <a:chOff x="322730" y="2560321"/>
            <a:chExt cx="677731" cy="516367"/>
          </a:xfrm>
        </p:grpSpPr>
        <p:cxnSp>
          <p:nvCxnSpPr>
            <p:cNvPr id="47" name="Straight Connector 46"/>
            <p:cNvCxnSpPr/>
            <p:nvPr/>
          </p:nvCxnSpPr>
          <p:spPr bwMode="auto">
            <a:xfrm rot="10800000">
              <a:off x="634701" y="2807747"/>
              <a:ext cx="365760" cy="2689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rot="10800000">
              <a:off x="322730" y="2560321"/>
              <a:ext cx="333489" cy="2689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58"/>
          <p:cNvGrpSpPr/>
          <p:nvPr/>
        </p:nvGrpSpPr>
        <p:grpSpPr>
          <a:xfrm>
            <a:off x="301214" y="3999248"/>
            <a:ext cx="742278" cy="567022"/>
            <a:chOff x="268941" y="3431689"/>
            <a:chExt cx="774551" cy="591675"/>
          </a:xfrm>
        </p:grpSpPr>
        <p:cxnSp>
          <p:nvCxnSpPr>
            <p:cNvPr id="49" name="Straight Connector 48"/>
            <p:cNvCxnSpPr/>
            <p:nvPr/>
          </p:nvCxnSpPr>
          <p:spPr bwMode="auto">
            <a:xfrm rot="10800000" flipV="1">
              <a:off x="623944" y="3431689"/>
              <a:ext cx="419548" cy="3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10800000" flipV="1">
              <a:off x="268941" y="3765178"/>
              <a:ext cx="333488" cy="2581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71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platform for JavaScript-based network apps</a:t>
            </a:r>
          </a:p>
          <a:p>
            <a:pPr lvl="1"/>
            <a:r>
              <a:rPr lang="en-US" smtClean="0"/>
              <a:t>Based on Google's JavaScript engine from Chrome</a:t>
            </a:r>
          </a:p>
          <a:p>
            <a:pPr lvl="1"/>
            <a:r>
              <a:rPr lang="en-US" smtClean="0"/>
              <a:t>Comes with a built-in HTTP server library</a:t>
            </a:r>
          </a:p>
          <a:p>
            <a:pPr lvl="1"/>
            <a:r>
              <a:rPr lang="en-US" smtClean="0"/>
              <a:t>Lots of libraries and tools available; even has its own </a:t>
            </a:r>
            <a:br>
              <a:rPr lang="en-US" smtClean="0"/>
            </a:br>
            <a:r>
              <a:rPr lang="en-US" smtClean="0"/>
              <a:t>package manager (npm)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9900"/>
                </a:solidFill>
              </a:rPr>
              <a:t>Event-driven</a:t>
            </a:r>
            <a:r>
              <a:rPr lang="en-US" smtClean="0"/>
              <a:t> programming model</a:t>
            </a:r>
          </a:p>
          <a:p>
            <a:pPr lvl="1"/>
            <a:r>
              <a:rPr lang="en-US" smtClean="0"/>
              <a:t>There is a single "thread", which must never block</a:t>
            </a:r>
          </a:p>
          <a:p>
            <a:pPr lvl="1"/>
            <a:r>
              <a:rPr lang="en-US" smtClean="0"/>
              <a:t>If your program needs to wait for something (e.g., a response from some server you contacted), it must </a:t>
            </a:r>
            <a:br>
              <a:rPr lang="en-US" smtClean="0"/>
            </a:br>
            <a:r>
              <a:rPr lang="en-US" smtClean="0"/>
              <a:t>provide a </a:t>
            </a:r>
            <a:r>
              <a:rPr lang="en-US" smtClean="0">
                <a:solidFill>
                  <a:srgbClr val="FF9900"/>
                </a:solidFill>
              </a:rPr>
              <a:t>callback</a:t>
            </a:r>
            <a:r>
              <a:rPr lang="en-US" smtClean="0"/>
              <a:t> function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Node.j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6239" y="67169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JavaScript?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765011"/>
          </a:xfrm>
        </p:spPr>
        <p:txBody>
          <a:bodyPr/>
          <a:lstStyle/>
          <a:p>
            <a:r>
              <a:rPr lang="en-US" smtClean="0"/>
              <a:t>A widely-used programming language</a:t>
            </a:r>
          </a:p>
          <a:p>
            <a:pPr lvl="1"/>
            <a:r>
              <a:rPr lang="en-US" smtClean="0"/>
              <a:t>Started out at Netscape in 1995</a:t>
            </a:r>
          </a:p>
          <a:p>
            <a:pPr lvl="1"/>
            <a:r>
              <a:rPr lang="en-US" smtClean="0"/>
              <a:t>Widely used on the web; supported by every major browser</a:t>
            </a:r>
          </a:p>
          <a:p>
            <a:pPr lvl="1"/>
            <a:r>
              <a:rPr lang="en-US" smtClean="0"/>
              <a:t>Also used in many other places: PDFs, certain games, ...</a:t>
            </a:r>
          </a:p>
          <a:p>
            <a:pPr lvl="1"/>
            <a:r>
              <a:rPr lang="en-US" smtClean="0"/>
              <a:t>... and now even on the server side (Node.js)!</a:t>
            </a:r>
          </a:p>
          <a:p>
            <a:pPr lvl="1"/>
            <a:endParaRPr lang="en-US" smtClean="0"/>
          </a:p>
          <a:p>
            <a:r>
              <a:rPr lang="en-US" smtClean="0"/>
              <a:t>What is it like?</a:t>
            </a:r>
          </a:p>
          <a:p>
            <a:pPr lvl="1"/>
            <a:r>
              <a:rPr lang="en-US" smtClean="0"/>
              <a:t>Dynamic typing, duck typing</a:t>
            </a:r>
          </a:p>
          <a:p>
            <a:pPr lvl="1"/>
            <a:r>
              <a:rPr lang="en-US" smtClean="0"/>
              <a:t>Object-based,  but associative arrays instead of 'classes'</a:t>
            </a:r>
          </a:p>
          <a:p>
            <a:pPr lvl="1"/>
            <a:r>
              <a:rPr lang="en-US" smtClean="0"/>
              <a:t>Prototypes instead of inheritance</a:t>
            </a:r>
          </a:p>
          <a:p>
            <a:pPr lvl="1"/>
            <a:r>
              <a:rPr lang="en-US" smtClean="0"/>
              <a:t>Supports run-time evaluation via eval()</a:t>
            </a:r>
          </a:p>
          <a:p>
            <a:pPr lvl="1"/>
            <a:r>
              <a:rPr lang="en-US" smtClean="0"/>
              <a:t>First-class functions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Express?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is a minimal and flexible framework for writing web applications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Built-in handling of HTTP requests</a:t>
            </a:r>
          </a:p>
          <a:p>
            <a:pPr lvl="1"/>
            <a:r>
              <a:rPr lang="en-US" dirty="0" smtClean="0"/>
              <a:t>You can tell it to 'route' requests for certain URLs to a function you specify</a:t>
            </a:r>
          </a:p>
          <a:p>
            <a:pPr lvl="2"/>
            <a:r>
              <a:rPr lang="en-US" dirty="0" smtClean="0"/>
              <a:t>Example: When /login is requested, call function </a:t>
            </a:r>
            <a:r>
              <a:rPr lang="en-US" dirty="0" err="1" smtClean="0"/>
              <a:t>handleLogin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These functions are given objects </a:t>
            </a:r>
            <a:br>
              <a:rPr lang="en-US" dirty="0" smtClean="0"/>
            </a:br>
            <a:r>
              <a:rPr lang="en-US" dirty="0" smtClean="0"/>
              <a:t>that represent the request and </a:t>
            </a:r>
            <a:br>
              <a:rPr lang="en-US" dirty="0" smtClean="0"/>
            </a:br>
            <a:r>
              <a:rPr lang="en-US" dirty="0" smtClean="0"/>
              <a:t>the response, not unlike Servlets</a:t>
            </a:r>
          </a:p>
          <a:p>
            <a:pPr lvl="1"/>
            <a:r>
              <a:rPr lang="en-US" dirty="0" smtClean="0"/>
              <a:t>Supports parameter handling, </a:t>
            </a:r>
            <a:br>
              <a:rPr lang="en-US" dirty="0" smtClean="0"/>
            </a:br>
            <a:r>
              <a:rPr lang="en-US" dirty="0" smtClean="0"/>
              <a:t>sessions, cookies, JSON parsing, </a:t>
            </a:r>
            <a:br>
              <a:rPr lang="en-US" dirty="0" smtClean="0"/>
            </a:br>
            <a:r>
              <a:rPr lang="en-US" dirty="0" smtClean="0"/>
              <a:t>and many other features</a:t>
            </a:r>
          </a:p>
          <a:p>
            <a:pPr lvl="1"/>
            <a:r>
              <a:rPr lang="en-US" dirty="0" smtClean="0"/>
              <a:t>API reference: </a:t>
            </a:r>
            <a:r>
              <a:rPr lang="en-US" dirty="0" smtClean="0">
                <a:hlinkClick r:id="rId3"/>
              </a:rPr>
              <a:t>http://expressjs.com/api.html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530" y="4136575"/>
            <a:ext cx="3073277" cy="14465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var express = require('express'); </a:t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var app = express(); </a:t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endParaRPr lang="en-US" sz="1100" b="1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app.get('/', function(req, res) { </a:t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  res.send('hello world'); </a:t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}); </a:t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app.listen(3000);</a:t>
            </a:r>
          </a:p>
        </p:txBody>
      </p:sp>
    </p:spTree>
    <p:extLst>
      <p:ext uri="{BB962C8B-B14F-4D97-AF65-F5344CB8AC3E}">
        <p14:creationId xmlns:p14="http://schemas.microsoft.com/office/powerpoint/2010/main" val="21339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Embedded JS (EJS)?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56148"/>
            <a:ext cx="7772400" cy="3074797"/>
          </a:xfrm>
        </p:spPr>
        <p:txBody>
          <a:bodyPr/>
          <a:lstStyle/>
          <a:p>
            <a:r>
              <a:rPr lang="en-US" dirty="0" smtClean="0"/>
              <a:t>We don't want HTML in our code!</a:t>
            </a:r>
          </a:p>
          <a:p>
            <a:r>
              <a:rPr lang="en-US" dirty="0" smtClean="0"/>
              <a:t>EJS allows you to write 'page templates'</a:t>
            </a:r>
          </a:p>
          <a:p>
            <a:pPr lvl="1"/>
            <a:r>
              <a:rPr lang="en-US" dirty="0" smtClean="0"/>
              <a:t>You can have 'blanks' in certain places that can be filled in </a:t>
            </a:r>
            <a:br>
              <a:rPr lang="en-US" dirty="0" smtClean="0"/>
            </a:br>
            <a:r>
              <a:rPr lang="en-US" dirty="0" smtClean="0"/>
              <a:t>by your program at runtime</a:t>
            </a:r>
          </a:p>
          <a:p>
            <a:pPr lvl="1"/>
            <a:r>
              <a:rPr lang="en-US" dirty="0" smtClean="0"/>
              <a:t>&lt;% =value %&gt; is replaced by variable 'value' from the array given to render()</a:t>
            </a:r>
          </a:p>
          <a:p>
            <a:pPr lvl="1"/>
            <a:r>
              <a:rPr lang="en-US" dirty="0" smtClean="0"/>
              <a:t>&lt;% </a:t>
            </a:r>
            <a:r>
              <a:rPr lang="en-US" dirty="0" err="1" smtClean="0"/>
              <a:t>someJavaScriptCode</a:t>
            </a:r>
            <a:r>
              <a:rPr lang="en-US" dirty="0" smtClean="0"/>
              <a:t>() %&gt; is executed</a:t>
            </a:r>
          </a:p>
          <a:p>
            <a:pPr lvl="2"/>
            <a:r>
              <a:rPr lang="en-US" dirty="0" smtClean="0"/>
              <a:t>Can do conditionals, loops,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1486" y="1513957"/>
            <a:ext cx="2976746" cy="14465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100" b="1" dirty="0" err="1" smtClean="0">
                <a:latin typeface="Consolas"/>
                <a:cs typeface="Consolas"/>
              </a:rPr>
              <a:t>app.get</a:t>
            </a:r>
            <a:r>
              <a:rPr lang="en-US" sz="1100" b="1" dirty="0" smtClean="0">
                <a:latin typeface="Consolas"/>
                <a:cs typeface="Consolas"/>
              </a:rPr>
              <a:t>('/', function(</a:t>
            </a:r>
            <a:r>
              <a:rPr lang="en-US" sz="1100" b="1" dirty="0" err="1" smtClean="0">
                <a:latin typeface="Consolas"/>
                <a:cs typeface="Consolas"/>
              </a:rPr>
              <a:t>req</a:t>
            </a:r>
            <a:r>
              <a:rPr lang="en-US" sz="1100" b="1" dirty="0" smtClean="0">
                <a:latin typeface="Consolas"/>
                <a:cs typeface="Consolas"/>
              </a:rPr>
              <a:t>, res) { </a:t>
            </a:r>
            <a:br>
              <a:rPr lang="en-US" sz="1100" b="1" dirty="0" smtClean="0">
                <a:latin typeface="Consolas"/>
                <a:cs typeface="Consolas"/>
              </a:rPr>
            </a:br>
            <a:r>
              <a:rPr lang="en-US" sz="1100" b="1" dirty="0" smtClean="0">
                <a:latin typeface="Consolas"/>
                <a:cs typeface="Consolas"/>
              </a:rPr>
              <a:t>  </a:t>
            </a:r>
            <a:r>
              <a:rPr lang="en-US" sz="1100" b="1" dirty="0" err="1" smtClean="0">
                <a:latin typeface="Consolas"/>
                <a:cs typeface="Consolas"/>
              </a:rPr>
              <a:t>res.send</a:t>
            </a:r>
            <a:r>
              <a:rPr lang="en-US" sz="1100" b="1" dirty="0" smtClean="0">
                <a:latin typeface="Consolas"/>
                <a:cs typeface="Consolas"/>
              </a:rPr>
              <a:t>('&lt;html&gt;&lt;head&gt;&lt;title&gt;'+</a:t>
            </a:r>
          </a:p>
          <a:p>
            <a:pPr algn="l">
              <a:spcBef>
                <a:spcPts val="0"/>
              </a:spcBef>
            </a:pPr>
            <a:r>
              <a:rPr lang="en-US" sz="1100" b="1" dirty="0" smtClean="0">
                <a:latin typeface="Consolas"/>
                <a:cs typeface="Consolas"/>
              </a:rPr>
              <a:t>    'Lookup result&lt;/title&gt;&lt;/head&gt;'+</a:t>
            </a:r>
          </a:p>
          <a:p>
            <a:pPr algn="l">
              <a:spcBef>
                <a:spcPts val="0"/>
              </a:spcBef>
            </a:pPr>
            <a:r>
              <a:rPr lang="en-US" sz="1100" b="1" dirty="0" smtClean="0">
                <a:latin typeface="Consolas"/>
                <a:cs typeface="Consolas"/>
              </a:rPr>
              <a:t>    '&lt;body&gt;&lt;h1&gt;Search result&lt;/h1&gt;'+</a:t>
            </a:r>
            <a:br>
              <a:rPr lang="en-US" sz="1100" b="1" dirty="0" smtClean="0">
                <a:latin typeface="Consolas"/>
                <a:cs typeface="Consolas"/>
              </a:rPr>
            </a:br>
            <a:r>
              <a:rPr lang="en-US" sz="1100" b="1" dirty="0" smtClean="0">
                <a:latin typeface="Consolas"/>
                <a:cs typeface="Consolas"/>
              </a:rPr>
              <a:t>    </a:t>
            </a:r>
            <a:r>
              <a:rPr lang="en-US" sz="1100" b="1" dirty="0" err="1" smtClean="0">
                <a:latin typeface="Consolas"/>
                <a:cs typeface="Consolas"/>
              </a:rPr>
              <a:t>req.param</a:t>
            </a:r>
            <a:r>
              <a:rPr lang="en-US" sz="1100" b="1" dirty="0" smtClean="0">
                <a:latin typeface="Consolas"/>
                <a:cs typeface="Consolas"/>
              </a:rPr>
              <a:t>('word')+' means '+</a:t>
            </a:r>
            <a:br>
              <a:rPr lang="en-US" sz="1100" b="1" dirty="0" smtClean="0">
                <a:latin typeface="Consolas"/>
                <a:cs typeface="Consolas"/>
              </a:rPr>
            </a:br>
            <a:r>
              <a:rPr lang="en-US" sz="1100" b="1" dirty="0" smtClean="0">
                <a:latin typeface="Consolas"/>
                <a:cs typeface="Consolas"/>
              </a:rPr>
              <a:t>    +</a:t>
            </a:r>
            <a:r>
              <a:rPr lang="en-US" sz="1100" b="1" dirty="0" err="1" smtClean="0">
                <a:latin typeface="Consolas"/>
                <a:cs typeface="Consolas"/>
              </a:rPr>
              <a:t>lookupWord</a:t>
            </a:r>
            <a:r>
              <a:rPr lang="en-US" sz="1100" b="1" dirty="0" smtClean="0">
                <a:latin typeface="Consolas"/>
                <a:cs typeface="Consolas"/>
              </a:rPr>
              <a:t>(</a:t>
            </a:r>
            <a:r>
              <a:rPr lang="en-US" sz="1100" b="1" dirty="0" err="1" smtClean="0">
                <a:latin typeface="Consolas"/>
                <a:cs typeface="Consolas"/>
              </a:rPr>
              <a:t>req.param</a:t>
            </a:r>
            <a:r>
              <a:rPr lang="en-US" sz="1100" b="1" dirty="0" smtClean="0">
                <a:latin typeface="Consolas"/>
                <a:cs typeface="Consolas"/>
              </a:rPr>
              <a:t>('word')));</a:t>
            </a:r>
          </a:p>
          <a:p>
            <a:pPr algn="l">
              <a:spcBef>
                <a:spcPts val="0"/>
              </a:spcBef>
            </a:pPr>
            <a:r>
              <a:rPr lang="en-US" sz="1100" b="1" dirty="0" smtClean="0">
                <a:latin typeface="Consolas"/>
                <a:cs typeface="Consolas"/>
              </a:rPr>
              <a:t>  );</a:t>
            </a:r>
            <a:br>
              <a:rPr lang="en-US" sz="1100" b="1" dirty="0" smtClean="0">
                <a:latin typeface="Consolas"/>
                <a:cs typeface="Consolas"/>
              </a:rPr>
            </a:br>
            <a:r>
              <a:rPr lang="en-US" sz="1100" b="1" dirty="0" smtClean="0">
                <a:latin typeface="Consolas"/>
                <a:cs typeface="Consolas"/>
              </a:rPr>
              <a:t>});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3275" y="1475438"/>
            <a:ext cx="2976746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100" b="1" smtClean="0">
                <a:latin typeface="Consolas"/>
                <a:cs typeface="Consolas"/>
              </a:rPr>
              <a:t>...</a:t>
            </a:r>
          </a:p>
          <a:p>
            <a:pPr algn="l">
              <a:spcBef>
                <a:spcPts val="0"/>
              </a:spcBef>
            </a:pPr>
            <a:r>
              <a:rPr lang="en-US" sz="1100" b="1" smtClean="0">
                <a:latin typeface="Consolas"/>
                <a:cs typeface="Consolas"/>
              </a:rPr>
              <a:t> w = req.param('word'); </a:t>
            </a:r>
            <a:br>
              <a:rPr lang="en-US" sz="1100" b="1" smtClean="0">
                <a:latin typeface="Consolas"/>
                <a:cs typeface="Consolas"/>
              </a:rPr>
            </a:br>
            <a:r>
              <a:rPr lang="en-US" sz="1100" b="1" smtClean="0">
                <a:latin typeface="Consolas"/>
                <a:cs typeface="Consolas"/>
              </a:rPr>
              <a:t> res.render('results.ejs', </a:t>
            </a:r>
            <a:br>
              <a:rPr lang="en-US" sz="1100" b="1" smtClean="0">
                <a:latin typeface="Consolas"/>
                <a:cs typeface="Consolas"/>
              </a:rPr>
            </a:br>
            <a:r>
              <a:rPr lang="en-US" sz="1100" b="1" smtClean="0">
                <a:latin typeface="Consolas"/>
                <a:cs typeface="Consolas"/>
              </a:rPr>
              <a:t>  {blank1:w, blank2:lookupWord(w)});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4852" y="2361368"/>
            <a:ext cx="3286977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100" b="1" smtClean="0">
                <a:latin typeface="Consolas"/>
                <a:cs typeface="Consolas"/>
              </a:rPr>
              <a:t>&lt;html&gt;&lt;head&gt;&lt;title&gt;Lookup result&lt;/title&gt;</a:t>
            </a:r>
            <a:br>
              <a:rPr lang="en-US" sz="1100" b="1" smtClean="0">
                <a:latin typeface="Consolas"/>
                <a:cs typeface="Consolas"/>
              </a:rPr>
            </a:br>
            <a:r>
              <a:rPr lang="en-US" sz="1100" b="1" smtClean="0">
                <a:latin typeface="Consolas"/>
                <a:cs typeface="Consolas"/>
              </a:rPr>
              <a:t>&lt;/head&gt;&lt;body&gt;&lt;h1&gt;Search result&lt;/h1&gt;</a:t>
            </a:r>
            <a:br>
              <a:rPr lang="en-US" sz="1100" b="1" smtClean="0">
                <a:latin typeface="Consolas"/>
                <a:cs typeface="Consolas"/>
              </a:rPr>
            </a:br>
            <a:r>
              <a:rPr lang="en-US" sz="1100" b="1" smtClean="0">
                <a:latin typeface="Consolas"/>
                <a:cs typeface="Consolas"/>
              </a:rPr>
              <a:t>&lt;% =blank1 %&gt; means &lt;% =blank2 %&gt;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772967" y="2090057"/>
            <a:ext cx="422031" cy="341644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the pieces fit together?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53296" y="4039436"/>
            <a:ext cx="4838218" cy="2132795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2751" y="6149084"/>
            <a:ext cx="591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pic>
        <p:nvPicPr>
          <p:cNvPr id="17" name="Picture 16" descr="scree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504" y="4424455"/>
            <a:ext cx="1736810" cy="12248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10592" y="560507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Browser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3792785" y="4355006"/>
            <a:ext cx="13691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nsolas"/>
                <a:cs typeface="Consolas"/>
              </a:rPr>
              <a:t>&lt;html&gt;&lt;head&gt;</a:t>
            </a:r>
            <a:br>
              <a:rPr lang="en-US" sz="1400" b="1" smtClean="0">
                <a:latin typeface="Consolas"/>
                <a:cs typeface="Consolas"/>
              </a:rPr>
            </a:br>
            <a:r>
              <a:rPr lang="en-US" sz="1400" b="1" smtClean="0">
                <a:latin typeface="Consolas"/>
                <a:cs typeface="Consolas"/>
              </a:rPr>
              <a:t>&lt;body&gt;…</a:t>
            </a:r>
            <a:endParaRPr lang="en-US" sz="1400" b="1">
              <a:latin typeface="Consolas"/>
              <a:cs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2835" y="4055993"/>
            <a:ext cx="1089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Web page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3136739" y="4343432"/>
            <a:ext cx="659757" cy="10417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3159889" y="4771695"/>
            <a:ext cx="636608" cy="10417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38" descr="js_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2582" y="2142932"/>
            <a:ext cx="614960" cy="63359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922067" y="1873700"/>
            <a:ext cx="762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</a:t>
            </a:r>
            <a:endParaRPr lang="en-US" sz="1600"/>
          </a:p>
        </p:txBody>
      </p:sp>
      <p:cxnSp>
        <p:nvCxnSpPr>
          <p:cNvPr id="42" name="Straight Arrow Connector 41"/>
          <p:cNvCxnSpPr>
            <a:stCxn id="39" idx="2"/>
            <a:endCxn id="17" idx="0"/>
          </p:cNvCxnSpPr>
          <p:nvPr/>
        </p:nvCxnSpPr>
        <p:spPr bwMode="auto">
          <a:xfrm flipH="1">
            <a:off x="2279909" y="2776527"/>
            <a:ext cx="153" cy="16479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495702" y="2062754"/>
            <a:ext cx="18627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nsolas"/>
                <a:cs typeface="Consolas"/>
              </a:rPr>
              <a:t>require('http');</a:t>
            </a:r>
            <a:br>
              <a:rPr lang="en-US" sz="1400" b="1" smtClean="0">
                <a:latin typeface="Consolas"/>
                <a:cs typeface="Consolas"/>
              </a:rPr>
            </a:br>
            <a:r>
              <a:rPr lang="en-US" sz="1400" b="1" smtClean="0">
                <a:latin typeface="Consolas"/>
                <a:cs typeface="Consolas"/>
              </a:rPr>
              <a:t>http.createServer</a:t>
            </a:r>
            <a:br>
              <a:rPr lang="en-US" sz="1400" b="1" smtClean="0">
                <a:latin typeface="Consolas"/>
                <a:cs typeface="Consolas"/>
              </a:rPr>
            </a:br>
            <a:r>
              <a:rPr lang="en-US" sz="1400" b="1" smtClean="0">
                <a:latin typeface="Consolas"/>
                <a:cs typeface="Consolas"/>
              </a:rPr>
              <a:t>(…)</a:t>
            </a:r>
            <a:endParaRPr lang="en-US" sz="1400" b="1"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0639" y="1750239"/>
            <a:ext cx="125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code</a:t>
            </a:r>
            <a:endParaRPr lang="en-US" sz="1600"/>
          </a:p>
        </p:txBody>
      </p:sp>
      <p:cxnSp>
        <p:nvCxnSpPr>
          <p:cNvPr id="48" name="Straight Connector 47"/>
          <p:cNvCxnSpPr/>
          <p:nvPr/>
        </p:nvCxnSpPr>
        <p:spPr bwMode="auto">
          <a:xfrm flipH="1">
            <a:off x="2559935" y="2070470"/>
            <a:ext cx="947194" cy="21027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 flipV="1">
            <a:off x="2546431" y="2579756"/>
            <a:ext cx="960698" cy="21991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14"/>
          <p:cNvGrpSpPr/>
          <p:nvPr/>
        </p:nvGrpSpPr>
        <p:grpSpPr>
          <a:xfrm>
            <a:off x="7338014" y="2021649"/>
            <a:ext cx="1655180" cy="613849"/>
            <a:chOff x="6840638" y="2710406"/>
            <a:chExt cx="2158684" cy="800581"/>
          </a:xfrm>
        </p:grpSpPr>
        <p:sp>
          <p:nvSpPr>
            <p:cNvPr id="12" name="Flowchart: Magnetic Disk 11"/>
            <p:cNvSpPr/>
            <p:nvPr/>
          </p:nvSpPr>
          <p:spPr bwMode="auto">
            <a:xfrm>
              <a:off x="7085635" y="2710406"/>
              <a:ext cx="590309" cy="671331"/>
            </a:xfrm>
            <a:prstGeom prst="flowChartMagneticDisk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7747329" y="2723910"/>
              <a:ext cx="590309" cy="671331"/>
            </a:xfrm>
            <a:prstGeom prst="flowChartMagneticDisk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8409013" y="2725839"/>
              <a:ext cx="590309" cy="671331"/>
            </a:xfrm>
            <a:prstGeom prst="flowChartMagneticDisk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 bwMode="auto">
            <a:xfrm>
              <a:off x="6840638" y="2824223"/>
              <a:ext cx="590309" cy="671331"/>
            </a:xfrm>
            <a:prstGeom prst="flowChartMagneticDisk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 bwMode="auto">
            <a:xfrm>
              <a:off x="7502332" y="2837727"/>
              <a:ext cx="590309" cy="671331"/>
            </a:xfrm>
            <a:prstGeom prst="flowChartMagneticDisk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 bwMode="auto">
            <a:xfrm>
              <a:off x="8164016" y="2839656"/>
              <a:ext cx="590309" cy="671331"/>
            </a:xfrm>
            <a:prstGeom prst="flowChartMagneticDisk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42757" y="2679476"/>
            <a:ext cx="197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Amazon </a:t>
            </a:r>
            <a:r>
              <a:rPr lang="en-US" sz="1600" dirty="0" err="1" smtClean="0"/>
              <a:t>DyanmoDB</a:t>
            </a:r>
            <a:endParaRPr lang="en-US" sz="1600" dirty="0"/>
          </a:p>
        </p:txBody>
      </p:sp>
      <p:cxnSp>
        <p:nvCxnSpPr>
          <p:cNvPr id="56" name="Straight Connector 55"/>
          <p:cNvCxnSpPr>
            <a:endCxn id="9" idx="2"/>
          </p:cNvCxnSpPr>
          <p:nvPr/>
        </p:nvCxnSpPr>
        <p:spPr bwMode="auto">
          <a:xfrm flipV="1">
            <a:off x="5903089" y="2366292"/>
            <a:ext cx="1434925" cy="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5" name="Picture 3" descr="C:\Users\Andreas Haeberlen\AppData\Local\Microsoft\Windows\Temporary Internet Files\Content.IE5\SFS2H6L3\MC90043806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6303" y="3174484"/>
            <a:ext cx="839165" cy="839165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2631403" y="3383263"/>
            <a:ext cx="914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Internet</a:t>
            </a:r>
            <a:endParaRPr lang="en-US" sz="160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1054971" y="1688123"/>
            <a:ext cx="4838218" cy="140676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27370" y="1347648"/>
            <a:ext cx="3126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machine (e.g., EC2 node)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578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0" grpId="0"/>
      <p:bldP spid="46" grpId="0" animBg="1"/>
      <p:bldP spid="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7204"/>
            <a:ext cx="7772400" cy="3842051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Web application technologies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Background: CGI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Java Servlets</a:t>
            </a: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err="1" smtClean="0">
                <a:solidFill>
                  <a:srgbClr val="33CC33"/>
                </a:solidFill>
              </a:rPr>
              <a:t>Node.js</a:t>
            </a:r>
            <a:r>
              <a:rPr lang="en-US" dirty="0" smtClean="0">
                <a:solidFill>
                  <a:srgbClr val="33CC33"/>
                </a:solidFill>
              </a:rPr>
              <a:t> / Express / EJS</a:t>
            </a:r>
          </a:p>
          <a:p>
            <a:pPr lvl="1"/>
            <a:endParaRPr lang="en-US" dirty="0" smtClean="0">
              <a:solidFill>
                <a:srgbClr val="33CC33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AJAX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Session management and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384316" y="3983897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826" y="1957881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938" y="230119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874" y="3023425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32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client 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was created as a </a:t>
            </a:r>
            <a:r>
              <a:rPr lang="en-US" dirty="0"/>
              <a:t>script language for web browsers</a:t>
            </a:r>
          </a:p>
          <a:p>
            <a:pPr lvl="1"/>
            <a:r>
              <a:rPr lang="en-US" dirty="0"/>
              <a:t>Runs directly in the browser </a:t>
            </a:r>
            <a:r>
              <a:rPr lang="en-US" dirty="0">
                <a:sym typeface="Symbol"/>
              </a:rPr>
              <a:t> can respond to user interactions quickly, without wide-area latencies</a:t>
            </a:r>
          </a:p>
          <a:p>
            <a:pPr lvl="1"/>
            <a:r>
              <a:rPr lang="en-US" dirty="0">
                <a:sym typeface="Symbol"/>
              </a:rPr>
              <a:t>Can interact with web pages through the </a:t>
            </a:r>
            <a:r>
              <a:rPr lang="en-US" dirty="0" smtClean="0">
                <a:sym typeface="Symbol"/>
              </a:rPr>
              <a:t>DOM</a:t>
            </a:r>
          </a:p>
          <a:p>
            <a:endParaRPr lang="en-US" dirty="0">
              <a:sym typeface="Symbol"/>
            </a:endParaRPr>
          </a:p>
          <a:p>
            <a:r>
              <a:rPr lang="en-US" dirty="0"/>
              <a:t>Developed at Netscape (1995)</a:t>
            </a:r>
          </a:p>
          <a:p>
            <a:r>
              <a:rPr lang="en-US" dirty="0"/>
              <a:t>Standardized as </a:t>
            </a:r>
            <a:r>
              <a:rPr lang="en-US" dirty="0" err="1"/>
              <a:t>ECMAscript</a:t>
            </a:r>
            <a:r>
              <a:rPr lang="en-US" dirty="0"/>
              <a:t> (1997</a:t>
            </a:r>
            <a:r>
              <a:rPr lang="en-US" dirty="0" smtClean="0"/>
              <a:t>)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Document Object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58" y="4654193"/>
            <a:ext cx="7951342" cy="1869897"/>
          </a:xfrm>
        </p:spPr>
        <p:txBody>
          <a:bodyPr/>
          <a:lstStyle/>
          <a:p>
            <a:r>
              <a:rPr lang="en-US" dirty="0" smtClean="0"/>
              <a:t>Document components represented by objects</a:t>
            </a:r>
          </a:p>
          <a:p>
            <a:pPr lvl="1"/>
            <a:r>
              <a:rPr lang="en-US" dirty="0" smtClean="0"/>
              <a:t>Objects have methods like </a:t>
            </a:r>
            <a:r>
              <a:rPr lang="en-US" dirty="0" err="1" smtClean="0"/>
              <a:t>getFirstChild</a:t>
            </a:r>
            <a:r>
              <a:rPr lang="en-US" dirty="0" smtClean="0"/>
              <a:t>(), </a:t>
            </a:r>
            <a:r>
              <a:rPr lang="en-US" dirty="0" err="1" smtClean="0"/>
              <a:t>getNextSibling</a:t>
            </a:r>
            <a:r>
              <a:rPr lang="en-US" dirty="0" smtClean="0"/>
              <a:t>()...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 can be used to traverse the tree</a:t>
            </a:r>
          </a:p>
          <a:p>
            <a:pPr lvl="1"/>
            <a:r>
              <a:rPr lang="en-US" dirty="0" smtClean="0"/>
              <a:t>Can also modify the tree, and thus alter the document, via </a:t>
            </a:r>
            <a:r>
              <a:rPr lang="en-US" dirty="0" err="1" smtClean="0"/>
              <a:t>insertAfter</a:t>
            </a:r>
            <a:r>
              <a:rPr lang="en-US" dirty="0" smtClean="0"/>
              <a:t>(),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310849" y="1454686"/>
            <a:ext cx="5234414" cy="2767993"/>
            <a:chOff x="2310849" y="1454686"/>
            <a:chExt cx="5234414" cy="2767993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490658" y="1641457"/>
              <a:ext cx="358625" cy="228216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Root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58297" y="1967481"/>
              <a:ext cx="319684" cy="247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?xml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986032" y="1954802"/>
              <a:ext cx="305193" cy="2336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dblp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242519" y="2327011"/>
              <a:ext cx="814151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mastersthesis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533734" y="2373198"/>
              <a:ext cx="435603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article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460065" y="2684730"/>
              <a:ext cx="391227" cy="22187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mdate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869404" y="2763519"/>
              <a:ext cx="242705" cy="221877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key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87135" y="2971812"/>
              <a:ext cx="422924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author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433605" y="2971812"/>
              <a:ext cx="265347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title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735176" y="2971812"/>
              <a:ext cx="311533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year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083840" y="2971812"/>
              <a:ext cx="402095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school</a:t>
              </a:r>
            </a:p>
          </p:txBody>
        </p:sp>
        <p:cxnSp>
          <p:nvCxnSpPr>
            <p:cNvPr id="17" name="AutoShape 14"/>
            <p:cNvCxnSpPr>
              <a:cxnSpLocks noChangeShapeType="1"/>
              <a:stCxn id="9" idx="3"/>
              <a:endCxn id="13" idx="0"/>
            </p:cNvCxnSpPr>
            <p:nvPr/>
          </p:nvCxnSpPr>
          <p:spPr bwMode="auto">
            <a:xfrm rot="5400000">
              <a:off x="3069093" y="2678844"/>
              <a:ext cx="422924" cy="163012"/>
            </a:xfrm>
            <a:prstGeom prst="curvedConnector3">
              <a:avLst>
                <a:gd name="adj1" fmla="val 54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5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4291226" y="2071626"/>
              <a:ext cx="1242509" cy="43198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030210" y="3011659"/>
              <a:ext cx="389416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editor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5450418" y="3011659"/>
              <a:ext cx="285270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title</a:t>
              </a: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6721001" y="3011659"/>
              <a:ext cx="285270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year</a:t>
              </a: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5767384" y="3011659"/>
              <a:ext cx="449187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journal</a:t>
              </a: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6247362" y="3011659"/>
              <a:ext cx="441941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volume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7230864" y="3011659"/>
              <a:ext cx="168446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ee</a:t>
              </a: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7037061" y="3011659"/>
              <a:ext cx="162106" cy="2599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ee</a:t>
              </a: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4491368" y="2683825"/>
              <a:ext cx="391227" cy="221877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mdate</a:t>
              </a: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894368" y="2796122"/>
              <a:ext cx="242705" cy="221877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key</a:t>
              </a:r>
            </a:p>
          </p:txBody>
        </p:sp>
        <p:cxnSp>
          <p:nvCxnSpPr>
            <p:cNvPr id="28" name="AutoShape 25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3318592" y="1847033"/>
              <a:ext cx="224593" cy="1204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3796757" y="1847033"/>
              <a:ext cx="233650" cy="142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7"/>
            <p:cNvCxnSpPr>
              <a:cxnSpLocks noChangeShapeType="1"/>
              <a:stCxn id="10" idx="3"/>
              <a:endCxn id="26" idx="0"/>
            </p:cNvCxnSpPr>
            <p:nvPr/>
          </p:nvCxnSpPr>
          <p:spPr bwMode="auto">
            <a:xfrm rot="5400000">
              <a:off x="5097680" y="2184376"/>
              <a:ext cx="88751" cy="910147"/>
            </a:xfrm>
            <a:prstGeom prst="curvedConnector3">
              <a:avLst>
                <a:gd name="adj1" fmla="val 714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28"/>
            <p:cNvCxnSpPr>
              <a:cxnSpLocks noChangeShapeType="1"/>
              <a:stCxn id="10" idx="3"/>
              <a:endCxn id="27" idx="7"/>
            </p:cNvCxnSpPr>
            <p:nvPr/>
          </p:nvCxnSpPr>
          <p:spPr bwMode="auto">
            <a:xfrm rot="5400000">
              <a:off x="5232616" y="2464213"/>
              <a:ext cx="233650" cy="495374"/>
            </a:xfrm>
            <a:prstGeom prst="curvedConnector3">
              <a:avLst>
                <a:gd name="adj1" fmla="val 511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29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rot="5400000">
              <a:off x="2940949" y="2263618"/>
              <a:ext cx="135842" cy="706383"/>
            </a:xfrm>
            <a:prstGeom prst="curvedConnector3">
              <a:avLst>
                <a:gd name="adj1" fmla="val 64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30"/>
            <p:cNvCxnSpPr>
              <a:cxnSpLocks noChangeShapeType="1"/>
              <a:stCxn id="9" idx="3"/>
              <a:endCxn id="12" idx="0"/>
            </p:cNvCxnSpPr>
            <p:nvPr/>
          </p:nvCxnSpPr>
          <p:spPr bwMode="auto">
            <a:xfrm rot="5400000">
              <a:off x="3069093" y="2470552"/>
              <a:ext cx="214632" cy="371303"/>
            </a:xfrm>
            <a:prstGeom prst="curvedConnector3">
              <a:avLst>
                <a:gd name="adj1" fmla="val 58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31"/>
            <p:cNvCxnSpPr>
              <a:cxnSpLocks noChangeShapeType="1"/>
              <a:stCxn id="10" idx="4"/>
              <a:endCxn id="19" idx="0"/>
            </p:cNvCxnSpPr>
            <p:nvPr/>
          </p:nvCxnSpPr>
          <p:spPr bwMode="auto">
            <a:xfrm rot="5400000">
              <a:off x="5299180" y="2558850"/>
              <a:ext cx="378549" cy="527070"/>
            </a:xfrm>
            <a:prstGeom prst="curvedConnector3">
              <a:avLst>
                <a:gd name="adj1" fmla="val 241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32"/>
            <p:cNvCxnSpPr>
              <a:cxnSpLocks noChangeShapeType="1"/>
              <a:stCxn id="9" idx="4"/>
              <a:endCxn id="14" idx="0"/>
            </p:cNvCxnSpPr>
            <p:nvPr/>
          </p:nvCxnSpPr>
          <p:spPr bwMode="auto">
            <a:xfrm flipH="1">
              <a:off x="3566730" y="2586924"/>
              <a:ext cx="83317" cy="384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33"/>
            <p:cNvCxnSpPr>
              <a:cxnSpLocks noChangeShapeType="1"/>
              <a:stCxn id="9" idx="4"/>
              <a:endCxn id="15" idx="0"/>
            </p:cNvCxnSpPr>
            <p:nvPr/>
          </p:nvCxnSpPr>
          <p:spPr bwMode="auto">
            <a:xfrm>
              <a:off x="3650048" y="2586924"/>
              <a:ext cx="240895" cy="384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34"/>
            <p:cNvCxnSpPr>
              <a:cxnSpLocks noChangeShapeType="1"/>
              <a:stCxn id="9" idx="5"/>
              <a:endCxn id="16" idx="0"/>
            </p:cNvCxnSpPr>
            <p:nvPr/>
          </p:nvCxnSpPr>
          <p:spPr bwMode="auto">
            <a:xfrm>
              <a:off x="3937130" y="2548888"/>
              <a:ext cx="347758" cy="4229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AutoShape 35"/>
            <p:cNvCxnSpPr>
              <a:cxnSpLocks noChangeShapeType="1"/>
              <a:stCxn id="10" idx="4"/>
            </p:cNvCxnSpPr>
            <p:nvPr/>
          </p:nvCxnSpPr>
          <p:spPr bwMode="auto">
            <a:xfrm flipH="1">
              <a:off x="5606184" y="2633111"/>
              <a:ext cx="145805" cy="3649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36"/>
            <p:cNvCxnSpPr>
              <a:cxnSpLocks noChangeShapeType="1"/>
              <a:stCxn id="10" idx="5"/>
              <a:endCxn id="23" idx="0"/>
            </p:cNvCxnSpPr>
            <p:nvPr/>
          </p:nvCxnSpPr>
          <p:spPr bwMode="auto">
            <a:xfrm>
              <a:off x="5905944" y="2595075"/>
              <a:ext cx="562389" cy="4165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37"/>
            <p:cNvCxnSpPr>
              <a:cxnSpLocks noChangeShapeType="1"/>
              <a:stCxn id="10" idx="5"/>
              <a:endCxn id="22" idx="0"/>
            </p:cNvCxnSpPr>
            <p:nvPr/>
          </p:nvCxnSpPr>
          <p:spPr bwMode="auto">
            <a:xfrm>
              <a:off x="5905944" y="2595075"/>
              <a:ext cx="86034" cy="4165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AutoShape 38"/>
            <p:cNvCxnSpPr>
              <a:cxnSpLocks noChangeShapeType="1"/>
              <a:stCxn id="10" idx="5"/>
              <a:endCxn id="21" idx="0"/>
            </p:cNvCxnSpPr>
            <p:nvPr/>
          </p:nvCxnSpPr>
          <p:spPr bwMode="auto">
            <a:xfrm>
              <a:off x="5905944" y="2595075"/>
              <a:ext cx="958144" cy="4165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AutoShape 39"/>
            <p:cNvCxnSpPr>
              <a:cxnSpLocks noChangeShapeType="1"/>
              <a:stCxn id="10" idx="5"/>
              <a:endCxn id="25" idx="0"/>
            </p:cNvCxnSpPr>
            <p:nvPr/>
          </p:nvCxnSpPr>
          <p:spPr bwMode="auto">
            <a:xfrm rot="16200000" flipH="1">
              <a:off x="6303963" y="2197055"/>
              <a:ext cx="416585" cy="1212623"/>
            </a:xfrm>
            <a:prstGeom prst="curvedConnector3">
              <a:avLst>
                <a:gd name="adj1" fmla="val 136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" name="AutoShape 40"/>
            <p:cNvCxnSpPr>
              <a:cxnSpLocks noChangeShapeType="1"/>
              <a:stCxn id="10" idx="6"/>
              <a:endCxn id="24" idx="0"/>
            </p:cNvCxnSpPr>
            <p:nvPr/>
          </p:nvCxnSpPr>
          <p:spPr bwMode="auto">
            <a:xfrm>
              <a:off x="5969337" y="2503607"/>
              <a:ext cx="1345750" cy="508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41"/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 flipH="1">
              <a:off x="3650048" y="2154038"/>
              <a:ext cx="380360" cy="1729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322565" y="3000791"/>
              <a:ext cx="582910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2002…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310849" y="3431866"/>
              <a:ext cx="943234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ms/Brown92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894265" y="3860224"/>
              <a:ext cx="678397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Kurt P….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294463" y="3592162"/>
              <a:ext cx="591629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PRPL…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709583" y="3306890"/>
              <a:ext cx="469584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1992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802317" y="3834867"/>
              <a:ext cx="582968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Univ….</a:t>
              </a:r>
              <a:endParaRPr kumimoji="1" lang="en-US" sz="1200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336661" y="3247119"/>
              <a:ext cx="582910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2002…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551314" y="3503411"/>
              <a:ext cx="700597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tr/dec/…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895495" y="3853885"/>
              <a:ext cx="640737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Paul R.</a:t>
              </a:r>
              <a:r>
                <a:rPr kumimoji="1" lang="en-US" sz="1200"/>
                <a:t> 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198540" y="3430961"/>
              <a:ext cx="514623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The</a:t>
              </a:r>
              <a:r>
                <a:rPr kumimoji="1" lang="en-US" sz="1200"/>
                <a:t>…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63534" y="3679101"/>
              <a:ext cx="667470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Digital…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987314" y="3967088"/>
              <a:ext cx="529152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SRC…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6359423" y="3384774"/>
              <a:ext cx="469584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1997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6257066" y="3706269"/>
              <a:ext cx="888022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db/labs/dec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6626670" y="3971615"/>
              <a:ext cx="918593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http://www.</a:t>
              </a:r>
            </a:p>
          </p:txBody>
        </p:sp>
        <p:cxnSp>
          <p:nvCxnSpPr>
            <p:cNvPr id="60" name="AutoShape 57"/>
            <p:cNvCxnSpPr>
              <a:cxnSpLocks noChangeShapeType="1"/>
              <a:stCxn id="11" idx="4"/>
              <a:endCxn id="45" idx="0"/>
            </p:cNvCxnSpPr>
            <p:nvPr/>
          </p:nvCxnSpPr>
          <p:spPr bwMode="auto">
            <a:xfrm rot="5400000">
              <a:off x="2587757" y="2932869"/>
              <a:ext cx="94185" cy="416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AutoShape 58"/>
            <p:cNvCxnSpPr>
              <a:cxnSpLocks noChangeShapeType="1"/>
              <a:stCxn id="12" idx="4"/>
              <a:endCxn id="46" idx="0"/>
            </p:cNvCxnSpPr>
            <p:nvPr/>
          </p:nvCxnSpPr>
          <p:spPr bwMode="auto">
            <a:xfrm rot="5400000">
              <a:off x="2663377" y="3104486"/>
              <a:ext cx="446470" cy="2082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2" name="AutoShape 59"/>
            <p:cNvCxnSpPr>
              <a:cxnSpLocks noChangeShapeType="1"/>
              <a:stCxn id="13" idx="4"/>
              <a:endCxn id="47" idx="0"/>
            </p:cNvCxnSpPr>
            <p:nvPr/>
          </p:nvCxnSpPr>
          <p:spPr bwMode="auto">
            <a:xfrm rot="16200000" flipH="1">
              <a:off x="2901781" y="3528540"/>
              <a:ext cx="628499" cy="3486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3" name="AutoShape 60"/>
            <p:cNvCxnSpPr>
              <a:cxnSpLocks noChangeShapeType="1"/>
              <a:stCxn id="14" idx="4"/>
              <a:endCxn id="48" idx="0"/>
            </p:cNvCxnSpPr>
            <p:nvPr/>
          </p:nvCxnSpPr>
          <p:spPr bwMode="auto">
            <a:xfrm rot="16200000" flipH="1">
              <a:off x="3398060" y="3399944"/>
              <a:ext cx="360437" cy="2399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AutoShape 61"/>
            <p:cNvCxnSpPr>
              <a:cxnSpLocks noChangeShapeType="1"/>
              <a:stCxn id="15" idx="4"/>
              <a:endCxn id="49" idx="0"/>
            </p:cNvCxnSpPr>
            <p:nvPr/>
          </p:nvCxnSpPr>
          <p:spPr bwMode="auto">
            <a:xfrm rot="16200000" flipH="1">
              <a:off x="3880076" y="3242591"/>
              <a:ext cx="75165" cy="5343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" name="AutoShape 62"/>
            <p:cNvCxnSpPr>
              <a:cxnSpLocks noChangeShapeType="1"/>
              <a:stCxn id="16" idx="4"/>
              <a:endCxn id="50" idx="0"/>
            </p:cNvCxnSpPr>
            <p:nvPr/>
          </p:nvCxnSpPr>
          <p:spPr bwMode="auto">
            <a:xfrm rot="5400000">
              <a:off x="3887774" y="3437753"/>
              <a:ext cx="603142" cy="1910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6" name="AutoShape 63"/>
            <p:cNvCxnSpPr>
              <a:cxnSpLocks noChangeShapeType="1"/>
              <a:stCxn id="26" idx="4"/>
              <a:endCxn id="51" idx="0"/>
            </p:cNvCxnSpPr>
            <p:nvPr/>
          </p:nvCxnSpPr>
          <p:spPr bwMode="auto">
            <a:xfrm rot="5400000">
              <a:off x="4486841" y="3046978"/>
              <a:ext cx="341418" cy="588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" name="AutoShape 64"/>
            <p:cNvCxnSpPr>
              <a:cxnSpLocks noChangeShapeType="1"/>
              <a:stCxn id="27" idx="4"/>
              <a:endCxn id="52" idx="0"/>
            </p:cNvCxnSpPr>
            <p:nvPr/>
          </p:nvCxnSpPr>
          <p:spPr bwMode="auto">
            <a:xfrm rot="5400000">
              <a:off x="4715962" y="3203651"/>
              <a:ext cx="485412" cy="1141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8" name="AutoShape 65"/>
            <p:cNvCxnSpPr>
              <a:cxnSpLocks noChangeShapeType="1"/>
              <a:stCxn id="19" idx="4"/>
              <a:endCxn id="53" idx="0"/>
            </p:cNvCxnSpPr>
            <p:nvPr/>
          </p:nvCxnSpPr>
          <p:spPr bwMode="auto">
            <a:xfrm rot="5400000">
              <a:off x="4929235" y="3558201"/>
              <a:ext cx="582313" cy="90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9" name="AutoShape 66"/>
            <p:cNvCxnSpPr>
              <a:cxnSpLocks noChangeShapeType="1"/>
              <a:stCxn id="20" idx="4"/>
              <a:endCxn id="54" idx="0"/>
            </p:cNvCxnSpPr>
            <p:nvPr/>
          </p:nvCxnSpPr>
          <p:spPr bwMode="auto">
            <a:xfrm rot="5400000">
              <a:off x="5444758" y="3282666"/>
              <a:ext cx="159389" cy="13720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0" name="AutoShape 67"/>
            <p:cNvCxnSpPr>
              <a:cxnSpLocks noChangeShapeType="1"/>
              <a:stCxn id="22" idx="4"/>
              <a:endCxn id="55" idx="0"/>
            </p:cNvCxnSpPr>
            <p:nvPr/>
          </p:nvCxnSpPr>
          <p:spPr bwMode="auto">
            <a:xfrm rot="5400000">
              <a:off x="5690859" y="3377981"/>
              <a:ext cx="407529" cy="19470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" name="AutoShape 68"/>
            <p:cNvCxnSpPr>
              <a:cxnSpLocks noChangeShapeType="1"/>
              <a:stCxn id="23" idx="4"/>
              <a:endCxn id="56" idx="0"/>
            </p:cNvCxnSpPr>
            <p:nvPr/>
          </p:nvCxnSpPr>
          <p:spPr bwMode="auto">
            <a:xfrm rot="5400000">
              <a:off x="6012355" y="3511108"/>
              <a:ext cx="695516" cy="21644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" name="AutoShape 69"/>
            <p:cNvCxnSpPr>
              <a:cxnSpLocks noChangeShapeType="1"/>
              <a:stCxn id="21" idx="4"/>
              <a:endCxn id="57" idx="0"/>
            </p:cNvCxnSpPr>
            <p:nvPr/>
          </p:nvCxnSpPr>
          <p:spPr bwMode="auto">
            <a:xfrm rot="5400000">
              <a:off x="6672325" y="3193462"/>
              <a:ext cx="113202" cy="26942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" name="AutoShape 70"/>
            <p:cNvCxnSpPr>
              <a:cxnSpLocks noChangeShapeType="1"/>
              <a:stCxn id="25" idx="4"/>
              <a:endCxn id="58" idx="0"/>
            </p:cNvCxnSpPr>
            <p:nvPr/>
          </p:nvCxnSpPr>
          <p:spPr bwMode="auto">
            <a:xfrm rot="5400000">
              <a:off x="6692248" y="3280402"/>
              <a:ext cx="434698" cy="41703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4" name="AutoShape 71"/>
            <p:cNvCxnSpPr>
              <a:cxnSpLocks noChangeShapeType="1"/>
              <a:stCxn id="24" idx="4"/>
              <a:endCxn id="59" idx="0"/>
            </p:cNvCxnSpPr>
            <p:nvPr/>
          </p:nvCxnSpPr>
          <p:spPr bwMode="auto">
            <a:xfrm rot="5400000">
              <a:off x="6850506" y="3507033"/>
              <a:ext cx="700043" cy="22912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6858754" y="1454686"/>
              <a:ext cx="554239" cy="221877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attribute</a:t>
              </a:r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6370625" y="1461931"/>
              <a:ext cx="358625" cy="228216"/>
            </a:xfrm>
            <a:prstGeom prst="ellipse">
              <a:avLst/>
            </a:prstGeom>
            <a:solidFill>
              <a:schemeClr val="tx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root</a:t>
              </a: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6396888" y="1806065"/>
              <a:ext cx="319684" cy="247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p-i</a:t>
              </a:r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auto">
            <a:xfrm>
              <a:off x="6872338" y="1806972"/>
              <a:ext cx="558766" cy="2200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element</a:t>
              </a: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6672955" y="2153824"/>
              <a:ext cx="404202" cy="2510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sz="1200">
                  <a:solidFill>
                    <a:srgbClr val="003366"/>
                  </a:solidFill>
                </a:rPr>
                <a:t>text</a:t>
              </a:r>
            </a:p>
          </p:txBody>
        </p:sp>
      </p:grpSp>
      <p:pic>
        <p:nvPicPr>
          <p:cNvPr id="84" name="Picture 4" descr="C:\Users\Andreas Haeberlen\AppData\Local\Microsoft\Windows\Temporary Internet Files\Content.IE5\D49R5GBN\MC90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8" y="2920099"/>
            <a:ext cx="434478" cy="434478"/>
          </a:xfrm>
          <a:prstGeom prst="rect">
            <a:avLst/>
          </a:prstGeom>
          <a:noFill/>
        </p:spPr>
      </p:pic>
      <p:pic>
        <p:nvPicPr>
          <p:cNvPr id="85" name="Picture 4" descr="C:\Users\Andreas Haeberlen\AppData\Local\Microsoft\Windows\Temporary Internet Files\Content.IE5\D49R5GBN\MC90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2611" y="2867016"/>
            <a:ext cx="434478" cy="434478"/>
          </a:xfrm>
          <a:prstGeom prst="rect">
            <a:avLst/>
          </a:prstGeom>
          <a:noFill/>
        </p:spPr>
      </p:pic>
      <p:sp>
        <p:nvSpPr>
          <p:cNvPr id="86" name="Right Arrow 85"/>
          <p:cNvSpPr/>
          <p:nvPr/>
        </p:nvSpPr>
        <p:spPr bwMode="auto">
          <a:xfrm>
            <a:off x="1417834" y="2969231"/>
            <a:ext cx="462337" cy="339048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 bwMode="auto">
          <a:xfrm>
            <a:off x="7765551" y="2936696"/>
            <a:ext cx="462337" cy="339048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302968" y="3298005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XML</a:t>
            </a:r>
            <a:br>
              <a:rPr lang="en-US" sz="1400" smtClean="0"/>
            </a:br>
            <a:r>
              <a:rPr lang="en-US" sz="1400" smtClean="0"/>
              <a:t>parser</a:t>
            </a:r>
            <a:endParaRPr 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54909" y="256682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XML document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577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for accessing the 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57011"/>
            <a:ext cx="7772400" cy="4734239"/>
          </a:xfrm>
        </p:spPr>
        <p:txBody>
          <a:bodyPr/>
          <a:lstStyle/>
          <a:p>
            <a:r>
              <a:rPr lang="en-US" smtClean="0"/>
              <a:t>The HTML page itself is called 'document'</a:t>
            </a:r>
          </a:p>
          <a:p>
            <a:r>
              <a:rPr lang="en-US" smtClean="0"/>
              <a:t>To get information from the document:</a:t>
            </a:r>
          </a:p>
          <a:p>
            <a:pPr lvl="1"/>
            <a:r>
              <a:rPr lang="en-US" smtClean="0"/>
              <a:t>var price = document.getElementById('price').value;</a:t>
            </a:r>
          </a:p>
          <a:p>
            <a:pPr lvl="1"/>
            <a:r>
              <a:rPr lang="en-US" smtClean="0"/>
              <a:t>var allimages = document.getElementsByName('img');</a:t>
            </a:r>
          </a:p>
          <a:p>
            <a:pPr lvl="1"/>
            <a:r>
              <a:rPr lang="en-US" smtClean="0"/>
              <a:t>var firstimg = document.getElementsByName('img')[0];</a:t>
            </a:r>
          </a:p>
          <a:p>
            <a:r>
              <a:rPr lang="en-US" smtClean="0"/>
              <a:t>To put information into the document:</a:t>
            </a:r>
          </a:p>
          <a:p>
            <a:pPr lvl="1"/>
            <a:r>
              <a:rPr lang="en-US" smtClean="0"/>
              <a:t>Create new elements; replace, or append to, existing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8111" y="4582048"/>
            <a:ext cx="5261176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 algn="l"/>
            <a:r>
              <a:rPr lang="en-US" sz="1200" b="1" dirty="0" smtClean="0">
                <a:latin typeface="Consolas"/>
                <a:cs typeface="Consolas"/>
              </a:rPr>
              <a:t>// Find thing to be replaced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err="1" smtClean="0">
                <a:latin typeface="Consolas"/>
                <a:cs typeface="Consolas"/>
              </a:rPr>
              <a:t>var</a:t>
            </a:r>
            <a:r>
              <a:rPr lang="en-US" sz="1200" b="1" dirty="0" smtClean="0"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cs typeface="Consolas"/>
              </a:rPr>
              <a:t>mainDiv</a:t>
            </a:r>
            <a:r>
              <a:rPr lang="en-US" sz="1200" b="1" dirty="0" smtClean="0">
                <a:latin typeface="Consolas"/>
                <a:cs typeface="Consolas"/>
              </a:rPr>
              <a:t> = </a:t>
            </a:r>
            <a:r>
              <a:rPr lang="en-US" sz="1200" b="1" dirty="0" err="1" smtClean="0">
                <a:latin typeface="Consolas"/>
                <a:cs typeface="Consolas"/>
              </a:rPr>
              <a:t>document.getElementById</a:t>
            </a:r>
            <a:r>
              <a:rPr lang="en-US" sz="1200" b="1" dirty="0" smtClean="0">
                <a:latin typeface="Consolas"/>
                <a:cs typeface="Consolas"/>
              </a:rPr>
              <a:t>("main-page");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err="1" smtClean="0">
                <a:latin typeface="Consolas"/>
                <a:cs typeface="Consolas"/>
              </a:rPr>
              <a:t>var</a:t>
            </a:r>
            <a:r>
              <a:rPr lang="en-US" sz="1200" b="1" dirty="0" smtClean="0"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cs typeface="Consolas"/>
              </a:rPr>
              <a:t>orderForm</a:t>
            </a:r>
            <a:r>
              <a:rPr lang="en-US" sz="1200" b="1" dirty="0" smtClean="0">
                <a:latin typeface="Consolas"/>
                <a:cs typeface="Consolas"/>
              </a:rPr>
              <a:t> = </a:t>
            </a:r>
            <a:r>
              <a:rPr lang="en-US" sz="1200" b="1" dirty="0" err="1" smtClean="0">
                <a:latin typeface="Consolas"/>
                <a:cs typeface="Consolas"/>
              </a:rPr>
              <a:t>document.getElementById</a:t>
            </a:r>
            <a:r>
              <a:rPr lang="en-US" sz="1200" b="1" dirty="0" smtClean="0">
                <a:latin typeface="Consolas"/>
                <a:cs typeface="Consolas"/>
              </a:rPr>
              <a:t>("target");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smtClean="0">
                <a:latin typeface="Consolas"/>
                <a:cs typeface="Consolas"/>
              </a:rPr>
              <a:t>// Create replacement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err="1" smtClean="0">
                <a:latin typeface="Consolas"/>
                <a:cs typeface="Consolas"/>
              </a:rPr>
              <a:t>var</a:t>
            </a:r>
            <a:r>
              <a:rPr lang="en-US" sz="1200" b="1" dirty="0" smtClean="0">
                <a:latin typeface="Consolas"/>
                <a:cs typeface="Consolas"/>
              </a:rPr>
              <a:t> paragraph = </a:t>
            </a:r>
            <a:r>
              <a:rPr lang="en-US" sz="1200" b="1" dirty="0" err="1" smtClean="0">
                <a:latin typeface="Consolas"/>
                <a:cs typeface="Consolas"/>
              </a:rPr>
              <a:t>document.createElement</a:t>
            </a:r>
            <a:r>
              <a:rPr lang="en-US" sz="1200" b="1" dirty="0" smtClean="0">
                <a:latin typeface="Consolas"/>
                <a:cs typeface="Consolas"/>
              </a:rPr>
              <a:t>("p");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err="1" smtClean="0">
                <a:latin typeface="Consolas"/>
                <a:cs typeface="Consolas"/>
              </a:rPr>
              <a:t>var</a:t>
            </a:r>
            <a:r>
              <a:rPr lang="en-US" sz="1200" b="1" dirty="0" smtClean="0">
                <a:latin typeface="Consolas"/>
                <a:cs typeface="Consolas"/>
              </a:rPr>
              <a:t> text = </a:t>
            </a:r>
            <a:r>
              <a:rPr lang="en-US" sz="1200" b="1" dirty="0" err="1" smtClean="0">
                <a:latin typeface="Consolas"/>
                <a:cs typeface="Consolas"/>
              </a:rPr>
              <a:t>document.createTextNode</a:t>
            </a:r>
            <a:r>
              <a:rPr lang="en-US" sz="1200" b="1" dirty="0" smtClean="0">
                <a:latin typeface="Consolas"/>
                <a:cs typeface="Consolas"/>
              </a:rPr>
              <a:t>("Here is the new text.");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err="1" smtClean="0">
                <a:latin typeface="Consolas"/>
                <a:cs typeface="Consolas"/>
              </a:rPr>
              <a:t>paragraph.appendChild</a:t>
            </a:r>
            <a:r>
              <a:rPr lang="en-US" sz="1200" b="1" dirty="0" smtClean="0">
                <a:latin typeface="Consolas"/>
                <a:cs typeface="Consolas"/>
              </a:rPr>
              <a:t>(text);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smtClean="0">
                <a:latin typeface="Consolas"/>
                <a:cs typeface="Consolas"/>
              </a:rPr>
              <a:t>// Do the replacement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err="1" smtClean="0">
                <a:latin typeface="Consolas"/>
                <a:cs typeface="Consolas"/>
              </a:rPr>
              <a:t>mainDiv.replaceChild</a:t>
            </a:r>
            <a:r>
              <a:rPr lang="en-US" sz="1200" b="1" dirty="0" smtClean="0">
                <a:latin typeface="Consolas"/>
                <a:cs typeface="Consolas"/>
              </a:rPr>
              <a:t>(paragraph, target);</a:t>
            </a:r>
          </a:p>
        </p:txBody>
      </p:sp>
    </p:spTree>
    <p:extLst>
      <p:ext uri="{BB962C8B-B14F-4D97-AF65-F5344CB8AC3E}">
        <p14:creationId xmlns:p14="http://schemas.microsoft.com/office/powerpoint/2010/main" val="77930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Client-side JS can react to various </a:t>
            </a:r>
            <a:r>
              <a:rPr lang="en-US" smtClean="0">
                <a:solidFill>
                  <a:srgbClr val="FF9900"/>
                </a:solidFill>
              </a:rPr>
              <a:t>events</a:t>
            </a:r>
            <a:endParaRPr lang="en-US" smtClean="0"/>
          </a:p>
          <a:p>
            <a:pPr lvl="1"/>
            <a:r>
              <a:rPr lang="en-US" smtClean="0"/>
              <a:t>Examples: User clicks on an element or presses a key, user submits a form, user changes a selection in a form, page finishes loading, mouse moves over a certain element...</a:t>
            </a:r>
          </a:p>
          <a:p>
            <a:pPr lvl="1"/>
            <a:r>
              <a:rPr lang="en-US" smtClean="0"/>
              <a:t>Web page can request that the browser call a certain JavaScript function when the event occurs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Events can be requested from the web page:</a:t>
            </a:r>
          </a:p>
          <a:p>
            <a:pPr lvl="1"/>
            <a:r>
              <a:rPr lang="en-US" smtClean="0"/>
              <a:t>&lt;a href="foo.html" onClick="alert('You\'ve clicked!')"&gt;</a:t>
            </a:r>
          </a:p>
          <a:p>
            <a:r>
              <a:rPr lang="en-US" smtClean="0"/>
              <a:t>... or directly from JavaScript:</a:t>
            </a:r>
          </a:p>
          <a:p>
            <a:pPr lvl="1"/>
            <a:r>
              <a:rPr lang="en-US" smtClean="0"/>
              <a:t>theElement.onclick = functionName (DOM 0)</a:t>
            </a:r>
          </a:p>
          <a:p>
            <a:pPr lvl="1"/>
            <a:r>
              <a:rPr lang="en-US" smtClean="0"/>
              <a:t>theElement.addEventListener(type, function, opt)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do we need to make the Web work?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29407"/>
            <a:ext cx="6660931" cy="5034455"/>
          </a:xfrm>
        </p:spPr>
        <p:txBody>
          <a:bodyPr/>
          <a:lstStyle/>
          <a:p>
            <a:r>
              <a:rPr lang="en-US" smtClean="0"/>
              <a:t>Formats for writing the documents</a:t>
            </a:r>
          </a:p>
          <a:p>
            <a:r>
              <a:rPr lang="en-US" smtClean="0"/>
              <a:t>A program for displaying documents</a:t>
            </a:r>
          </a:p>
          <a:p>
            <a:r>
              <a:rPr lang="en-US" smtClean="0"/>
              <a:t>Unique names for the documents</a:t>
            </a:r>
          </a:p>
          <a:p>
            <a:r>
              <a:rPr lang="en-US" smtClean="0"/>
              <a:t>A way to find documents</a:t>
            </a:r>
          </a:p>
          <a:p>
            <a:r>
              <a:rPr lang="en-US" smtClean="0"/>
              <a:t>A system for delivering documents</a:t>
            </a:r>
          </a:p>
          <a:p>
            <a:pPr lvl="1"/>
            <a:r>
              <a:rPr lang="en-US" smtClean="0"/>
              <a:t>Architecture</a:t>
            </a:r>
          </a:p>
          <a:p>
            <a:pPr lvl="1"/>
            <a:r>
              <a:rPr lang="en-US" smtClean="0"/>
              <a:t>Efficient implementation</a:t>
            </a:r>
          </a:p>
          <a:p>
            <a:r>
              <a:rPr lang="en-US" smtClean="0"/>
              <a:t>A protocol for transferring documents</a:t>
            </a:r>
          </a:p>
          <a:p>
            <a:r>
              <a:rPr lang="en-US" smtClean="0"/>
              <a:t>A way to make content dynamic</a:t>
            </a:r>
          </a:p>
          <a:p>
            <a:pPr lvl="1"/>
            <a:r>
              <a:rPr lang="en-US" smtClean="0"/>
              <a:t>Programming model</a:t>
            </a:r>
          </a:p>
          <a:p>
            <a:pPr lvl="1"/>
            <a:r>
              <a:rPr lang="en-US" smtClean="0"/>
              <a:t>Keeping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80704"/>
            <a:ext cx="1905000" cy="457200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9703" y="150297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HTML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2612" y="2527739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URIs, URLs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2113" y="300595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DNS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4989" y="3978166"/>
            <a:ext cx="238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Client/server model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431" y="4314496"/>
            <a:ext cx="336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Threads; event-driven prog.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919" y="4808485"/>
            <a:ext cx="78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HTTP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9746" y="1996963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Browser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8009" y="5691346"/>
            <a:ext cx="220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</a:rPr>
              <a:t>Scripting; servlets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9767" y="6038189"/>
            <a:ext cx="1053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Cookies</a:t>
            </a:r>
            <a:endParaRPr lang="en-US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4" grpId="0"/>
      <p:bldP spid="15" grpId="0"/>
      <p:bldP spid="16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client-side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86400"/>
            <a:ext cx="7772400" cy="944545"/>
          </a:xfrm>
        </p:spPr>
        <p:txBody>
          <a:bodyPr/>
          <a:lstStyle/>
          <a:p>
            <a:r>
              <a:rPr lang="en-US" smtClean="0"/>
              <a:t>Example: Form validation</a:t>
            </a:r>
          </a:p>
          <a:p>
            <a:pPr lvl="1"/>
            <a:r>
              <a:rPr lang="en-US" smtClean="0"/>
              <a:t>Warns the user if no search term is specified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738" y="1436915"/>
            <a:ext cx="6530303" cy="3970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&lt;html&gt;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&lt;head&gt;&lt;title&gt;Test&lt;/title&gt;&lt;/head&gt;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&lt;script type="text/</a:t>
            </a:r>
            <a:r>
              <a:rPr lang="en-US" sz="1200" b="1" dirty="0" err="1" smtClean="0">
                <a:latin typeface="Consolas"/>
                <a:cs typeface="Consolas"/>
              </a:rPr>
              <a:t>javascript</a:t>
            </a:r>
            <a:r>
              <a:rPr lang="en-US" sz="1200" b="1" dirty="0" smtClean="0">
                <a:latin typeface="Consolas"/>
                <a:cs typeface="Consolas"/>
              </a:rPr>
              <a:t>"&gt;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&lt;!-- 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function check(</a:t>
            </a:r>
            <a:r>
              <a:rPr lang="en-US" sz="1200" b="1" dirty="0" err="1" smtClean="0">
                <a:latin typeface="Consolas"/>
                <a:cs typeface="Consolas"/>
              </a:rPr>
              <a:t>myform</a:t>
            </a:r>
            <a:r>
              <a:rPr lang="en-US" sz="1200" b="1" dirty="0" smtClean="0">
                <a:latin typeface="Consolas"/>
                <a:cs typeface="Consolas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if (</a:t>
            </a:r>
            <a:r>
              <a:rPr lang="en-US" sz="1200" b="1" dirty="0" err="1" smtClean="0">
                <a:latin typeface="Consolas"/>
                <a:cs typeface="Consolas"/>
              </a:rPr>
              <a:t>myform.term.value</a:t>
            </a:r>
            <a:r>
              <a:rPr lang="en-US" sz="1200" b="1" dirty="0" smtClean="0">
                <a:latin typeface="Consolas"/>
                <a:cs typeface="Consolas"/>
              </a:rPr>
              <a:t>=="")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alert("Please enter a search term!");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return false;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} else {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}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} // --&gt;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&lt;/script&gt;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&lt;body&gt;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&lt;h1&gt;Input a search term&lt;/h1&gt;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&lt;form method="post" action="</a:t>
            </a:r>
            <a:r>
              <a:rPr lang="en-US" sz="1200" b="1" dirty="0" err="1" smtClean="0">
                <a:latin typeface="Consolas"/>
                <a:cs typeface="Consolas"/>
              </a:rPr>
              <a:t>process.php</a:t>
            </a:r>
            <a:r>
              <a:rPr lang="en-US" sz="1200" b="1" dirty="0" smtClean="0">
                <a:latin typeface="Consolas"/>
                <a:cs typeface="Consolas"/>
              </a:rPr>
              <a:t>" </a:t>
            </a:r>
            <a:r>
              <a:rPr lang="en-US" sz="1200" b="1" dirty="0" err="1" smtClean="0">
                <a:latin typeface="Consolas"/>
                <a:cs typeface="Consolas"/>
              </a:rPr>
              <a:t>onsubmit</a:t>
            </a:r>
            <a:r>
              <a:rPr lang="en-US" sz="1200" b="1" dirty="0" smtClean="0">
                <a:latin typeface="Consolas"/>
                <a:cs typeface="Consolas"/>
              </a:rPr>
              <a:t>="return check(this)"&gt;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&lt;input type="text" name="term" size="20"&gt;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  &lt;input type="submit" value="Search"&gt;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  &lt;/form&gt;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  &lt;/body&gt;</a:t>
            </a:r>
          </a:p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&lt;/html&gt;</a:t>
            </a:r>
            <a:endParaRPr lang="en-US" sz="1200" b="1" dirty="0">
              <a:latin typeface="Consolas"/>
              <a:cs typeface="Consola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228885" y="4220309"/>
            <a:ext cx="2682909" cy="19091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6539" y="2491991"/>
            <a:ext cx="148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Script is embedded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in the web page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6631912" y="1798655"/>
            <a:ext cx="160774" cy="181875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4512" y="4684206"/>
            <a:ext cx="218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Calls function when form is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submitted; aborts submission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when function returns false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4" idx="0"/>
            <a:endCxn id="11" idx="2"/>
          </p:cNvCxnSpPr>
          <p:nvPr/>
        </p:nvCxnSpPr>
        <p:spPr bwMode="auto">
          <a:xfrm flipH="1" flipV="1">
            <a:off x="6570340" y="4411227"/>
            <a:ext cx="135528" cy="2729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2574052"/>
            <a:ext cx="14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Prevents problems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if browser does not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support scripting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085222" y="2150347"/>
            <a:ext cx="612949" cy="4722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014884" y="3215473"/>
            <a:ext cx="934496" cy="301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57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Including JavaScript in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7"/>
            <a:ext cx="7841901" cy="4721765"/>
          </a:xfrm>
        </p:spPr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Option #1: </a:t>
            </a:r>
            <a:r>
              <a:rPr lang="en-US" smtClean="0"/>
              <a:t>Embed entirely in HTML document</a:t>
            </a:r>
          </a:p>
          <a:p>
            <a:pPr lvl="1"/>
            <a:r>
              <a:rPr lang="en-US" smtClean="0"/>
              <a:t>As in previous example: Use &lt;script&gt;...&lt;/script&gt;</a:t>
            </a:r>
          </a:p>
          <a:p>
            <a:pPr lvl="1"/>
            <a:r>
              <a:rPr lang="en-US" smtClean="0"/>
              <a:t>To be safe, enclose script in HTML comments (to avoid confusing browsers that don't recognize JavaScript)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9900"/>
                </a:solidFill>
              </a:rPr>
              <a:t>Option #2: </a:t>
            </a:r>
            <a:r>
              <a:rPr lang="en-US" smtClean="0"/>
              <a:t>Attach as a separate file</a:t>
            </a:r>
          </a:p>
          <a:p>
            <a:pPr lvl="1"/>
            <a:r>
              <a:rPr lang="en-US" smtClean="0"/>
              <a:t>&lt;script type="text/javascript" src="myscript.js"&gt; &lt;/script&gt;</a:t>
            </a:r>
          </a:p>
          <a:p>
            <a:pPr lvl="1"/>
            <a:r>
              <a:rPr lang="en-US" smtClean="0"/>
              <a:t>Some browsers need the space between &lt;script&gt;...&lt;/script&gt; and don't load the script if this is omitted</a:t>
            </a:r>
          </a:p>
          <a:p>
            <a:pPr lvl="1"/>
            <a:endParaRPr lang="en-US" smtClean="0"/>
          </a:p>
          <a:p>
            <a:r>
              <a:rPr lang="en-US" smtClean="0"/>
              <a:t>Remember that script is visible to the client!</a:t>
            </a:r>
          </a:p>
          <a:p>
            <a:pPr lvl="1"/>
            <a:r>
              <a:rPr lang="en-US" smtClean="0"/>
              <a:t>Do NOT hardcode any passwords or include any secrets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search suggestions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747657"/>
            <a:ext cx="7772400" cy="743578"/>
          </a:xfrm>
        </p:spPr>
        <p:txBody>
          <a:bodyPr/>
          <a:lstStyle/>
          <a:p>
            <a:r>
              <a:rPr lang="en-US" smtClean="0"/>
              <a:t>How would you do this with pure JavaScript?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1" y="1303083"/>
            <a:ext cx="7170802" cy="44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XMLHttpRequest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31330"/>
          </a:xfrm>
        </p:spPr>
        <p:txBody>
          <a:bodyPr/>
          <a:lstStyle/>
          <a:p>
            <a:r>
              <a:rPr lang="en-US" dirty="0" smtClean="0"/>
              <a:t>A JavaScript object that enables web pages to dynamically load more content</a:t>
            </a:r>
          </a:p>
          <a:p>
            <a:pPr lvl="1"/>
            <a:r>
              <a:rPr lang="en-US" dirty="0" smtClean="0"/>
              <a:t>Example: Ask the server for search suggestions while the user is typing the search term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Request can be </a:t>
            </a:r>
            <a:r>
              <a:rPr lang="en-US" dirty="0" smtClean="0">
                <a:solidFill>
                  <a:srgbClr val="FF9900"/>
                </a:solidFill>
              </a:rPr>
              <a:t>asynchronous</a:t>
            </a:r>
          </a:p>
          <a:p>
            <a:pPr lvl="1"/>
            <a:r>
              <a:rPr lang="en-US" dirty="0" smtClean="0"/>
              <a:t>Browser performs the HTTP request in the background while the user continues to interact with the web page</a:t>
            </a:r>
          </a:p>
          <a:p>
            <a:pPr lvl="1"/>
            <a:r>
              <a:rPr lang="en-US" dirty="0" smtClean="0"/>
              <a:t>Script defines a callback function that should be invoked when the requested content has arrived</a:t>
            </a:r>
          </a:p>
          <a:p>
            <a:endParaRPr lang="en-US" sz="800" dirty="0" smtClean="0"/>
          </a:p>
          <a:p>
            <a:r>
              <a:rPr lang="en-US" dirty="0" smtClean="0"/>
              <a:t>Content does not </a:t>
            </a:r>
            <a:r>
              <a:rPr lang="en-US" u="sng" dirty="0" smtClean="0"/>
              <a:t>have</a:t>
            </a:r>
            <a:r>
              <a:rPr lang="en-US" dirty="0" smtClean="0"/>
              <a:t> to be XML</a:t>
            </a:r>
          </a:p>
          <a:p>
            <a:pPr lvl="1"/>
            <a:r>
              <a:rPr lang="en-US" dirty="0" smtClean="0"/>
              <a:t>But often is XML (or JSON)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XMLHttpRequest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591137"/>
          </a:xfrm>
        </p:spPr>
        <p:txBody>
          <a:bodyPr/>
          <a:lstStyle/>
          <a:p>
            <a:pPr marL="341313" indent="-341313">
              <a:buFont typeface="+mj-lt"/>
              <a:buAutoNum type="arabicPeriod"/>
            </a:pPr>
            <a:r>
              <a:rPr lang="en-US" smtClean="0"/>
              <a:t>Instantiate a new XMLHttpRequest object</a:t>
            </a:r>
          </a:p>
          <a:p>
            <a:pPr marL="341313" indent="-341313">
              <a:buFont typeface="+mj-lt"/>
              <a:buAutoNum type="arabicPeriod"/>
            </a:pPr>
            <a:r>
              <a:rPr lang="en-US" smtClean="0"/>
              <a:t>Prepare the object</a:t>
            </a:r>
          </a:p>
          <a:p>
            <a:pPr lvl="1"/>
            <a:r>
              <a:rPr lang="en-US" smtClean="0"/>
              <a:t>Call open() to set the URL and the method (GET, POST, ...)</a:t>
            </a:r>
          </a:p>
          <a:p>
            <a:pPr lvl="1"/>
            <a:r>
              <a:rPr lang="en-US" smtClean="0"/>
              <a:t>Can add headers, HTTP authentication, ...</a:t>
            </a:r>
          </a:p>
          <a:p>
            <a:pPr lvl="1"/>
            <a:r>
              <a:rPr lang="en-US" smtClean="0"/>
              <a:t>Need to send a callback function that will be called by the browser when the results are available</a:t>
            </a:r>
          </a:p>
          <a:p>
            <a:pPr marL="341313" indent="-341313">
              <a:buFont typeface="+mj-lt"/>
              <a:buAutoNum type="arabicPeriod"/>
            </a:pPr>
            <a:r>
              <a:rPr lang="en-US" smtClean="0"/>
              <a:t>Send the request</a:t>
            </a:r>
          </a:p>
          <a:p>
            <a:pPr lvl="1"/>
            <a:r>
              <a:rPr lang="en-US" smtClean="0"/>
              <a:t>Invoke send(), optionally with data to submit (for POST)</a:t>
            </a:r>
          </a:p>
          <a:p>
            <a:pPr marL="341313" indent="-341313">
              <a:buFont typeface="+mj-lt"/>
              <a:buAutoNum type="arabicPeriod"/>
            </a:pPr>
            <a:r>
              <a:rPr lang="en-US" smtClean="0"/>
              <a:t>Handle invocations of the callback function</a:t>
            </a:r>
          </a:p>
          <a:p>
            <a:pPr lvl="1"/>
            <a:r>
              <a:rPr lang="en-US" smtClean="0"/>
              <a:t>Do something with the response if request was successful</a:t>
            </a:r>
          </a:p>
          <a:p>
            <a:pPr lvl="1"/>
            <a:r>
              <a:rPr lang="en-US" smtClean="0"/>
              <a:t>Optionally, handle errors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3027" y="1457011"/>
            <a:ext cx="703269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200" b="1" dirty="0" smtClean="0">
                <a:latin typeface="Consolas"/>
                <a:cs typeface="Consolas"/>
              </a:rPr>
              <a:t>&lt;</a:t>
            </a:r>
            <a:r>
              <a:rPr lang="en-US" sz="1000" b="1" dirty="0" smtClean="0">
                <a:latin typeface="Consolas"/>
                <a:cs typeface="Consolas"/>
              </a:rPr>
              <a:t>html&gt;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&lt;head&gt;&lt;title&gt;Test&lt;/title&gt;&lt;/head&gt;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&lt;script type="text/</a:t>
            </a:r>
            <a:r>
              <a:rPr lang="en-US" sz="1000" b="1" dirty="0" err="1" smtClean="0">
                <a:latin typeface="Consolas"/>
                <a:cs typeface="Consolas"/>
              </a:rPr>
              <a:t>javascript</a:t>
            </a:r>
            <a:r>
              <a:rPr lang="en-US" sz="1000" b="1" dirty="0" smtClean="0">
                <a:latin typeface="Consolas"/>
                <a:cs typeface="Consolas"/>
              </a:rPr>
              <a:t>"&gt;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&lt;!-- 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function </a:t>
            </a:r>
            <a:r>
              <a:rPr lang="en-US" sz="1000" b="1" dirty="0" err="1" smtClean="0">
                <a:latin typeface="Consolas"/>
                <a:cs typeface="Consolas"/>
              </a:rPr>
              <a:t>updateSuggestions</a:t>
            </a:r>
            <a:r>
              <a:rPr lang="en-US" sz="1000" b="1" dirty="0" smtClean="0">
                <a:latin typeface="Consolas"/>
                <a:cs typeface="Consolas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</a:t>
            </a:r>
            <a:r>
              <a:rPr lang="en-US" sz="1000" b="1" dirty="0" err="1" smtClean="0">
                <a:latin typeface="Consolas"/>
                <a:cs typeface="Consolas"/>
              </a:rPr>
              <a:t>var</a:t>
            </a:r>
            <a:r>
              <a:rPr lang="en-US" sz="1000" b="1" dirty="0" smtClean="0">
                <a:latin typeface="Consolas"/>
                <a:cs typeface="Consolas"/>
              </a:rPr>
              <a:t> term = </a:t>
            </a:r>
            <a:r>
              <a:rPr lang="en-US" sz="1000" b="1" dirty="0" err="1" smtClean="0">
                <a:latin typeface="Consolas"/>
                <a:cs typeface="Consolas"/>
              </a:rPr>
              <a:t>document.getElementById</a:t>
            </a:r>
            <a:r>
              <a:rPr lang="en-US" sz="1000" b="1" dirty="0" smtClean="0">
                <a:latin typeface="Consolas"/>
                <a:cs typeface="Consolas"/>
              </a:rPr>
              <a:t>('</a:t>
            </a:r>
            <a:r>
              <a:rPr lang="en-US" sz="1000" b="1" dirty="0" err="1" smtClean="0">
                <a:latin typeface="Consolas"/>
                <a:cs typeface="Consolas"/>
              </a:rPr>
              <a:t>abc</a:t>
            </a:r>
            <a:r>
              <a:rPr lang="en-US" sz="1000" b="1" dirty="0" smtClean="0">
                <a:latin typeface="Consolas"/>
                <a:cs typeface="Consolas"/>
              </a:rPr>
              <a:t>').value;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request = new </a:t>
            </a:r>
            <a:r>
              <a:rPr lang="en-US" sz="1000" b="1" dirty="0" err="1" smtClean="0">
                <a:latin typeface="Consolas"/>
                <a:cs typeface="Consolas"/>
              </a:rPr>
              <a:t>XMLHttpRequest</a:t>
            </a:r>
            <a:r>
              <a:rPr lang="en-US" sz="1000" b="1" dirty="0" smtClean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</a:t>
            </a:r>
            <a:r>
              <a:rPr lang="en-US" sz="1000" b="1" dirty="0" err="1" smtClean="0">
                <a:latin typeface="Consolas"/>
                <a:cs typeface="Consolas"/>
              </a:rPr>
              <a:t>request.open</a:t>
            </a:r>
            <a:r>
              <a:rPr lang="en-US" sz="1000" b="1" dirty="0" smtClean="0">
                <a:latin typeface="Consolas"/>
                <a:cs typeface="Consolas"/>
              </a:rPr>
              <a:t>("GET", "http://localhost:8080/suggest/"+escape(term));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</a:t>
            </a:r>
            <a:r>
              <a:rPr lang="en-US" sz="1000" b="1" dirty="0" err="1" smtClean="0">
                <a:latin typeface="Consolas"/>
                <a:cs typeface="Consolas"/>
              </a:rPr>
              <a:t>request.onreadystatechange</a:t>
            </a:r>
            <a:r>
              <a:rPr lang="en-US" sz="1000" b="1" dirty="0" smtClean="0">
                <a:latin typeface="Consolas"/>
                <a:cs typeface="Consolas"/>
              </a:rPr>
              <a:t> = function() {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if ((</a:t>
            </a:r>
            <a:r>
              <a:rPr lang="en-US" sz="1000" b="1" dirty="0" err="1" smtClean="0">
                <a:latin typeface="Consolas"/>
                <a:cs typeface="Consolas"/>
              </a:rPr>
              <a:t>request.readyState</a:t>
            </a:r>
            <a:r>
              <a:rPr lang="en-US" sz="1000" b="1" dirty="0" smtClean="0">
                <a:latin typeface="Consolas"/>
                <a:cs typeface="Consolas"/>
              </a:rPr>
              <a:t> == 4) &amp;&amp; (</a:t>
            </a:r>
            <a:r>
              <a:rPr lang="en-US" sz="1000" b="1" dirty="0" err="1" smtClean="0">
                <a:latin typeface="Consolas"/>
                <a:cs typeface="Consolas"/>
              </a:rPr>
              <a:t>request.status</a:t>
            </a:r>
            <a:r>
              <a:rPr lang="en-US" sz="1000" b="1" dirty="0" smtClean="0">
                <a:latin typeface="Consolas"/>
                <a:cs typeface="Consolas"/>
              </a:rPr>
              <a:t> == 200)) {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</a:t>
            </a:r>
            <a:r>
              <a:rPr lang="en-US" sz="1000" b="1" dirty="0" err="1" smtClean="0">
                <a:latin typeface="Consolas"/>
                <a:cs typeface="Consolas"/>
              </a:rPr>
              <a:t>var</a:t>
            </a:r>
            <a:r>
              <a:rPr lang="en-US" sz="1000" b="1" dirty="0" smtClean="0">
                <a:latin typeface="Consolas"/>
                <a:cs typeface="Consolas"/>
              </a:rPr>
              <a:t> </a:t>
            </a:r>
            <a:r>
              <a:rPr lang="en-US" sz="1000" b="1" dirty="0" err="1" smtClean="0">
                <a:latin typeface="Consolas"/>
                <a:cs typeface="Consolas"/>
              </a:rPr>
              <a:t>xmldoc</a:t>
            </a:r>
            <a:r>
              <a:rPr lang="en-US" sz="1000" b="1" dirty="0" smtClean="0">
                <a:latin typeface="Consolas"/>
                <a:cs typeface="Consolas"/>
              </a:rPr>
              <a:t> = </a:t>
            </a:r>
            <a:r>
              <a:rPr lang="en-US" sz="1000" b="1" dirty="0" err="1" smtClean="0">
                <a:latin typeface="Consolas"/>
                <a:cs typeface="Consolas"/>
              </a:rPr>
              <a:t>request.responseXML</a:t>
            </a:r>
            <a:r>
              <a:rPr lang="en-US" sz="10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</a:t>
            </a:r>
            <a:r>
              <a:rPr lang="en-US" sz="1000" b="1" dirty="0" err="1" smtClean="0">
                <a:latin typeface="Consolas"/>
                <a:cs typeface="Consolas"/>
              </a:rPr>
              <a:t>var</a:t>
            </a:r>
            <a:r>
              <a:rPr lang="en-US" sz="1000" b="1" dirty="0" smtClean="0">
                <a:latin typeface="Consolas"/>
                <a:cs typeface="Consolas"/>
              </a:rPr>
              <a:t> root = </a:t>
            </a:r>
            <a:r>
              <a:rPr lang="en-US" sz="1000" b="1" dirty="0" err="1" smtClean="0">
                <a:latin typeface="Consolas"/>
                <a:cs typeface="Consolas"/>
              </a:rPr>
              <a:t>xmldoc.getElementsByTagName</a:t>
            </a:r>
            <a:r>
              <a:rPr lang="en-US" sz="1000" b="1" dirty="0" smtClean="0">
                <a:latin typeface="Consolas"/>
                <a:cs typeface="Consolas"/>
              </a:rPr>
              <a:t>('root').item(0);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</a:t>
            </a:r>
            <a:r>
              <a:rPr lang="en-US" sz="1000" b="1" dirty="0" err="1" smtClean="0">
                <a:latin typeface="Consolas"/>
                <a:cs typeface="Consolas"/>
              </a:rPr>
              <a:t>var</a:t>
            </a:r>
            <a:r>
              <a:rPr lang="en-US" sz="1000" b="1" dirty="0" smtClean="0">
                <a:latin typeface="Consolas"/>
                <a:cs typeface="Consolas"/>
              </a:rPr>
              <a:t> elements = </a:t>
            </a:r>
            <a:r>
              <a:rPr lang="en-US" sz="1000" b="1" dirty="0" err="1" smtClean="0">
                <a:latin typeface="Consolas"/>
                <a:cs typeface="Consolas"/>
              </a:rPr>
              <a:t>root.getElementsByTagName</a:t>
            </a:r>
            <a:r>
              <a:rPr lang="en-US" sz="1000" b="1" dirty="0" smtClean="0">
                <a:latin typeface="Consolas"/>
                <a:cs typeface="Consolas"/>
              </a:rPr>
              <a:t>('element');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</a:t>
            </a:r>
            <a:r>
              <a:rPr lang="en-US" sz="1000" b="1" dirty="0" err="1" smtClean="0">
                <a:latin typeface="Consolas"/>
                <a:cs typeface="Consolas"/>
              </a:rPr>
              <a:t>var</a:t>
            </a:r>
            <a:r>
              <a:rPr lang="en-US" sz="1000" b="1" dirty="0" smtClean="0">
                <a:latin typeface="Consolas"/>
                <a:cs typeface="Consolas"/>
              </a:rPr>
              <a:t> </a:t>
            </a:r>
            <a:r>
              <a:rPr lang="en-US" sz="1000" b="1" dirty="0" err="1" smtClean="0">
                <a:latin typeface="Consolas"/>
                <a:cs typeface="Consolas"/>
              </a:rPr>
              <a:t>htmlOut</a:t>
            </a:r>
            <a:r>
              <a:rPr lang="en-US" sz="1000" b="1" dirty="0" smtClean="0">
                <a:latin typeface="Consolas"/>
                <a:cs typeface="Consolas"/>
              </a:rPr>
              <a:t> = (</a:t>
            </a:r>
            <a:r>
              <a:rPr lang="en-US" sz="1000" b="1" dirty="0" err="1" smtClean="0">
                <a:latin typeface="Consolas"/>
                <a:cs typeface="Consolas"/>
              </a:rPr>
              <a:t>elements.length</a:t>
            </a:r>
            <a:r>
              <a:rPr lang="en-US" sz="1000" b="1" dirty="0" smtClean="0">
                <a:latin typeface="Consolas"/>
                <a:cs typeface="Consolas"/>
              </a:rPr>
              <a:t>)+ " suggestion(s):&lt;</a:t>
            </a:r>
            <a:r>
              <a:rPr lang="en-US" sz="1000" b="1" dirty="0" err="1" smtClean="0">
                <a:latin typeface="Consolas"/>
                <a:cs typeface="Consolas"/>
              </a:rPr>
              <a:t>br</a:t>
            </a:r>
            <a:r>
              <a:rPr lang="en-US" sz="1000" b="1" dirty="0" smtClean="0">
                <a:latin typeface="Consolas"/>
                <a:cs typeface="Consolas"/>
              </a:rPr>
              <a:t>&gt;&lt;</a:t>
            </a:r>
            <a:r>
              <a:rPr lang="en-US" sz="1000" b="1" dirty="0" err="1" smtClean="0">
                <a:latin typeface="Consolas"/>
                <a:cs typeface="Consolas"/>
              </a:rPr>
              <a:t>br</a:t>
            </a:r>
            <a:r>
              <a:rPr lang="en-US" sz="1000" b="1" dirty="0" smtClean="0">
                <a:latin typeface="Consolas"/>
                <a:cs typeface="Consolas"/>
              </a:rPr>
              <a:t>&gt;";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for (</a:t>
            </a:r>
            <a:r>
              <a:rPr lang="en-US" sz="1000" b="1" dirty="0" err="1" smtClean="0">
                <a:latin typeface="Consolas"/>
                <a:cs typeface="Consolas"/>
              </a:rPr>
              <a:t>var</a:t>
            </a:r>
            <a:r>
              <a:rPr lang="en-US" sz="1000" b="1" dirty="0" smtClean="0">
                <a:latin typeface="Consolas"/>
                <a:cs typeface="Consolas"/>
              </a:rPr>
              <a:t> </a:t>
            </a:r>
            <a:r>
              <a:rPr lang="en-US" sz="1000" b="1" dirty="0" err="1" smtClean="0">
                <a:latin typeface="Consolas"/>
                <a:cs typeface="Consolas"/>
              </a:rPr>
              <a:t>i</a:t>
            </a:r>
            <a:r>
              <a:rPr lang="en-US" sz="1000" b="1" dirty="0" smtClean="0">
                <a:latin typeface="Consolas"/>
                <a:cs typeface="Consolas"/>
              </a:rPr>
              <a:t>=0; </a:t>
            </a:r>
            <a:r>
              <a:rPr lang="en-US" sz="1000" b="1" dirty="0" err="1" smtClean="0">
                <a:latin typeface="Consolas"/>
                <a:cs typeface="Consolas"/>
              </a:rPr>
              <a:t>i</a:t>
            </a:r>
            <a:r>
              <a:rPr lang="en-US" sz="1000" b="1" dirty="0" smtClean="0">
                <a:latin typeface="Consolas"/>
                <a:cs typeface="Consolas"/>
              </a:rPr>
              <a:t>&lt;</a:t>
            </a:r>
            <a:r>
              <a:rPr lang="en-US" sz="1000" b="1" dirty="0" err="1" smtClean="0">
                <a:latin typeface="Consolas"/>
                <a:cs typeface="Consolas"/>
              </a:rPr>
              <a:t>elements.length</a:t>
            </a:r>
            <a:r>
              <a:rPr lang="en-US" sz="1000" b="1" dirty="0" smtClean="0">
                <a:latin typeface="Consolas"/>
                <a:cs typeface="Consolas"/>
              </a:rPr>
              <a:t>; </a:t>
            </a:r>
            <a:r>
              <a:rPr lang="en-US" sz="1000" b="1" dirty="0" err="1" smtClean="0">
                <a:latin typeface="Consolas"/>
                <a:cs typeface="Consolas"/>
              </a:rPr>
              <a:t>i</a:t>
            </a:r>
            <a:r>
              <a:rPr lang="en-US" sz="1000" b="1" dirty="0" smtClean="0">
                <a:latin typeface="Consolas"/>
                <a:cs typeface="Consolas"/>
              </a:rPr>
              <a:t>++)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  </a:t>
            </a:r>
            <a:r>
              <a:rPr lang="en-US" sz="1000" b="1" dirty="0" err="1" smtClean="0">
                <a:latin typeface="Consolas"/>
                <a:cs typeface="Consolas"/>
              </a:rPr>
              <a:t>htmlOut</a:t>
            </a:r>
            <a:r>
              <a:rPr lang="en-US" sz="1000" b="1" dirty="0" smtClean="0">
                <a:latin typeface="Consolas"/>
                <a:cs typeface="Consolas"/>
              </a:rPr>
              <a:t> += "#"+(1+i)+": "+</a:t>
            </a:r>
            <a:r>
              <a:rPr lang="en-US" sz="1000" b="1" dirty="0" err="1" smtClean="0">
                <a:latin typeface="Consolas"/>
                <a:cs typeface="Consolas"/>
              </a:rPr>
              <a:t>elements.item</a:t>
            </a:r>
            <a:r>
              <a:rPr lang="en-US" sz="1000" b="1" dirty="0" smtClean="0">
                <a:latin typeface="Consolas"/>
                <a:cs typeface="Consolas"/>
              </a:rPr>
              <a:t>(</a:t>
            </a:r>
            <a:r>
              <a:rPr lang="en-US" sz="1000" b="1" dirty="0" err="1" smtClean="0">
                <a:latin typeface="Consolas"/>
                <a:cs typeface="Consolas"/>
              </a:rPr>
              <a:t>i</a:t>
            </a:r>
            <a:r>
              <a:rPr lang="en-US" sz="1000" b="1" dirty="0" smtClean="0">
                <a:latin typeface="Consolas"/>
                <a:cs typeface="Consolas"/>
              </a:rPr>
              <a:t>).</a:t>
            </a:r>
            <a:r>
              <a:rPr lang="en-US" sz="1000" b="1" dirty="0" err="1" smtClean="0">
                <a:latin typeface="Consolas"/>
                <a:cs typeface="Consolas"/>
              </a:rPr>
              <a:t>textContent</a:t>
            </a:r>
            <a:r>
              <a:rPr lang="en-US" sz="1000" b="1" dirty="0" smtClean="0">
                <a:latin typeface="Consolas"/>
                <a:cs typeface="Consolas"/>
              </a:rPr>
              <a:t>+"&lt;</a:t>
            </a:r>
            <a:r>
              <a:rPr lang="en-US" sz="1000" b="1" dirty="0" err="1" smtClean="0">
                <a:latin typeface="Consolas"/>
                <a:cs typeface="Consolas"/>
              </a:rPr>
              <a:t>br</a:t>
            </a:r>
            <a:r>
              <a:rPr lang="en-US" sz="1000" b="1" dirty="0" smtClean="0">
                <a:latin typeface="Consolas"/>
                <a:cs typeface="Consolas"/>
              </a:rPr>
              <a:t>&gt;";            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  </a:t>
            </a:r>
            <a:r>
              <a:rPr lang="en-US" sz="1000" b="1" dirty="0" err="1" smtClean="0">
                <a:latin typeface="Consolas"/>
                <a:cs typeface="Consolas"/>
              </a:rPr>
              <a:t>document.getElementById</a:t>
            </a:r>
            <a:r>
              <a:rPr lang="en-US" sz="1000" b="1" dirty="0" smtClean="0">
                <a:latin typeface="Consolas"/>
                <a:cs typeface="Consolas"/>
              </a:rPr>
              <a:t>('xyz').</a:t>
            </a:r>
            <a:r>
              <a:rPr lang="en-US" sz="1000" b="1" dirty="0" err="1" smtClean="0">
                <a:latin typeface="Consolas"/>
                <a:cs typeface="Consolas"/>
              </a:rPr>
              <a:t>innerHTML</a:t>
            </a:r>
            <a:r>
              <a:rPr lang="en-US" sz="1000" b="1" dirty="0" smtClean="0">
                <a:latin typeface="Consolas"/>
                <a:cs typeface="Consolas"/>
              </a:rPr>
              <a:t> = </a:t>
            </a:r>
            <a:r>
              <a:rPr lang="en-US" sz="1000" b="1" dirty="0" err="1" smtClean="0">
                <a:latin typeface="Consolas"/>
                <a:cs typeface="Consolas"/>
              </a:rPr>
              <a:t>htmlOut</a:t>
            </a:r>
            <a:r>
              <a:rPr lang="en-US" sz="10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}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</a:t>
            </a:r>
            <a:r>
              <a:rPr lang="en-US" sz="1000" b="1" dirty="0" err="1" smtClean="0">
                <a:latin typeface="Consolas"/>
                <a:cs typeface="Consolas"/>
              </a:rPr>
              <a:t>request.send</a:t>
            </a:r>
            <a:r>
              <a:rPr lang="en-US" sz="1000" b="1" dirty="0" smtClean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} // --&gt;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&lt;/script&gt;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&lt;body&gt;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&lt;h1&gt;Input a search term&lt;/h1&gt;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&lt;form action="" method="" </a:t>
            </a:r>
            <a:r>
              <a:rPr lang="en-US" sz="1000" b="1" dirty="0" err="1" smtClean="0">
                <a:latin typeface="Consolas"/>
                <a:cs typeface="Consolas"/>
              </a:rPr>
              <a:t>onSubmit</a:t>
            </a:r>
            <a:r>
              <a:rPr lang="en-US" sz="1000" b="1" dirty="0" smtClean="0">
                <a:latin typeface="Consolas"/>
                <a:cs typeface="Consolas"/>
              </a:rPr>
              <a:t>="return false"&gt;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&lt;input type="text" name="</a:t>
            </a:r>
            <a:r>
              <a:rPr lang="en-US" sz="1000" b="1" dirty="0" err="1" smtClean="0">
                <a:latin typeface="Consolas"/>
                <a:cs typeface="Consolas"/>
              </a:rPr>
              <a:t>thetext</a:t>
            </a:r>
            <a:r>
              <a:rPr lang="en-US" sz="1000" b="1" dirty="0" smtClean="0">
                <a:latin typeface="Consolas"/>
                <a:cs typeface="Consolas"/>
              </a:rPr>
              <a:t>" size="20" id="</a:t>
            </a:r>
            <a:r>
              <a:rPr lang="en-US" sz="1000" b="1" dirty="0" err="1" smtClean="0">
                <a:latin typeface="Consolas"/>
                <a:cs typeface="Consolas"/>
              </a:rPr>
              <a:t>abc</a:t>
            </a:r>
            <a:r>
              <a:rPr lang="en-US" sz="1000" b="1" dirty="0" smtClean="0">
                <a:latin typeface="Consolas"/>
                <a:cs typeface="Consolas"/>
              </a:rPr>
              <a:t>" </a:t>
            </a:r>
            <a:r>
              <a:rPr lang="en-US" sz="1000" b="1" dirty="0" err="1" smtClean="0">
                <a:latin typeface="Consolas"/>
                <a:cs typeface="Consolas"/>
              </a:rPr>
              <a:t>onKeyUp</a:t>
            </a:r>
            <a:r>
              <a:rPr lang="en-US" sz="1000" b="1" dirty="0" smtClean="0">
                <a:latin typeface="Consolas"/>
                <a:cs typeface="Consolas"/>
              </a:rPr>
              <a:t>="</a:t>
            </a:r>
            <a:r>
              <a:rPr lang="en-US" sz="1000" b="1" dirty="0" err="1" smtClean="0">
                <a:latin typeface="Consolas"/>
                <a:cs typeface="Consolas"/>
              </a:rPr>
              <a:t>updateSuggestions</a:t>
            </a:r>
            <a:r>
              <a:rPr lang="en-US" sz="1000" b="1" dirty="0" smtClean="0">
                <a:latin typeface="Consolas"/>
                <a:cs typeface="Consolas"/>
              </a:rPr>
              <a:t>()"&gt;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  &lt;input type="submit" value="Replace"&gt;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&lt;/form&gt;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  &lt;div id="xyz"&gt;(this is where the text will go)&lt;/div&gt;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  &lt;/body&gt;</a:t>
            </a:r>
          </a:p>
          <a:p>
            <a:pPr algn="l">
              <a:spcBef>
                <a:spcPts val="0"/>
              </a:spcBef>
            </a:pPr>
            <a:r>
              <a:rPr lang="en-US" sz="1000" b="1" dirty="0" smtClean="0">
                <a:latin typeface="Consolas"/>
                <a:cs typeface="Consolas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Client side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79611" y="5325627"/>
            <a:ext cx="2230734" cy="20096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22287" y="4421274"/>
            <a:ext cx="1270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Registers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event handler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 bwMode="auto">
          <a:xfrm flipH="1">
            <a:off x="6494978" y="4944494"/>
            <a:ext cx="862355" cy="3811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306398" y="3185325"/>
            <a:ext cx="83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Callback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function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8058778" y="2763297"/>
            <a:ext cx="160774" cy="1366576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26425" y="16696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URL of server-side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component (servlet)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 bwMode="auto">
          <a:xfrm rot="5400000">
            <a:off x="6389371" y="1973237"/>
            <a:ext cx="409604" cy="8489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47314" y="3207097"/>
            <a:ext cx="941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Get data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from XML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 flipV="1">
            <a:off x="1088405" y="3336053"/>
            <a:ext cx="911217" cy="132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76438" y="3840143"/>
            <a:ext cx="926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Put data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into page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via DOM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 bwMode="auto">
          <a:xfrm flipV="1">
            <a:off x="1103295" y="4039437"/>
            <a:ext cx="916424" cy="170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72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3" grpId="0" animBg="1"/>
      <p:bldP spid="14" grpId="0"/>
      <p:bldP spid="17" grpId="0"/>
      <p:bldP spid="2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AJAX?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52433" cy="4532312"/>
          </a:xfrm>
        </p:spPr>
        <p:txBody>
          <a:bodyPr/>
          <a:lstStyle/>
          <a:p>
            <a:r>
              <a:rPr lang="en-US" smtClean="0"/>
              <a:t>Asynchronous JavaScript and XML</a:t>
            </a:r>
          </a:p>
          <a:p>
            <a:pPr lvl="1"/>
            <a:r>
              <a:rPr lang="en-US" smtClean="0"/>
              <a:t>Firsty mentioned by Jesse James Garrett in 2005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Not a single technology - a mix of technologies for building faster web apps</a:t>
            </a:r>
          </a:p>
          <a:p>
            <a:pPr lvl="1"/>
            <a:r>
              <a:rPr lang="en-US" smtClean="0"/>
              <a:t>HTML and CSS for presentation</a:t>
            </a:r>
          </a:p>
          <a:p>
            <a:pPr lvl="1"/>
            <a:r>
              <a:rPr lang="en-US" smtClean="0"/>
              <a:t>DOM for dynamic display</a:t>
            </a:r>
          </a:p>
          <a:p>
            <a:pPr lvl="1"/>
            <a:r>
              <a:rPr lang="en-US" smtClean="0"/>
              <a:t>XML for data interchange</a:t>
            </a:r>
          </a:p>
          <a:p>
            <a:pPr lvl="1"/>
            <a:r>
              <a:rPr lang="en-US" smtClean="0"/>
              <a:t>XMLHttpRequest for asynchronous requests</a:t>
            </a:r>
          </a:p>
          <a:p>
            <a:pPr lvl="1"/>
            <a:r>
              <a:rPr lang="en-US" smtClean="0"/>
              <a:t>JavaScript for binding everything together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 Haeberlen\Desktop\ajax-fig1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533" y="1314905"/>
            <a:ext cx="5126352" cy="4910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AJAX 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251339" y="3617389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http://www.adaptivepath.com/images/publications/essays/ajax-fig1_small.png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154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Web applications with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516923"/>
            <a:ext cx="7982579" cy="3125037"/>
          </a:xfrm>
        </p:spPr>
        <p:txBody>
          <a:bodyPr/>
          <a:lstStyle/>
          <a:p>
            <a:r>
              <a:rPr lang="en-US" smtClean="0"/>
              <a:t>Several puzzle pieces are needed</a:t>
            </a:r>
          </a:p>
          <a:p>
            <a:pPr lvl="1"/>
            <a:r>
              <a:rPr lang="en-US" smtClean="0"/>
              <a:t>Host page: A web page that we'd like to make interactive</a:t>
            </a:r>
          </a:p>
          <a:p>
            <a:pPr lvl="1"/>
            <a:r>
              <a:rPr lang="en-US" smtClean="0"/>
              <a:t>Client-side script: A JavaScript program that</a:t>
            </a:r>
          </a:p>
          <a:p>
            <a:pPr lvl="2"/>
            <a:r>
              <a:rPr lang="en-US" smtClean="0"/>
              <a:t>registers handlers for relevant events, such as inputs or mouse clicks</a:t>
            </a:r>
          </a:p>
          <a:p>
            <a:pPr lvl="2"/>
            <a:r>
              <a:rPr lang="en-US" smtClean="0"/>
              <a:t>requests additional data from the server using XMLHttpRequest objects</a:t>
            </a:r>
          </a:p>
          <a:p>
            <a:pPr lvl="2"/>
            <a:r>
              <a:rPr lang="en-US" smtClean="0"/>
              <a:t>integrates the responses with the web page using the DOM</a:t>
            </a:r>
          </a:p>
          <a:p>
            <a:pPr lvl="1"/>
            <a:r>
              <a:rPr lang="en-US" smtClean="0"/>
              <a:t>Server side: Another JavaScript program that supplies the data</a:t>
            </a:r>
          </a:p>
          <a:p>
            <a:pPr lvl="2"/>
            <a:r>
              <a:rPr lang="en-US" smtClean="0"/>
              <a:t>Example: Given a partial search term, return XML with suggestions</a:t>
            </a:r>
          </a:p>
          <a:p>
            <a:pPr lvl="1"/>
            <a:r>
              <a:rPr lang="en-US" smtClean="0"/>
              <a:t>Client-side script runs in browser, server-side in Node!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inputterm_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2079" y="1550796"/>
            <a:ext cx="2110520" cy="1766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1603" y="3024555"/>
            <a:ext cx="185167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function </a:t>
            </a:r>
            <a:r>
              <a:rPr lang="en-US" sz="300" b="1" dirty="0" err="1" smtClean="0">
                <a:latin typeface="Consolas"/>
                <a:cs typeface="Consolas"/>
              </a:rPr>
              <a:t>updateSuggestions</a:t>
            </a:r>
            <a:r>
              <a:rPr lang="en-US" sz="300" b="1" dirty="0" smtClean="0">
                <a:latin typeface="Consolas"/>
                <a:cs typeface="Consolas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</a:t>
            </a:r>
            <a:r>
              <a:rPr lang="en-US" sz="300" b="1" dirty="0" err="1" smtClean="0">
                <a:latin typeface="Consolas"/>
                <a:cs typeface="Consolas"/>
              </a:rPr>
              <a:t>var</a:t>
            </a:r>
            <a:r>
              <a:rPr lang="en-US" sz="300" b="1" dirty="0" smtClean="0">
                <a:latin typeface="Consolas"/>
                <a:cs typeface="Consolas"/>
              </a:rPr>
              <a:t> term = </a:t>
            </a:r>
            <a:r>
              <a:rPr lang="en-US" sz="300" b="1" dirty="0" err="1" smtClean="0">
                <a:latin typeface="Consolas"/>
                <a:cs typeface="Consolas"/>
              </a:rPr>
              <a:t>document.getElementById</a:t>
            </a:r>
            <a:r>
              <a:rPr lang="en-US" sz="300" b="1" dirty="0" smtClean="0">
                <a:latin typeface="Consolas"/>
                <a:cs typeface="Consolas"/>
              </a:rPr>
              <a:t>('</a:t>
            </a:r>
            <a:r>
              <a:rPr lang="en-US" sz="300" b="1" dirty="0" err="1" smtClean="0">
                <a:latin typeface="Consolas"/>
                <a:cs typeface="Consolas"/>
              </a:rPr>
              <a:t>abc</a:t>
            </a:r>
            <a:r>
              <a:rPr lang="en-US" sz="300" b="1" dirty="0" smtClean="0">
                <a:latin typeface="Consolas"/>
                <a:cs typeface="Consolas"/>
              </a:rPr>
              <a:t>').value;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request = new </a:t>
            </a:r>
            <a:r>
              <a:rPr lang="en-US" sz="300" b="1" dirty="0" err="1" smtClean="0">
                <a:latin typeface="Consolas"/>
                <a:cs typeface="Consolas"/>
              </a:rPr>
              <a:t>XMLHttpRequest</a:t>
            </a:r>
            <a:r>
              <a:rPr lang="en-US" sz="300" b="1" dirty="0" smtClean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</a:t>
            </a:r>
            <a:r>
              <a:rPr lang="en-US" sz="300" b="1" dirty="0" err="1" smtClean="0">
                <a:latin typeface="Consolas"/>
                <a:cs typeface="Consolas"/>
              </a:rPr>
              <a:t>request.open</a:t>
            </a:r>
            <a:r>
              <a:rPr lang="en-US" sz="300" b="1" dirty="0" smtClean="0">
                <a:latin typeface="Consolas"/>
                <a:cs typeface="Consolas"/>
              </a:rPr>
              <a:t>("GET", "http://localhost:8080/</a:t>
            </a:r>
            <a:r>
              <a:rPr lang="en-US" sz="300" b="1" dirty="0" err="1" smtClean="0">
                <a:latin typeface="Consolas"/>
                <a:cs typeface="Consolas"/>
              </a:rPr>
              <a:t>ajaxdemo</a:t>
            </a:r>
            <a:r>
              <a:rPr lang="en-US" sz="300" b="1" dirty="0" smtClean="0">
                <a:latin typeface="Consolas"/>
                <a:cs typeface="Consolas"/>
              </a:rPr>
              <a:t>/suggest/?t="+escape(term));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</a:t>
            </a:r>
            <a:r>
              <a:rPr lang="en-US" sz="300" b="1" dirty="0" err="1" smtClean="0">
                <a:latin typeface="Consolas"/>
                <a:cs typeface="Consolas"/>
              </a:rPr>
              <a:t>request.onreadystatechange</a:t>
            </a:r>
            <a:r>
              <a:rPr lang="en-US" sz="300" b="1" dirty="0" smtClean="0">
                <a:latin typeface="Consolas"/>
                <a:cs typeface="Consolas"/>
              </a:rPr>
              <a:t> = function() {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if ((</a:t>
            </a:r>
            <a:r>
              <a:rPr lang="en-US" sz="300" b="1" dirty="0" err="1" smtClean="0">
                <a:latin typeface="Consolas"/>
                <a:cs typeface="Consolas"/>
              </a:rPr>
              <a:t>request.readyState</a:t>
            </a:r>
            <a:r>
              <a:rPr lang="en-US" sz="300" b="1" dirty="0" smtClean="0">
                <a:latin typeface="Consolas"/>
                <a:cs typeface="Consolas"/>
              </a:rPr>
              <a:t> == 4) &amp;&amp; (</a:t>
            </a:r>
            <a:r>
              <a:rPr lang="en-US" sz="300" b="1" dirty="0" err="1" smtClean="0">
                <a:latin typeface="Consolas"/>
                <a:cs typeface="Consolas"/>
              </a:rPr>
              <a:t>request.status</a:t>
            </a:r>
            <a:r>
              <a:rPr lang="en-US" sz="300" b="1" dirty="0" smtClean="0">
                <a:latin typeface="Consolas"/>
                <a:cs typeface="Consolas"/>
              </a:rPr>
              <a:t> == 200)) {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</a:t>
            </a:r>
            <a:r>
              <a:rPr lang="en-US" sz="300" b="1" dirty="0" err="1" smtClean="0">
                <a:latin typeface="Consolas"/>
                <a:cs typeface="Consolas"/>
              </a:rPr>
              <a:t>var</a:t>
            </a:r>
            <a:r>
              <a:rPr lang="en-US" sz="300" b="1" dirty="0" smtClean="0">
                <a:latin typeface="Consolas"/>
                <a:cs typeface="Consolas"/>
              </a:rPr>
              <a:t> </a:t>
            </a:r>
            <a:r>
              <a:rPr lang="en-US" sz="300" b="1" dirty="0" err="1" smtClean="0">
                <a:latin typeface="Consolas"/>
                <a:cs typeface="Consolas"/>
              </a:rPr>
              <a:t>xmldoc</a:t>
            </a:r>
            <a:r>
              <a:rPr lang="en-US" sz="300" b="1" dirty="0" smtClean="0">
                <a:latin typeface="Consolas"/>
                <a:cs typeface="Consolas"/>
              </a:rPr>
              <a:t> = </a:t>
            </a:r>
            <a:r>
              <a:rPr lang="en-US" sz="300" b="1" dirty="0" err="1" smtClean="0">
                <a:latin typeface="Consolas"/>
                <a:cs typeface="Consolas"/>
              </a:rPr>
              <a:t>request.responseXML</a:t>
            </a:r>
            <a:r>
              <a:rPr lang="en-US" sz="3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</a:t>
            </a:r>
            <a:r>
              <a:rPr lang="en-US" sz="300" b="1" dirty="0" err="1" smtClean="0">
                <a:latin typeface="Consolas"/>
                <a:cs typeface="Consolas"/>
              </a:rPr>
              <a:t>var</a:t>
            </a:r>
            <a:r>
              <a:rPr lang="en-US" sz="300" b="1" dirty="0" smtClean="0">
                <a:latin typeface="Consolas"/>
                <a:cs typeface="Consolas"/>
              </a:rPr>
              <a:t> root = </a:t>
            </a:r>
            <a:r>
              <a:rPr lang="en-US" sz="300" b="1" dirty="0" err="1" smtClean="0">
                <a:latin typeface="Consolas"/>
                <a:cs typeface="Consolas"/>
              </a:rPr>
              <a:t>xmldoc.getElementsByTagName</a:t>
            </a:r>
            <a:r>
              <a:rPr lang="en-US" sz="300" b="1" dirty="0" smtClean="0">
                <a:latin typeface="Consolas"/>
                <a:cs typeface="Consolas"/>
              </a:rPr>
              <a:t>('root').item(0);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</a:t>
            </a:r>
            <a:r>
              <a:rPr lang="en-US" sz="300" b="1" dirty="0" err="1" smtClean="0">
                <a:latin typeface="Consolas"/>
                <a:cs typeface="Consolas"/>
              </a:rPr>
              <a:t>var</a:t>
            </a:r>
            <a:r>
              <a:rPr lang="en-US" sz="300" b="1" dirty="0" smtClean="0">
                <a:latin typeface="Consolas"/>
                <a:cs typeface="Consolas"/>
              </a:rPr>
              <a:t> elements = </a:t>
            </a:r>
            <a:r>
              <a:rPr lang="en-US" sz="300" b="1" dirty="0" err="1" smtClean="0">
                <a:latin typeface="Consolas"/>
                <a:cs typeface="Consolas"/>
              </a:rPr>
              <a:t>root.getElementsByTagName</a:t>
            </a:r>
            <a:r>
              <a:rPr lang="en-US" sz="300" b="1" dirty="0" smtClean="0">
                <a:latin typeface="Consolas"/>
                <a:cs typeface="Consolas"/>
              </a:rPr>
              <a:t>('element');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</a:t>
            </a:r>
            <a:r>
              <a:rPr lang="en-US" sz="300" b="1" dirty="0" err="1" smtClean="0">
                <a:latin typeface="Consolas"/>
                <a:cs typeface="Consolas"/>
              </a:rPr>
              <a:t>var</a:t>
            </a:r>
            <a:r>
              <a:rPr lang="en-US" sz="300" b="1" dirty="0" smtClean="0">
                <a:latin typeface="Consolas"/>
                <a:cs typeface="Consolas"/>
              </a:rPr>
              <a:t> </a:t>
            </a:r>
            <a:r>
              <a:rPr lang="en-US" sz="300" b="1" dirty="0" err="1" smtClean="0">
                <a:latin typeface="Consolas"/>
                <a:cs typeface="Consolas"/>
              </a:rPr>
              <a:t>htmlOut</a:t>
            </a:r>
            <a:r>
              <a:rPr lang="en-US" sz="300" b="1" dirty="0" smtClean="0">
                <a:latin typeface="Consolas"/>
                <a:cs typeface="Consolas"/>
              </a:rPr>
              <a:t> = (</a:t>
            </a:r>
            <a:r>
              <a:rPr lang="en-US" sz="300" b="1" dirty="0" err="1" smtClean="0">
                <a:latin typeface="Consolas"/>
                <a:cs typeface="Consolas"/>
              </a:rPr>
              <a:t>elements.length</a:t>
            </a:r>
            <a:r>
              <a:rPr lang="en-US" sz="300" b="1" dirty="0" smtClean="0">
                <a:latin typeface="Consolas"/>
                <a:cs typeface="Consolas"/>
              </a:rPr>
              <a:t>)+ " suggestion(s):&lt;</a:t>
            </a:r>
            <a:r>
              <a:rPr lang="en-US" sz="300" b="1" dirty="0" err="1" smtClean="0">
                <a:latin typeface="Consolas"/>
                <a:cs typeface="Consolas"/>
              </a:rPr>
              <a:t>br</a:t>
            </a:r>
            <a:r>
              <a:rPr lang="en-US" sz="300" b="1" dirty="0" smtClean="0">
                <a:latin typeface="Consolas"/>
                <a:cs typeface="Consolas"/>
              </a:rPr>
              <a:t>&gt;&lt;</a:t>
            </a:r>
            <a:r>
              <a:rPr lang="en-US" sz="300" b="1" dirty="0" err="1" smtClean="0">
                <a:latin typeface="Consolas"/>
                <a:cs typeface="Consolas"/>
              </a:rPr>
              <a:t>br</a:t>
            </a:r>
            <a:r>
              <a:rPr lang="en-US" sz="300" b="1" dirty="0" smtClean="0">
                <a:latin typeface="Consolas"/>
                <a:cs typeface="Consolas"/>
              </a:rPr>
              <a:t>&gt;";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for (</a:t>
            </a:r>
            <a:r>
              <a:rPr lang="en-US" sz="300" b="1" dirty="0" err="1" smtClean="0">
                <a:latin typeface="Consolas"/>
                <a:cs typeface="Consolas"/>
              </a:rPr>
              <a:t>var</a:t>
            </a:r>
            <a:r>
              <a:rPr lang="en-US" sz="300" b="1" dirty="0" smtClean="0">
                <a:latin typeface="Consolas"/>
                <a:cs typeface="Consolas"/>
              </a:rPr>
              <a:t> </a:t>
            </a:r>
            <a:r>
              <a:rPr lang="en-US" sz="300" b="1" dirty="0" err="1" smtClean="0">
                <a:latin typeface="Consolas"/>
                <a:cs typeface="Consolas"/>
              </a:rPr>
              <a:t>i</a:t>
            </a:r>
            <a:r>
              <a:rPr lang="en-US" sz="300" b="1" dirty="0" smtClean="0">
                <a:latin typeface="Consolas"/>
                <a:cs typeface="Consolas"/>
              </a:rPr>
              <a:t>=0; </a:t>
            </a:r>
            <a:r>
              <a:rPr lang="en-US" sz="300" b="1" dirty="0" err="1" smtClean="0">
                <a:latin typeface="Consolas"/>
                <a:cs typeface="Consolas"/>
              </a:rPr>
              <a:t>i</a:t>
            </a:r>
            <a:r>
              <a:rPr lang="en-US" sz="300" b="1" dirty="0" smtClean="0">
                <a:latin typeface="Consolas"/>
                <a:cs typeface="Consolas"/>
              </a:rPr>
              <a:t>&lt;</a:t>
            </a:r>
            <a:r>
              <a:rPr lang="en-US" sz="300" b="1" dirty="0" err="1" smtClean="0">
                <a:latin typeface="Consolas"/>
                <a:cs typeface="Consolas"/>
              </a:rPr>
              <a:t>elements.length</a:t>
            </a:r>
            <a:r>
              <a:rPr lang="en-US" sz="300" b="1" dirty="0" smtClean="0">
                <a:latin typeface="Consolas"/>
                <a:cs typeface="Consolas"/>
              </a:rPr>
              <a:t>; </a:t>
            </a:r>
            <a:r>
              <a:rPr lang="en-US" sz="300" b="1" dirty="0" err="1" smtClean="0">
                <a:latin typeface="Consolas"/>
                <a:cs typeface="Consolas"/>
              </a:rPr>
              <a:t>i</a:t>
            </a:r>
            <a:r>
              <a:rPr lang="en-US" sz="300" b="1" dirty="0" smtClean="0">
                <a:latin typeface="Consolas"/>
                <a:cs typeface="Consolas"/>
              </a:rPr>
              <a:t>++)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  </a:t>
            </a:r>
            <a:r>
              <a:rPr lang="en-US" sz="300" b="1" dirty="0" err="1" smtClean="0">
                <a:latin typeface="Consolas"/>
                <a:cs typeface="Consolas"/>
              </a:rPr>
              <a:t>htmlOut</a:t>
            </a:r>
            <a:r>
              <a:rPr lang="en-US" sz="300" b="1" dirty="0" smtClean="0">
                <a:latin typeface="Consolas"/>
                <a:cs typeface="Consolas"/>
              </a:rPr>
              <a:t> += "#"+(1+i)+": "+</a:t>
            </a:r>
            <a:r>
              <a:rPr lang="en-US" sz="300" b="1" dirty="0" err="1" smtClean="0">
                <a:latin typeface="Consolas"/>
                <a:cs typeface="Consolas"/>
              </a:rPr>
              <a:t>elements.item</a:t>
            </a:r>
            <a:r>
              <a:rPr lang="en-US" sz="300" b="1" dirty="0" smtClean="0">
                <a:latin typeface="Consolas"/>
                <a:cs typeface="Consolas"/>
              </a:rPr>
              <a:t>(</a:t>
            </a:r>
            <a:r>
              <a:rPr lang="en-US" sz="300" b="1" dirty="0" err="1" smtClean="0">
                <a:latin typeface="Consolas"/>
                <a:cs typeface="Consolas"/>
              </a:rPr>
              <a:t>i</a:t>
            </a:r>
            <a:r>
              <a:rPr lang="en-US" sz="300" b="1" dirty="0" smtClean="0">
                <a:latin typeface="Consolas"/>
                <a:cs typeface="Consolas"/>
              </a:rPr>
              <a:t>).</a:t>
            </a:r>
            <a:r>
              <a:rPr lang="en-US" sz="300" b="1" dirty="0" err="1" smtClean="0">
                <a:latin typeface="Consolas"/>
                <a:cs typeface="Consolas"/>
              </a:rPr>
              <a:t>textContent</a:t>
            </a:r>
            <a:r>
              <a:rPr lang="en-US" sz="300" b="1" dirty="0" smtClean="0">
                <a:latin typeface="Consolas"/>
                <a:cs typeface="Consolas"/>
              </a:rPr>
              <a:t>+"&lt;</a:t>
            </a:r>
            <a:r>
              <a:rPr lang="en-US" sz="300" b="1" dirty="0" err="1" smtClean="0">
                <a:latin typeface="Consolas"/>
                <a:cs typeface="Consolas"/>
              </a:rPr>
              <a:t>br</a:t>
            </a:r>
            <a:r>
              <a:rPr lang="en-US" sz="300" b="1" dirty="0" smtClean="0">
                <a:latin typeface="Consolas"/>
                <a:cs typeface="Consolas"/>
              </a:rPr>
              <a:t>&gt;";            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  </a:t>
            </a:r>
            <a:r>
              <a:rPr lang="en-US" sz="300" b="1" dirty="0" err="1" smtClean="0">
                <a:latin typeface="Consolas"/>
                <a:cs typeface="Consolas"/>
              </a:rPr>
              <a:t>document.getElementById</a:t>
            </a:r>
            <a:r>
              <a:rPr lang="en-US" sz="300" b="1" dirty="0" smtClean="0">
                <a:latin typeface="Consolas"/>
                <a:cs typeface="Consolas"/>
              </a:rPr>
              <a:t>('xyz').</a:t>
            </a:r>
            <a:r>
              <a:rPr lang="en-US" sz="300" b="1" dirty="0" err="1" smtClean="0">
                <a:latin typeface="Consolas"/>
                <a:cs typeface="Consolas"/>
              </a:rPr>
              <a:t>innerHTML</a:t>
            </a:r>
            <a:r>
              <a:rPr lang="en-US" sz="300" b="1" dirty="0" smtClean="0">
                <a:latin typeface="Consolas"/>
                <a:cs typeface="Consolas"/>
              </a:rPr>
              <a:t> = </a:t>
            </a:r>
            <a:r>
              <a:rPr lang="en-US" sz="300" b="1" dirty="0" err="1" smtClean="0">
                <a:latin typeface="Consolas"/>
                <a:cs typeface="Consolas"/>
              </a:rPr>
              <a:t>htmlOut</a:t>
            </a:r>
            <a:r>
              <a:rPr lang="en-US" sz="300" b="1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  </a:t>
            </a:r>
            <a:r>
              <a:rPr lang="en-US" sz="300" b="1" dirty="0" err="1" smtClean="0">
                <a:latin typeface="Consolas"/>
                <a:cs typeface="Consolas"/>
              </a:rPr>
              <a:t>request.send</a:t>
            </a:r>
            <a:r>
              <a:rPr lang="en-US" sz="300" b="1" dirty="0" smtClean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3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707086" y="2662813"/>
            <a:ext cx="703384" cy="29140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8350180" y="2914022"/>
            <a:ext cx="283029" cy="371789"/>
          </a:xfrm>
          <a:custGeom>
            <a:avLst/>
            <a:gdLst>
              <a:gd name="connsiteX0" fmla="*/ 0 w 283029"/>
              <a:gd name="connsiteY0" fmla="*/ 0 h 371789"/>
              <a:gd name="connsiteX1" fmla="*/ 281354 w 283029"/>
              <a:gd name="connsiteY1" fmla="*/ 211015 h 371789"/>
              <a:gd name="connsiteX2" fmla="*/ 10049 w 283029"/>
              <a:gd name="connsiteY2" fmla="*/ 371789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371789">
                <a:moveTo>
                  <a:pt x="0" y="0"/>
                </a:moveTo>
                <a:cubicBezTo>
                  <a:pt x="139839" y="74525"/>
                  <a:pt x="279679" y="149050"/>
                  <a:pt x="281354" y="211015"/>
                </a:cubicBezTo>
                <a:cubicBezTo>
                  <a:pt x="283029" y="272980"/>
                  <a:pt x="146539" y="322384"/>
                  <a:pt x="10049" y="371789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5566787" y="1577591"/>
            <a:ext cx="1175657" cy="542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98607" y="2965940"/>
            <a:ext cx="1163934" cy="339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77591" y="1949380"/>
            <a:ext cx="763675" cy="33159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smtClean="0"/>
              <a:t>app.js</a:t>
            </a:r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393422" y="13062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Host page</a:t>
            </a:r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7339656" y="3890386"/>
            <a:ext cx="1485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JavaScript program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686007" y="297766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Node</a:t>
            </a:r>
            <a:endParaRPr lang="en-US" sz="1200"/>
          </a:p>
        </p:txBody>
      </p:sp>
      <p:grpSp>
        <p:nvGrpSpPr>
          <p:cNvPr id="27" name="Group 26"/>
          <p:cNvGrpSpPr/>
          <p:nvPr/>
        </p:nvGrpSpPr>
        <p:grpSpPr>
          <a:xfrm>
            <a:off x="2308931" y="1979527"/>
            <a:ext cx="3123065" cy="1296904"/>
            <a:chOff x="2308931" y="1979527"/>
            <a:chExt cx="3123065" cy="1296904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004107" y="2576175"/>
              <a:ext cx="2427889" cy="1294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3731825" y="2231771"/>
              <a:ext cx="1126196" cy="754790"/>
              <a:chOff x="2928829" y="1991116"/>
              <a:chExt cx="1636753" cy="1096972"/>
            </a:xfrm>
          </p:grpSpPr>
          <p:sp>
            <p:nvSpPr>
              <p:cNvPr id="10" name="Cloud"/>
              <p:cNvSpPr>
                <a:spLocks noChangeAspect="1" noEditPoints="1" noChangeArrowheads="1"/>
              </p:cNvSpPr>
              <p:nvPr/>
            </p:nvSpPr>
            <p:spPr bwMode="auto">
              <a:xfrm rot="268469">
                <a:off x="2928829" y="1991116"/>
                <a:ext cx="1636753" cy="109697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BE7D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None/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55994" y="2312275"/>
                <a:ext cx="987949" cy="370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Internet</a:t>
                </a:r>
                <a:endParaRPr lang="en-US" sz="1400"/>
              </a:p>
            </p:txBody>
          </p:sp>
        </p:grpSp>
        <p:pic>
          <p:nvPicPr>
            <p:cNvPr id="12" name="Picture 51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8931" y="1979527"/>
              <a:ext cx="1134991" cy="1135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2590195" y="2999432"/>
              <a:ext cx="621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Server</a:t>
              </a:r>
              <a:endParaRPr lang="en-US" sz="12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56429" y="3079820"/>
            <a:ext cx="73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Browser</a:t>
            </a:r>
            <a:endParaRPr lang="en-US" sz="1200"/>
          </a:p>
        </p:txBody>
      </p:sp>
      <p:sp>
        <p:nvSpPr>
          <p:cNvPr id="28" name="Freeform 27"/>
          <p:cNvSpPr/>
          <p:nvPr/>
        </p:nvSpPr>
        <p:spPr bwMode="auto">
          <a:xfrm>
            <a:off x="2029767" y="2301073"/>
            <a:ext cx="5265336" cy="1296237"/>
          </a:xfrm>
          <a:custGeom>
            <a:avLst/>
            <a:gdLst>
              <a:gd name="connsiteX0" fmla="*/ 5265336 w 5265336"/>
              <a:gd name="connsiteY0" fmla="*/ 1296237 h 1296237"/>
              <a:gd name="connsiteX1" fmla="*/ 1657978 w 5265336"/>
              <a:gd name="connsiteY1" fmla="*/ 954593 h 1296237"/>
              <a:gd name="connsiteX2" fmla="*/ 0 w 5265336"/>
              <a:gd name="connsiteY2" fmla="*/ 0 h 1296237"/>
              <a:gd name="connsiteX0" fmla="*/ 5265336 w 5265336"/>
              <a:gd name="connsiteY0" fmla="*/ 1296237 h 1296237"/>
              <a:gd name="connsiteX1" fmla="*/ 2120203 w 5265336"/>
              <a:gd name="connsiteY1" fmla="*/ 934496 h 1296237"/>
              <a:gd name="connsiteX2" fmla="*/ 0 w 5265336"/>
              <a:gd name="connsiteY2" fmla="*/ 0 h 12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5336" h="1296237">
                <a:moveTo>
                  <a:pt x="5265336" y="1296237"/>
                </a:moveTo>
                <a:cubicBezTo>
                  <a:pt x="3900435" y="1233435"/>
                  <a:pt x="2997759" y="1150536"/>
                  <a:pt x="2120203" y="934496"/>
                </a:cubicBezTo>
                <a:cubicBezTo>
                  <a:pt x="1242647" y="718457"/>
                  <a:pt x="390211" y="369277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eature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2814" y="2109203"/>
            <a:ext cx="905241" cy="931866"/>
          </a:xfrm>
          <a:prstGeom prst="rect">
            <a:avLst/>
          </a:prstGeom>
        </p:spPr>
      </p:pic>
      <p:pic>
        <p:nvPicPr>
          <p:cNvPr id="29" name="Picture 28" descr="js_ic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0890" y="2434335"/>
            <a:ext cx="614960" cy="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21" grpId="0" animBg="1"/>
      <p:bldP spid="22" grpId="0"/>
      <p:bldP spid="23" grpId="0"/>
      <p:bldP spid="24" grpId="0"/>
      <p:bldP spid="26" grpId="0"/>
      <p:bldP spid="2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 of AJAX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96721"/>
            <a:ext cx="7772400" cy="5205046"/>
          </a:xfrm>
        </p:spPr>
        <p:txBody>
          <a:bodyPr/>
          <a:lstStyle/>
          <a:p>
            <a:pPr>
              <a:buClr>
                <a:srgbClr val="33CC33"/>
              </a:buClr>
            </a:pPr>
            <a:r>
              <a:rPr lang="en-US" dirty="0" smtClean="0"/>
              <a:t>Much more responsive than plain HTML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Can avoid wide-area latency in many cases (why not all?)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Faster - can transfer just the required information after each interaction, rather than the entire page (+less bandwidth)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Difficult to integrate navigation elements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'Back' button, bookmarks, external links from other pages etc. require special care (</a:t>
            </a:r>
            <a:r>
              <a:rPr lang="en-US" dirty="0" err="1" smtClean="0"/>
              <a:t>window.location.hash</a:t>
            </a:r>
            <a:r>
              <a:rPr lang="en-US" dirty="0" smtClean="0"/>
              <a:t>)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Difficult to accommodate search engines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Need to use site maps or carefully construct initial page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JavaScript compatibility issues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Messy to develop and debug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But new frameworks are simplifying things: e.g., </a:t>
            </a: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2" y="4813739"/>
            <a:ext cx="8153400" cy="1713842"/>
          </a:xfrm>
        </p:spPr>
        <p:txBody>
          <a:bodyPr/>
          <a:lstStyle/>
          <a:p>
            <a:r>
              <a:rPr lang="en-US" dirty="0" smtClean="0"/>
              <a:t>General structure: Elements, tags, content</a:t>
            </a:r>
          </a:p>
          <a:p>
            <a:pPr lvl="1"/>
            <a:r>
              <a:rPr lang="en-US" dirty="0" smtClean="0"/>
              <a:t>Most elements have a begin tag and an end tag (denoted by /)</a:t>
            </a:r>
          </a:p>
          <a:p>
            <a:pPr lvl="1"/>
            <a:r>
              <a:rPr lang="en-US" dirty="0" smtClean="0"/>
              <a:t>Tags may have attributes, e.g., &lt;</a:t>
            </a:r>
            <a:r>
              <a:rPr lang="en-US" dirty="0" err="1" smtClean="0"/>
              <a:t>img</a:t>
            </a:r>
            <a:r>
              <a:rPr lang="en-US" dirty="0" smtClean="0"/>
              <a:t>&gt; has URL of the image</a:t>
            </a:r>
          </a:p>
          <a:p>
            <a:pPr lvl="1"/>
            <a:r>
              <a:rPr lang="en-US" dirty="0" smtClean="0"/>
              <a:t>Hierarchy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824" y="1608083"/>
            <a:ext cx="3828921" cy="2730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html&gt;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html&gt;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&lt;head&gt;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&lt;title&gt;Test title&lt;/title&gt;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&lt;/head&gt;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&lt;h1&gt;This is a heading&lt;/h1&gt;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&lt;p&gt;This is a paragraph with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some text and a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foo.html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"&gt;hyperlink&lt;/a&gt;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in it.&lt;/p&gt;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cloud.jpg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alt="Cloud"&gt;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714" y="1334814"/>
            <a:ext cx="1041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Begin tag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61" y="284304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End tag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907" y="4361794"/>
            <a:ext cx="1058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Attributes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1486" y="1340070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Content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692166" y="2007477"/>
            <a:ext cx="735724" cy="19969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18442" y="2380594"/>
            <a:ext cx="735724" cy="19969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585545" y="2165131"/>
            <a:ext cx="977462" cy="24173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2380593" y="3641835"/>
            <a:ext cx="2517228" cy="23648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15" idx="0"/>
          </p:cNvCxnSpPr>
          <p:nvPr/>
        </p:nvCxnSpPr>
        <p:spPr bwMode="auto">
          <a:xfrm rot="5400000">
            <a:off x="3097927" y="1654974"/>
            <a:ext cx="486507" cy="5338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 bwMode="auto">
          <a:xfrm rot="5400000">
            <a:off x="2023241" y="1710155"/>
            <a:ext cx="334109" cy="2605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3"/>
            <a:endCxn id="14" idx="3"/>
          </p:cNvCxnSpPr>
          <p:nvPr/>
        </p:nvCxnSpPr>
        <p:spPr bwMode="auto">
          <a:xfrm flipV="1">
            <a:off x="1274334" y="2551045"/>
            <a:ext cx="551852" cy="461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0"/>
            <a:endCxn id="16" idx="2"/>
          </p:cNvCxnSpPr>
          <p:nvPr/>
        </p:nvCxnSpPr>
        <p:spPr bwMode="auto">
          <a:xfrm rot="16200000" flipV="1">
            <a:off x="3547443" y="3970082"/>
            <a:ext cx="483477" cy="2999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288" y="1118748"/>
            <a:ext cx="3903712" cy="33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4" grpId="0" animBg="1"/>
      <p:bldP spid="15" grpId="0" animBg="1"/>
      <p:bldP spid="1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7204"/>
            <a:ext cx="7772400" cy="3842051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Web application technologies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Background: CGI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Java Servlets</a:t>
            </a: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err="1" smtClean="0">
                <a:solidFill>
                  <a:srgbClr val="33CC33"/>
                </a:solidFill>
              </a:rPr>
              <a:t>Node.js</a:t>
            </a:r>
            <a:r>
              <a:rPr lang="en-US" dirty="0" smtClean="0">
                <a:solidFill>
                  <a:srgbClr val="33CC33"/>
                </a:solidFill>
              </a:rPr>
              <a:t> / Express / EJS</a:t>
            </a:r>
          </a:p>
          <a:p>
            <a:pPr lvl="1"/>
            <a:endParaRPr lang="en-US" dirty="0" smtClean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AJAX</a:t>
            </a:r>
          </a:p>
          <a:p>
            <a:pPr lvl="1"/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Session management and cookies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40181" y="4926006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826" y="1957881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938" y="2301199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9077" y="38921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874" y="3023425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8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Client-side vs server-side (last time)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web app needs to remember information between requests in a session?</a:t>
            </a:r>
          </a:p>
          <a:p>
            <a:pPr lvl="1"/>
            <a:r>
              <a:rPr lang="en-US" smtClean="0"/>
              <a:t>Example: Contents of shopping cart, login name of user, ...</a:t>
            </a:r>
          </a:p>
          <a:p>
            <a:pPr lvl="1"/>
            <a:endParaRPr lang="en-US" smtClean="0"/>
          </a:p>
          <a:p>
            <a:r>
              <a:rPr lang="en-US" smtClean="0"/>
              <a:t>Recap from last time: Client-side/server-side</a:t>
            </a:r>
          </a:p>
          <a:p>
            <a:pPr lvl="1"/>
            <a:r>
              <a:rPr lang="en-US" smtClean="0"/>
              <a:t>Even if the actual information is kept on the server side, client still needs some kind of identifier (session ID)</a:t>
            </a:r>
          </a:p>
          <a:p>
            <a:pPr lvl="1"/>
            <a:endParaRPr lang="en-US" smtClean="0"/>
          </a:p>
          <a:p>
            <a:r>
              <a:rPr lang="en-US" smtClean="0"/>
              <a:t>Now: Discuss four common approaches</a:t>
            </a:r>
          </a:p>
          <a:p>
            <a:pPr lvl="1"/>
            <a:r>
              <a:rPr lang="en-US" smtClean="0"/>
              <a:t>URL rewriting and hidden variables</a:t>
            </a:r>
          </a:p>
          <a:p>
            <a:pPr lvl="1"/>
            <a:r>
              <a:rPr lang="en-US" smtClean="0"/>
              <a:t>Cookies</a:t>
            </a:r>
          </a:p>
          <a:p>
            <a:pPr lvl="1"/>
            <a:r>
              <a:rPr lang="en-US" smtClean="0"/>
              <a:t>Session object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 rewriting and hidden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57011"/>
            <a:ext cx="7772400" cy="4996341"/>
          </a:xfrm>
        </p:spPr>
        <p:txBody>
          <a:bodyPr/>
          <a:lstStyle/>
          <a:p>
            <a:r>
              <a:rPr lang="en-US" smtClean="0"/>
              <a:t>Idea: Session ID is part of every URL</a:t>
            </a:r>
          </a:p>
          <a:p>
            <a:pPr lvl="1"/>
            <a:r>
              <a:rPr lang="en-US" smtClean="0"/>
              <a:t>Example 1: http://my.server.com/shoppingCart?sid=012345</a:t>
            </a:r>
          </a:p>
          <a:p>
            <a:pPr lvl="1"/>
            <a:r>
              <a:rPr lang="en-US" smtClean="0"/>
              <a:t>Example 2: http://my.server.com/012345/shoppingCart</a:t>
            </a:r>
          </a:p>
          <a:p>
            <a:pPr lvl="1"/>
            <a:r>
              <a:rPr lang="en-US" smtClean="0"/>
              <a:t>Why is the first one better?</a:t>
            </a:r>
            <a:br>
              <a:rPr lang="en-US" smtClean="0"/>
            </a:br>
            <a:endParaRPr lang="en-US" sz="1400" smtClean="0"/>
          </a:p>
          <a:p>
            <a:r>
              <a:rPr lang="en-US" smtClean="0">
                <a:solidFill>
                  <a:srgbClr val="FF9900"/>
                </a:solidFill>
              </a:rPr>
              <a:t>Technique #1: </a:t>
            </a:r>
            <a:r>
              <a:rPr lang="en-US" smtClean="0"/>
              <a:t>Rewrite all the URLs</a:t>
            </a:r>
          </a:p>
          <a:p>
            <a:pPr lvl="1"/>
            <a:r>
              <a:rPr lang="en-US" smtClean="0"/>
              <a:t>Before returning the page to the client, look for hyperlinks and append the session ID</a:t>
            </a:r>
          </a:p>
          <a:p>
            <a:pPr lvl="2"/>
            <a:r>
              <a:rPr lang="en-US" smtClean="0"/>
              <a:t>Example: &lt;a href="foo.html"&gt; </a:t>
            </a:r>
            <a:r>
              <a:rPr lang="en-US" smtClean="0">
                <a:sym typeface="Symbol"/>
              </a:rPr>
              <a:t> </a:t>
            </a:r>
            <a:r>
              <a:rPr lang="en-US" smtClean="0"/>
              <a:t>&lt;a href="foo.html?sid=012345"&gt;</a:t>
            </a:r>
          </a:p>
          <a:p>
            <a:pPr lvl="2"/>
            <a:r>
              <a:rPr lang="en-US" smtClean="0"/>
              <a:t>In which cases will this approach not work?</a:t>
            </a:r>
            <a:br>
              <a:rPr lang="en-US" smtClean="0"/>
            </a:br>
            <a:endParaRPr lang="en-US" sz="1100" smtClean="0"/>
          </a:p>
          <a:p>
            <a:r>
              <a:rPr lang="en-US" smtClean="0">
                <a:solidFill>
                  <a:srgbClr val="FF9900"/>
                </a:solidFill>
              </a:rPr>
              <a:t>Technique #2: </a:t>
            </a:r>
            <a:r>
              <a:rPr lang="en-US" smtClean="0"/>
              <a:t>Hidden variables</a:t>
            </a:r>
          </a:p>
          <a:p>
            <a:pPr lvl="1"/>
            <a:r>
              <a:rPr lang="en-US" smtClean="0"/>
              <a:t>&lt;input type="hidden" name="sid" value="012345"&gt;</a:t>
            </a:r>
          </a:p>
          <a:p>
            <a:pPr lvl="1"/>
            <a:r>
              <a:rPr lang="en-US" smtClean="0"/>
              <a:t>Hidden fields are not shown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cookies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14648"/>
            <a:ext cx="7772400" cy="2207173"/>
          </a:xfrm>
        </p:spPr>
        <p:txBody>
          <a:bodyPr/>
          <a:lstStyle/>
          <a:p>
            <a:r>
              <a:rPr lang="en-US" smtClean="0"/>
              <a:t>What is a </a:t>
            </a:r>
            <a:r>
              <a:rPr lang="en-US" smtClean="0">
                <a:solidFill>
                  <a:srgbClr val="FF9900"/>
                </a:solidFill>
              </a:rPr>
              <a:t>cookie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A set of key-value pairs that a web site can store in your browser (example: 'sessionid=12345')</a:t>
            </a:r>
          </a:p>
          <a:p>
            <a:pPr lvl="1"/>
            <a:r>
              <a:rPr lang="en-US" smtClean="0"/>
              <a:t>Created with a Set-Cookie header in the HTTP response</a:t>
            </a:r>
          </a:p>
          <a:p>
            <a:pPr lvl="1"/>
            <a:r>
              <a:rPr lang="en-US" smtClean="0"/>
              <a:t>Browser sends the cookie in all subsequent requests to the same web site until it expires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29" name="Picture 5" descr="C:\Users\Andreas Haeberlen\AppData\Local\Microsoft\Windows\Temporary Internet Files\Content.IE5\D49R5GBN\MP90038468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1310" y="451944"/>
            <a:ext cx="2254469" cy="1191648"/>
          </a:xfrm>
          <a:prstGeom prst="rect">
            <a:avLst/>
          </a:prstGeom>
          <a:noFill/>
        </p:spPr>
      </p:pic>
      <p:pic>
        <p:nvPicPr>
          <p:cNvPr id="10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097" y="2144113"/>
            <a:ext cx="1134991" cy="113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eature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621" y="2200216"/>
            <a:ext cx="905241" cy="93186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 bwMode="auto">
          <a:xfrm rot="5400000">
            <a:off x="1408387" y="2816772"/>
            <a:ext cx="27116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5136931" y="2756338"/>
            <a:ext cx="28325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0800000">
            <a:off x="2774735" y="3815255"/>
            <a:ext cx="377321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395715" y="3240199"/>
            <a:ext cx="2558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GET /index.html HTTP/1.1</a:t>
            </a:r>
            <a:br>
              <a:rPr lang="en-US" sz="1600" smtClean="0"/>
            </a:br>
            <a:r>
              <a:rPr lang="en-US" sz="1600" smtClean="0"/>
              <a:t>Cookie: sessionid=12345</a:t>
            </a:r>
            <a:endParaRPr lang="en-US" sz="1600"/>
          </a:p>
        </p:txBody>
      </p:sp>
      <p:grpSp>
        <p:nvGrpSpPr>
          <p:cNvPr id="20" name="Group 19"/>
          <p:cNvGrpSpPr/>
          <p:nvPr/>
        </p:nvGrpSpPr>
        <p:grpSpPr>
          <a:xfrm>
            <a:off x="2764221" y="1916667"/>
            <a:ext cx="3783724" cy="1099802"/>
            <a:chOff x="2764221" y="1916667"/>
            <a:chExt cx="3783724" cy="1099802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764221" y="3016468"/>
              <a:ext cx="378372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358387" y="1916667"/>
              <a:ext cx="28116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HTTP/1.1 200 OK</a:t>
              </a:r>
              <a:br>
                <a:rPr lang="en-US" sz="1600" smtClean="0"/>
              </a:br>
              <a:r>
                <a:rPr lang="en-US" sz="1600" smtClean="0"/>
                <a:t>Content-Type: text/html</a:t>
              </a:r>
              <a:br>
                <a:rPr lang="en-US" sz="1600" smtClean="0"/>
              </a:br>
              <a:r>
                <a:rPr lang="en-US" sz="1600" smtClean="0"/>
                <a:t>Set-Cookie: sessionid=12345</a:t>
              </a:r>
              <a:br>
                <a:rPr lang="en-US" sz="1600" smtClean="0"/>
              </a:br>
              <a:r>
                <a:rPr lang="en-US" sz="1600" smtClean="0"/>
                <a:t>... contents of the page ...</a:t>
              </a:r>
              <a:endParaRPr 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74731" y="1413637"/>
            <a:ext cx="3773216" cy="338554"/>
            <a:chOff x="2774731" y="1413637"/>
            <a:chExt cx="3773216" cy="33855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2774731" y="1744717"/>
              <a:ext cx="3773216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3432502" y="1413637"/>
              <a:ext cx="2558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GET /index.html HTTP/1.1</a:t>
              </a:r>
              <a:endParaRPr lang="en-US" sz="1600"/>
            </a:p>
          </p:txBody>
        </p:sp>
      </p:grpSp>
      <p:sp>
        <p:nvSpPr>
          <p:cNvPr id="38" name="TextBox 37"/>
          <p:cNvSpPr txBox="1"/>
          <p:nvPr/>
        </p:nvSpPr>
        <p:spPr>
          <a:xfrm rot="5400000">
            <a:off x="4614271" y="3899339"/>
            <a:ext cx="41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3394841" y="2438400"/>
            <a:ext cx="1135118" cy="28378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92348" y="3163613"/>
            <a:ext cx="762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</a:t>
            </a:r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6606908" y="3053255"/>
            <a:ext cx="1065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Client</a:t>
            </a:r>
            <a:br>
              <a:rPr lang="en-US" sz="1600" smtClean="0"/>
            </a:br>
            <a:r>
              <a:rPr lang="en-US" sz="1600" smtClean="0"/>
              <a:t>(browser)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383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22" grpId="0" animBg="1"/>
      <p:bldP spid="22" grpId="1" animBg="1"/>
      <p:bldP spid="22" grpId="2" animBg="1"/>
      <p:bldP spid="22" grpId="3" animBg="1"/>
      <p:bldP spid="22" grpId="4" animBg="1"/>
      <p:bldP spid="26" grpId="0"/>
      <p:bldP spid="2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solution: express.session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710152"/>
            <a:ext cx="7890641" cy="2648607"/>
          </a:xfrm>
        </p:spPr>
        <p:txBody>
          <a:bodyPr/>
          <a:lstStyle/>
          <a:p>
            <a:r>
              <a:rPr lang="en-US" smtClean="0"/>
              <a:t>Abstracts away details of session management</a:t>
            </a:r>
          </a:p>
          <a:p>
            <a:pPr lvl="1"/>
            <a:r>
              <a:rPr lang="en-US" smtClean="0"/>
              <a:t>Developer only sees a key-value store</a:t>
            </a:r>
          </a:p>
          <a:p>
            <a:pPr lvl="1"/>
            <a:r>
              <a:rPr lang="en-US" smtClean="0"/>
              <a:t>Behind the scenes, cookies are used to implement it</a:t>
            </a:r>
          </a:p>
          <a:p>
            <a:pPr lvl="1"/>
            <a:r>
              <a:rPr lang="en-US" smtClean="0"/>
              <a:t>State is stored and retrieved via the 'req.session'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860" y="1692164"/>
            <a:ext cx="7348112" cy="1923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nsolas"/>
                <a:cs typeface="Consolas"/>
              </a:rPr>
              <a:t>var</a:t>
            </a:r>
            <a:r>
              <a:rPr lang="en-US" sz="1200" b="1" dirty="0">
                <a:latin typeface="Consolas"/>
                <a:cs typeface="Consolas"/>
              </a:rPr>
              <a:t> </a:t>
            </a:r>
            <a:r>
              <a:rPr lang="en-US" sz="1200" b="1" dirty="0" err="1">
                <a:latin typeface="Consolas"/>
                <a:cs typeface="Consolas"/>
              </a:rPr>
              <a:t>cookieParser</a:t>
            </a:r>
            <a:r>
              <a:rPr lang="en-US" sz="1200" b="1" dirty="0">
                <a:latin typeface="Consolas"/>
                <a:cs typeface="Consolas"/>
              </a:rPr>
              <a:t> = require('cookie-parser'</a:t>
            </a:r>
            <a:r>
              <a:rPr lang="en-US" sz="1200" b="1" dirty="0" smtClean="0">
                <a:latin typeface="Consolas"/>
                <a:cs typeface="Consolas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nsolas"/>
                <a:cs typeface="Consolas"/>
              </a:rPr>
              <a:t>var</a:t>
            </a:r>
            <a:r>
              <a:rPr lang="en-US" sz="1200" b="1" dirty="0">
                <a:latin typeface="Consolas"/>
                <a:cs typeface="Consolas"/>
              </a:rPr>
              <a:t> session = require('express-session')</a:t>
            </a:r>
            <a:endParaRPr lang="en-US" sz="1200" b="1" dirty="0" smtClean="0">
              <a:latin typeface="Consolas"/>
              <a:cs typeface="Consolas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/>
                <a:cs typeface="Consolas"/>
              </a:rPr>
              <a:t>app.use</a:t>
            </a:r>
            <a:r>
              <a:rPr lang="en-US" sz="1200" b="1" dirty="0" smtClean="0">
                <a:latin typeface="Consolas"/>
                <a:cs typeface="Consolas"/>
              </a:rPr>
              <a:t>(</a:t>
            </a:r>
            <a:r>
              <a:rPr lang="en-US" sz="1200" b="1" dirty="0" err="1" smtClean="0">
                <a:latin typeface="Consolas"/>
                <a:cs typeface="Consolas"/>
              </a:rPr>
              <a:t>cookieParser</a:t>
            </a:r>
            <a:r>
              <a:rPr lang="en-US" sz="1200" b="1" dirty="0" smtClean="0">
                <a:latin typeface="Consolas"/>
                <a:cs typeface="Consolas"/>
              </a:rPr>
              <a:t>());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/>
                <a:cs typeface="Consolas"/>
              </a:rPr>
              <a:t>app.use</a:t>
            </a:r>
            <a:r>
              <a:rPr lang="en-US" sz="1200" b="1" dirty="0" smtClean="0">
                <a:latin typeface="Consolas"/>
                <a:cs typeface="Consolas"/>
              </a:rPr>
              <a:t>(</a:t>
            </a:r>
            <a:r>
              <a:rPr lang="en-US" sz="1200" b="1" dirty="0" smtClean="0">
                <a:solidFill>
                  <a:srgbClr val="33CC33"/>
                </a:solidFill>
                <a:latin typeface="Consolas"/>
                <a:cs typeface="Consolas"/>
              </a:rPr>
              <a:t>session</a:t>
            </a:r>
            <a:r>
              <a:rPr lang="en-US" sz="1200" b="1" dirty="0" smtClean="0">
                <a:latin typeface="Consolas"/>
                <a:cs typeface="Consolas"/>
              </a:rPr>
              <a:t>({secret: '</a:t>
            </a:r>
            <a:r>
              <a:rPr lang="en-US" sz="1200" b="1" dirty="0" err="1" smtClean="0">
                <a:latin typeface="Consolas"/>
                <a:cs typeface="Consolas"/>
              </a:rPr>
              <a:t>thisIsMySecret</a:t>
            </a:r>
            <a:r>
              <a:rPr lang="en-US" sz="1200" b="1" dirty="0" smtClean="0">
                <a:latin typeface="Consolas"/>
                <a:cs typeface="Consolas"/>
              </a:rPr>
              <a:t>'});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/>
                <a:cs typeface="Consolas"/>
              </a:rPr>
              <a:t>...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/>
                <a:cs typeface="Consolas"/>
              </a:rPr>
              <a:t>app.get</a:t>
            </a:r>
            <a:r>
              <a:rPr lang="en-US" sz="1200" b="1" dirty="0" smtClean="0">
                <a:latin typeface="Consolas"/>
                <a:cs typeface="Consolas"/>
              </a:rPr>
              <a:t>('/test', function(</a:t>
            </a:r>
            <a:r>
              <a:rPr lang="en-US" sz="1200" b="1" dirty="0" err="1" smtClean="0">
                <a:latin typeface="Consolas"/>
                <a:cs typeface="Consolas"/>
              </a:rPr>
              <a:t>req</a:t>
            </a:r>
            <a:r>
              <a:rPr lang="en-US" sz="1200" b="1" dirty="0" smtClean="0">
                <a:latin typeface="Consolas"/>
                <a:cs typeface="Consolas"/>
              </a:rPr>
              <a:t>, res) {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smtClean="0">
                <a:latin typeface="Consolas"/>
                <a:cs typeface="Consolas"/>
              </a:rPr>
              <a:t>  if (</a:t>
            </a:r>
            <a:r>
              <a:rPr lang="en-US" sz="1200" b="1" dirty="0" err="1" smtClean="0">
                <a:solidFill>
                  <a:srgbClr val="33CC33"/>
                </a:solidFill>
                <a:latin typeface="Consolas"/>
                <a:cs typeface="Consolas"/>
              </a:rPr>
              <a:t>req.session</a:t>
            </a:r>
            <a:r>
              <a:rPr lang="en-US" sz="1200" b="1" dirty="0" err="1" smtClean="0">
                <a:latin typeface="Consolas"/>
                <a:cs typeface="Consolas"/>
              </a:rPr>
              <a:t>.lastPage</a:t>
            </a:r>
            <a:r>
              <a:rPr lang="en-US" sz="1200" b="1" dirty="0" smtClean="0">
                <a:latin typeface="Consolas"/>
                <a:cs typeface="Consolas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/>
                <a:cs typeface="Consolas"/>
              </a:rPr>
              <a:t>    </a:t>
            </a:r>
            <a:r>
              <a:rPr lang="en-US" sz="1200" b="1" dirty="0" err="1" smtClean="0">
                <a:latin typeface="Consolas"/>
                <a:cs typeface="Consolas"/>
              </a:rPr>
              <a:t>req.write</a:t>
            </a:r>
            <a:r>
              <a:rPr lang="en-US" sz="1200" b="1" dirty="0" smtClean="0">
                <a:latin typeface="Consolas"/>
                <a:cs typeface="Consolas"/>
              </a:rPr>
              <a:t>('Last page was: '+</a:t>
            </a:r>
            <a:r>
              <a:rPr lang="en-US" sz="1200" b="1" dirty="0" err="1" smtClean="0">
                <a:latin typeface="Consolas"/>
                <a:cs typeface="Consolas"/>
              </a:rPr>
              <a:t>req.session.lastPage</a:t>
            </a:r>
            <a:r>
              <a:rPr lang="en-US" sz="1200" b="1" dirty="0" smtClean="0">
                <a:latin typeface="Consolas"/>
                <a:cs typeface="Consolas"/>
              </a:rPr>
              <a:t>);</a:t>
            </a:r>
            <a:br>
              <a:rPr lang="en-US" sz="1200" b="1" dirty="0" smtClean="0">
                <a:latin typeface="Consolas"/>
                <a:cs typeface="Consolas"/>
              </a:rPr>
            </a:br>
            <a:r>
              <a:rPr lang="en-US" sz="1200" b="1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solidFill>
                  <a:srgbClr val="33CC33"/>
                </a:solidFill>
                <a:latin typeface="Consolas"/>
                <a:cs typeface="Consolas"/>
              </a:rPr>
              <a:t>req.session</a:t>
            </a:r>
            <a:r>
              <a:rPr lang="en-US" sz="1200" b="1" dirty="0" err="1" smtClean="0">
                <a:latin typeface="Consolas"/>
                <a:cs typeface="Consolas"/>
              </a:rPr>
              <a:t>.lastPage</a:t>
            </a:r>
            <a:r>
              <a:rPr lang="en-US" sz="1200" b="1" dirty="0" smtClean="0">
                <a:latin typeface="Consolas"/>
                <a:cs typeface="Consolas"/>
              </a:rPr>
              <a:t> = '/test';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req.send</a:t>
            </a:r>
            <a:r>
              <a:rPr lang="en-US" sz="1200" b="1" dirty="0" smtClean="0">
                <a:latin typeface="Consolas"/>
                <a:cs typeface="Consolas"/>
              </a:rPr>
              <a:t>('This is a test.');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10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more words on cookies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226676"/>
            <a:ext cx="7772400" cy="2964574"/>
          </a:xfrm>
        </p:spPr>
        <p:txBody>
          <a:bodyPr/>
          <a:lstStyle/>
          <a:p>
            <a:r>
              <a:rPr lang="en-US" smtClean="0"/>
              <a:t>Each cookie can have several attributes:</a:t>
            </a:r>
          </a:p>
          <a:p>
            <a:pPr lvl="1"/>
            <a:r>
              <a:rPr lang="en-US" smtClean="0"/>
              <a:t>An expiration date</a:t>
            </a:r>
          </a:p>
          <a:p>
            <a:pPr lvl="2"/>
            <a:r>
              <a:rPr lang="en-US" smtClean="0"/>
              <a:t>If not specified, defaults to end of current session </a:t>
            </a:r>
          </a:p>
          <a:p>
            <a:pPr lvl="1"/>
            <a:r>
              <a:rPr lang="en-US" smtClean="0"/>
              <a:t>A domain and a path</a:t>
            </a:r>
          </a:p>
          <a:p>
            <a:r>
              <a:rPr lang="en-US" smtClean="0"/>
              <a:t>Browser only sends the cookies whose path and domain match the requested page</a:t>
            </a:r>
          </a:p>
          <a:p>
            <a:pPr lvl="1"/>
            <a:r>
              <a:rPr lang="en-US" smtClean="0"/>
              <a:t>Why this restriction?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77" y="1429408"/>
            <a:ext cx="58252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latin typeface="Consolas"/>
                <a:cs typeface="Consolas"/>
              </a:rPr>
              <a:t>...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Set-Cookie: </a:t>
            </a:r>
            <a:r>
              <a:rPr lang="en-US" sz="1600" b="1" dirty="0" err="1" smtClean="0">
                <a:latin typeface="Consolas"/>
                <a:cs typeface="Consolas"/>
              </a:rPr>
              <a:t>sessionid</a:t>
            </a:r>
            <a:r>
              <a:rPr lang="en-US" sz="1600" b="1" dirty="0" smtClean="0">
                <a:latin typeface="Consolas"/>
                <a:cs typeface="Consolas"/>
              </a:rPr>
              <a:t>=12345; 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        expires=Tue, 02-Nov-2010 23:59:59 GMT; 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        path=/; 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        domain=.</a:t>
            </a:r>
            <a:r>
              <a:rPr lang="en-US" sz="1600" b="1" dirty="0" err="1" smtClean="0">
                <a:latin typeface="Consolas"/>
                <a:cs typeface="Consolas"/>
              </a:rPr>
              <a:t>mkse.net</a:t>
            </a:r>
            <a:r>
              <a:rPr lang="en-US" sz="1600" b="1" dirty="0" smtClean="0">
                <a:latin typeface="Consolas"/>
                <a:cs typeface="Consolas"/>
              </a:rPr>
              <a:t/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...</a:t>
            </a:r>
            <a:endParaRPr lang="en-US" sz="16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4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 being used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useful things:</a:t>
            </a:r>
          </a:p>
          <a:p>
            <a:pPr lvl="1"/>
            <a:r>
              <a:rPr lang="en-US" smtClean="0"/>
              <a:t>Convenient session management (compare: URL rewriting)</a:t>
            </a:r>
          </a:p>
          <a:p>
            <a:pPr lvl="1"/>
            <a:r>
              <a:rPr lang="en-US" smtClean="0"/>
              <a:t>Remembering user preferences on web sites</a:t>
            </a:r>
          </a:p>
          <a:p>
            <a:pPr lvl="1"/>
            <a:r>
              <a:rPr lang="en-US" smtClean="0"/>
              <a:t>Storing contents of shopping carts etc.</a:t>
            </a:r>
          </a:p>
          <a:p>
            <a:pPr lvl="1"/>
            <a:endParaRPr lang="en-US" smtClean="0"/>
          </a:p>
          <a:p>
            <a:r>
              <a:rPr lang="en-US" smtClean="0"/>
              <a:t>Some problematic things:</a:t>
            </a:r>
          </a:p>
          <a:p>
            <a:pPr lvl="1"/>
            <a:r>
              <a:rPr lang="en-US" smtClean="0"/>
              <a:t>Storing sensitive information (e.g., passwords)</a:t>
            </a:r>
          </a:p>
          <a:p>
            <a:pPr lvl="1"/>
            <a:r>
              <a:rPr lang="en-US" smtClean="0"/>
              <a:t>Tracking users across sessions &amp; across different web sites to gather information about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Session management, cookies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772400" cy="4667250"/>
          </a:xfrm>
        </p:spPr>
        <p:txBody>
          <a:bodyPr/>
          <a:lstStyle/>
          <a:p>
            <a:r>
              <a:rPr lang="en-US" smtClean="0"/>
              <a:t>Several ways to manage sessions</a:t>
            </a:r>
          </a:p>
          <a:p>
            <a:pPr lvl="1"/>
            <a:r>
              <a:rPr lang="en-US" smtClean="0"/>
              <a:t>URL rewriting, hidden variables, cookies...</a:t>
            </a:r>
          </a:p>
          <a:p>
            <a:endParaRPr lang="en-US" sz="2000" smtClean="0"/>
          </a:p>
          <a:p>
            <a:r>
              <a:rPr lang="en-US" smtClean="0"/>
              <a:t>HttpSession </a:t>
            </a:r>
          </a:p>
          <a:p>
            <a:pPr lvl="1"/>
            <a:r>
              <a:rPr lang="en-US" smtClean="0"/>
              <a:t>Abstract key-value store for session state</a:t>
            </a:r>
          </a:p>
          <a:p>
            <a:pPr lvl="1"/>
            <a:r>
              <a:rPr lang="en-US" smtClean="0"/>
              <a:t>Implemented by the servlet container, e.g., </a:t>
            </a:r>
            <a:br>
              <a:rPr lang="en-US" smtClean="0"/>
            </a:br>
            <a:r>
              <a:rPr lang="en-US" smtClean="0"/>
              <a:t>with URL rewriting or with cookies</a:t>
            </a:r>
          </a:p>
          <a:p>
            <a:pPr lvl="1"/>
            <a:endParaRPr lang="en-US" smtClean="0"/>
          </a:p>
          <a:p>
            <a:r>
              <a:rPr lang="en-US" smtClean="0"/>
              <a:t>Cookies</a:t>
            </a:r>
          </a:p>
          <a:p>
            <a:pPr lvl="1"/>
            <a:r>
              <a:rPr lang="en-US" smtClean="0"/>
              <a:t>Small pieces of data that web sites can store in browsers</a:t>
            </a:r>
          </a:p>
          <a:p>
            <a:pPr lvl="1"/>
            <a:r>
              <a:rPr lang="en-US" smtClean="0"/>
              <a:t>Cookies can persist even after the browser is closed</a:t>
            </a:r>
          </a:p>
          <a:p>
            <a:pPr lvl="1"/>
            <a:r>
              <a:rPr lang="en-US" smtClean="0"/>
              <a:t>Useful for many things, but also for tracking users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HTML: Presentation and representation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25159"/>
            <a:ext cx="7772400" cy="2049517"/>
          </a:xfrm>
        </p:spPr>
        <p:txBody>
          <a:bodyPr/>
          <a:lstStyle/>
          <a:p>
            <a:r>
              <a:rPr lang="en-US" smtClean="0"/>
              <a:t>Original idea: Separate the two</a:t>
            </a:r>
          </a:p>
          <a:p>
            <a:pPr lvl="1"/>
            <a:r>
              <a:rPr lang="en-US" smtClean="0"/>
              <a:t>Document representation would only describe the structure and the semantic content </a:t>
            </a:r>
          </a:p>
          <a:p>
            <a:pPr lvl="1"/>
            <a:r>
              <a:rPr lang="en-US" smtClean="0"/>
              <a:t>Browser would take care of the visual layout</a:t>
            </a:r>
          </a:p>
          <a:p>
            <a:r>
              <a:rPr lang="en-US" smtClean="0"/>
              <a:t>Pros and cons of this approach?</a:t>
            </a:r>
          </a:p>
          <a:p>
            <a:pPr lvl="1"/>
            <a:r>
              <a:rPr lang="en-US" smtClean="0"/>
              <a:t>Do you think people are following it today?</a:t>
            </a:r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3810" y="1439917"/>
            <a:ext cx="28809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html&gt;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html&gt;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&lt;head&gt;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&lt;title&gt;Test title&lt;/title&gt;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&lt;/head&gt;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&lt;h1&gt;Test page&lt;/h1&gt;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&lt;p&gt;This is a test&lt;/p&gt;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8865" y="3552496"/>
            <a:ext cx="356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Presentation</a:t>
            </a:r>
            <a:br>
              <a:rPr lang="en-US" sz="1600" smtClean="0"/>
            </a:br>
            <a:r>
              <a:rPr lang="en-US" sz="1600" smtClean="0"/>
              <a:t>(document displayed by the browser)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990939" y="3536729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Representation</a:t>
            </a:r>
            <a:br>
              <a:rPr lang="en-US" sz="1600" smtClean="0"/>
            </a:br>
            <a:r>
              <a:rPr lang="en-US" sz="1600" smtClean="0"/>
              <a:t>(bits and bytes in the document)</a:t>
            </a:r>
            <a:endParaRPr lang="en-US"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47" y="1299645"/>
            <a:ext cx="3165738" cy="22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62170</TotalTime>
  <Words>6070</Words>
  <Application>Microsoft Macintosh PowerPoint</Application>
  <PresentationFormat>On-screen Show (4:3)</PresentationFormat>
  <Paragraphs>1290</Paragraphs>
  <Slides>87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Consolas</vt:lpstr>
      <vt:lpstr>Courier New</vt:lpstr>
      <vt:lpstr>Symbol</vt:lpstr>
      <vt:lpstr>Tahoma</vt:lpstr>
      <vt:lpstr>Times New Roman</vt:lpstr>
      <vt:lpstr>Wingdings</vt:lpstr>
      <vt:lpstr>Arial</vt:lpstr>
      <vt:lpstr>mcanini-ingi2145</vt:lpstr>
      <vt:lpstr>INGI2145: CLOUD COMPUTING (Fall 2015)</vt:lpstr>
      <vt:lpstr>Announcements</vt:lpstr>
      <vt:lpstr>Where we are</vt:lpstr>
      <vt:lpstr>Goals for the next two lectures</vt:lpstr>
      <vt:lpstr>The World Wide Web (WWW)</vt:lpstr>
      <vt:lpstr>Making the Web: Ingredients</vt:lpstr>
      <vt:lpstr>What do we need to make the Web work?</vt:lpstr>
      <vt:lpstr>HTML</vt:lpstr>
      <vt:lpstr>HTML: Presentation and representation</vt:lpstr>
      <vt:lpstr>Is basic HTML rendering enough?</vt:lpstr>
      <vt:lpstr>Cascading Style Sheets</vt:lpstr>
      <vt:lpstr>Forms</vt:lpstr>
      <vt:lpstr>What do we need to make the Web work?</vt:lpstr>
      <vt:lpstr>The peer-to-peer model</vt:lpstr>
      <vt:lpstr>The client-server model</vt:lpstr>
      <vt:lpstr>Servers</vt:lpstr>
      <vt:lpstr>State, and where to keep it</vt:lpstr>
      <vt:lpstr>Server attention span</vt:lpstr>
      <vt:lpstr>Recap: Client-server model</vt:lpstr>
      <vt:lpstr>What do we need to make the Web work?</vt:lpstr>
      <vt:lpstr>URIs, URNs, and URLs</vt:lpstr>
      <vt:lpstr>DNS namespace</vt:lpstr>
      <vt:lpstr>Name servers</vt:lpstr>
      <vt:lpstr>What do we need to make the Web work?</vt:lpstr>
      <vt:lpstr>The HTTP protocol</vt:lpstr>
      <vt:lpstr>Example: A simple HTTP request</vt:lpstr>
      <vt:lpstr>Common HTTP methods</vt:lpstr>
      <vt:lpstr>Forms and GET/POST</vt:lpstr>
      <vt:lpstr>GET or POST?</vt:lpstr>
      <vt:lpstr>Headers</vt:lpstr>
      <vt:lpstr>Status codes</vt:lpstr>
      <vt:lpstr>Recap: HTTP</vt:lpstr>
      <vt:lpstr>What do we need to make the Web work?</vt:lpstr>
      <vt:lpstr>A simple web server</vt:lpstr>
      <vt:lpstr>The need for concurrency</vt:lpstr>
      <vt:lpstr>Refresher: Threads and processes</vt:lpstr>
      <vt:lpstr>A simple thread-based web server</vt:lpstr>
      <vt:lpstr>Thread-based servers</vt:lpstr>
      <vt:lpstr>Thread pools</vt:lpstr>
      <vt:lpstr>Event-driven programming</vt:lpstr>
      <vt:lpstr>An event-based web server</vt:lpstr>
      <vt:lpstr>Continuations</vt:lpstr>
      <vt:lpstr>Event-driven programming in Node</vt:lpstr>
      <vt:lpstr>Pros and cons</vt:lpstr>
      <vt:lpstr>Scaling single-threaded server</vt:lpstr>
      <vt:lpstr>Recap: Web servers</vt:lpstr>
      <vt:lpstr>What do we need to make the Web work?</vt:lpstr>
      <vt:lpstr>Web applications</vt:lpstr>
      <vt:lpstr>Client-side and server-side</vt:lpstr>
      <vt:lpstr>Dynamic content</vt:lpstr>
      <vt:lpstr>Dynamic content</vt:lpstr>
      <vt:lpstr>CGI</vt:lpstr>
      <vt:lpstr>CGI</vt:lpstr>
      <vt:lpstr>Drawbacks of CGI</vt:lpstr>
      <vt:lpstr>What is a servlet?</vt:lpstr>
      <vt:lpstr>Servlets vs CGI</vt:lpstr>
      <vt:lpstr>A simple example</vt:lpstr>
      <vt:lpstr>The Calculator servlet</vt:lpstr>
      <vt:lpstr>Dynamic content</vt:lpstr>
      <vt:lpstr>What is Node.js?</vt:lpstr>
      <vt:lpstr>What is JavaScript?</vt:lpstr>
      <vt:lpstr>What is Express?</vt:lpstr>
      <vt:lpstr>What is Embedded JS (EJS)?</vt:lpstr>
      <vt:lpstr>How do the pieces fit together?</vt:lpstr>
      <vt:lpstr>Dynamic content</vt:lpstr>
      <vt:lpstr>What about the client side?</vt:lpstr>
      <vt:lpstr>What is the Document Object Model?</vt:lpstr>
      <vt:lpstr>Functions for accessing the DOM</vt:lpstr>
      <vt:lpstr>Event handlers</vt:lpstr>
      <vt:lpstr>A simple client-side example</vt:lpstr>
      <vt:lpstr>Including JavaScript in HTML</vt:lpstr>
      <vt:lpstr>Implementing search suggestions</vt:lpstr>
      <vt:lpstr>XMLHttpRequest</vt:lpstr>
      <vt:lpstr>XMLHttpRequest workflow</vt:lpstr>
      <vt:lpstr>Example: Client side</vt:lpstr>
      <vt:lpstr>What is AJAX?</vt:lpstr>
      <vt:lpstr>How does AJAX work?</vt:lpstr>
      <vt:lpstr>Building Web applications with AJAX</vt:lpstr>
      <vt:lpstr>Pros and cons of AJAX</vt:lpstr>
      <vt:lpstr>Dynamic content</vt:lpstr>
      <vt:lpstr>Client-side vs server-side (last time)</vt:lpstr>
      <vt:lpstr>URL rewriting and hidden variables</vt:lpstr>
      <vt:lpstr>HTTP cookies</vt:lpstr>
      <vt:lpstr>Node solution: express.session</vt:lpstr>
      <vt:lpstr>A few more words on cookies</vt:lpstr>
      <vt:lpstr>What are cookies being used for?</vt:lpstr>
      <vt:lpstr>Recap: Session management, cookies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subject>INGI2145: Cloud Computing</dc:subject>
  <dc:creator>Marco Canini</dc:creator>
  <cp:keywords/>
  <dc:description/>
  <cp:lastModifiedBy>Marco Canini</cp:lastModifiedBy>
  <cp:revision>4823</cp:revision>
  <dcterms:created xsi:type="dcterms:W3CDTF">1999-05-23T11:18:07Z</dcterms:created>
  <dcterms:modified xsi:type="dcterms:W3CDTF">2015-11-19T12:40:48Z</dcterms:modified>
  <cp:category/>
</cp:coreProperties>
</file>