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672" r:id="rId2"/>
    <p:sldId id="764" r:id="rId3"/>
    <p:sldId id="765" r:id="rId4"/>
    <p:sldId id="766" r:id="rId5"/>
    <p:sldId id="767" r:id="rId6"/>
    <p:sldId id="757" r:id="rId7"/>
    <p:sldId id="705" r:id="rId8"/>
    <p:sldId id="770" r:id="rId9"/>
    <p:sldId id="707" r:id="rId10"/>
    <p:sldId id="708" r:id="rId11"/>
    <p:sldId id="768" r:id="rId12"/>
    <p:sldId id="769" r:id="rId13"/>
    <p:sldId id="771" r:id="rId14"/>
    <p:sldId id="772" r:id="rId15"/>
    <p:sldId id="774" r:id="rId16"/>
    <p:sldId id="710" r:id="rId17"/>
    <p:sldId id="728" r:id="rId18"/>
    <p:sldId id="773" r:id="rId19"/>
    <p:sldId id="711" r:id="rId20"/>
    <p:sldId id="775" r:id="rId21"/>
    <p:sldId id="776" r:id="rId22"/>
    <p:sldId id="712" r:id="rId23"/>
    <p:sldId id="760" r:id="rId24"/>
    <p:sldId id="714" r:id="rId25"/>
    <p:sldId id="715" r:id="rId26"/>
    <p:sldId id="730" r:id="rId27"/>
    <p:sldId id="734" r:id="rId28"/>
    <p:sldId id="736" r:id="rId29"/>
    <p:sldId id="763" r:id="rId30"/>
    <p:sldId id="738" r:id="rId31"/>
    <p:sldId id="732" r:id="rId32"/>
    <p:sldId id="739" r:id="rId33"/>
    <p:sldId id="761" r:id="rId34"/>
    <p:sldId id="716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62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41" autoAdjust="0"/>
    <p:restoredTop sz="81181" autoAdjust="0"/>
  </p:normalViewPr>
  <p:slideViewPr>
    <p:cSldViewPr snapToGrid="0">
      <p:cViewPr varScale="1">
        <p:scale>
          <a:sx n="102" d="100"/>
          <a:sy n="102" d="100"/>
        </p:scale>
        <p:origin x="800" y="16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46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</a:t>
            </a:r>
            <a:r>
              <a:rPr lang="en-US" sz="3000" dirty="0" smtClean="0"/>
              <a:t>2015)</a:t>
            </a:r>
            <a:endParaRPr lang="en-US" sz="3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66610" y="3944938"/>
            <a:ext cx="6612262" cy="1150937"/>
          </a:xfrm>
        </p:spPr>
        <p:txBody>
          <a:bodyPr/>
          <a:lstStyle/>
          <a:p>
            <a:r>
              <a:rPr lang="en-US" sz="2000" dirty="0" smtClean="0"/>
              <a:t>Beyond </a:t>
            </a:r>
            <a:r>
              <a:rPr lang="en-US" sz="2000" dirty="0" err="1" smtClean="0"/>
              <a:t>MapReduce</a:t>
            </a:r>
            <a:r>
              <a:rPr lang="en-US" sz="2000" dirty="0"/>
              <a:t>: In-memory processing, Streaming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5 November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803" y="6363939"/>
            <a:ext cx="459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</a:t>
            </a:r>
            <a:r>
              <a:rPr lang="en-US" dirty="0" smtClean="0"/>
              <a:t>Fault Recovery via Lineage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55849" y="5721608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51" name="Straight Arrow Connector 50"/>
          <p:cNvCxnSpPr>
            <a:stCxn id="65" idx="3"/>
            <a:endCxn id="60" idx="1"/>
          </p:cNvCxnSpPr>
          <p:nvPr/>
        </p:nvCxnSpPr>
        <p:spPr>
          <a:xfrm flipV="1">
            <a:off x="3730416" y="4072494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65" idx="3"/>
            <a:endCxn id="61" idx="1"/>
          </p:cNvCxnSpPr>
          <p:nvPr/>
        </p:nvCxnSpPr>
        <p:spPr>
          <a:xfrm flipV="1">
            <a:off x="3730416" y="4898356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65" idx="3"/>
            <a:endCxn id="62" idx="1"/>
          </p:cNvCxnSpPr>
          <p:nvPr/>
        </p:nvCxnSpPr>
        <p:spPr>
          <a:xfrm>
            <a:off x="3730416" y="5286700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7" idx="1"/>
          </p:cNvCxnSpPr>
          <p:nvPr/>
        </p:nvCxnSpPr>
        <p:spPr>
          <a:xfrm>
            <a:off x="6269781" y="407249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8" idx="1"/>
          </p:cNvCxnSpPr>
          <p:nvPr/>
        </p:nvCxnSpPr>
        <p:spPr>
          <a:xfrm>
            <a:off x="6269781" y="4898356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59" idx="1"/>
          </p:cNvCxnSpPr>
          <p:nvPr/>
        </p:nvCxnSpPr>
        <p:spPr>
          <a:xfrm>
            <a:off x="6269781" y="571214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7" name="Folded Corner 56"/>
          <p:cNvSpPr/>
          <p:nvPr/>
        </p:nvSpPr>
        <p:spPr>
          <a:xfrm>
            <a:off x="6837979" y="378304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8" name="Folded Corner 57"/>
          <p:cNvSpPr/>
          <p:nvPr/>
        </p:nvSpPr>
        <p:spPr>
          <a:xfrm>
            <a:off x="6837979" y="460890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6837979" y="5422688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88570" y="3848644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88570" y="467450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88570" y="5486325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63" name="Straight Arrow Connector 62"/>
          <p:cNvCxnSpPr>
            <a:stCxn id="65" idx="3"/>
            <a:endCxn id="64" idx="1"/>
          </p:cNvCxnSpPr>
          <p:nvPr/>
        </p:nvCxnSpPr>
        <p:spPr>
          <a:xfrm>
            <a:off x="3730416" y="5286700"/>
            <a:ext cx="1158682" cy="113784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889098" y="620910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3440770" y="5201379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Can 65"/>
          <p:cNvSpPr/>
          <p:nvPr/>
        </p:nvSpPr>
        <p:spPr>
          <a:xfrm>
            <a:off x="1082479" y="4876784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67" name="Straight Arrow Connector 66"/>
          <p:cNvCxnSpPr>
            <a:stCxn id="66" idx="4"/>
          </p:cNvCxnSpPr>
          <p:nvPr/>
        </p:nvCxnSpPr>
        <p:spPr>
          <a:xfrm flipV="1">
            <a:off x="1864863" y="5286700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793716" y="4316440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8005" y="5325654"/>
            <a:ext cx="810370" cy="169456"/>
          </a:xfrm>
          <a:prstGeom prst="rect">
            <a:avLst/>
          </a:prstGeom>
          <a:solidFill>
            <a:sysClr val="window" lastClr="FFFFFF">
              <a:alpha val="76000"/>
            </a:sysClr>
          </a:solidFill>
          <a:ln w="25400" cap="flat" cmpd="sng" algn="ctr">
            <a:noFill/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800609" y="4375459"/>
            <a:ext cx="1312636" cy="1724328"/>
            <a:chOff x="2784930" y="2345019"/>
            <a:chExt cx="1312636" cy="1724328"/>
          </a:xfrm>
        </p:grpSpPr>
        <p:pic>
          <p:nvPicPr>
            <p:cNvPr id="71" name="Picture 7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2" name="Picture 7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74" name="Multiply 73"/>
          <p:cNvSpPr/>
          <p:nvPr/>
        </p:nvSpPr>
        <p:spPr>
          <a:xfrm>
            <a:off x="3486714" y="450937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006279" y="2265561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>
            <a:stCxn id="75" idx="4"/>
            <a:endCxn id="77" idx="1"/>
          </p:cNvCxnSpPr>
          <p:nvPr/>
        </p:nvCxnSpPr>
        <p:spPr>
          <a:xfrm>
            <a:off x="1788663" y="2677600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2326458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8" name="Straight Arrow Connector 77"/>
          <p:cNvCxnSpPr>
            <a:stCxn id="77" idx="3"/>
          </p:cNvCxnSpPr>
          <p:nvPr/>
        </p:nvCxnSpPr>
        <p:spPr>
          <a:xfrm flipV="1">
            <a:off x="3236463" y="2677599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80" idx="1"/>
          </p:cNvCxnSpPr>
          <p:nvPr/>
        </p:nvCxnSpPr>
        <p:spPr>
          <a:xfrm>
            <a:off x="4697118" y="2677599"/>
            <a:ext cx="35944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5056565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 flipV="1">
            <a:off x="5966570" y="2677599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7443400" y="2677599"/>
            <a:ext cx="326774" cy="103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767586" y="2464125"/>
            <a:ext cx="94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9649" y="3103886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3246" y="1790559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6246843" y="1799084"/>
            <a:ext cx="1312636" cy="1724328"/>
            <a:chOff x="2784930" y="2345019"/>
            <a:chExt cx="1312636" cy="1724328"/>
          </a:xfrm>
        </p:grpSpPr>
        <p:pic>
          <p:nvPicPr>
            <p:cNvPr id="90" name="Picture 8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1" name="Picture 9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2" name="Picture 9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Multiply 92"/>
          <p:cNvSpPr/>
          <p:nvPr/>
        </p:nvSpPr>
        <p:spPr>
          <a:xfrm>
            <a:off x="6246602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Multiply 93"/>
          <p:cNvSpPr/>
          <p:nvPr/>
        </p:nvSpPr>
        <p:spPr>
          <a:xfrm>
            <a:off x="3489890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30942" y="1407677"/>
            <a:ext cx="413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Maintain a reliable log of applied operations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2821980" y="1746231"/>
            <a:ext cx="408219" cy="5430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4985498" y="1709110"/>
            <a:ext cx="481632" cy="544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>
            <a:off x="2931724" y="1741832"/>
            <a:ext cx="733074" cy="25074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671843" y="3473026"/>
            <a:ext cx="340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Recompute</a:t>
            </a:r>
            <a:r>
              <a:rPr lang="en-US" sz="1600" dirty="0" smtClean="0">
                <a:solidFill>
                  <a:srgbClr val="FF0000"/>
                </a:solidFill>
              </a:rPr>
              <a:t> lost partitions on failure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flipV="1">
            <a:off x="5357386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 flipV="1">
            <a:off x="4239891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856706" y="3942540"/>
            <a:ext cx="430222" cy="6359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Footer Placeholder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5" name="Slide Number Placeholder 1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76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4" grpId="0" animBg="1"/>
      <p:bldP spid="74" grpId="1" animBg="1"/>
      <p:bldP spid="77" grpId="0" animBg="1"/>
      <p:bldP spid="80" grpId="0" animBg="1"/>
      <p:bldP spid="80" grpId="1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5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their restrictions, RDDs can express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2384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192255" y="2042396"/>
            <a:ext cx="1308371" cy="3428705"/>
            <a:chOff x="6173938" y="2127288"/>
            <a:chExt cx="1308371" cy="3428705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827185" y="2806717"/>
              <a:ext cx="938" cy="2749276"/>
            </a:xfrm>
            <a:prstGeom prst="line">
              <a:avLst/>
            </a:prstGeom>
            <a:ln w="19050" cmpd="sng">
              <a:solidFill>
                <a:srgbClr val="595959"/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173938" y="2127288"/>
              <a:ext cx="1308371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595959"/>
                  </a:solidFill>
                  <a:latin typeface="+mn-lt"/>
                  <a:cs typeface="Corbel"/>
                </a:rPr>
                <a:t>Memory</a:t>
              </a:r>
            </a:p>
            <a:p>
              <a:pPr algn="ctr"/>
              <a:r>
                <a:rPr lang="en-US" sz="1900" dirty="0" smtClean="0">
                  <a:solidFill>
                    <a:srgbClr val="595959"/>
                  </a:solidFill>
                  <a:latin typeface="+mn-lt"/>
                  <a:cs typeface="Corbel"/>
                </a:rPr>
                <a:t>bandwidth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5986" y="2042396"/>
            <a:ext cx="1308371" cy="3428705"/>
            <a:chOff x="3503286" y="2127288"/>
            <a:chExt cx="1308371" cy="3428705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156535" y="2798025"/>
              <a:ext cx="936" cy="2757968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03286" y="2127288"/>
              <a:ext cx="1308371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Corbel"/>
                </a:rPr>
                <a:t>Network</a:t>
              </a:r>
            </a:p>
            <a:p>
              <a:pPr algn="ctr"/>
              <a:r>
                <a:rPr lang="en-US" sz="1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Corbel"/>
                </a:rPr>
                <a:t>bandwidth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585" y="3512869"/>
            <a:ext cx="1863011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+mn-lt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+mn-lt"/>
                <a:cs typeface="Corbel"/>
              </a:rPr>
              <a:t>of Updates</a:t>
            </a:r>
            <a:endParaRPr lang="en-US" sz="2300" b="1" dirty="0">
              <a:latin typeface="+mn-lt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6760" y="5869632"/>
            <a:ext cx="28312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+mn-lt"/>
                <a:cs typeface="Corbel"/>
              </a:rPr>
              <a:t>Write Throughput</a:t>
            </a:r>
            <a:endParaRPr lang="en-US" sz="2300" b="1" dirty="0">
              <a:latin typeface="+mn-lt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5216" y="2440517"/>
            <a:ext cx="678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+mn-lt"/>
                <a:cs typeface="Corbel"/>
              </a:rPr>
              <a:t>Fine</a:t>
            </a:r>
            <a:endParaRPr lang="en-US" sz="2100" dirty="0">
              <a:latin typeface="+mn-lt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1028" y="5062210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+mn-lt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n-lt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8762" y="5609633"/>
            <a:ext cx="726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n-lt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0726" y="2764304"/>
            <a:ext cx="1355758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rbel"/>
              </a:rPr>
              <a:t>databases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2061080" cy="735586"/>
            <a:chOff x="7198356" y="3810531"/>
            <a:chExt cx="2061080" cy="735586"/>
          </a:xfrm>
        </p:grpSpPr>
        <p:sp>
          <p:nvSpPr>
            <p:cNvPr id="44" name="TextBox 43"/>
            <p:cNvSpPr txBox="1"/>
            <p:nvPr/>
          </p:nvSpPr>
          <p:spPr>
            <a:xfrm>
              <a:off x="7359556" y="3810531"/>
              <a:ext cx="1899880" cy="73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2187305" cy="1086451"/>
            <a:chOff x="4118932" y="2552832"/>
            <a:chExt cx="2187305" cy="1086451"/>
          </a:xfrm>
        </p:grpSpPr>
        <p:sp>
          <p:nvSpPr>
            <p:cNvPr id="43" name="TextBox 42"/>
            <p:cNvSpPr txBox="1"/>
            <p:nvPr/>
          </p:nvSpPr>
          <p:spPr>
            <a:xfrm>
              <a:off x="4513759" y="2552832"/>
              <a:ext cx="1792478" cy="108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+mn-lt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199193" y="4561595"/>
            <a:ext cx="7777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+mn-lt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9098" y="4561595"/>
            <a:ext cx="7745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3128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Language-integrated API in Scala</a:t>
            </a:r>
          </a:p>
          <a:p>
            <a:r>
              <a:rPr lang="en-US" dirty="0" smtClean="0"/>
              <a:t>Usable interactively from Scala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deterministic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6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1355"/>
              </p:ext>
            </p:extLst>
          </p:nvPr>
        </p:nvGraphicFramePr>
        <p:xfrm>
          <a:off x="457200" y="1905000"/>
          <a:ext cx="8229600" cy="4683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smtClean="0"/>
                        <a:t>sample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save</a:t>
                      </a:r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take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87" y="1979804"/>
            <a:ext cx="3646488" cy="4305300"/>
          </a:xfrm>
          <a:prstGeom prst="rect">
            <a:avLst/>
          </a:prstGeom>
        </p:spPr>
        <p:txBody>
          <a:bodyPr/>
          <a:lstStyle/>
          <a:p>
            <a:r>
              <a:rPr lang="en-US" sz="2700" smtClean="0">
                <a:ea typeface="ＭＳ Ｐゴシック" charset="-128"/>
                <a:cs typeface="ＭＳ Ｐゴシック" charset="-128"/>
              </a:rPr>
              <a:t>DAG of stages to execute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15363" y="4832411"/>
            <a:ext cx="2134687" cy="1684422"/>
            <a:chOff x="496986" y="4609513"/>
            <a:chExt cx="2134687" cy="1684422"/>
          </a:xfrm>
        </p:grpSpPr>
        <p:sp>
          <p:nvSpPr>
            <p:cNvPr id="83" name="TextBox 82"/>
            <p:cNvSpPr txBox="1"/>
            <p:nvPr/>
          </p:nvSpPr>
          <p:spPr>
            <a:xfrm>
              <a:off x="496986" y="5955381"/>
              <a:ext cx="2134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rgbClr val="FF0000"/>
                  </a:solidFill>
                </a:rPr>
                <a:t>Narrow dependencies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 flipV="1">
              <a:off x="1394092" y="4609513"/>
              <a:ext cx="1144460" cy="13410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5106277" y="1371477"/>
            <a:ext cx="1931939" cy="983531"/>
            <a:chOff x="598361" y="6470541"/>
            <a:chExt cx="1931939" cy="983531"/>
          </a:xfrm>
        </p:grpSpPr>
        <p:sp>
          <p:nvSpPr>
            <p:cNvPr id="88" name="TextBox 87"/>
            <p:cNvSpPr txBox="1"/>
            <p:nvPr/>
          </p:nvSpPr>
          <p:spPr>
            <a:xfrm>
              <a:off x="598361" y="6470541"/>
              <a:ext cx="19319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Wide dependencies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 flipH="1">
              <a:off x="1273145" y="6815050"/>
              <a:ext cx="120947" cy="639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102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error messages from a log into memory, then interactively search for various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930235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lines = </a:t>
            </a:r>
            <a:r>
              <a:rPr lang="en-US" sz="1600" dirty="0" err="1" smtClean="0">
                <a:latin typeface="Consolas"/>
                <a:cs typeface="Consolas"/>
              </a:rPr>
              <a:t>spark.textFile(“hdfs</a:t>
            </a:r>
            <a:r>
              <a:rPr lang="en-US" sz="1600" dirty="0" smtClean="0">
                <a:latin typeface="Consolas"/>
                <a:cs typeface="Consolas"/>
              </a:rPr>
              <a:t>://...”)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errors = </a:t>
            </a:r>
            <a:r>
              <a:rPr lang="en-US" sz="1600" dirty="0" err="1" smtClean="0">
                <a:latin typeface="Consolas"/>
                <a:cs typeface="Consolas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err="1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Consolas"/>
                <a:cs typeface="Consolas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”)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_.split(‘\t’)(2)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persist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15710" y="3006558"/>
            <a:ext cx="3071090" cy="3851442"/>
            <a:chOff x="5615710" y="2743323"/>
            <a:chExt cx="3071090" cy="38514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7644049" y="3608260"/>
            <a:ext cx="791061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26286" y="5658243"/>
            <a:ext cx="819727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0365" y="6319921"/>
            <a:ext cx="806782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19801" y="3305587"/>
            <a:ext cx="1577109" cy="2375746"/>
            <a:chOff x="6019801" y="3042352"/>
            <a:chExt cx="1577109" cy="2375746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5638800" y="2970768"/>
            <a:ext cx="2860965" cy="3075342"/>
            <a:chOff x="5638800" y="2707533"/>
            <a:chExt cx="2860965" cy="3075342"/>
          </a:xfrm>
        </p:grpSpPr>
        <p:sp>
          <p:nvSpPr>
            <p:cNvPr id="51" name="Rounded Rectangle 50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Master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8601" y="4511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_.contains(“foo”)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5306291" y="4719780"/>
            <a:ext cx="1570182" cy="33712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0800000">
            <a:off x="6742550" y="4103255"/>
            <a:ext cx="958269" cy="905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3205012"/>
            <a:ext cx="909784" cy="4941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28600" y="4835235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_.contains(“bar”)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85742" y="350608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tasks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60670" y="3136626"/>
            <a:ext cx="779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results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11836" y="2713180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47181" y="4786499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95291" y="5424964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5234708" y="2768599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Base RDD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5644327" y="2854035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Transformed RDD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ular Callout 66"/>
          <p:cNvSpPr/>
          <p:nvPr/>
        </p:nvSpPr>
        <p:spPr>
          <a:xfrm>
            <a:off x="5681829" y="4302303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Action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5" grpId="0" build="allAtOnce"/>
      <p:bldP spid="59" grpId="0" build="allAtOnce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</a:t>
            </a:r>
            <a:r>
              <a:rPr lang="en-US" dirty="0"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4" y="2079667"/>
            <a:ext cx="6316608" cy="49386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WordCountMapClass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Mapper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final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String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toString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hasMoreTokens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nextToken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WorkdCountReduce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Reducer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Iterator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0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+=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().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get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9782" y="1667599"/>
            <a:ext cx="39898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 way</a:t>
            </a: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dirty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SparkContext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master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appName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sparkHome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jars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flatMap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split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reduceByKey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sz="100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dirty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=&gt;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 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+ </a:t>
            </a:r>
            <a:r>
              <a:rPr lang="en-US" sz="10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0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saveAsTextFile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577" y="1667599"/>
            <a:ext cx="260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96 0.19431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78842"/>
            <a:ext cx="914999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SparkContext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master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appName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sparkHome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jars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textFile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9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flatMap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split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reduceByKey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sz="190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900" dirty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=&gt;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x 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+ </a:t>
            </a:r>
            <a:r>
              <a:rPr lang="en-US" sz="190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y</a:t>
            </a:r>
            <a:r>
              <a:rPr lang="en-US" sz="190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9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9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9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saveAsTextFile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9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9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9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9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05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96 0.19431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computation</a:t>
            </a:r>
            <a:endParaRPr lang="en-US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 bwMode="auto">
          <a:xfrm>
            <a:off x="1522978" y="3079114"/>
            <a:ext cx="7111136" cy="324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links 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900" dirty="0">
                <a:latin typeface="Consolas"/>
                <a:ea typeface="Consolas" charset="0"/>
                <a:cs typeface="Consolas"/>
              </a:rPr>
              <a:t> ranks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 smtClean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for (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ranks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(x, y) =&gt; x + y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           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sum =&gt; 0.85*sum + 0.15/N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45417"/>
              </p:ext>
            </p:extLst>
          </p:nvPr>
        </p:nvGraphicFramePr>
        <p:xfrm>
          <a:off x="1653248" y="2099422"/>
          <a:ext cx="6447104" cy="97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3" imgW="3009600" imgH="457200" progId="Equation.3">
                  <p:embed/>
                </p:oleObj>
              </mc:Choice>
              <mc:Fallback>
                <p:oleObj name="Equation" r:id="rId3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248" y="2099422"/>
                        <a:ext cx="6447104" cy="97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-69549" y="4426717"/>
            <a:ext cx="3267754" cy="2255108"/>
            <a:chOff x="-69549" y="4426717"/>
            <a:chExt cx="3267754" cy="2255108"/>
          </a:xfrm>
        </p:grpSpPr>
        <p:sp>
          <p:nvSpPr>
            <p:cNvPr id="10" name="TextBox 9"/>
            <p:cNvSpPr txBox="1"/>
            <p:nvPr/>
          </p:nvSpPr>
          <p:spPr>
            <a:xfrm>
              <a:off x="-69549" y="6097050"/>
              <a:ext cx="3267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RDDs are immutable</a:t>
              </a:r>
              <a:br>
                <a:rPr lang="en-US" sz="1600" dirty="0" smtClean="0">
                  <a:solidFill>
                    <a:srgbClr val="FF0000"/>
                  </a:solidFill>
                </a:rPr>
              </a:br>
              <a:r>
                <a:rPr lang="en-US" sz="1600" dirty="0" err="1" smtClean="0">
                  <a:solidFill>
                    <a:srgbClr val="FF0000"/>
                  </a:solidFill>
                </a:rPr>
                <a:t>contribs</a:t>
              </a:r>
              <a:r>
                <a:rPr lang="en-US" sz="1600" dirty="0" smtClean="0">
                  <a:solidFill>
                    <a:srgbClr val="FF0000"/>
                  </a:solidFill>
                </a:rPr>
                <a:t> and ranks are new RDDs!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1394092" y="5627794"/>
              <a:ext cx="348687" cy="3227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1082446" y="4426717"/>
              <a:ext cx="660333" cy="1523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50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large-scale data analysis on unreliable clusters of computers</a:t>
            </a:r>
          </a:p>
          <a:p>
            <a:pPr lvl="1"/>
            <a:r>
              <a:rPr lang="en-US" dirty="0" smtClean="0"/>
              <a:t>Brought together many traditional CS principles</a:t>
            </a:r>
          </a:p>
          <a:p>
            <a:pPr lvl="2"/>
            <a:r>
              <a:rPr lang="en-US" dirty="0" smtClean="0"/>
              <a:t>functional primitives; master/slave; replication for fault tolerance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adopted by many companies</a:t>
            </a:r>
          </a:p>
          <a:p>
            <a:pPr lvl="1"/>
            <a:r>
              <a:rPr lang="en-US" dirty="0" smtClean="0"/>
              <a:t>Affordable large-scale batch processing for the masses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increasingly people wanted more!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716" y="1658938"/>
            <a:ext cx="5088284" cy="4532312"/>
          </a:xfrm>
        </p:spPr>
        <p:txBody>
          <a:bodyPr/>
          <a:lstStyle/>
          <a:p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links =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partitionBy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19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       new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URLPartitioner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Contribs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Contribs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0</a:t>
            </a:r>
          </a:p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kern="0" dirty="0">
                <a:solidFill>
                  <a:prstClr val="black"/>
                </a:solidFill>
                <a:ea typeface=""/>
                <a:cs typeface=""/>
              </a:rPr>
              <a:t>(</a:t>
            </a:r>
            <a:r>
              <a:rPr lang="en-US" sz="1600" kern="0" dirty="0" err="1">
                <a:solidFill>
                  <a:prstClr val="black"/>
                </a:solidFill>
                <a:ea typeface=""/>
                <a:cs typeface=""/>
              </a:rPr>
              <a:t>url</a:t>
            </a:r>
            <a:r>
              <a:rPr lang="en-US" sz="1600" kern="0" dirty="0">
                <a:solidFill>
                  <a:prstClr val="black"/>
                </a:solidFill>
                <a:ea typeface=""/>
                <a:cs typeface=""/>
              </a:rPr>
              <a:t>, rank)</a:t>
            </a:r>
            <a:endParaRPr lang="en-US" kern="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Links</a:t>
            </a:r>
          </a:p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(</a:t>
            </a:r>
            <a:r>
              <a:rPr lang="en-US" sz="1600" kern="0" dirty="0" err="1">
                <a:solidFill>
                  <a:prstClr val="black"/>
                </a:solidFill>
                <a:latin typeface="+mn-lt"/>
                <a:ea typeface=""/>
                <a:cs typeface=""/>
              </a:rPr>
              <a:t>url</a:t>
            </a:r>
            <a:r>
              <a:rPr lang="en-US" sz="1600" kern="0" dirty="0">
                <a:solidFill>
                  <a:prstClr val="black"/>
                </a:solidFill>
                <a:latin typeface="+mn-lt"/>
                <a:ea typeface=""/>
                <a:cs typeface=""/>
              </a:rPr>
              <a:t>, neighbors)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45720" rtlCol="0" anchor="ctr"/>
          <a:lstStyle/>
          <a:p>
            <a:pPr defTabSz="45720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kern="0" dirty="0">
                <a:solidFill>
                  <a:prstClr val="black"/>
                </a:solidFill>
                <a:ea typeface=""/>
                <a:cs typeface=""/>
              </a:rPr>
              <a:t>Ranks</a:t>
            </a:r>
            <a:r>
              <a:rPr lang="en-US" kern="0" baseline="-25000" dirty="0">
                <a:solidFill>
                  <a:prstClr val="black"/>
                </a:solidFill>
                <a:ea typeface=""/>
                <a:cs typeface="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72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Models Implemented on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processing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Hive on Spark (Shark)</a:t>
            </a:r>
            <a:endParaRPr lang="en-US" sz="2500" dirty="0" smtClean="0">
              <a:solidFill>
                <a:srgbClr val="BD9933"/>
              </a:solidFill>
            </a:endParaRP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25424" y="2331287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4304" y="2588964"/>
            <a:ext cx="2379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+mn-lt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+mn-lt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844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aggregate computations that produce program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count() of an RDD, compute the max diff, etc.</a:t>
            </a:r>
          </a:p>
          <a:p>
            <a:r>
              <a:rPr lang="en-US" dirty="0" smtClean="0"/>
              <a:t>Loops!</a:t>
            </a:r>
          </a:p>
          <a:p>
            <a:pPr lvl="1"/>
            <a:r>
              <a:rPr lang="en-US" dirty="0"/>
              <a:t>Spark makes it much easier to do multi-stage </a:t>
            </a:r>
            <a:r>
              <a:rPr lang="en-US" dirty="0" err="1"/>
              <a:t>MapReduce</a:t>
            </a:r>
            <a:endParaRPr lang="en-US" dirty="0"/>
          </a:p>
          <a:p>
            <a:r>
              <a:rPr lang="en-US" dirty="0" smtClean="0"/>
              <a:t>Built</a:t>
            </a:r>
            <a:r>
              <a:rPr lang="en-US" dirty="0"/>
              <a:t>-in abstractions for some other common operations like joins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also Apache Crunch / Google </a:t>
            </a:r>
            <a:r>
              <a:rPr lang="en-US" dirty="0" err="1"/>
              <a:t>FlumeJava</a:t>
            </a:r>
            <a:r>
              <a:rPr lang="en-US" dirty="0"/>
              <a:t> for a very similar approach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Stream processing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37894" y="3934891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Stream Processing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important applications must process large streams of live data and provide results in near-real-time</a:t>
            </a:r>
          </a:p>
          <a:p>
            <a:pPr lvl="1">
              <a:defRPr/>
            </a:pPr>
            <a:r>
              <a:rPr lang="en-US" sz="2400" dirty="0"/>
              <a:t>Social network trends</a:t>
            </a:r>
          </a:p>
          <a:p>
            <a:pPr lvl="1">
              <a:defRPr/>
            </a:pPr>
            <a:r>
              <a:rPr lang="en-US" sz="2400" dirty="0"/>
              <a:t>Website statistics</a:t>
            </a:r>
          </a:p>
          <a:p>
            <a:pPr lvl="1">
              <a:defRPr/>
            </a:pPr>
            <a:r>
              <a:rPr lang="en-US" sz="2400" dirty="0" smtClean="0"/>
              <a:t>Ad impressions</a:t>
            </a:r>
          </a:p>
          <a:p>
            <a:pPr marL="320040" lvl="1" indent="0">
              <a:buNone/>
              <a:defRPr/>
            </a:pPr>
            <a:r>
              <a:rPr lang="en-US" sz="2400" dirty="0" smtClean="0"/>
              <a:t>…</a:t>
            </a:r>
            <a:endParaRPr lang="en-US" sz="2400" dirty="0"/>
          </a:p>
          <a:p>
            <a:pPr eaLnBrk="1" hangingPunct="1">
              <a:buClr>
                <a:srgbClr val="AA062C"/>
              </a:buClr>
              <a:defRPr/>
            </a:pPr>
            <a:r>
              <a:rPr lang="en-US" dirty="0" smtClean="0"/>
              <a:t>Distributed stream processing </a:t>
            </a:r>
            <a:r>
              <a:rPr lang="en-US" dirty="0"/>
              <a:t>f</a:t>
            </a:r>
            <a:r>
              <a:rPr lang="en-US" dirty="0" smtClean="0"/>
              <a:t>ramework is required to 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Scale to large clusters (100s of machines)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Achieve low latency (few seconds)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4597"/>
          <a:stretch/>
        </p:blipFill>
        <p:spPr>
          <a:xfrm>
            <a:off x="5209520" y="2614037"/>
            <a:ext cx="1800225" cy="158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42" y="2937716"/>
            <a:ext cx="2567589" cy="166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979221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Traditional streaming systems have a </a:t>
            </a:r>
            <a:r>
              <a:rPr lang="en-US" sz="2000" dirty="0">
                <a:solidFill>
                  <a:srgbClr val="FF9900"/>
                </a:solidFill>
              </a:rPr>
              <a:t>record-at-a-time</a:t>
            </a:r>
            <a:r>
              <a:rPr lang="en-US" sz="2000" dirty="0"/>
              <a:t> processing model</a:t>
            </a:r>
          </a:p>
          <a:p>
            <a:pPr lvl="1">
              <a:defRPr/>
            </a:pPr>
            <a:r>
              <a:rPr lang="en-US" sz="1600" dirty="0"/>
              <a:t>Each node has mutable state</a:t>
            </a:r>
          </a:p>
          <a:p>
            <a:pPr lvl="1">
              <a:defRPr/>
            </a:pPr>
            <a:r>
              <a:rPr lang="en-US" sz="1600" dirty="0"/>
              <a:t>For each record, update state and send new </a:t>
            </a:r>
            <a:r>
              <a:rPr lang="en-US" sz="1600" dirty="0" smtClean="0"/>
              <a:t>records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State </a:t>
            </a:r>
            <a:r>
              <a:rPr lang="en-US" sz="2000" dirty="0"/>
              <a:t>is lost if node dies!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Making </a:t>
            </a:r>
            <a:r>
              <a:rPr lang="en-US" sz="2000" dirty="0" err="1"/>
              <a:t>stateful</a:t>
            </a:r>
            <a:r>
              <a:rPr lang="en-US" sz="2000" dirty="0"/>
              <a:t> stream processing be fault-tolerant is </a:t>
            </a:r>
            <a:r>
              <a:rPr lang="en-US" sz="2000" dirty="0" smtClean="0"/>
              <a:t>challenging</a:t>
            </a:r>
            <a:endParaRPr lang="en-US" sz="2000" dirty="0"/>
          </a:p>
        </p:txBody>
      </p:sp>
      <p:grpSp>
        <p:nvGrpSpPr>
          <p:cNvPr id="42" name="Group 60"/>
          <p:cNvGrpSpPr>
            <a:grpSpLocks/>
          </p:cNvGrpSpPr>
          <p:nvPr/>
        </p:nvGrpSpPr>
        <p:grpSpPr bwMode="auto">
          <a:xfrm>
            <a:off x="4742192" y="1524000"/>
            <a:ext cx="4116058" cy="3391298"/>
            <a:chOff x="11586896" y="4648200"/>
            <a:chExt cx="10976229" cy="7165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44" name="Picture 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831006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4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944902" y="7931960"/>
                <a:ext cx="1360497" cy="998445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6944902" y="8130380"/>
                <a:ext cx="1360497" cy="0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49" name="Arc 48"/>
            <p:cNvSpPr/>
            <p:nvPr/>
          </p:nvSpPr>
          <p:spPr>
            <a:xfrm>
              <a:off x="14553898" y="5586007"/>
              <a:ext cx="1056754" cy="788914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51" name="Arc 50"/>
            <p:cNvSpPr/>
            <p:nvPr/>
          </p:nvSpPr>
          <p:spPr>
            <a:xfrm>
              <a:off x="18679837" y="7198757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52" name="TextBox 21"/>
            <p:cNvSpPr txBox="1">
              <a:spLocks noChangeArrowheads="1"/>
            </p:cNvSpPr>
            <p:nvPr/>
          </p:nvSpPr>
          <p:spPr bwMode="auto">
            <a:xfrm>
              <a:off x="14448924" y="4648200"/>
              <a:ext cx="4479212" cy="98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mutable state</a:t>
              </a:r>
            </a:p>
          </p:txBody>
        </p:sp>
        <p:sp>
          <p:nvSpPr>
            <p:cNvPr id="53" name="TextBox 23"/>
            <p:cNvSpPr txBox="1">
              <a:spLocks noChangeArrowheads="1"/>
            </p:cNvSpPr>
            <p:nvPr/>
          </p:nvSpPr>
          <p:spPr bwMode="auto">
            <a:xfrm>
              <a:off x="14681680" y="7487453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1</a:t>
              </a:r>
            </a:p>
          </p:txBody>
        </p: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18821401" y="9060691"/>
              <a:ext cx="2133353" cy="798907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3</a:t>
              </a: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11586896" y="5786568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57" name="Picture 2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0792906" y="10568245"/>
                <a:ext cx="1360497" cy="998444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9" name="Arc 58"/>
            <p:cNvSpPr/>
            <p:nvPr/>
          </p:nvSpPr>
          <p:spPr>
            <a:xfrm>
              <a:off x="14520559" y="9108340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14661951" y="11014509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62" name="TextBox 48"/>
            <p:cNvSpPr txBox="1">
              <a:spLocks noChangeArrowheads="1"/>
            </p:cNvSpPr>
            <p:nvPr/>
          </p:nvSpPr>
          <p:spPr bwMode="auto">
            <a:xfrm>
              <a:off x="11651534" y="9367970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</p:grp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2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</a:t>
            </a:r>
            <a:r>
              <a:rPr lang="en-US" dirty="0"/>
              <a:t>distributed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Provides: </a:t>
            </a:r>
            <a:r>
              <a:rPr lang="en-US" dirty="0"/>
              <a:t>Stream Partitioning + Fault Tolerance + Parallel Execution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42975" y="3410514"/>
            <a:ext cx="3876675" cy="2381250"/>
          </a:xfrm>
          <a:prstGeom prst="roundRect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40646" y="6010839"/>
            <a:ext cx="21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4051" y="602988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974" y="3465690"/>
            <a:ext cx="9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Topology</a:t>
            </a:r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379082" y="3707890"/>
            <a:ext cx="2508056" cy="1939817"/>
            <a:chOff x="4243820" y="1982219"/>
            <a:chExt cx="3264449" cy="3076716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4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8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/>
          <p:cNvSpPr/>
          <p:nvPr/>
        </p:nvSpPr>
        <p:spPr bwMode="auto">
          <a:xfrm>
            <a:off x="1295712" y="3886982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293657" y="4494145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2411227" y="369821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 bwMode="auto">
          <a:xfrm>
            <a:off x="2392010" y="4305383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 bwMode="auto">
          <a:xfrm>
            <a:off x="2392009" y="4863120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 bwMode="auto">
          <a:xfrm>
            <a:off x="3419658" y="3771341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 bwMode="auto">
          <a:xfrm>
            <a:off x="3428239" y="5204292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 bwMode="auto">
          <a:xfrm>
            <a:off x="3419658" y="432049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pic>
        <p:nvPicPr>
          <p:cNvPr id="39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351700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4495182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5481944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4100477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525885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>
            <a:stCxn id="42" idx="3"/>
            <a:endCxn id="39" idx="1"/>
          </p:cNvCxnSpPr>
          <p:nvPr/>
        </p:nvCxnSpPr>
        <p:spPr bwMode="auto">
          <a:xfrm flipV="1">
            <a:off x="7232891" y="3881439"/>
            <a:ext cx="833136" cy="58347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785201" y="5368521"/>
            <a:ext cx="86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Nimbus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4487" y="4268161"/>
            <a:ext cx="114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ZooKeeper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7701" y="3210705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857701" y="418683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857701" y="516501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2" idx="3"/>
            <a:endCxn id="40" idx="1"/>
          </p:cNvCxnSpPr>
          <p:nvPr/>
        </p:nvCxnSpPr>
        <p:spPr bwMode="auto">
          <a:xfrm>
            <a:off x="7232891" y="4464916"/>
            <a:ext cx="833136" cy="3947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6" name="Straight Arrow Connector 55"/>
          <p:cNvCxnSpPr>
            <a:stCxn id="42" idx="3"/>
            <a:endCxn id="41" idx="1"/>
          </p:cNvCxnSpPr>
          <p:nvPr/>
        </p:nvCxnSpPr>
        <p:spPr bwMode="auto">
          <a:xfrm>
            <a:off x="7232891" y="4464916"/>
            <a:ext cx="833136" cy="138146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9" name="Straight Arrow Connector 58"/>
          <p:cNvCxnSpPr>
            <a:stCxn id="43" idx="0"/>
            <a:endCxn id="42" idx="2"/>
          </p:cNvCxnSpPr>
          <p:nvPr/>
        </p:nvCxnSpPr>
        <p:spPr bwMode="auto">
          <a:xfrm flipV="1">
            <a:off x="6872890" y="4829355"/>
            <a:ext cx="0" cy="42949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in </a:t>
            </a:r>
            <a:r>
              <a:rPr lang="en-US" dirty="0" smtClean="0"/>
              <a:t>Storm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7" y="5341170"/>
            <a:ext cx="77747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91" y="3991113"/>
            <a:ext cx="1000720" cy="10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48722" y="1365403"/>
            <a:ext cx="1888331" cy="1460500"/>
            <a:chOff x="4243820" y="1982219"/>
            <a:chExt cx="3264449" cy="3076716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5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1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5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4944" y="4252257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Spout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94944" y="5490395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1"/>
                </a:solidFill>
                <a:latin typeface="Tahoma"/>
                <a:cs typeface="Tahoma"/>
              </a:rPr>
              <a:t>Bolt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5780" y="1855940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Topology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26417" y="1696397"/>
            <a:ext cx="3175899" cy="8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Arbitrarily complex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multi</a:t>
            </a:r>
            <a:r>
              <a:rPr lang="en-US" sz="1700" dirty="0">
                <a:latin typeface="Tahoma"/>
                <a:cs typeface="Tahoma"/>
              </a:rPr>
              <a:t>-stage stream computation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834023" y="4129225"/>
            <a:ext cx="3176627" cy="35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Source of streams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826417" y="5367364"/>
            <a:ext cx="3175899" cy="119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Process input streams and produce new streams</a:t>
            </a:r>
          </a:p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Holds most</a:t>
            </a:r>
            <a:b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</a:br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computation logic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2323" y="3143022"/>
            <a:ext cx="1557338" cy="280494"/>
            <a:chOff x="3510080" y="4511951"/>
            <a:chExt cx="1875743" cy="322227"/>
          </a:xfrm>
        </p:grpSpPr>
        <p:sp>
          <p:nvSpPr>
            <p:cNvPr id="36" name="Right Arrow 35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18631" y="3083253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Stream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26417" y="2972848"/>
            <a:ext cx="317589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Unbounded sequence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of tuples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6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Cluster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storm cluster has three sets of nodes:</a:t>
            </a:r>
          </a:p>
          <a:p>
            <a:endParaRPr lang="en-US" dirty="0"/>
          </a:p>
          <a:p>
            <a:r>
              <a:rPr lang="en-US" dirty="0"/>
              <a:t>Nimbus node (master </a:t>
            </a:r>
            <a:r>
              <a:rPr lang="en-US" dirty="0" smtClean="0"/>
              <a:t>node)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 smtClean="0"/>
              <a:t>JobTracker</a:t>
            </a:r>
            <a:endParaRPr lang="en-US" dirty="0"/>
          </a:p>
          <a:p>
            <a:pPr lvl="1"/>
            <a:r>
              <a:rPr lang="en-US" dirty="0" smtClean="0"/>
              <a:t>Distributes code, launches workers </a:t>
            </a:r>
            <a:r>
              <a:rPr lang="en-US" dirty="0"/>
              <a:t>across the cluster</a:t>
            </a:r>
          </a:p>
          <a:p>
            <a:pPr lvl="1"/>
            <a:r>
              <a:rPr lang="en-US" dirty="0" smtClean="0"/>
              <a:t>Monitors </a:t>
            </a:r>
            <a:r>
              <a:rPr lang="en-US" dirty="0"/>
              <a:t>computation and reallocates workers as needed</a:t>
            </a:r>
          </a:p>
          <a:p>
            <a:r>
              <a:rPr lang="en-US" dirty="0" err="1" smtClean="0"/>
              <a:t>ZooKeeper</a:t>
            </a:r>
            <a:r>
              <a:rPr lang="en-US" dirty="0" smtClean="0"/>
              <a:t> </a:t>
            </a:r>
            <a:r>
              <a:rPr lang="en-US" dirty="0"/>
              <a:t>nodes – </a:t>
            </a:r>
            <a:r>
              <a:rPr lang="en-US" dirty="0" smtClean="0"/>
              <a:t>(coordinate </a:t>
            </a:r>
            <a:r>
              <a:rPr lang="en-US" dirty="0"/>
              <a:t>the </a:t>
            </a:r>
            <a:r>
              <a:rPr lang="en-US" dirty="0" smtClean="0"/>
              <a:t>cluster)</a:t>
            </a:r>
            <a:endParaRPr lang="en-US" dirty="0"/>
          </a:p>
          <a:p>
            <a:pPr lvl="1"/>
            <a:r>
              <a:rPr lang="en-US" dirty="0" smtClean="0"/>
              <a:t>Will discuss </a:t>
            </a:r>
            <a:r>
              <a:rPr lang="en-US" dirty="0" err="1" smtClean="0"/>
              <a:t>ZooKeeper</a:t>
            </a:r>
            <a:r>
              <a:rPr lang="en-US" dirty="0" smtClean="0"/>
              <a:t> in detail in a later lecture</a:t>
            </a:r>
            <a:endParaRPr lang="en-US" dirty="0"/>
          </a:p>
          <a:p>
            <a:r>
              <a:rPr lang="en-US" dirty="0"/>
              <a:t>Supervisor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and </a:t>
            </a:r>
            <a:r>
              <a:rPr lang="en-US" dirty="0" smtClean="0"/>
              <a:t>stop </a:t>
            </a:r>
            <a:r>
              <a:rPr lang="en-US" dirty="0"/>
              <a:t>workers according to signals from Nimbus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supervisor node fails, Nimbus reassigns that node’s task to other nodes in the cluster</a:t>
            </a:r>
          </a:p>
          <a:p>
            <a:r>
              <a:rPr lang="en-US" dirty="0" smtClean="0"/>
              <a:t>Any tuples sent to a failed node will time out and be replayed</a:t>
            </a:r>
          </a:p>
          <a:p>
            <a:pPr lvl="1"/>
            <a:r>
              <a:rPr lang="en-US" dirty="0" smtClean="0"/>
              <a:t>Delivery guarantee dependent on a reliable data source</a:t>
            </a:r>
          </a:p>
          <a:p>
            <a:pPr lvl="2"/>
            <a:r>
              <a:rPr lang="en-US" dirty="0" smtClean="0"/>
              <a:t>It can replay a message if processing fails at any point</a:t>
            </a:r>
          </a:p>
          <a:p>
            <a:r>
              <a:rPr lang="en-US" dirty="0" smtClean="0"/>
              <a:t>Storm can guarantee that every tuple will be process </a:t>
            </a:r>
            <a:r>
              <a:rPr lang="en-US" dirty="0" smtClean="0">
                <a:solidFill>
                  <a:srgbClr val="FF9900"/>
                </a:solidFill>
              </a:rPr>
              <a:t>at least once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at most once</a:t>
            </a:r>
            <a:r>
              <a:rPr lang="en-US" dirty="0" smtClean="0"/>
              <a:t>, but not </a:t>
            </a:r>
            <a:r>
              <a:rPr lang="en-US" dirty="0" smtClean="0">
                <a:solidFill>
                  <a:srgbClr val="FF9900"/>
                </a:solidFill>
              </a:rPr>
              <a:t>exactly once</a:t>
            </a:r>
          </a:p>
          <a:p>
            <a:pPr lvl="1"/>
            <a:r>
              <a:rPr lang="en-US" dirty="0" smtClean="0"/>
              <a:t>Exactly once guarantee requires a durable data source that can replay any message or set of messages given the necessary selection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 err="1" smtClean="0"/>
              <a:t>catholique</a:t>
            </a:r>
            <a:r>
              <a:rPr lang="en-US" dirty="0" smtClean="0"/>
              <a:t>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35521" y="3663939"/>
            <a:ext cx="4139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P. T. Goetz talk: Apache Storm and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 Compared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95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increasingly people wanted more:</a:t>
            </a:r>
            <a:endParaRPr lang="en-US" dirty="0"/>
          </a:p>
          <a:p>
            <a:r>
              <a:rPr lang="en-US" dirty="0" smtClean="0"/>
              <a:t>More complex, multi-stage applications</a:t>
            </a:r>
          </a:p>
          <a:p>
            <a:r>
              <a:rPr lang="en-US" dirty="0" smtClean="0"/>
              <a:t>More interactive ad-hoc queries</a:t>
            </a:r>
          </a:p>
          <a:p>
            <a:r>
              <a:rPr lang="en-US" dirty="0" smtClean="0"/>
              <a:t>Process live data at high throughput and</a:t>
            </a:r>
            <a:br>
              <a:rPr lang="en-US" dirty="0" smtClean="0"/>
            </a:br>
            <a:r>
              <a:rPr lang="en-US" dirty="0" smtClean="0"/>
              <a:t>low latency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are not a good fit for </a:t>
            </a:r>
            <a:r>
              <a:rPr lang="en-US" dirty="0" err="1" smtClean="0"/>
              <a:t>MapReduce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254229"/>
            <a:ext cx="39008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>
                <a:latin typeface="Consolas"/>
                <a:cs typeface="Consolas"/>
              </a:rPr>
              <a:t>IRichSpout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nextTuple</a:t>
            </a:r>
            <a:r>
              <a:rPr lang="en-US" sz="1200" dirty="0">
                <a:latin typeface="Consolas"/>
                <a:cs typeface="Consolas"/>
              </a:rPr>
              <a:t>()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while ((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reader.readLine</a:t>
            </a:r>
            <a:r>
              <a:rPr lang="en-US" sz="1200" dirty="0">
                <a:latin typeface="Consolas"/>
                <a:cs typeface="Consolas"/>
              </a:rPr>
              <a:t>()) != null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),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50056" y="3264859"/>
            <a:ext cx="3486920" cy="281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 smtClean="0">
                <a:latin typeface="Consolas"/>
                <a:cs typeface="Consolas"/>
              </a:rPr>
              <a:t>SplitSentenceBolt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</a:t>
            </a:r>
            <a:r>
              <a:rPr lang="en-US" sz="1200" dirty="0" smtClean="0">
                <a:latin typeface="Consolas"/>
                <a:cs typeface="Consolas"/>
              </a:rPr>
              <a:t>input) </a:t>
            </a: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>
                <a:latin typeface="Consolas"/>
                <a:cs typeface="Consolas"/>
              </a:rPr>
              <a:t>sentence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</a:t>
            </a:r>
            <a:r>
              <a:rPr lang="en-US" sz="1200" dirty="0">
                <a:latin typeface="Consolas"/>
                <a:cs typeface="Consolas"/>
              </a:rPr>
              <a:t>[] words = </a:t>
            </a:r>
            <a:r>
              <a:rPr lang="en-US" sz="1200" dirty="0" err="1">
                <a:latin typeface="Consolas"/>
                <a:cs typeface="Consolas"/>
              </a:rPr>
              <a:t>sentence.split</a:t>
            </a:r>
            <a:r>
              <a:rPr lang="en-US" sz="1200" dirty="0">
                <a:latin typeface="Consolas"/>
                <a:cs typeface="Consolas"/>
              </a:rPr>
              <a:t>(" ");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for (</a:t>
            </a:r>
            <a:r>
              <a:rPr lang="en-US" sz="1200" dirty="0">
                <a:latin typeface="Consolas"/>
                <a:cs typeface="Consolas"/>
              </a:rPr>
              <a:t>String word: words</a:t>
            </a:r>
            <a:r>
              <a:rPr lang="en-US" sz="1200" dirty="0" smtClean="0">
                <a:latin typeface="Consolas"/>
                <a:cs typeface="Consolas"/>
              </a:rPr>
              <a:t>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Values(word));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65083" y="3005393"/>
            <a:ext cx="3421491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Map&lt;String, Integer&gt; counters;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input) 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if</a:t>
            </a:r>
            <a:r>
              <a:rPr lang="en-US" sz="1200" dirty="0">
                <a:latin typeface="Consolas"/>
                <a:cs typeface="Consolas"/>
              </a:rPr>
              <a:t>(!</a:t>
            </a:r>
            <a:r>
              <a:rPr lang="en-US" sz="1200" dirty="0" err="1">
                <a:latin typeface="Consolas"/>
                <a:cs typeface="Consolas"/>
              </a:rPr>
              <a:t>counters.containsKey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1)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else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Integer </a:t>
            </a:r>
            <a:r>
              <a:rPr lang="en-US" sz="1200" dirty="0">
                <a:latin typeface="Consolas"/>
                <a:cs typeface="Consolas"/>
              </a:rPr>
              <a:t>c = </a:t>
            </a:r>
            <a:r>
              <a:rPr lang="en-US" sz="1200" dirty="0" err="1">
                <a:latin typeface="Consolas"/>
                <a:cs typeface="Consolas"/>
              </a:rPr>
              <a:t>counters.get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Consolas"/>
                <a:cs typeface="Consolas"/>
              </a:rPr>
              <a:t>+ 1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c);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074043"/>
            <a:ext cx="8517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main</a:t>
            </a:r>
            <a:r>
              <a:rPr lang="en-US" sz="1200" dirty="0">
                <a:latin typeface="Consolas"/>
                <a:cs typeface="Consolas"/>
              </a:rPr>
              <a:t>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throws </a:t>
            </a:r>
            <a:r>
              <a:rPr lang="en-US" sz="1200" dirty="0" smtClean="0">
                <a:latin typeface="Consolas"/>
                <a:cs typeface="Consolas"/>
              </a:rPr>
              <a:t>Exception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config.setDebug</a:t>
            </a:r>
            <a:r>
              <a:rPr lang="en-US" sz="1200" dirty="0">
                <a:latin typeface="Consolas"/>
                <a:cs typeface="Consolas"/>
              </a:rPr>
              <a:t>(true)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TopologyBuilder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builder = new </a:t>
            </a:r>
            <a:r>
              <a:rPr lang="en-US" sz="1200" dirty="0" err="1">
                <a:latin typeface="Consolas"/>
                <a:cs typeface="Consolas"/>
              </a:rPr>
              <a:t>TopologyBuilder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builder.setSpout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", new </a:t>
            </a:r>
            <a:r>
              <a:rPr lang="en-US" sz="1200" dirty="0" err="1">
                <a:latin typeface="Consolas"/>
                <a:cs typeface="Consolas"/>
              </a:rPr>
              <a:t>LineReaderSpout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WordSpitterBolt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>
                <a:latin typeface="Consolas"/>
                <a:cs typeface="Consolas"/>
              </a:rPr>
              <a:t>("word-</a:t>
            </a:r>
            <a:r>
              <a:rPr lang="en-US" sz="1200" dirty="0" smtClean="0">
                <a:latin typeface="Consolas"/>
                <a:cs typeface="Consolas"/>
              </a:rPr>
              <a:t>count"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 cluster = new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cluster.submitTopology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builder.createTopology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Thread.sleep</a:t>
            </a:r>
            <a:r>
              <a:rPr lang="en-US" sz="1200" dirty="0">
                <a:latin typeface="Consolas"/>
                <a:cs typeface="Consolas"/>
              </a:rPr>
              <a:t>(10000)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cluster.shutdown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Stream </a:t>
            </a:r>
            <a:r>
              <a:rPr lang="en-US" dirty="0">
                <a:solidFill>
                  <a:srgbClr val="92D050"/>
                </a:solidFill>
              </a:rPr>
              <a:t>processing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Storm: One-record at a time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614165" y="4304379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511" y="3874813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6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5572125" y="3119813"/>
            <a:ext cx="1561505" cy="280494"/>
          </a:xfrm>
          <a:prstGeom prst="rightArrow">
            <a:avLst/>
          </a:prstGeom>
          <a:gradFill rotWithShape="1">
            <a:gsLst>
              <a:gs pos="0">
                <a:srgbClr val="2C9C89">
                  <a:tint val="100000"/>
                  <a:shade val="100000"/>
                  <a:satMod val="130000"/>
                </a:srgbClr>
              </a:gs>
              <a:gs pos="100000">
                <a:srgbClr val="2C9C8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C9C8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600" kern="0">
              <a:solidFill>
                <a:sysClr val="window" lastClr="FFFFFF"/>
              </a:solidFill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7" y="2703053"/>
            <a:ext cx="4538166" cy="2743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Chop up the live stream into batches of X seconds 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Spark treats each batch of data as RDDs and processes them using RDD operations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Finally, the processed results of the RDD operations are returned in batches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51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6" y="2703053"/>
            <a:ext cx="4678701" cy="2743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Batch sizes as low as ½ second, latency of about 1 second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Potential for combining batch processing and streaming processing in the same system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9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r>
              <a:rPr lang="en-US" dirty="0"/>
              <a:t>Get </a:t>
            </a:r>
            <a:r>
              <a:rPr lang="en-US" dirty="0" err="1"/>
              <a:t>hashtags</a:t>
            </a:r>
            <a:r>
              <a:rPr lang="en-US" dirty="0"/>
              <a:t>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 smtClean="0">
                <a:latin typeface="Consolas"/>
                <a:cs typeface="Consolas"/>
              </a:rPr>
              <a:t>()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817599" y="2284273"/>
            <a:ext cx="571500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a sequence of 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RDDs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2867620" y="4371182"/>
            <a:ext cx="980480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186238" y="4371182"/>
            <a:ext cx="980480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479256" y="4371182"/>
            <a:ext cx="980480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40230" y="3974112"/>
            <a:ext cx="1857375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867399" y="4876800"/>
            <a:ext cx="3022391" cy="762000"/>
          </a:xfrm>
          <a:prstGeom prst="wedgeRoundRectCallout">
            <a:avLst>
              <a:gd name="adj1" fmla="val -33826"/>
              <a:gd name="adj2" fmla="val -124938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236244" y="4024313"/>
            <a:ext cx="834628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522119" y="4024313"/>
            <a:ext cx="834628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0725" y="3389132"/>
            <a:ext cx="31432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Twitter Streaming API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76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Get </a:t>
            </a:r>
            <a:r>
              <a:rPr lang="en-US" dirty="0" err="1" smtClean="0"/>
              <a:t>hashtags</a:t>
            </a:r>
            <a:r>
              <a:rPr lang="en-US" dirty="0" smtClean="0"/>
              <a:t> from Twitter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69406" y="4310857"/>
            <a:ext cx="1321594" cy="1594644"/>
            <a:chOff x="7651750" y="8621713"/>
            <a:chExt cx="3524022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88023" y="4310857"/>
            <a:ext cx="1298376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00555" y="4310857"/>
            <a:ext cx="1381245" cy="1594644"/>
            <a:chOff x="14401482" y="8621713"/>
            <a:chExt cx="3683318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1" y="9457615"/>
              <a:ext cx="234294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177940"/>
              <a:ext cx="773114" cy="9848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783775" y="2601431"/>
            <a:ext cx="5648325" cy="533400"/>
          </a:xfrm>
          <a:prstGeom prst="wedgeRoundRectCallout">
            <a:avLst>
              <a:gd name="adj1" fmla="val -26503"/>
              <a:gd name="adj2" fmla="val -108217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transformation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modify data in one </a:t>
            </a:r>
            <a:r>
              <a:rPr lang="en-US" sz="1800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to create another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1107375" y="2601431"/>
            <a:ext cx="1457325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srgbClr val="000000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6572250" y="5143500"/>
            <a:ext cx="194310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RDDs created for every batch 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2867621" y="4371181"/>
            <a:ext cx="980480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103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20495" name="Group 111"/>
          <p:cNvGrpSpPr>
            <a:grpSpLocks/>
          </p:cNvGrpSpPr>
          <p:nvPr/>
        </p:nvGrpSpPr>
        <p:grpSpPr bwMode="auto">
          <a:xfrm>
            <a:off x="4239221" y="401955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6" name="Group 116"/>
          <p:cNvGrpSpPr>
            <a:grpSpLocks/>
          </p:cNvGrpSpPr>
          <p:nvPr/>
        </p:nvGrpSpPr>
        <p:grpSpPr bwMode="auto">
          <a:xfrm>
            <a:off x="4186238" y="4371181"/>
            <a:ext cx="980480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133"/>
          <p:cNvGrpSpPr>
            <a:grpSpLocks/>
          </p:cNvGrpSpPr>
          <p:nvPr/>
        </p:nvGrpSpPr>
        <p:grpSpPr bwMode="auto">
          <a:xfrm>
            <a:off x="5532239" y="401955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8" name="Group 138"/>
          <p:cNvGrpSpPr>
            <a:grpSpLocks/>
          </p:cNvGrpSpPr>
          <p:nvPr/>
        </p:nvGrpSpPr>
        <p:grpSpPr bwMode="auto">
          <a:xfrm>
            <a:off x="5479256" y="4371181"/>
            <a:ext cx="980480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28370" y="3950839"/>
            <a:ext cx="188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759730" y="5105400"/>
            <a:ext cx="1885950" cy="85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  <a:p>
            <a:r>
              <a:rPr lang="en-US" sz="14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[#cat, #dog, … 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72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Get </a:t>
            </a:r>
            <a:r>
              <a:rPr lang="en-US" dirty="0" err="1" smtClean="0"/>
              <a:t>hashtags</a:t>
            </a:r>
            <a:r>
              <a:rPr lang="en-US" dirty="0" smtClean="0"/>
              <a:t> from Twitter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 smtClean="0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 smtClean="0">
                <a:latin typeface="Consolas"/>
                <a:cs typeface="Consolas"/>
              </a:rPr>
              <a:t>.</a:t>
            </a:r>
            <a:r>
              <a:rPr lang="en-US" sz="1700" dirty="0" err="1" smtClean="0">
                <a:solidFill>
                  <a:srgbClr val="0D8BE6"/>
                </a:solidFill>
                <a:latin typeface="Consolas"/>
                <a:cs typeface="Consolas"/>
              </a:rPr>
              <a:t>foreach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hashTagRDD</a:t>
            </a:r>
            <a:r>
              <a:rPr lang="en-US" sz="1700" dirty="0" smtClean="0">
                <a:latin typeface="Consolas"/>
                <a:cs typeface="Consolas"/>
              </a:rPr>
              <a:t> =&gt; { ... })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926398" y="2693772"/>
            <a:ext cx="5903328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Tahoma"/>
                <a:cs typeface="Tahoma"/>
              </a:rPr>
              <a:t>: do whatever you want with the processed data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3375082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4693700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5986123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323630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4642247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5935266" y="49014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330178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4648794" y="4973638"/>
            <a:ext cx="85792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941219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</a:t>
            </a:r>
            <a:r>
              <a:rPr lang="en-US" sz="1400" kern="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atch</a:t>
            </a: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781050" y="3733800"/>
            <a:ext cx="18859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781050" y="4533900"/>
            <a:ext cx="1885950" cy="59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 DStream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2931912" y="5481287"/>
            <a:ext cx="3433764" cy="685800"/>
          </a:xfrm>
          <a:prstGeom prst="wedgeRoundRectCallout">
            <a:avLst>
              <a:gd name="adj1" fmla="val -66225"/>
              <a:gd name="adj2" fmla="val 22361"/>
              <a:gd name="adj3" fmla="val 16667"/>
            </a:avLst>
          </a:prstGeom>
          <a:noFill/>
          <a:ln w="28575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Tahoma"/>
                <a:cs typeface="Tahoma"/>
              </a:rPr>
              <a:t>Write to database, update analytics UI, do whatever you want</a:t>
            </a:r>
            <a:endParaRPr lang="en-US" sz="16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44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Window-based Transformations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smtClean="0">
                <a:latin typeface="Consolas"/>
                <a:cs typeface="Consolas"/>
              </a:rPr>
              <a:t>Min(1)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Sec(</a:t>
            </a:r>
            <a:r>
              <a:rPr lang="en-US" sz="1700" dirty="0">
                <a:latin typeface="Consolas"/>
                <a:cs typeface="Consolas"/>
              </a:rPr>
              <a:t>5</a:t>
            </a:r>
            <a:r>
              <a:rPr lang="en-US" sz="1700" dirty="0" smtClean="0">
                <a:latin typeface="Consolas"/>
                <a:cs typeface="Consolas"/>
              </a:rPr>
              <a:t>)).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371600" y="4953000"/>
            <a:ext cx="6172200" cy="849178"/>
            <a:chOff x="1371600" y="4953000"/>
            <a:chExt cx="6172200" cy="849178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81" name="Right Arrow 80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371600" y="5486400"/>
              <a:ext cx="174985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DStream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 of data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5992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105" name="Rounded Rectangular Callout 104"/>
          <p:cNvSpPr/>
          <p:nvPr/>
        </p:nvSpPr>
        <p:spPr>
          <a:xfrm>
            <a:off x="2556264" y="3115558"/>
            <a:ext cx="1857375" cy="800100"/>
          </a:xfrm>
          <a:prstGeom prst="wedgeRoundRectCallout">
            <a:avLst>
              <a:gd name="adj1" fmla="val 39505"/>
              <a:gd name="adj2" fmla="val -106914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window operation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4588914" y="3115558"/>
            <a:ext cx="1514475" cy="800100"/>
          </a:xfrm>
          <a:prstGeom prst="wedgeRoundRectCallout">
            <a:avLst>
              <a:gd name="adj1" fmla="val -18492"/>
              <a:gd name="adj2" fmla="val -107376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window length</a:t>
            </a:r>
          </a:p>
        </p:txBody>
      </p:sp>
      <p:sp>
        <p:nvSpPr>
          <p:cNvPr id="107" name="Rounded Rectangular Callout 106"/>
          <p:cNvSpPr/>
          <p:nvPr/>
        </p:nvSpPr>
        <p:spPr>
          <a:xfrm>
            <a:off x="6265569" y="3115558"/>
            <a:ext cx="1514475" cy="800100"/>
          </a:xfrm>
          <a:prstGeom prst="wedgeRoundRectCallout">
            <a:avLst>
              <a:gd name="adj1" fmla="val -57046"/>
              <a:gd name="adj2" fmla="val -107900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interval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191000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>
                <a:lumMod val="40000"/>
                <a:lumOff val="60000"/>
              </a:srgbClr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724400" y="4267200"/>
            <a:ext cx="2286000" cy="685800"/>
            <a:chOff x="4724400" y="4267200"/>
            <a:chExt cx="2286000" cy="685800"/>
          </a:xfrm>
        </p:grpSpPr>
        <p:sp>
          <p:nvSpPr>
            <p:cNvPr id="110" name="TextBox 109"/>
            <p:cNvSpPr txBox="1"/>
            <p:nvPr/>
          </p:nvSpPr>
          <p:spPr>
            <a:xfrm>
              <a:off x="5181600" y="4267200"/>
              <a:ext cx="1563206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window length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1" name="Right Brace 11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10000" y="5562600"/>
            <a:ext cx="1547088" cy="620578"/>
            <a:chOff x="4267200" y="4191000"/>
            <a:chExt cx="1547088" cy="620578"/>
          </a:xfrm>
        </p:grpSpPr>
        <p:sp>
          <p:nvSpPr>
            <p:cNvPr id="113" name="TextBox 112"/>
            <p:cNvSpPr txBox="1"/>
            <p:nvPr/>
          </p:nvSpPr>
          <p:spPr>
            <a:xfrm>
              <a:off x="4267200" y="4495800"/>
              <a:ext cx="1547088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sliding interval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4" name="Right Brace 11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32981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/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4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15" grpId="0" animBg="1"/>
      <p:bldP spid="1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Iterative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essentially functional</a:t>
            </a:r>
          </a:p>
          <a:p>
            <a:r>
              <a:rPr lang="en-US" dirty="0" smtClean="0"/>
              <a:t>Expressing iterative algorithms as chains of Map/Reduce requires passing the entire state and doing a lot of network and disk I/O</a:t>
            </a:r>
          </a:p>
          <a:p>
            <a:pPr lvl="1"/>
            <a:r>
              <a:rPr lang="en-US" dirty="0" smtClean="0"/>
              <a:t>Recall all between-stage results are materialized to reliable and distributed storage (HDFS)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5239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65364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67287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67412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31831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31956" y="4803464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33050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3175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6" name="Curved Connector 35"/>
          <p:cNvCxnSpPr>
            <a:stCxn id="29" idx="3"/>
            <a:endCxn id="30" idx="1"/>
          </p:cNvCxnSpPr>
          <p:nvPr/>
        </p:nvCxnSpPr>
        <p:spPr>
          <a:xfrm flipV="1">
            <a:off x="2322602" y="4628442"/>
            <a:ext cx="444685" cy="351217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7" name="Curved Connector 36"/>
          <p:cNvCxnSpPr>
            <a:endCxn id="32" idx="0"/>
          </p:cNvCxnSpPr>
          <p:nvPr/>
        </p:nvCxnSpPr>
        <p:spPr>
          <a:xfrm>
            <a:off x="4546874" y="4628442"/>
            <a:ext cx="663576" cy="176195"/>
          </a:xfrm>
          <a:prstGeom prst="curvedConnector2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8" name="Curved Connector 37"/>
          <p:cNvCxnSpPr>
            <a:stCxn id="33" idx="2"/>
            <a:endCxn id="30" idx="2"/>
          </p:cNvCxnSpPr>
          <p:nvPr/>
        </p:nvCxnSpPr>
        <p:spPr>
          <a:xfrm rot="5400000" flipH="1">
            <a:off x="4503219" y="3446152"/>
            <a:ext cx="350044" cy="3064669"/>
          </a:xfrm>
          <a:prstGeom prst="curvedConnector3">
            <a:avLst>
              <a:gd name="adj1" fmla="val -351021"/>
            </a:avLst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1" name="Elbow Connector 40"/>
          <p:cNvCxnSpPr>
            <a:stCxn id="32" idx="3"/>
            <a:endCxn id="33" idx="1"/>
          </p:cNvCxnSpPr>
          <p:nvPr/>
        </p:nvCxnSpPr>
        <p:spPr>
          <a:xfrm flipV="1">
            <a:off x="5589069" y="4978486"/>
            <a:ext cx="242887" cy="1173"/>
          </a:xfrm>
          <a:prstGeom prst="bent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2" name="Curved Connector 41"/>
          <p:cNvCxnSpPr>
            <a:stCxn id="33" idx="3"/>
            <a:endCxn id="34" idx="1"/>
          </p:cNvCxnSpPr>
          <p:nvPr/>
        </p:nvCxnSpPr>
        <p:spPr>
          <a:xfrm>
            <a:off x="6589194" y="4978486"/>
            <a:ext cx="343856" cy="1173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690288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>
            <a:endCxn id="28" idx="1"/>
          </p:cNvCxnSpPr>
          <p:nvPr/>
        </p:nvCxnSpPr>
        <p:spPr>
          <a:xfrm flipV="1">
            <a:off x="172065" y="4979659"/>
            <a:ext cx="393174" cy="2018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3"/>
          </p:cNvCxnSpPr>
          <p:nvPr/>
        </p:nvCxnSpPr>
        <p:spPr>
          <a:xfrm>
            <a:off x="8690413" y="4979659"/>
            <a:ext cx="428624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3392" y="5246126"/>
            <a:ext cx="159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Init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state,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convert input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into input +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358" y="4799565"/>
            <a:ext cx="11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Iterative 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comp.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9615" y="5141252"/>
            <a:ext cx="104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Test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for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0691" y="5266544"/>
            <a:ext cx="15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Discard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state, output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results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57" name="Straight Arrow Connector 56"/>
          <p:cNvCxnSpPr>
            <a:stCxn id="28" idx="3"/>
            <a:endCxn id="29" idx="1"/>
          </p:cNvCxnSpPr>
          <p:nvPr/>
        </p:nvCxnSpPr>
        <p:spPr>
          <a:xfrm>
            <a:off x="1322477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0" idx="3"/>
            <a:endCxn id="31" idx="1"/>
          </p:cNvCxnSpPr>
          <p:nvPr/>
        </p:nvCxnSpPr>
        <p:spPr>
          <a:xfrm>
            <a:off x="3524525" y="4628442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>
          <a:xfrm>
            <a:off x="6511893" y="4379358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677627" y="4171137"/>
            <a:ext cx="210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=</a:t>
            </a:r>
            <a:r>
              <a:rPr kumimoji="0" lang="en-US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write + read I/O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68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823274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RDDs remember the operations that created them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Batches of input data are replicated in memory for fault-tolerance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Data lost due to worker failure, can be recomputed from replicated input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7498231" y="1638300"/>
            <a:ext cx="14001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input data replicated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 memory</a:t>
            </a:r>
          </a:p>
        </p:txBody>
      </p:sp>
      <p:grpSp>
        <p:nvGrpSpPr>
          <p:cNvPr id="54" name="Group 116"/>
          <p:cNvGrpSpPr>
            <a:grpSpLocks/>
          </p:cNvGrpSpPr>
          <p:nvPr/>
        </p:nvGrpSpPr>
        <p:grpSpPr bwMode="auto">
          <a:xfrm>
            <a:off x="5547987" y="2149475"/>
            <a:ext cx="1743075" cy="593725"/>
            <a:chOff x="7762239" y="5609988"/>
            <a:chExt cx="2889827" cy="840669"/>
          </a:xfrm>
        </p:grpSpPr>
        <p:pic>
          <p:nvPicPr>
            <p:cNvPr id="55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59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65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9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08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31"/>
          <p:cNvSpPr txBox="1">
            <a:spLocks noChangeArrowheads="1"/>
          </p:cNvSpPr>
          <p:nvPr/>
        </p:nvSpPr>
        <p:spPr bwMode="auto">
          <a:xfrm>
            <a:off x="6069481" y="3013075"/>
            <a:ext cx="1360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Tahoma"/>
                <a:cs typeface="Tahoma"/>
              </a:rPr>
              <a:t>flatMap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>
            <a:off x="6360009" y="2041525"/>
            <a:ext cx="24393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640856" y="1676400"/>
            <a:ext cx="1485900" cy="266700"/>
            <a:chOff x="14325600" y="2971800"/>
            <a:chExt cx="3657600" cy="9906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12356" y="5029200"/>
            <a:ext cx="571500" cy="266700"/>
            <a:chOff x="15697200" y="10210800"/>
            <a:chExt cx="1524000" cy="99060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783731" y="1905000"/>
            <a:ext cx="1485900" cy="266700"/>
            <a:chOff x="14325600" y="2971800"/>
            <a:chExt cx="3657600" cy="990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564085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82659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01233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19806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8380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56954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75528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94101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6376635" y="2171700"/>
            <a:ext cx="954584" cy="2371726"/>
            <a:chOff x="16135649" y="4343400"/>
            <a:chExt cx="2545116" cy="4744158"/>
          </a:xfrm>
        </p:grpSpPr>
        <p:cxnSp>
          <p:nvCxnSpPr>
            <p:cNvPr id="95" name="Straight Arrow Connector 94"/>
            <p:cNvCxnSpPr>
              <a:stCxn id="84" idx="2"/>
              <a:endCxn id="60" idx="0"/>
            </p:cNvCxnSpPr>
            <p:nvPr/>
          </p:nvCxnSpPr>
          <p:spPr bwMode="auto">
            <a:xfrm flipH="1">
              <a:off x="16135649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>
              <a:stCxn id="85" idx="2"/>
              <a:endCxn id="61" idx="0"/>
            </p:cNvCxnSpPr>
            <p:nvPr/>
          </p:nvCxnSpPr>
          <p:spPr bwMode="auto">
            <a:xfrm flipH="1">
              <a:off x="17194327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7" name="Rounded Rectangular Callout 96"/>
          <p:cNvSpPr/>
          <p:nvPr/>
        </p:nvSpPr>
        <p:spPr>
          <a:xfrm>
            <a:off x="7383931" y="4267200"/>
            <a:ext cx="15144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lost partitions recomputed on other workers</a:t>
            </a:r>
          </a:p>
        </p:txBody>
      </p:sp>
      <p:sp>
        <p:nvSpPr>
          <p:cNvPr id="98" name="Rectangle 155"/>
          <p:cNvSpPr>
            <a:spLocks noChangeArrowheads="1"/>
          </p:cNvSpPr>
          <p:nvPr/>
        </p:nvSpPr>
        <p:spPr bwMode="auto">
          <a:xfrm>
            <a:off x="4583581" y="14859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99" name="Rectangle 155"/>
          <p:cNvSpPr>
            <a:spLocks noChangeArrowheads="1"/>
          </p:cNvSpPr>
          <p:nvPr/>
        </p:nvSpPr>
        <p:spPr bwMode="auto">
          <a:xfrm>
            <a:off x="4612156" y="38862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52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2" grpId="0" animBg="1"/>
      <p:bldP spid="93" grpId="0" animBg="1"/>
      <p:bldP spid="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processing of large amounts of live data is an important requirement</a:t>
            </a:r>
          </a:p>
          <a:p>
            <a:pPr lvl="1"/>
            <a:r>
              <a:rPr lang="en-US" dirty="0" smtClean="0"/>
              <a:t>Desirable to have both high throughput (100s of MB/s) and low latency (~s)</a:t>
            </a:r>
          </a:p>
          <a:p>
            <a:r>
              <a:rPr lang="en-US" dirty="0" smtClean="0"/>
              <a:t>Combine the efficiency of in-memory distributed processing of Spark with stream processing model</a:t>
            </a:r>
          </a:p>
          <a:p>
            <a:pPr lvl="1"/>
            <a:r>
              <a:rPr lang="en-US" dirty="0" smtClean="0"/>
              <a:t>Key is to break down processing in small batches</a:t>
            </a:r>
          </a:p>
          <a:p>
            <a:pPr lvl="1"/>
            <a:r>
              <a:rPr lang="en-US" dirty="0" smtClean="0"/>
              <a:t>Storm has a second API (Trident) for micro-batch processing</a:t>
            </a:r>
          </a:p>
          <a:p>
            <a:r>
              <a:rPr lang="en-US" dirty="0" smtClean="0"/>
              <a:t>Also an advantage: use and maintain a single software stack for both processing models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5629275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Cloud networks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954431" y="3396344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http://www.flickr.com/photos/3dking/2573905313/sizes/l/in/photostream/</a:t>
            </a:r>
          </a:p>
        </p:txBody>
      </p:sp>
      <p:pic>
        <p:nvPicPr>
          <p:cNvPr id="9" name="Picture 8" descr="2573905313_d8aff49e0c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" y="1487155"/>
            <a:ext cx="5937016" cy="3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</a:t>
            </a:r>
            <a:r>
              <a:rPr lang="en-US" dirty="0"/>
              <a:t>A</a:t>
            </a:r>
            <a:r>
              <a:rPr lang="en-US" dirty="0" smtClean="0"/>
              <a:t>d-hoc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specifically designed for batch operations over large amounts of data</a:t>
            </a:r>
          </a:p>
          <a:p>
            <a:r>
              <a:rPr lang="en-US" dirty="0" smtClean="0"/>
              <a:t>New analysis task means writing a new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Tedious thing to do with languages such as Java</a:t>
            </a:r>
          </a:p>
          <a:p>
            <a:pPr lvl="1"/>
            <a:r>
              <a:rPr lang="en-US" dirty="0" smtClean="0"/>
              <a:t>Programming interface is not familiar to traditional data analysts with SQL skills</a:t>
            </a:r>
          </a:p>
          <a:p>
            <a:endParaRPr lang="en-US" dirty="0"/>
          </a:p>
          <a:p>
            <a:r>
              <a:rPr lang="en-US" dirty="0" smtClean="0"/>
              <a:t>Getting results incurs development effort!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Spark: In-Memory Resilient Distributed Datasets</a:t>
            </a:r>
          </a:p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343003" y="298443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of just having a big block of RAM, partitioned </a:t>
            </a:r>
            <a:r>
              <a:rPr lang="en-US" dirty="0" smtClean="0"/>
              <a:t>across machines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And a series of operators that can be executed in parallel </a:t>
            </a:r>
            <a:r>
              <a:rPr lang="en-US" dirty="0" smtClean="0"/>
              <a:t>across the </a:t>
            </a:r>
            <a:r>
              <a:rPr lang="en-US" dirty="0"/>
              <a:t>different partitions</a:t>
            </a:r>
          </a:p>
          <a:p>
            <a:endParaRPr lang="en-US" dirty="0"/>
          </a:p>
          <a:p>
            <a:r>
              <a:rPr lang="en-US" dirty="0"/>
              <a:t>That’s basically </a:t>
            </a:r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A distributed memory abstraction that is both fault-tolerant and efficient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</a:t>
            </a:r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pPr lvl="1"/>
            <a:r>
              <a:rPr lang="en-US" dirty="0" smtClean="0"/>
              <a:t>They are called Resilient </a:t>
            </a:r>
            <a:r>
              <a:rPr lang="en-US" dirty="0"/>
              <a:t>Distributed Datasets </a:t>
            </a:r>
            <a:r>
              <a:rPr lang="en-US" dirty="0" smtClean="0"/>
              <a:t>(RDDs)</a:t>
            </a:r>
          </a:p>
          <a:p>
            <a:endParaRPr lang="en-US" dirty="0" smtClean="0"/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Data Sharing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9" name="Straight Arrow Connector 48"/>
          <p:cNvCxnSpPr>
            <a:stCxn id="48" idx="4"/>
            <a:endCxn id="50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828107" y="1951164"/>
            <a:ext cx="86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0170" y="2590925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63" name="Picture 6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4" name="Picture 63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5" name="Picture 64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1040170" y="5105820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67" name="Straight Arrow Connector 66"/>
          <p:cNvCxnSpPr>
            <a:stCxn id="81" idx="3"/>
            <a:endCxn id="76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81" idx="3"/>
            <a:endCxn id="7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1" idx="3"/>
            <a:endCxn id="7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endCxn id="75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3" name="Folded Corner 72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4" name="Folded Corner 73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Folded Corner 74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79" name="Straight Arrow Connector 78"/>
          <p:cNvCxnSpPr>
            <a:stCxn id="81" idx="3"/>
            <a:endCxn id="8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Can 8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3" name="Straight Arrow Connector 82"/>
          <p:cNvCxnSpPr>
            <a:stCxn id="8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752891" y="3674736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2" name="Footer Placeholder 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2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46145</TotalTime>
  <Words>2554</Words>
  <Application>Microsoft Macintosh PowerPoint</Application>
  <PresentationFormat>On-screen Show (4:3)</PresentationFormat>
  <Paragraphs>634</Paragraphs>
  <Slides>42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Calibri</vt:lpstr>
      <vt:lpstr>Consolas</vt:lpstr>
      <vt:lpstr>Corbel</vt:lpstr>
      <vt:lpstr>Gill Sans</vt:lpstr>
      <vt:lpstr>Lucida Console</vt:lpstr>
      <vt:lpstr>Monaco</vt:lpstr>
      <vt:lpstr>ＭＳ Ｐゴシック</vt:lpstr>
      <vt:lpstr>Tahoma</vt:lpstr>
      <vt:lpstr>Times New Roman</vt:lpstr>
      <vt:lpstr>Wingdings</vt:lpstr>
      <vt:lpstr>ヒラギノ角ゴ ProN W3</vt:lpstr>
      <vt:lpstr>Arial</vt:lpstr>
      <vt:lpstr>mcanini-ingi2145</vt:lpstr>
      <vt:lpstr>Equation</vt:lpstr>
      <vt:lpstr>INGI2145: CLOUD COMPUTING (Fall 2015)</vt:lpstr>
      <vt:lpstr>MapReduce: Not for Every Task</vt:lpstr>
      <vt:lpstr>MapReduce: Not for Every Task</vt:lpstr>
      <vt:lpstr>MapReduce for Iterative Computation</vt:lpstr>
      <vt:lpstr>MapReduce for Ad-hoc Queries</vt:lpstr>
      <vt:lpstr>Plan for today</vt:lpstr>
      <vt:lpstr>Spark: Resilient Distributed Datasets</vt:lpstr>
      <vt:lpstr>Spark: Resilient Distributed Datasets</vt:lpstr>
      <vt:lpstr>In-Memory Data Sharing</vt:lpstr>
      <vt:lpstr>Efficient Fault Recovery via Lineage</vt:lpstr>
      <vt:lpstr>Generality of RDDs</vt:lpstr>
      <vt:lpstr>Tradeoff Space</vt:lpstr>
      <vt:lpstr>Spark Programming Interface</vt:lpstr>
      <vt:lpstr>Spark Operations</vt:lpstr>
      <vt:lpstr>Task Scheduler</vt:lpstr>
      <vt:lpstr>Example: Log Mining</vt:lpstr>
      <vt:lpstr>Example: Word Count</vt:lpstr>
      <vt:lpstr>Example: Word Count</vt:lpstr>
      <vt:lpstr>Example: PageRank</vt:lpstr>
      <vt:lpstr>Optimizing Placement</vt:lpstr>
      <vt:lpstr>Programming Models Implemented on Spark</vt:lpstr>
      <vt:lpstr>Spark Summary</vt:lpstr>
      <vt:lpstr>Plan for today</vt:lpstr>
      <vt:lpstr>Stream Processing</vt:lpstr>
      <vt:lpstr>Stateful Stream Processing</vt:lpstr>
      <vt:lpstr>Apache Storm</vt:lpstr>
      <vt:lpstr>Abstractions in Storm</vt:lpstr>
      <vt:lpstr>Storm Cluster Architecture</vt:lpstr>
      <vt:lpstr>Fault Tolerance</vt:lpstr>
      <vt:lpstr>Example: Word Count</vt:lpstr>
      <vt:lpstr>Example: Word Count</vt:lpstr>
      <vt:lpstr>Example: Word Count</vt:lpstr>
      <vt:lpstr>Plan for today</vt:lpstr>
      <vt:lpstr>Spark Streaming</vt:lpstr>
      <vt:lpstr>Spark Streaming</vt:lpstr>
      <vt:lpstr>Example: Get hashtags from Twitter </vt:lpstr>
      <vt:lpstr>Example: Get hashtags from Twitter </vt:lpstr>
      <vt:lpstr>Example: Get hashtags from Twitter  </vt:lpstr>
      <vt:lpstr>Window-based Transformations</vt:lpstr>
      <vt:lpstr>Fault Tolerance</vt:lpstr>
      <vt:lpstr>Streaming Summary</vt:lpstr>
      <vt:lpstr>Stay tuned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MapReduce</dc:title>
  <dc:subject>INGI2145: Cloud Computing</dc:subject>
  <dc:creator>Marco Canini</dc:creator>
  <cp:keywords/>
  <dc:description/>
  <cp:lastModifiedBy>Marco Canini</cp:lastModifiedBy>
  <cp:revision>4740</cp:revision>
  <dcterms:created xsi:type="dcterms:W3CDTF">1999-05-23T11:18:07Z</dcterms:created>
  <dcterms:modified xsi:type="dcterms:W3CDTF">2015-11-05T11:49:27Z</dcterms:modified>
  <cp:category/>
</cp:coreProperties>
</file>