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59"/>
  </p:notesMasterIdLst>
  <p:handoutMasterIdLst>
    <p:handoutMasterId r:id="rId60"/>
  </p:handoutMasterIdLst>
  <p:sldIdLst>
    <p:sldId id="672" r:id="rId2"/>
    <p:sldId id="703" r:id="rId3"/>
    <p:sldId id="787" r:id="rId4"/>
    <p:sldId id="674" r:id="rId5"/>
    <p:sldId id="704" r:id="rId6"/>
    <p:sldId id="764" r:id="rId7"/>
    <p:sldId id="765" r:id="rId8"/>
    <p:sldId id="766" r:id="rId9"/>
    <p:sldId id="767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1" r:id="rId21"/>
    <p:sldId id="803" r:id="rId22"/>
    <p:sldId id="804" r:id="rId23"/>
    <p:sldId id="805" r:id="rId24"/>
    <p:sldId id="806" r:id="rId25"/>
    <p:sldId id="807" r:id="rId26"/>
    <p:sldId id="768" r:id="rId27"/>
    <p:sldId id="769" r:id="rId28"/>
    <p:sldId id="788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783" r:id="rId42"/>
    <p:sldId id="784" r:id="rId43"/>
    <p:sldId id="785" r:id="rId44"/>
    <p:sldId id="786" r:id="rId45"/>
    <p:sldId id="789" r:id="rId46"/>
    <p:sldId id="745" r:id="rId47"/>
    <p:sldId id="697" r:id="rId48"/>
    <p:sldId id="698" r:id="rId49"/>
    <p:sldId id="699" r:id="rId50"/>
    <p:sldId id="700" r:id="rId51"/>
    <p:sldId id="808" r:id="rId52"/>
    <p:sldId id="701" r:id="rId53"/>
    <p:sldId id="810" r:id="rId54"/>
    <p:sldId id="811" r:id="rId55"/>
    <p:sldId id="813" r:id="rId56"/>
    <p:sldId id="702" r:id="rId57"/>
    <p:sldId id="762" r:id="rId5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20" autoAdjust="0"/>
    <p:restoredTop sz="81113" autoAdjust="0"/>
  </p:normalViewPr>
  <p:slideViewPr>
    <p:cSldViewPr snapToGrid="0">
      <p:cViewPr varScale="1">
        <p:scale>
          <a:sx n="101" d="100"/>
          <a:sy n="101" d="100"/>
        </p:scale>
        <p:origin x="208" y="20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0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3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8F927-D9D3-4C15-8C47-EB159F7BBCF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6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66F01-4ADB-4ADF-AB26-5F6357EEC15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7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69A88-7682-4E4C-A768-EF23C8591B7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956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1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C0F71-7242-42ED-AA34-D607424A65C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355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3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8AFF0-E85B-46D8-BECF-1DB966856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  <p:sldLayoutId id="214748366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</a:t>
            </a:r>
            <a:r>
              <a:rPr lang="en-US" sz="3000"/>
              <a:t>Fall </a:t>
            </a:r>
            <a:r>
              <a:rPr lang="en-US" sz="300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Beyond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: Higher-level languages, Graphs</a:t>
            </a:r>
          </a:p>
          <a:p>
            <a:endParaRPr lang="en-US" sz="2000" dirty="0" smtClean="0"/>
          </a:p>
          <a:p>
            <a:r>
              <a:rPr lang="en-US" sz="2000" dirty="0" smtClean="0"/>
              <a:t>22 October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7803" y="6363939"/>
            <a:ext cx="459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12240" cy="4532312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Idea:</a:t>
            </a:r>
            <a:r>
              <a:rPr lang="en-US" dirty="0" smtClean="0"/>
              <a:t> User should work at a level close to the specification – not the implementation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logical</a:t>
            </a:r>
            <a:r>
              <a:rPr lang="en-US" dirty="0" smtClean="0"/>
              <a:t> model of the data – a </a:t>
            </a:r>
            <a:r>
              <a:rPr lang="en-US" dirty="0" smtClean="0">
                <a:solidFill>
                  <a:srgbClr val="FF9900"/>
                </a:solidFill>
              </a:rPr>
              <a:t>schema</a:t>
            </a:r>
          </a:p>
          <a:p>
            <a:pPr lvl="2"/>
            <a:r>
              <a:rPr lang="en-US" dirty="0" smtClean="0"/>
              <a:t>Basically like class definitions, but also includes relationships, constraints</a:t>
            </a:r>
          </a:p>
          <a:p>
            <a:pPr lvl="1"/>
            <a:r>
              <a:rPr lang="en-US" dirty="0" smtClean="0"/>
              <a:t>This will help us form a </a:t>
            </a:r>
            <a:r>
              <a:rPr lang="en-US" dirty="0" smtClean="0">
                <a:solidFill>
                  <a:srgbClr val="FF9900"/>
                </a:solidFill>
              </a:rPr>
              <a:t>physical</a:t>
            </a:r>
            <a:r>
              <a:rPr lang="en-US" dirty="0" smtClean="0"/>
              <a:t> representation, </a:t>
            </a:r>
            <a:br>
              <a:rPr lang="en-US" dirty="0" smtClean="0"/>
            </a:br>
            <a:r>
              <a:rPr lang="en-US" dirty="0" smtClean="0"/>
              <a:t>i.e., a set of tables</a:t>
            </a:r>
          </a:p>
          <a:p>
            <a:pPr lvl="2"/>
            <a:r>
              <a:rPr lang="en-US" dirty="0" smtClean="0"/>
              <a:t>Applications stay the same even if the platform changes</a:t>
            </a:r>
          </a:p>
          <a:p>
            <a:r>
              <a:rPr lang="en-US" dirty="0" smtClean="0"/>
              <a:t>Computations are specified as </a:t>
            </a:r>
            <a:r>
              <a:rPr lang="en-US" dirty="0" smtClean="0">
                <a:solidFill>
                  <a:srgbClr val="FF9900"/>
                </a:solidFill>
              </a:rPr>
              <a:t>queries</a:t>
            </a:r>
          </a:p>
          <a:p>
            <a:pPr lvl="1"/>
            <a:r>
              <a:rPr lang="en-US" dirty="0" smtClean="0"/>
              <a:t>Again, in terms of logical operations</a:t>
            </a:r>
          </a:p>
          <a:p>
            <a:pPr lvl="1"/>
            <a:r>
              <a:rPr lang="en-US" dirty="0" smtClean="0"/>
              <a:t>Gets mapped into a </a:t>
            </a:r>
            <a:r>
              <a:rPr lang="en-US" dirty="0" smtClean="0">
                <a:solidFill>
                  <a:srgbClr val="FF9900"/>
                </a:solidFill>
              </a:rPr>
              <a:t>query evaluation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174037" cy="990600"/>
          </a:xfrm>
        </p:spPr>
        <p:txBody>
          <a:bodyPr/>
          <a:lstStyle/>
          <a:p>
            <a:r>
              <a:rPr lang="en-US" smtClean="0"/>
              <a:t>Recall: Our (simplistic) social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00169" y="3765176"/>
            <a:ext cx="3302598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 </a:t>
            </a:r>
            <a:r>
              <a:rPr lang="en-US" sz="1600" smtClean="0">
                <a:solidFill>
                  <a:srgbClr val="FF0000"/>
                </a:solidFill>
              </a:rPr>
              <a:t>0.5,</a:t>
            </a:r>
            <a:r>
              <a:rPr lang="en-US" sz="1600" smtClean="0"/>
              <a:t> Facebook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(Alice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0.9, </a:t>
            </a:r>
            <a:r>
              <a:rPr lang="en-US" sz="1600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 </a:t>
            </a:r>
            <a:r>
              <a:rPr lang="en-US" sz="1600" smtClean="0">
                <a:solidFill>
                  <a:srgbClr val="FF0000"/>
                </a:solidFill>
              </a:rPr>
              <a:t>0.5,</a:t>
            </a:r>
            <a:r>
              <a:rPr lang="en-US" sz="1600" smtClean="0">
                <a:solidFill>
                  <a:srgbClr val="33CC33"/>
                </a:solidFill>
              </a:rPr>
              <a:t> </a:t>
            </a:r>
            <a:r>
              <a:rPr lang="en-US" sz="1600" smtClean="0"/>
              <a:t>Magna </a:t>
            </a:r>
            <a:r>
              <a:rPr lang="en-US" sz="1600" dirty="0" err="1" smtClean="0"/>
              <a:t>Carta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 </a:t>
            </a:r>
            <a:r>
              <a:rPr lang="en-US" sz="1600" smtClean="0">
                <a:solidFill>
                  <a:srgbClr val="FF0000"/>
                </a:solidFill>
              </a:rPr>
              <a:t>0.3,</a:t>
            </a:r>
            <a:r>
              <a:rPr lang="en-US" sz="1600" smtClean="0">
                <a:solidFill>
                  <a:srgbClr val="33CC33"/>
                </a:solidFill>
              </a:rPr>
              <a:t> </a:t>
            </a:r>
            <a:r>
              <a:rPr lang="en-US" sz="1600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 </a:t>
            </a:r>
            <a:r>
              <a:rPr lang="en-US" sz="1600" smtClean="0">
                <a:solidFill>
                  <a:srgbClr val="FF0000"/>
                </a:solidFill>
              </a:rPr>
              <a:t>0.8, </a:t>
            </a:r>
            <a:r>
              <a:rPr lang="en-US" sz="1600" smtClean="0"/>
              <a:t>Facebook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smtClean="0"/>
              <a:t>(Mikhail, </a:t>
            </a:r>
            <a:r>
              <a:rPr lang="en-US" sz="1600" smtClean="0">
                <a:solidFill>
                  <a:srgbClr val="33CC33"/>
                </a:solidFill>
              </a:rPr>
              <a:t>fan-of,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0.7, </a:t>
            </a:r>
            <a:r>
              <a:rPr lang="en-US" sz="1600" smtClean="0"/>
              <a:t>Magna </a:t>
            </a:r>
            <a:r>
              <a:rPr lang="en-US" sz="1600" dirty="0" err="1" smtClean="0"/>
              <a:t>Carta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0.7, </a:t>
            </a:r>
            <a:r>
              <a:rPr lang="en-US" sz="1600" smtClean="0"/>
              <a:t>Facebook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0.9, </a:t>
            </a:r>
            <a:r>
              <a:rPr lang="en-US" sz="1600" smtClean="0"/>
              <a:t>Alice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 </a:t>
            </a:r>
            <a:r>
              <a:rPr lang="en-US" sz="1600" smtClean="0">
                <a:solidFill>
                  <a:srgbClr val="FF0000"/>
                </a:solidFill>
              </a:rPr>
              <a:t>0.3, </a:t>
            </a:r>
            <a:r>
              <a:rPr lang="en-US" sz="1600" smtClean="0"/>
              <a:t>Jose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Alice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Sunita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Jose</a:t>
            </a:r>
            <a:endParaRPr lang="en-US" sz="18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Mikhail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314" y="2212261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Magna </a:t>
            </a:r>
            <a:r>
              <a:rPr lang="en-US" sz="1800" dirty="0" err="1" smtClean="0">
                <a:latin typeface="+mn-lt"/>
              </a:rPr>
              <a:t>Carta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Facebook</a:t>
            </a:r>
            <a:endParaRPr lang="en-US" sz="1800" dirty="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6008" y="1519178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0048" y="2411455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5933" y="2426204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637" y="2153359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55" y="1939507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8382" y="2261801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3866" y="1615043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53958" y="200092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12718" y="272347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1789" y="217662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1163" y="270554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047" y="18036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0969" y="194533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336" y="25710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Logical schema with entity-relationship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46484" y="1692443"/>
            <a:ext cx="1780673" cy="978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37684" y="4771822"/>
            <a:ext cx="1780673" cy="978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Organization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8146" y="4952605"/>
            <a:ext cx="1941095" cy="978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StatusLog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0284" y="6137690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259821" y="6161754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msg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659677" y="5934873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702413" y="5950915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name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2506" y="2654969"/>
            <a:ext cx="2959767" cy="689810"/>
            <a:chOff x="192506" y="2654969"/>
            <a:chExt cx="2959767" cy="689810"/>
          </a:xfrm>
        </p:grpSpPr>
        <p:sp>
          <p:nvSpPr>
            <p:cNvPr id="12" name="Oval 11"/>
            <p:cNvSpPr/>
            <p:nvPr/>
          </p:nvSpPr>
          <p:spPr bwMode="auto">
            <a:xfrm>
              <a:off x="192506" y="2959768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uid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22948" y="2975810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342146" y="2935705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bday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12" idx="7"/>
            </p:cNvCxnSpPr>
            <p:nvPr/>
          </p:nvCxnSpPr>
          <p:spPr bwMode="auto">
            <a:xfrm rot="5400000" flipH="1" flipV="1">
              <a:off x="876191" y="2670792"/>
              <a:ext cx="350813" cy="3352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3" idx="0"/>
            </p:cNvCxnSpPr>
            <p:nvPr/>
          </p:nvCxnSpPr>
          <p:spPr bwMode="auto">
            <a:xfrm rot="5400000" flipH="1" flipV="1">
              <a:off x="1397670" y="2785310"/>
              <a:ext cx="320842" cy="601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4" idx="0"/>
            </p:cNvCxnSpPr>
            <p:nvPr/>
          </p:nvCxnSpPr>
          <p:spPr bwMode="auto">
            <a:xfrm rot="16200000" flipV="1">
              <a:off x="2484521" y="2673015"/>
              <a:ext cx="272716" cy="252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>
            <a:stCxn id="17" idx="7"/>
          </p:cNvCxnSpPr>
          <p:nvPr/>
        </p:nvCxnSpPr>
        <p:spPr bwMode="auto">
          <a:xfrm rot="5400000" flipH="1" flipV="1">
            <a:off x="846002" y="5932935"/>
            <a:ext cx="254559" cy="263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8" idx="0"/>
          </p:cNvCxnSpPr>
          <p:nvPr/>
        </p:nvCxnSpPr>
        <p:spPr bwMode="auto">
          <a:xfrm rot="16200000" flipV="1">
            <a:off x="2478397" y="5975265"/>
            <a:ext cx="208547" cy="164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7076772" y="5782474"/>
            <a:ext cx="160421" cy="136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0" idx="0"/>
          </p:cNvCxnSpPr>
          <p:nvPr/>
        </p:nvCxnSpPr>
        <p:spPr bwMode="auto">
          <a:xfrm rot="16200000" flipV="1">
            <a:off x="7985157" y="5828594"/>
            <a:ext cx="176462" cy="68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2727157" y="1435767"/>
            <a:ext cx="4243137" cy="1002632"/>
            <a:chOff x="2727157" y="1435767"/>
            <a:chExt cx="4243137" cy="1002632"/>
          </a:xfrm>
        </p:grpSpPr>
        <p:cxnSp>
          <p:nvCxnSpPr>
            <p:cNvPr id="54" name="Elbow Connector 53"/>
            <p:cNvCxnSpPr>
              <a:stCxn id="6" idx="3"/>
              <a:endCxn id="11" idx="1"/>
            </p:cNvCxnSpPr>
            <p:nvPr/>
          </p:nvCxnSpPr>
          <p:spPr bwMode="auto">
            <a:xfrm flipV="1">
              <a:off x="2727157" y="1884946"/>
              <a:ext cx="1259306" cy="2967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iamond 10"/>
            <p:cNvSpPr/>
            <p:nvPr/>
          </p:nvSpPr>
          <p:spPr bwMode="auto">
            <a:xfrm>
              <a:off x="3986463" y="1475872"/>
              <a:ext cx="1828799" cy="818147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FriendOf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160167" y="2069430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strength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112041" y="1435767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type</a:t>
              </a:r>
            </a:p>
          </p:txBody>
        </p:sp>
        <p:cxnSp>
          <p:nvCxnSpPr>
            <p:cNvPr id="46" name="Straight Connector 45"/>
            <p:cNvCxnSpPr>
              <a:stCxn id="22" idx="2"/>
            </p:cNvCxnSpPr>
            <p:nvPr/>
          </p:nvCxnSpPr>
          <p:spPr bwMode="auto">
            <a:xfrm rot="10800000">
              <a:off x="5189621" y="1604212"/>
              <a:ext cx="922420" cy="160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1" idx="2"/>
            </p:cNvCxnSpPr>
            <p:nvPr/>
          </p:nvCxnSpPr>
          <p:spPr bwMode="auto">
            <a:xfrm rot="10800000">
              <a:off x="5309937" y="2093495"/>
              <a:ext cx="850230" cy="1604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hape 55"/>
            <p:cNvCxnSpPr>
              <a:stCxn id="6" idx="3"/>
              <a:endCxn id="11" idx="1"/>
            </p:cNvCxnSpPr>
            <p:nvPr/>
          </p:nvCxnSpPr>
          <p:spPr bwMode="auto">
            <a:xfrm flipV="1">
              <a:off x="2727157" y="1884946"/>
              <a:ext cx="1259306" cy="2967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29387" y="2671011"/>
            <a:ext cx="2398294" cy="2281593"/>
            <a:chOff x="529387" y="2671011"/>
            <a:chExt cx="2398294" cy="2281593"/>
          </a:xfrm>
        </p:grpSpPr>
        <p:sp>
          <p:nvSpPr>
            <p:cNvPr id="9" name="Diamond 8"/>
            <p:cNvSpPr/>
            <p:nvPr/>
          </p:nvSpPr>
          <p:spPr bwMode="auto">
            <a:xfrm>
              <a:off x="1098882" y="3657599"/>
              <a:ext cx="1828799" cy="818147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StatusUpdates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9387" y="4291262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when</a:t>
              </a:r>
            </a:p>
          </p:txBody>
        </p:sp>
        <p:cxnSp>
          <p:nvCxnSpPr>
            <p:cNvPr id="34" name="Straight Connector 33"/>
            <p:cNvCxnSpPr>
              <a:stCxn id="15" idx="0"/>
            </p:cNvCxnSpPr>
            <p:nvPr/>
          </p:nvCxnSpPr>
          <p:spPr bwMode="auto">
            <a:xfrm rot="5400000" flipH="1" flipV="1">
              <a:off x="1024689" y="4064668"/>
              <a:ext cx="136357" cy="3168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Elbow Connector 60"/>
            <p:cNvCxnSpPr>
              <a:stCxn id="6" idx="2"/>
              <a:endCxn id="9" idx="0"/>
            </p:cNvCxnSpPr>
            <p:nvPr/>
          </p:nvCxnSpPr>
          <p:spPr bwMode="auto">
            <a:xfrm rot="16200000" flipH="1">
              <a:off x="1431757" y="3076074"/>
              <a:ext cx="986588" cy="176461"/>
            </a:xfrm>
            <a:prstGeom prst="bentConnector3">
              <a:avLst>
                <a:gd name="adj1" fmla="val 19919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Elbow Connector 62"/>
            <p:cNvCxnSpPr>
              <a:stCxn id="9" idx="2"/>
              <a:endCxn id="8" idx="0"/>
            </p:cNvCxnSpPr>
            <p:nvPr/>
          </p:nvCxnSpPr>
          <p:spPr bwMode="auto">
            <a:xfrm rot="5400000">
              <a:off x="1662559" y="4601881"/>
              <a:ext cx="476859" cy="224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749282" y="2590800"/>
            <a:ext cx="5600633" cy="2181022"/>
            <a:chOff x="2749282" y="2590800"/>
            <a:chExt cx="5600633" cy="2181022"/>
          </a:xfrm>
        </p:grpSpPr>
        <p:sp>
          <p:nvSpPr>
            <p:cNvPr id="10" name="Diamond 9"/>
            <p:cNvSpPr/>
            <p:nvPr/>
          </p:nvSpPr>
          <p:spPr bwMode="auto">
            <a:xfrm>
              <a:off x="5366085" y="2935705"/>
              <a:ext cx="1828799" cy="818147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FanOf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 bwMode="auto">
            <a:xfrm rot="16200000" flipH="1">
              <a:off x="6475413" y="3589069"/>
              <a:ext cx="1017970" cy="134753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Elbow Connector 66"/>
            <p:cNvCxnSpPr/>
            <p:nvPr/>
          </p:nvCxnSpPr>
          <p:spPr bwMode="auto">
            <a:xfrm>
              <a:off x="2749282" y="2590800"/>
              <a:ext cx="2646948" cy="75397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7539788" y="3561346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strength</a:t>
              </a: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 rot="10800000">
              <a:off x="6719703" y="3585411"/>
              <a:ext cx="850230" cy="1604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9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example </a:t>
            </a:r>
            <a:r>
              <a:rPr lang="en-US" dirty="0" smtClean="0"/>
              <a:t>t</a:t>
            </a:r>
            <a:r>
              <a:rPr lang="en-US" smtClean="0"/>
              <a:t>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8327" y="1807816"/>
          <a:ext cx="2272665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993"/>
                <a:gridCol w="844867"/>
                <a:gridCol w="852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1-1-70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sunita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6-1-75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3183" y="5301001"/>
          <a:ext cx="219258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069"/>
                <a:gridCol w="16025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 Rome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Drank a latte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77647" y="5343963"/>
          <a:ext cx="238717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9280"/>
                <a:gridCol w="17978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Facebook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Magna </a:t>
                      </a:r>
                      <a:r>
                        <a:rPr lang="en-US" dirty="0" err="1" smtClean="0"/>
                        <a:t>Carta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94686" y="3716173"/>
          <a:ext cx="2272665" cy="1126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4993"/>
                <a:gridCol w="844867"/>
                <a:gridCol w="852805"/>
              </a:tblGrid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10/1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50567" y="3389348"/>
          <a:ext cx="2700095" cy="1502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556"/>
                <a:gridCol w="682104"/>
                <a:gridCol w="1257435"/>
              </a:tblGrid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52730" y="1830681"/>
          <a:ext cx="39878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1196"/>
                <a:gridCol w="1030302"/>
                <a:gridCol w="1216402"/>
                <a:gridCol w="1039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13970" y="303445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FanOf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857" y="338352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StatusUpdates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482" y="495267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StatusLog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4022" y="4985581"/>
            <a:ext cx="161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95163" y="147506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FriendOf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5877" y="1452637"/>
            <a:ext cx="69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9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Databases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more abstract view of the data</a:t>
            </a:r>
          </a:p>
          <a:p>
            <a:pPr lvl="1"/>
            <a:r>
              <a:rPr lang="en-US" smtClean="0"/>
              <a:t>Schema formally describes fields, data types, and constraints</a:t>
            </a:r>
          </a:p>
          <a:p>
            <a:pPr lvl="1"/>
            <a:r>
              <a:rPr lang="en-US" smtClean="0"/>
              <a:t>Relational model: Data is stored in tables</a:t>
            </a:r>
          </a:p>
          <a:p>
            <a:pPr lvl="1"/>
            <a:r>
              <a:rPr lang="en-US" smtClean="0"/>
              <a:t>Declarative: We describe </a:t>
            </a:r>
            <a:r>
              <a:rPr lang="en-US" u="sng" smtClean="0"/>
              <a:t>what</a:t>
            </a:r>
            <a:r>
              <a:rPr lang="en-US" smtClean="0"/>
              <a:t> we want to store or compute, not </a:t>
            </a:r>
            <a:r>
              <a:rPr lang="en-US" u="sng" smtClean="0"/>
              <a:t>how</a:t>
            </a:r>
            <a:r>
              <a:rPr lang="en-US" smtClean="0"/>
              <a:t> it should be done</a:t>
            </a:r>
          </a:p>
          <a:p>
            <a:pPr lvl="1"/>
            <a:r>
              <a:rPr lang="en-US" smtClean="0"/>
              <a:t>The implementation (a database management system, or DBMS) takes care of the details</a:t>
            </a:r>
          </a:p>
          <a:p>
            <a:pPr lvl="1"/>
            <a:endParaRPr lang="en-US" smtClean="0"/>
          </a:p>
          <a:p>
            <a:r>
              <a:rPr lang="en-US" smtClean="0"/>
              <a:t>Much higher-level than MapReduce</a:t>
            </a:r>
          </a:p>
          <a:p>
            <a:pPr lvl="1"/>
            <a:r>
              <a:rPr lang="en-US" smtClean="0"/>
              <a:t>This has both pros and cons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querying </a:t>
            </a:r>
            <a:r>
              <a:rPr lang="en-US" dirty="0" smtClean="0"/>
              <a:t>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its core, a database query language consists of manipulations of sets of tuples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>
                <a:solidFill>
                  <a:srgbClr val="FF9900"/>
                </a:solidFill>
              </a:rPr>
              <a:t>bind</a:t>
            </a:r>
            <a:r>
              <a:rPr lang="en-US" dirty="0" smtClean="0"/>
              <a:t> variables to the tuples within a table</a:t>
            </a:r>
            <a:r>
              <a:rPr lang="en-US" smtClean="0"/>
              <a:t>, perform </a:t>
            </a:r>
            <a:r>
              <a:rPr lang="en-US" dirty="0" smtClean="0"/>
              <a:t>tests on each value</a:t>
            </a:r>
            <a:r>
              <a:rPr lang="en-US" smtClean="0"/>
              <a:t>, and then construct </a:t>
            </a:r>
            <a:r>
              <a:rPr lang="en-US" dirty="0" smtClean="0"/>
              <a:t>an </a:t>
            </a:r>
            <a:r>
              <a:rPr lang="en-US" smtClean="0"/>
              <a:t>output set</a:t>
            </a:r>
            <a:br>
              <a:rPr lang="en-US" smtClean="0"/>
            </a:br>
            <a:endParaRPr lang="en-US" dirty="0" smtClean="0"/>
          </a:p>
          <a:p>
            <a:pPr lvl="1"/>
            <a:r>
              <a:rPr lang="en-US" dirty="0" smtClean="0"/>
              <a:t>Java: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ArrayList</a:t>
            </a:r>
            <a:r>
              <a:rPr lang="en-US" dirty="0" smtClean="0">
                <a:solidFill>
                  <a:srgbClr val="7030A0"/>
                </a:solidFill>
              </a:rPr>
              <a:t>&lt;String&gt; output …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for (u </a:t>
            </a:r>
            <a:r>
              <a:rPr lang="en-US" smtClean="0">
                <a:solidFill>
                  <a:srgbClr val="7030A0"/>
                </a:solidFill>
              </a:rPr>
              <a:t>: Table&lt;User&gt;) </a:t>
            </a:r>
            <a:r>
              <a:rPr lang="en-US" dirty="0" smtClean="0">
                <a:solidFill>
                  <a:srgbClr val="7030A0"/>
                </a:solidFill>
              </a:rPr>
              <a:t>{ </a:t>
            </a:r>
            <a:r>
              <a:rPr lang="en-US" dirty="0" err="1" smtClean="0">
                <a:solidFill>
                  <a:srgbClr val="7030A0"/>
                </a:solidFill>
              </a:rPr>
              <a:t>output.add</a:t>
            </a:r>
            <a:r>
              <a:rPr lang="en-US" dirty="0" smtClean="0">
                <a:solidFill>
                  <a:srgbClr val="7030A0"/>
                </a:solidFill>
              </a:rPr>
              <a:t>(u.name); }</a:t>
            </a:r>
          </a:p>
          <a:p>
            <a:pPr lvl="1"/>
            <a:r>
              <a:rPr lang="en-US" dirty="0" smtClean="0"/>
              <a:t>Map/Reduce: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public void map(</a:t>
            </a:r>
            <a:r>
              <a:rPr lang="en-US" dirty="0" err="1" smtClean="0">
                <a:solidFill>
                  <a:srgbClr val="7030A0"/>
                </a:solidFill>
              </a:rPr>
              <a:t>LongWritable</a:t>
            </a:r>
            <a:r>
              <a:rPr lang="en-US" dirty="0" smtClean="0">
                <a:solidFill>
                  <a:srgbClr val="7030A0"/>
                </a:solidFill>
              </a:rPr>
              <a:t> k</a:t>
            </a:r>
            <a:r>
              <a:rPr lang="en-US" smtClean="0">
                <a:solidFill>
                  <a:srgbClr val="7030A0"/>
                </a:solidFill>
              </a:rPr>
              <a:t>, User v) 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{ context.write(new </a:t>
            </a:r>
            <a:r>
              <a:rPr lang="en-US" dirty="0" smtClean="0">
                <a:solidFill>
                  <a:srgbClr val="7030A0"/>
                </a:solidFill>
              </a:rPr>
              <a:t>Text(v.name</a:t>
            </a:r>
            <a:r>
              <a:rPr lang="en-US" smtClean="0">
                <a:solidFill>
                  <a:srgbClr val="7030A0"/>
                </a:solidFill>
              </a:rPr>
              <a:t>)); }</a:t>
            </a:r>
          </a:p>
          <a:p>
            <a:pPr lvl="1"/>
            <a:r>
              <a:rPr lang="en-US" smtClean="0"/>
              <a:t>SQL:</a:t>
            </a:r>
          </a:p>
          <a:p>
            <a:pPr lvl="2">
              <a:buNone/>
            </a:pPr>
            <a:r>
              <a:rPr lang="en-US" smtClean="0">
                <a:solidFill>
                  <a:srgbClr val="7030A0"/>
                </a:solidFill>
              </a:rPr>
              <a:t>SELECT U.name FROM User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50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SQL standard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9900"/>
                </a:solidFill>
              </a:rPr>
              <a:t>block</a:t>
            </a:r>
            <a:r>
              <a:rPr lang="en-US" dirty="0" smtClean="0"/>
              <a:t> computes a set/bag </a:t>
            </a:r>
            <a:r>
              <a:rPr lang="en-US" smtClean="0"/>
              <a:t>of tuples</a:t>
            </a:r>
          </a:p>
          <a:p>
            <a:r>
              <a:rPr lang="en-US" smtClean="0"/>
              <a:t>A block looks like this: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SELECT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[DISTINCT]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{T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.attrib, …, T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.attrib}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FROM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{relation}</a:t>
            </a:r>
            <a:r>
              <a:rPr lang="en-US" dirty="0" smtClean="0">
                <a:solidFill>
                  <a:srgbClr val="006699"/>
                </a:solidFill>
              </a:rPr>
              <a:t> T</a:t>
            </a:r>
            <a:r>
              <a:rPr lang="en-US" baseline="-25000" dirty="0" smtClean="0">
                <a:solidFill>
                  <a:srgbClr val="006699"/>
                </a:solidFill>
              </a:rPr>
              <a:t>1</a:t>
            </a:r>
            <a:r>
              <a:rPr lang="en-US" dirty="0" smtClean="0">
                <a:solidFill>
                  <a:srgbClr val="006699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{relation}</a:t>
            </a:r>
            <a:r>
              <a:rPr lang="en-US" dirty="0" smtClean="0">
                <a:solidFill>
                  <a:srgbClr val="006699"/>
                </a:solidFill>
              </a:rPr>
              <a:t> T</a:t>
            </a:r>
            <a:r>
              <a:rPr lang="en-US" baseline="-25000" dirty="0" smtClean="0">
                <a:solidFill>
                  <a:srgbClr val="006699"/>
                </a:solidFill>
              </a:rPr>
              <a:t>2</a:t>
            </a:r>
            <a:r>
              <a:rPr lang="en-US" dirty="0" smtClean="0">
                <a:solidFill>
                  <a:srgbClr val="006699"/>
                </a:solidFill>
              </a:rPr>
              <a:t>, …</a:t>
            </a:r>
            <a:br>
              <a:rPr lang="en-US" dirty="0" smtClean="0">
                <a:solidFill>
                  <a:srgbClr val="006699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WHERE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{predicates}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GROUP BY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{T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.attrib, …, T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.attrib}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HAVING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{predicates}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ORDER BY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{T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.attrib, …, T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.attrib}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table variables in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57495"/>
            <a:ext cx="7772400" cy="4953837"/>
          </a:xfrm>
        </p:spPr>
        <p:txBody>
          <a:bodyPr/>
          <a:lstStyle/>
          <a:p>
            <a:r>
              <a:rPr lang="en-US" dirty="0" smtClean="0"/>
              <a:t>Recall from a couple of slides back: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U.name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 U</a:t>
            </a:r>
            <a:endParaRPr lang="en-US" smtClean="0"/>
          </a:p>
          <a:p>
            <a:pPr lvl="1" indent="-401638">
              <a:buNone/>
            </a:pPr>
            <a:r>
              <a:rPr lang="en-US" sz="2800" smtClean="0"/>
              <a:t>returns (name) tuples</a:t>
            </a:r>
          </a:p>
          <a:p>
            <a:r>
              <a:rPr lang="en-US" smtClean="0"/>
              <a:t>We </a:t>
            </a:r>
            <a:r>
              <a:rPr lang="en-US" dirty="0" smtClean="0"/>
              <a:t>can compute all combinations of possible values (</a:t>
            </a:r>
            <a:r>
              <a:rPr lang="en-US" dirty="0" smtClean="0">
                <a:solidFill>
                  <a:srgbClr val="FF9900"/>
                </a:solidFill>
              </a:rPr>
              <a:t>Cartesian product </a:t>
            </a:r>
            <a:r>
              <a:rPr lang="en-US" dirty="0" smtClean="0"/>
              <a:t>of tuples) as:</a:t>
            </a:r>
          </a:p>
          <a:p>
            <a:pPr marL="742950" lvl="2" indent="-34290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SELECT U.name, U2.name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FROM User </a:t>
            </a:r>
            <a:r>
              <a:rPr lang="en-US" sz="2400" dirty="0" smtClean="0">
                <a:solidFill>
                  <a:srgbClr val="7030A0"/>
                </a:solidFill>
              </a:rPr>
              <a:t>U</a:t>
            </a:r>
            <a:r>
              <a:rPr lang="en-US" sz="2400" smtClean="0">
                <a:solidFill>
                  <a:srgbClr val="7030A0"/>
                </a:solidFill>
              </a:rPr>
              <a:t>, User </a:t>
            </a:r>
            <a:r>
              <a:rPr lang="en-US" sz="2400" dirty="0" smtClean="0">
                <a:solidFill>
                  <a:srgbClr val="7030A0"/>
                </a:solidFill>
              </a:rPr>
              <a:t>U2</a:t>
            </a:r>
          </a:p>
          <a:p>
            <a:r>
              <a:rPr lang="en-US" dirty="0" smtClean="0"/>
              <a:t>Or we can compute a </a:t>
            </a:r>
            <a:r>
              <a:rPr lang="en-US" dirty="0" smtClean="0">
                <a:solidFill>
                  <a:srgbClr val="FF9900"/>
                </a:solidFill>
              </a:rPr>
              <a:t>union</a:t>
            </a:r>
            <a:r>
              <a:rPr lang="en-US" dirty="0" smtClean="0"/>
              <a:t> of tuples as: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(SELECT </a:t>
            </a:r>
            <a:r>
              <a:rPr lang="en-US" smtClean="0">
                <a:solidFill>
                  <a:srgbClr val="7030A0"/>
                </a:solidFill>
              </a:rPr>
              <a:t>U.name FROM User </a:t>
            </a:r>
            <a:r>
              <a:rPr lang="en-US" dirty="0" smtClean="0">
                <a:solidFill>
                  <a:srgbClr val="7030A0"/>
                </a:solidFill>
              </a:rPr>
              <a:t>U)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UNION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(SELECT </a:t>
            </a:r>
            <a:r>
              <a:rPr lang="en-US" smtClean="0">
                <a:solidFill>
                  <a:srgbClr val="7030A0"/>
                </a:solidFill>
              </a:rPr>
              <a:t>O.name FROM Organization </a:t>
            </a:r>
            <a:r>
              <a:rPr lang="en-US" dirty="0" smtClean="0">
                <a:solidFill>
                  <a:srgbClr val="7030A0"/>
                </a:solidFill>
              </a:rPr>
              <a:t>O)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5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61998" cy="4532312"/>
          </a:xfrm>
        </p:spPr>
        <p:txBody>
          <a:bodyPr/>
          <a:lstStyle/>
          <a:p>
            <a:r>
              <a:rPr lang="en-US" smtClean="0"/>
              <a:t>So far, we’ve </a:t>
            </a:r>
            <a:r>
              <a:rPr lang="en-US" dirty="0" smtClean="0"/>
              <a:t>seen how to </a:t>
            </a:r>
            <a:r>
              <a:rPr lang="en-US" smtClean="0"/>
              <a:t>combine tables</a:t>
            </a:r>
          </a:p>
          <a:p>
            <a:endParaRPr lang="en-US" smtClean="0"/>
          </a:p>
          <a:p>
            <a:r>
              <a:rPr lang="en-US" smtClean="0"/>
              <a:t>Let’s </a:t>
            </a:r>
            <a:r>
              <a:rPr lang="en-US" dirty="0" smtClean="0"/>
              <a:t>see some more </a:t>
            </a:r>
            <a:r>
              <a:rPr lang="en-US" smtClean="0"/>
              <a:t>sophisticated operations:</a:t>
            </a:r>
            <a:endParaRPr lang="en-US" dirty="0" smtClean="0"/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Remapping / renaming / reorganizing</a:t>
            </a:r>
          </a:p>
          <a:p>
            <a:pPr lvl="1"/>
            <a:r>
              <a:rPr lang="en-US" dirty="0" smtClean="0"/>
              <a:t>Intersecting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Aggregating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6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smtClean="0"/>
              <a:t>and remapping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Filtering</a:t>
            </a:r>
            <a:r>
              <a:rPr lang="en-US" dirty="0" smtClean="0"/>
              <a:t> is very easy </a:t>
            </a:r>
            <a:r>
              <a:rPr lang="en-US" smtClean="0"/>
              <a:t>– simply add a test </a:t>
            </a:r>
            <a:r>
              <a:rPr lang="en-US" dirty="0" smtClean="0"/>
              <a:t>in the WHERE clause: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*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WHERE </a:t>
            </a:r>
            <a:r>
              <a:rPr lang="en-US" dirty="0" smtClean="0">
                <a:solidFill>
                  <a:srgbClr val="7030A0"/>
                </a:solidFill>
              </a:rPr>
              <a:t>name </a:t>
            </a:r>
            <a:r>
              <a:rPr lang="en-US" smtClean="0">
                <a:solidFill>
                  <a:srgbClr val="7030A0"/>
                </a:solidFill>
              </a:rPr>
              <a:t>LIKE ‘j%’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>	(Note *, LIKE, %)</a:t>
            </a:r>
          </a:p>
          <a:p>
            <a:endParaRPr lang="en-US" dirty="0" smtClean="0"/>
          </a:p>
          <a:p>
            <a:r>
              <a:rPr lang="en-US" dirty="0" smtClean="0"/>
              <a:t>We can also </a:t>
            </a:r>
            <a:r>
              <a:rPr lang="en-US" dirty="0" smtClean="0">
                <a:solidFill>
                  <a:srgbClr val="FF9900"/>
                </a:solidFill>
              </a:rPr>
              <a:t>reorder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rename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9900"/>
                </a:solidFill>
              </a:rPr>
              <a:t>project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name, </a:t>
            </a:r>
            <a:r>
              <a:rPr lang="en-US" dirty="0" err="1" smtClean="0">
                <a:solidFill>
                  <a:srgbClr val="7030A0"/>
                </a:solidFill>
              </a:rPr>
              <a:t>uid</a:t>
            </a:r>
            <a:r>
              <a:rPr lang="en-US" dirty="0" smtClean="0">
                <a:solidFill>
                  <a:srgbClr val="7030A0"/>
                </a:solidFill>
              </a:rPr>
              <a:t> AS id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WHERE </a:t>
            </a:r>
            <a:r>
              <a:rPr lang="en-US" dirty="0" smtClean="0">
                <a:solidFill>
                  <a:srgbClr val="7030A0"/>
                </a:solidFill>
              </a:rPr>
              <a:t>name </a:t>
            </a:r>
            <a:r>
              <a:rPr lang="en-US" smtClean="0">
                <a:solidFill>
                  <a:srgbClr val="7030A0"/>
                </a:solidFill>
              </a:rPr>
              <a:t>LIKE ‘s%’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1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large-scale data analysis on unreliable clusters of computers</a:t>
            </a:r>
          </a:p>
          <a:p>
            <a:pPr lvl="1"/>
            <a:r>
              <a:rPr lang="en-US" dirty="0" smtClean="0"/>
              <a:t>Brought together many traditional CS principles</a:t>
            </a:r>
          </a:p>
          <a:p>
            <a:pPr lvl="2"/>
            <a:r>
              <a:rPr lang="en-US" dirty="0" smtClean="0"/>
              <a:t>functional primitives; master/slave; replication for fault tolerance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adopted by many companies</a:t>
            </a:r>
          </a:p>
          <a:p>
            <a:pPr lvl="1"/>
            <a:r>
              <a:rPr lang="en-US" dirty="0" smtClean="0"/>
              <a:t>Affordable large-scale batch processing for the masses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increasingly people wanted more!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Intersection and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87156"/>
            <a:ext cx="7772400" cy="4973934"/>
          </a:xfrm>
        </p:spPr>
        <p:txBody>
          <a:bodyPr/>
          <a:lstStyle/>
          <a:p>
            <a:r>
              <a:rPr lang="en-US" dirty="0" smtClean="0"/>
              <a:t>True </a:t>
            </a:r>
            <a:r>
              <a:rPr lang="en-US" dirty="0" smtClean="0">
                <a:solidFill>
                  <a:srgbClr val="FF9900"/>
                </a:solidFill>
              </a:rPr>
              <a:t>intersection</a:t>
            </a:r>
            <a:r>
              <a:rPr lang="en-US" dirty="0" smtClean="0"/>
              <a:t> – “same kind” of tuples: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(SELECT U.name </a:t>
            </a:r>
            <a:r>
              <a:rPr lang="en-US" smtClean="0">
                <a:solidFill>
                  <a:srgbClr val="7030A0"/>
                </a:solidFill>
              </a:rPr>
              <a:t>FROM User </a:t>
            </a:r>
            <a:r>
              <a:rPr lang="en-US" dirty="0" smtClean="0">
                <a:solidFill>
                  <a:srgbClr val="7030A0"/>
                </a:solidFill>
              </a:rPr>
              <a:t>U)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INTERSECT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(SELECT O.name </a:t>
            </a:r>
            <a:r>
              <a:rPr lang="en-US" smtClean="0">
                <a:solidFill>
                  <a:srgbClr val="7030A0"/>
                </a:solidFill>
              </a:rPr>
              <a:t>FROM Organization O)</a:t>
            </a:r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Join</a:t>
            </a:r>
            <a:r>
              <a:rPr lang="en-US" dirty="0" smtClean="0"/>
              <a:t> – merge tuples from different table variables when they satisfy a condition: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SELECT U.name, S.post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  <a:r>
              <a:rPr lang="en-US" smtClean="0">
                <a:solidFill>
                  <a:srgbClr val="7030A0"/>
                </a:solidFill>
              </a:rPr>
              <a:t>, StatusUpdates </a:t>
            </a:r>
            <a:r>
              <a:rPr lang="en-US" dirty="0" smtClean="0">
                <a:solidFill>
                  <a:srgbClr val="7030A0"/>
                </a:solidFill>
              </a:rPr>
              <a:t>P</a:t>
            </a:r>
            <a:r>
              <a:rPr lang="en-US" smtClean="0">
                <a:solidFill>
                  <a:srgbClr val="7030A0"/>
                </a:solidFill>
              </a:rPr>
              <a:t>, StatusLog </a:t>
            </a:r>
            <a:r>
              <a:rPr lang="en-US" dirty="0" smtClean="0">
                <a:solidFill>
                  <a:srgbClr val="7030A0"/>
                </a:solidFill>
              </a:rPr>
              <a:t>S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WHERE U.uid = P.uid AND P.sid </a:t>
            </a:r>
            <a:r>
              <a:rPr lang="en-US" smtClean="0">
                <a:solidFill>
                  <a:srgbClr val="7030A0"/>
                </a:solidFill>
              </a:rPr>
              <a:t>= S.sid</a:t>
            </a:r>
          </a:p>
          <a:p>
            <a:r>
              <a:rPr lang="en-US" smtClean="0"/>
              <a:t>If the attribute names are the same:</a:t>
            </a:r>
            <a:endParaRPr lang="en-US" dirty="0" smtClean="0">
              <a:solidFill>
                <a:srgbClr val="7030A0"/>
              </a:solidFill>
            </a:endParaRPr>
          </a:p>
          <a:p>
            <a:pPr lvl="1" indent="0">
              <a:buNone/>
            </a:pPr>
            <a:r>
              <a:rPr lang="en-US" smtClean="0">
                <a:solidFill>
                  <a:srgbClr val="7030A0"/>
                </a:solidFill>
                <a:cs typeface="Arial" pitchFamily="34" charset="0"/>
              </a:rPr>
              <a:t>SELECT U.name, S.post</a:t>
            </a:r>
            <a:br>
              <a:rPr lang="en-US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US" smtClean="0">
                <a:solidFill>
                  <a:srgbClr val="7030A0"/>
                </a:solidFill>
                <a:cs typeface="Arial" pitchFamily="34" charset="0"/>
              </a:rPr>
              <a:t>FROM User U NATURAL JOIN StatusUpdates SU </a:t>
            </a:r>
            <a:br>
              <a:rPr lang="en-US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US" smtClean="0">
                <a:solidFill>
                  <a:srgbClr val="7030A0"/>
                </a:solidFill>
                <a:cs typeface="Arial" pitchFamily="34" charset="0"/>
              </a:rPr>
              <a:t>NATURAL JOIN StatusLog S</a:t>
            </a:r>
            <a:endParaRPr lang="en-US" smtClean="0">
              <a:cs typeface="Arial" pitchFamily="34" charset="0"/>
            </a:endParaRPr>
          </a:p>
          <a:p>
            <a:pPr lvl="1" indent="0">
              <a:buNone/>
            </a:pPr>
            <a:endParaRPr lang="en-US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order is arbitrary in </a:t>
            </a:r>
            <a:r>
              <a:rPr lang="en-US" smtClean="0"/>
              <a:t>SQL </a:t>
            </a:r>
          </a:p>
          <a:p>
            <a:endParaRPr lang="en-US" smtClean="0"/>
          </a:p>
          <a:p>
            <a:r>
              <a:rPr lang="en-US" smtClean="0"/>
              <a:t>Unless you specifically ask for it:</a:t>
            </a:r>
            <a:br>
              <a:rPr lang="en-US" smtClean="0"/>
            </a:br>
            <a:endParaRPr lang="en-US" smtClean="0"/>
          </a:p>
          <a:p>
            <a:pPr lvl="1">
              <a:buNone/>
            </a:pPr>
            <a:r>
              <a:rPr lang="en-US" smtClean="0">
                <a:solidFill>
                  <a:srgbClr val="7030A0"/>
                </a:solidFill>
              </a:rPr>
              <a:t>	SELECT *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 U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ORDER </a:t>
            </a:r>
            <a:r>
              <a:rPr lang="en-US" dirty="0" smtClean="0">
                <a:solidFill>
                  <a:srgbClr val="7030A0"/>
                </a:solidFill>
              </a:rPr>
              <a:t>BY name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*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FROM </a:t>
            </a:r>
            <a:r>
              <a:rPr lang="en-US" smtClean="0">
                <a:solidFill>
                  <a:srgbClr val="7030A0"/>
                </a:solidFill>
              </a:rPr>
              <a:t>USER U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ORDER </a:t>
            </a:r>
            <a:r>
              <a:rPr lang="en-US" dirty="0" smtClean="0">
                <a:solidFill>
                  <a:srgbClr val="7030A0"/>
                </a:solidFill>
              </a:rPr>
              <a:t>BY name DESC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3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77D10B6-484F-4B10-BE65-ADE1D24C316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on </a:t>
            </a:r>
            <a:r>
              <a:rPr lang="en-US" smtClean="0"/>
              <a:t>a key: Group By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464" y="1597689"/>
            <a:ext cx="7626700" cy="4683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What if we wanted to compute the average friendship strength per organization?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Need to group the tuples in FanOf by 'oid', then average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This can be done with Group By:	</a:t>
            </a:r>
          </a:p>
          <a:p>
            <a:pPr indent="-1588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7030A0"/>
                </a:solidFill>
              </a:rPr>
              <a:t>SELECT </a:t>
            </a:r>
            <a:r>
              <a:rPr lang="en-US" sz="2400" dirty="0" smtClean="0">
                <a:solidFill>
                  <a:schemeClr val="accent1"/>
                </a:solidFill>
              </a:rPr>
              <a:t>{group-</a:t>
            </a:r>
            <a:r>
              <a:rPr lang="en-US" sz="2400" dirty="0" err="1" smtClean="0">
                <a:solidFill>
                  <a:schemeClr val="accent1"/>
                </a:solidFill>
              </a:rPr>
              <a:t>attribs</a:t>
            </a:r>
            <a:r>
              <a:rPr lang="en-US" sz="2400" dirty="0" smtClean="0">
                <a:solidFill>
                  <a:schemeClr val="accent1"/>
                </a:solidFill>
              </a:rPr>
              <a:t>}</a:t>
            </a:r>
            <a:r>
              <a:rPr lang="en-US" sz="2400" dirty="0" smtClean="0"/>
              <a:t>, </a:t>
            </a:r>
            <a:r>
              <a:rPr lang="en-US" sz="2400" smtClean="0">
                <a:solidFill>
                  <a:schemeClr val="accent1"/>
                </a:solidFill>
              </a:rPr>
              <a:t>{aggregate-op} (</a:t>
            </a:r>
            <a:r>
              <a:rPr lang="en-US" sz="2400" dirty="0" smtClean="0">
                <a:solidFill>
                  <a:schemeClr val="accent1"/>
                </a:solidFill>
              </a:rPr>
              <a:t>attrib)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FROM </a:t>
            </a:r>
            <a:r>
              <a:rPr lang="en-US" sz="2400" dirty="0" smtClean="0">
                <a:solidFill>
                  <a:schemeClr val="accent1"/>
                </a:solidFill>
              </a:rPr>
              <a:t>{relation}</a:t>
            </a:r>
            <a:r>
              <a:rPr lang="en-US" sz="2400" dirty="0" smtClean="0">
                <a:solidFill>
                  <a:srgbClr val="006699"/>
                </a:solidFill>
              </a:rPr>
              <a:t> T</a:t>
            </a:r>
            <a:r>
              <a:rPr lang="en-US" sz="2400" baseline="-25000" dirty="0" smtClean="0">
                <a:solidFill>
                  <a:srgbClr val="006699"/>
                </a:solidFill>
              </a:rPr>
              <a:t>1</a:t>
            </a:r>
            <a:r>
              <a:rPr lang="en-US" sz="2400" dirty="0" smtClean="0">
                <a:solidFill>
                  <a:srgbClr val="006699"/>
                </a:solidFill>
              </a:rPr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{relation}</a:t>
            </a:r>
            <a:r>
              <a:rPr lang="en-US" sz="2400" dirty="0" smtClean="0">
                <a:solidFill>
                  <a:srgbClr val="006699"/>
                </a:solidFill>
              </a:rPr>
              <a:t> T</a:t>
            </a:r>
            <a:r>
              <a:rPr lang="en-US" sz="2400" baseline="-25000" dirty="0" smtClean="0">
                <a:solidFill>
                  <a:srgbClr val="006699"/>
                </a:solidFill>
              </a:rPr>
              <a:t>2</a:t>
            </a:r>
            <a:r>
              <a:rPr lang="en-US" sz="2400" dirty="0" smtClean="0">
                <a:solidFill>
                  <a:srgbClr val="006699"/>
                </a:solidFill>
              </a:rPr>
              <a:t>, …</a:t>
            </a:r>
            <a:br>
              <a:rPr lang="en-US" sz="2400" dirty="0" smtClean="0">
                <a:solidFill>
                  <a:srgbClr val="006699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WHERE </a:t>
            </a:r>
            <a:r>
              <a:rPr lang="en-US" sz="2400" dirty="0" smtClean="0">
                <a:solidFill>
                  <a:schemeClr val="accent1"/>
                </a:solidFill>
              </a:rPr>
              <a:t>{predicates}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GROUP BY</a:t>
            </a:r>
            <a:r>
              <a:rPr lang="en-US" sz="2400" dirty="0" smtClean="0">
                <a:solidFill>
                  <a:schemeClr val="accent1"/>
                </a:solidFill>
              </a:rPr>
              <a:t> {</a:t>
            </a:r>
            <a:r>
              <a:rPr lang="en-US" sz="2400" smtClean="0">
                <a:solidFill>
                  <a:schemeClr val="accent1"/>
                </a:solidFill>
              </a:rPr>
              <a:t>group-list}</a:t>
            </a:r>
            <a:r>
              <a:rPr lang="en-US" smtClean="0">
                <a:solidFill>
                  <a:schemeClr val="accent1"/>
                </a:solidFill>
              </a:rPr>
              <a:t/>
            </a:r>
            <a:br>
              <a:rPr lang="en-US" smtClean="0">
                <a:solidFill>
                  <a:schemeClr val="accent1"/>
                </a:solidFill>
              </a:rPr>
            </a:b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mtClean="0"/>
              <a:t>Built-in aggregation operators: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</a:rPr>
              <a:t>AVG, COUNT, SUM, MAX, MIN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</a:rPr>
              <a:t>DISTINCT </a:t>
            </a:r>
            <a:r>
              <a:rPr lang="en-US" dirty="0" smtClean="0">
                <a:solidFill>
                  <a:schemeClr val="tx1"/>
                </a:solidFill>
              </a:rPr>
              <a:t>keyword for </a:t>
            </a:r>
            <a:r>
              <a:rPr lang="en-US" dirty="0" smtClean="0">
                <a:solidFill>
                  <a:srgbClr val="7030A0"/>
                </a:solidFill>
              </a:rPr>
              <a:t>AVG, COUNT, SUM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9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77D10B6-484F-4B10-BE65-ADE1D24C316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Group By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8937"/>
            <a:ext cx="7772400" cy="4772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Recall the k-means algorithm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Suppose we want to compute the new centroids for a set of points, and we already have the points as a table</a:t>
            </a:r>
            <a:br>
              <a:rPr lang="en-US" dirty="0" smtClean="0"/>
            </a:br>
            <a:r>
              <a:rPr lang="en-US" dirty="0" err="1" smtClean="0"/>
              <a:t>PointGroups</a:t>
            </a:r>
            <a:r>
              <a:rPr lang="en-US" dirty="0" smtClean="0"/>
              <a:t>(</a:t>
            </a:r>
            <a:r>
              <a:rPr lang="en-US" dirty="0" err="1" smtClean="0"/>
              <a:t>PointID</a:t>
            </a:r>
            <a:r>
              <a:rPr lang="en-US" dirty="0" smtClean="0"/>
              <a:t>, </a:t>
            </a:r>
            <a:r>
              <a:rPr lang="en-US" dirty="0" err="1" smtClean="0"/>
              <a:t>GroupID</a:t>
            </a:r>
            <a:r>
              <a:rPr lang="en-US" dirty="0" smtClean="0"/>
              <a:t>, X, 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SELECT </a:t>
            </a:r>
            <a:r>
              <a:rPr lang="en-US" sz="2400" dirty="0" err="1" smtClean="0">
                <a:solidFill>
                  <a:srgbClr val="7030A0"/>
                </a:solidFill>
              </a:rPr>
              <a:t>P.GroupID</a:t>
            </a:r>
            <a:r>
              <a:rPr lang="en-US" sz="2400" dirty="0" smtClean="0">
                <a:solidFill>
                  <a:srgbClr val="7030A0"/>
                </a:solidFill>
              </a:rPr>
              <a:t>, AVG(P.X), AVG(P.Y)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FROM </a:t>
            </a:r>
            <a:r>
              <a:rPr lang="en-US" sz="2400" dirty="0" err="1" smtClean="0">
                <a:solidFill>
                  <a:srgbClr val="7030A0"/>
                </a:solidFill>
              </a:rPr>
              <a:t>PointGroups</a:t>
            </a:r>
            <a:r>
              <a:rPr lang="en-US" sz="2400" dirty="0" smtClean="0">
                <a:solidFill>
                  <a:srgbClr val="7030A0"/>
                </a:solidFill>
              </a:rPr>
              <a:t> P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GROUP BY </a:t>
            </a:r>
            <a:r>
              <a:rPr lang="en-US" sz="2400" dirty="0" err="1" smtClean="0">
                <a:solidFill>
                  <a:srgbClr val="7030A0"/>
                </a:solidFill>
              </a:rPr>
              <a:t>P.GroupID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Can also write aggregation, e.g., in C,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Example: Oracle's Java Stored Procedures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Basically like the Reduce function!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3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6818"/>
            <a:ext cx="7772400" cy="4953837"/>
          </a:xfrm>
        </p:spPr>
        <p:txBody>
          <a:bodyPr/>
          <a:lstStyle/>
          <a:p>
            <a:r>
              <a:rPr lang="en-US" dirty="0" smtClean="0"/>
              <a:t>The results of SQL are tables</a:t>
            </a:r>
          </a:p>
          <a:p>
            <a:pPr lvl="1"/>
            <a:r>
              <a:rPr lang="en-US" dirty="0" smtClean="0"/>
              <a:t>Hence you </a:t>
            </a:r>
            <a:r>
              <a:rPr lang="en-US" smtClean="0"/>
              <a:t>can query </a:t>
            </a:r>
            <a:r>
              <a:rPr lang="en-US" dirty="0" smtClean="0"/>
              <a:t>the results of a </a:t>
            </a:r>
            <a:r>
              <a:rPr lang="en-US" smtClean="0"/>
              <a:t>query!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Let's do k-means in SQL:</a:t>
            </a:r>
            <a:endParaRPr lang="en-US" dirty="0" smtClean="0"/>
          </a:p>
          <a:p>
            <a:pPr marL="742950" indent="0">
              <a:buNone/>
            </a:pPr>
            <a:r>
              <a:rPr lang="en-US" sz="2400" smtClean="0">
                <a:solidFill>
                  <a:srgbClr val="7030A0"/>
                </a:solidFill>
              </a:rPr>
              <a:t>SELECT PG.GroupID, AVG(PG.X), AVG(PG.Y)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FROM (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SELECT P.ID, P.X, P.Y,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   ARGMIN(dist(P.X, P.Y, G.X, G.Y), G.ID),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   MIN(dist(P.X, P.Y, G.X, G.Y))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FROM POINTS P, GROUPS G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GROUP BY P.ID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) AS PG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GROUP BY PG.GroupID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6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Querying with SQL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seen SQL constructs for:</a:t>
            </a:r>
          </a:p>
          <a:p>
            <a:pPr lvl="1"/>
            <a:r>
              <a:rPr lang="en-US" smtClean="0"/>
              <a:t>Projection and remapping/renaming (SELECT)</a:t>
            </a:r>
          </a:p>
          <a:p>
            <a:pPr lvl="1"/>
            <a:r>
              <a:rPr lang="en-US" smtClean="0"/>
              <a:t>Cartesian product (FROM x, y, z, …; NATURAL JOIN)</a:t>
            </a:r>
          </a:p>
          <a:p>
            <a:pPr lvl="1"/>
            <a:r>
              <a:rPr lang="en-US" smtClean="0"/>
              <a:t>Filtering (WHERE)</a:t>
            </a:r>
          </a:p>
          <a:p>
            <a:pPr lvl="1"/>
            <a:r>
              <a:rPr lang="en-US" smtClean="0"/>
              <a:t>Set operations (UNION, INTERSECT)</a:t>
            </a:r>
          </a:p>
          <a:p>
            <a:pPr lvl="1"/>
            <a:r>
              <a:rPr lang="en-US" smtClean="0"/>
              <a:t>Aggregation (GROUP BY + MIN, MAX, AVG, …)</a:t>
            </a:r>
          </a:p>
          <a:p>
            <a:pPr lvl="1"/>
            <a:r>
              <a:rPr lang="en-US" smtClean="0"/>
              <a:t>Sorting (ORDER BY)</a:t>
            </a:r>
          </a:p>
          <a:p>
            <a:pPr lvl="1"/>
            <a:r>
              <a:rPr lang="en-US" smtClean="0"/>
              <a:t>Composition (SELECT … FROM (SELECT … FROM …))</a:t>
            </a:r>
          </a:p>
          <a:p>
            <a:pPr lvl="1"/>
            <a:endParaRPr lang="en-US" smtClean="0"/>
          </a:p>
          <a:p>
            <a:r>
              <a:rPr lang="en-US" smtClean="0"/>
              <a:t>Not a complete list - SQL has more features!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warehouse infrastructure built on top of </a:t>
            </a:r>
            <a:r>
              <a:rPr lang="en-US" dirty="0" err="1" smtClean="0"/>
              <a:t>Hadoop</a:t>
            </a:r>
            <a:r>
              <a:rPr lang="en-US" dirty="0" smtClean="0"/>
              <a:t> for providing data summarization, query and analysis</a:t>
            </a:r>
          </a:p>
          <a:p>
            <a:endParaRPr lang="en-US" dirty="0"/>
          </a:p>
          <a:p>
            <a:r>
              <a:rPr lang="en-US" dirty="0" smtClean="0"/>
              <a:t>Hive Query Language (HQL) – similar to SQL</a:t>
            </a:r>
          </a:p>
          <a:p>
            <a:pPr lvl="1"/>
            <a:r>
              <a:rPr lang="en-US" dirty="0" smtClean="0"/>
              <a:t>Suitable for processing structured data</a:t>
            </a:r>
          </a:p>
          <a:p>
            <a:pPr lvl="1"/>
            <a:r>
              <a:rPr lang="en-US" dirty="0" smtClean="0"/>
              <a:t>Create a table structure on top of HDFS</a:t>
            </a:r>
          </a:p>
          <a:p>
            <a:pPr lvl="1"/>
            <a:r>
              <a:rPr lang="en-US" dirty="0" smtClean="0"/>
              <a:t>Queries are compiled in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lvl="1"/>
            <a:endParaRPr lang="en-US" dirty="0"/>
          </a:p>
          <a:p>
            <a:r>
              <a:rPr lang="en-US" dirty="0" smtClean="0"/>
              <a:t>Not designed for OLTP!</a:t>
            </a:r>
          </a:p>
          <a:p>
            <a:pPr lvl="1"/>
            <a:r>
              <a:rPr lang="en-US" dirty="0" smtClean="0"/>
              <a:t>Updating records or transactions are not supported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642" y="2325928"/>
            <a:ext cx="8307082" cy="264072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nsolas"/>
                <a:cs typeface="Consolas"/>
              </a:rPr>
              <a:t>CREATE TABLE </a:t>
            </a:r>
            <a:r>
              <a:rPr lang="en-US" sz="1800" dirty="0" smtClean="0">
                <a:latin typeface="Consolas"/>
                <a:cs typeface="Consolas"/>
              </a:rPr>
              <a:t>doc </a:t>
            </a:r>
            <a:r>
              <a:rPr lang="en-US" sz="1800" dirty="0">
                <a:latin typeface="Consolas"/>
                <a:cs typeface="Consolas"/>
              </a:rPr>
              <a:t>(line STRING);</a:t>
            </a:r>
          </a:p>
          <a:p>
            <a:pPr algn="l"/>
            <a:r>
              <a:rPr lang="en-US" sz="1800" dirty="0" smtClean="0">
                <a:latin typeface="Consolas"/>
                <a:cs typeface="Consolas"/>
              </a:rPr>
              <a:t>LOAD </a:t>
            </a:r>
            <a:r>
              <a:rPr lang="en-US" sz="1800" dirty="0">
                <a:latin typeface="Consolas"/>
                <a:cs typeface="Consolas"/>
              </a:rPr>
              <a:t>DATA LOCAL INPATH </a:t>
            </a:r>
            <a:r>
              <a:rPr lang="en-US" sz="1800" dirty="0" smtClean="0">
                <a:latin typeface="Consolas"/>
                <a:cs typeface="Consolas"/>
              </a:rPr>
              <a:t>'</a:t>
            </a:r>
            <a:r>
              <a:rPr lang="en-US" sz="1800" dirty="0" err="1" smtClean="0">
                <a:latin typeface="Consolas"/>
                <a:cs typeface="Consolas"/>
              </a:rPr>
              <a:t>text.txt</a:t>
            </a:r>
            <a:r>
              <a:rPr lang="en-US" sz="1800" dirty="0">
                <a:latin typeface="Consolas"/>
                <a:cs typeface="Consolas"/>
              </a:rPr>
              <a:t>' INTO TABLE </a:t>
            </a:r>
            <a:r>
              <a:rPr lang="en-US" sz="1800" dirty="0" smtClean="0">
                <a:latin typeface="Consolas"/>
                <a:cs typeface="Consolas"/>
              </a:rPr>
              <a:t>doc;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en-US" sz="1800" dirty="0" smtClean="0">
                <a:latin typeface="Consolas"/>
                <a:cs typeface="Consolas"/>
              </a:rPr>
              <a:t>CREATE </a:t>
            </a:r>
            <a:r>
              <a:rPr lang="en-US" sz="1800" dirty="0">
                <a:latin typeface="Consolas"/>
                <a:cs typeface="Consolas"/>
              </a:rPr>
              <a:t>TABLE </a:t>
            </a:r>
            <a:r>
              <a:rPr lang="en-US" sz="1800" dirty="0" err="1">
                <a:latin typeface="Consolas"/>
                <a:cs typeface="Consolas"/>
              </a:rPr>
              <a:t>wordcount</a:t>
            </a:r>
            <a:r>
              <a:rPr lang="en-US" sz="1800" dirty="0">
                <a:latin typeface="Consolas"/>
                <a:cs typeface="Consolas"/>
              </a:rPr>
              <a:t> AS</a:t>
            </a:r>
          </a:p>
          <a:p>
            <a:pPr algn="l"/>
            <a:r>
              <a:rPr lang="en-US" sz="1800" dirty="0">
                <a:latin typeface="Consolas"/>
                <a:cs typeface="Consolas"/>
              </a:rPr>
              <a:t>SELECT word, count(1) AS count </a:t>
            </a:r>
          </a:p>
          <a:p>
            <a:pPr algn="l"/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smtClean="0">
                <a:latin typeface="Consolas"/>
                <a:cs typeface="Consolas"/>
              </a:rPr>
              <a:t>(SELECT </a:t>
            </a:r>
            <a:r>
              <a:rPr lang="en-US" sz="1800" dirty="0">
                <a:latin typeface="Consolas"/>
                <a:cs typeface="Consolas"/>
              </a:rPr>
              <a:t>EXPLODE(SPLIT</a:t>
            </a:r>
            <a:r>
              <a:rPr lang="en-US" sz="1800" dirty="0" smtClean="0">
                <a:latin typeface="Consolas"/>
                <a:cs typeface="Consolas"/>
              </a:rPr>
              <a:t>(line, '</a:t>
            </a:r>
            <a:r>
              <a:rPr lang="en-US" sz="1800" dirty="0">
                <a:latin typeface="Consolas"/>
                <a:cs typeface="Consolas"/>
              </a:rPr>
              <a:t>\</a:t>
            </a:r>
            <a:r>
              <a:rPr lang="en-US" sz="1800" dirty="0" smtClean="0">
                <a:latin typeface="Consolas"/>
                <a:cs typeface="Consolas"/>
              </a:rPr>
              <a:t>s')) AS </a:t>
            </a:r>
            <a:r>
              <a:rPr lang="en-US" sz="1800" dirty="0">
                <a:latin typeface="Consolas"/>
                <a:cs typeface="Consolas"/>
              </a:rPr>
              <a:t>word FROM </a:t>
            </a:r>
            <a:r>
              <a:rPr lang="en-US" sz="1800" dirty="0" smtClean="0">
                <a:latin typeface="Consolas"/>
                <a:cs typeface="Consolas"/>
              </a:rPr>
              <a:t>doc) </a:t>
            </a:r>
            <a:r>
              <a:rPr lang="en-US" sz="1800" dirty="0">
                <a:latin typeface="Consolas"/>
                <a:cs typeface="Consolas"/>
              </a:rPr>
              <a:t>words</a:t>
            </a:r>
          </a:p>
          <a:p>
            <a:pPr algn="l"/>
            <a:r>
              <a:rPr lang="en-US" sz="1800" dirty="0">
                <a:latin typeface="Consolas"/>
                <a:cs typeface="Consolas"/>
              </a:rPr>
              <a:t>GROUP BY word</a:t>
            </a:r>
          </a:p>
          <a:p>
            <a:pPr algn="l"/>
            <a:r>
              <a:rPr lang="en-US" sz="1800" dirty="0" smtClean="0">
                <a:latin typeface="Consolas"/>
                <a:cs typeface="Consolas"/>
              </a:rPr>
              <a:t>ORDER </a:t>
            </a:r>
            <a:r>
              <a:rPr lang="en-US" sz="1800" dirty="0">
                <a:latin typeface="Consolas"/>
                <a:cs typeface="Consolas"/>
              </a:rPr>
              <a:t>BY count DESC, word ASC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Higher-level languages for Hadoop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Hive Query Language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Pig and Pig Latin</a:t>
            </a:r>
          </a:p>
          <a:p>
            <a:r>
              <a:rPr lang="en-US" dirty="0" smtClean="0"/>
              <a:t>Abstractions </a:t>
            </a:r>
            <a:r>
              <a:rPr lang="en-US" dirty="0"/>
              <a:t>for iterative batch-processing</a:t>
            </a:r>
          </a:p>
          <a:p>
            <a:pPr lvl="1"/>
            <a:r>
              <a:rPr lang="en-US" dirty="0" err="1"/>
              <a:t>Pregel</a:t>
            </a:r>
            <a:r>
              <a:rPr lang="en-US" dirty="0"/>
              <a:t>: Bulk Synchronous Parallel for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376938" y="3058305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981" y="260648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4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Pig #1: Beyond relations?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62481" cy="4532312"/>
          </a:xfrm>
        </p:spPr>
        <p:txBody>
          <a:bodyPr/>
          <a:lstStyle/>
          <a:p>
            <a:r>
              <a:rPr lang="en-US" dirty="0" smtClean="0"/>
              <a:t>The relational data model allows us to have arbitrary numbers </a:t>
            </a:r>
            <a:r>
              <a:rPr lang="en-US" smtClean="0"/>
              <a:t>of </a:t>
            </a:r>
            <a:r>
              <a:rPr lang="en-US" smtClean="0">
                <a:solidFill>
                  <a:srgbClr val="FF9900"/>
                </a:solidFill>
              </a:rPr>
              <a:t>relations</a:t>
            </a:r>
          </a:p>
          <a:p>
            <a:pPr lvl="1"/>
            <a:r>
              <a:rPr lang="en-US" smtClean="0"/>
              <a:t>Each </a:t>
            </a:r>
            <a:r>
              <a:rPr lang="en-US" dirty="0" smtClean="0"/>
              <a:t>with its own schema that includes arbitrary numbers of attributes</a:t>
            </a:r>
          </a:p>
          <a:p>
            <a:endParaRPr lang="en-US" dirty="0" smtClean="0"/>
          </a:p>
          <a:p>
            <a:r>
              <a:rPr lang="en-US" dirty="0" smtClean="0"/>
              <a:t>But</a:t>
            </a:r>
            <a:r>
              <a:rPr lang="en-US" smtClean="0"/>
              <a:t>: No </a:t>
            </a:r>
            <a:r>
              <a:rPr lang="en-US" dirty="0" smtClean="0"/>
              <a:t>nested </a:t>
            </a:r>
            <a:r>
              <a:rPr lang="en-US" smtClean="0"/>
              <a:t>tables!</a:t>
            </a:r>
          </a:p>
          <a:p>
            <a:pPr lvl="1"/>
            <a:r>
              <a:rPr lang="en-US" smtClean="0"/>
              <a:t>These would be converted into multiple tables by 1NF normalization</a:t>
            </a:r>
            <a:endParaRPr lang="en-US" dirty="0" smtClean="0"/>
          </a:p>
          <a:p>
            <a:pPr lvl="1"/>
            <a:r>
              <a:rPr lang="en-US" smtClean="0"/>
              <a:t>Hence </a:t>
            </a:r>
            <a:r>
              <a:rPr lang="en-US" dirty="0" smtClean="0"/>
              <a:t>SQL has no nested collections at all</a:t>
            </a:r>
            <a:r>
              <a:rPr lang="en-US" smtClean="0"/>
              <a:t>, (sets</a:t>
            </a:r>
            <a:r>
              <a:rPr lang="en-US" dirty="0" smtClean="0"/>
              <a:t>, lists</a:t>
            </a:r>
            <a:r>
              <a:rPr lang="en-US" smtClean="0"/>
              <a:t>, bags...)</a:t>
            </a:r>
          </a:p>
          <a:p>
            <a:pPr lvl="1"/>
            <a:endParaRPr lang="en-US" smtClean="0"/>
          </a:p>
          <a:p>
            <a:r>
              <a:rPr lang="en-US" smtClean="0"/>
              <a:t>Can we add support for these?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increasingly people wanted more:</a:t>
            </a:r>
            <a:endParaRPr lang="en-US" dirty="0"/>
          </a:p>
          <a:p>
            <a:r>
              <a:rPr lang="en-US" dirty="0" smtClean="0"/>
              <a:t>More complex, multi-stage applications</a:t>
            </a:r>
          </a:p>
          <a:p>
            <a:r>
              <a:rPr lang="en-US" dirty="0" smtClean="0"/>
              <a:t>More interactive ad-hoc queries</a:t>
            </a:r>
          </a:p>
          <a:p>
            <a:r>
              <a:rPr lang="en-US" dirty="0" smtClean="0"/>
              <a:t>Process live data at high throughput and</a:t>
            </a:r>
            <a:br>
              <a:rPr lang="en-US" dirty="0" smtClean="0"/>
            </a:br>
            <a:r>
              <a:rPr lang="en-US" dirty="0" smtClean="0"/>
              <a:t>low latency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are not a good fit for </a:t>
            </a:r>
            <a:r>
              <a:rPr lang="en-US" dirty="0" err="1" smtClean="0"/>
              <a:t>MapReduce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Pig #2: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366" y="1600200"/>
            <a:ext cx="7520633" cy="4856018"/>
          </a:xfrm>
        </p:spPr>
        <p:txBody>
          <a:bodyPr>
            <a:normAutofit fontScale="92500" lnSpcReduction="10000"/>
          </a:bodyPr>
          <a:lstStyle/>
          <a:p>
            <a:r>
              <a:rPr lang="en-US" err="1" smtClean="0"/>
              <a:t>Hadoop</a:t>
            </a:r>
            <a:r>
              <a:rPr lang="en-US" smtClean="0"/>
              <a:t> MapReduce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file-oriented, </a:t>
            </a:r>
            <a:r>
              <a:rPr lang="en-US" smtClean="0">
                <a:solidFill>
                  <a:srgbClr val="FF9900"/>
                </a:solidFill>
              </a:rPr>
              <a:t>procedural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regularized “pipeline” – map, combine, shuffle, reduce</a:t>
            </a:r>
          </a:p>
          <a:p>
            <a:pPr lvl="1"/>
            <a:r>
              <a:rPr lang="en-US" dirty="0" smtClean="0"/>
              <a:t>arbitrary Java functions at each step</a:t>
            </a:r>
          </a:p>
          <a:p>
            <a:r>
              <a:rPr lang="en-US" dirty="0" smtClean="0"/>
              <a:t>SQL:</a:t>
            </a:r>
          </a:p>
          <a:p>
            <a:pPr lvl="1"/>
            <a:r>
              <a:rPr lang="en-US" dirty="0" smtClean="0"/>
              <a:t>random access-storage-oriented (DBMS controls storage)</a:t>
            </a:r>
          </a:p>
          <a:p>
            <a:pPr lvl="1"/>
            <a:r>
              <a:rPr lang="en-US" dirty="0" smtClean="0"/>
              <a:t>compositional, tuple-collection-oriented query model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declarative</a:t>
            </a:r>
            <a:r>
              <a:rPr lang="en-US" dirty="0" smtClean="0"/>
              <a:t> queries are automatically optimized</a:t>
            </a:r>
          </a:p>
          <a:p>
            <a:pPr lvl="1"/>
            <a:r>
              <a:rPr lang="en-US" dirty="0" smtClean="0"/>
              <a:t>can accommodate Java functions, but not naturally</a:t>
            </a:r>
          </a:p>
          <a:p>
            <a:pPr lvl="1"/>
            <a:r>
              <a:rPr lang="en-US" smtClean="0"/>
              <a:t>Hive: SQL </a:t>
            </a:r>
            <a:r>
              <a:rPr lang="en-US" dirty="0" smtClean="0"/>
              <a:t>queries </a:t>
            </a:r>
            <a:r>
              <a:rPr lang="en-US" dirty="0" smtClean="0">
                <a:sym typeface="Wingdings" pitchFamily="2" charset="2"/>
              </a:rPr>
              <a:t> file-oriented Map/Reduce</a:t>
            </a:r>
          </a:p>
          <a:p>
            <a:r>
              <a:rPr lang="en-US" smtClean="0">
                <a:sym typeface="Wingdings" pitchFamily="2" charset="2"/>
              </a:rPr>
              <a:t>Is there something in between?</a:t>
            </a:r>
          </a:p>
          <a:p>
            <a:pPr lvl="1"/>
            <a:r>
              <a:rPr lang="en-US" smtClean="0">
                <a:sym typeface="Wingdings" pitchFamily="2" charset="2"/>
              </a:rPr>
              <a:t>Declarative is nice, but many data analysts are 'entrenched' procedural programmers...</a:t>
            </a:r>
          </a:p>
          <a:p>
            <a:pPr lvl="1"/>
            <a:r>
              <a:rPr lang="en-US" smtClean="0">
                <a:sym typeface="Wingdings" pitchFamily="2" charset="2"/>
              </a:rPr>
              <a:t>Pig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smtClean="0">
                <a:sym typeface="Wingdings" pitchFamily="2" charset="2"/>
              </a:rPr>
              <a:t>Pig Latin!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8118" y="166802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rigid dataflow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7881" y="2523812"/>
            <a:ext cx="1746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custom code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even for very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common operations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8694" y="2143649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opacity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9110" y="3922207"/>
            <a:ext cx="1397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what about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"procedural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programmers"?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Latin and Pig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Pig Latin</a:t>
            </a:r>
            <a:r>
              <a:rPr lang="en-US" dirty="0" smtClean="0"/>
              <a:t>: a compositional, collections-oriented </a:t>
            </a:r>
            <a:r>
              <a:rPr lang="en-US" dirty="0" smtClean="0">
                <a:solidFill>
                  <a:srgbClr val="FF9900"/>
                </a:solidFill>
              </a:rPr>
              <a:t>dataflow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Oriented towards parallel data processing &amp; analysis</a:t>
            </a:r>
          </a:p>
          <a:p>
            <a:pPr lvl="1"/>
            <a:r>
              <a:rPr lang="en-US" dirty="0" smtClean="0"/>
              <a:t>Think of it as a more procedural SQL-like language with nested collections</a:t>
            </a:r>
          </a:p>
          <a:p>
            <a:pPr lvl="2"/>
            <a:r>
              <a:rPr lang="en-US" dirty="0" smtClean="0"/>
              <a:t>Emphasizes </a:t>
            </a:r>
            <a:r>
              <a:rPr lang="en-US" dirty="0" smtClean="0">
                <a:solidFill>
                  <a:srgbClr val="FF9900"/>
                </a:solidFill>
              </a:rPr>
              <a:t>user-defined functions</a:t>
            </a:r>
            <a:r>
              <a:rPr lang="en-US" dirty="0" smtClean="0"/>
              <a:t>, esp. those that have nice algebraic properties (unlike SQL)</a:t>
            </a:r>
          </a:p>
          <a:p>
            <a:pPr lvl="2"/>
            <a:r>
              <a:rPr lang="en-US" dirty="0" smtClean="0"/>
              <a:t>Supports external data from files (like Hive)</a:t>
            </a:r>
          </a:p>
          <a:p>
            <a:pPr lvl="1"/>
            <a:r>
              <a:rPr lang="en-US" dirty="0" smtClean="0"/>
              <a:t>By Chris </a:t>
            </a:r>
            <a:r>
              <a:rPr lang="en-US" dirty="0" err="1" smtClean="0"/>
              <a:t>Olston</a:t>
            </a:r>
            <a:r>
              <a:rPr lang="en-US" dirty="0" smtClean="0"/>
              <a:t> et al. at Yahoo</a:t>
            </a:r>
            <a:r>
              <a:rPr lang="en-US" smtClean="0"/>
              <a:t>! Research</a:t>
            </a:r>
          </a:p>
          <a:p>
            <a:pPr lvl="2"/>
            <a:r>
              <a:rPr lang="en-US" smtClean="0"/>
              <a:t>http://www.tomkinshome.com/site_media/papers/papers/ORS+08.pdf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Pig</a:t>
            </a:r>
            <a:r>
              <a:rPr lang="en-US" dirty="0" smtClean="0"/>
              <a:t>: the runtime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Latin: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6431"/>
            <a:ext cx="7772400" cy="4854819"/>
          </a:xfrm>
        </p:spPr>
        <p:txBody>
          <a:bodyPr/>
          <a:lstStyle/>
          <a:p>
            <a:r>
              <a:rPr lang="en-US" sz="2400" dirty="0" smtClean="0"/>
              <a:t>Collection-valued expressions whose results get assigned to variables</a:t>
            </a:r>
          </a:p>
          <a:p>
            <a:pPr lvl="1"/>
            <a:r>
              <a:rPr lang="en-US" sz="2000" dirty="0" smtClean="0"/>
              <a:t>A program does a series of assignments in a dataflow</a:t>
            </a:r>
          </a:p>
          <a:p>
            <a:pPr lvl="1"/>
            <a:r>
              <a:rPr lang="en-US" sz="2000" dirty="0" smtClean="0"/>
              <a:t>It gets compiled down to a sequence of </a:t>
            </a:r>
            <a:r>
              <a:rPr lang="en-US" sz="2000" dirty="0" err="1" smtClean="0"/>
              <a:t>MapReduces</a:t>
            </a:r>
            <a:endParaRPr lang="en-US" sz="2000" dirty="0" smtClean="0"/>
          </a:p>
          <a:p>
            <a:pPr lvl="2"/>
            <a:r>
              <a:rPr lang="en-US" dirty="0" smtClean="0"/>
              <a:t>Similar to Hive, but Pig Latin has its own query language (not SQL)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Basic SQL-like operations are explicitly specified:</a:t>
            </a:r>
          </a:p>
          <a:p>
            <a:pPr lvl="1"/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 … as</a:t>
            </a:r>
            <a:r>
              <a:rPr lang="en-US" sz="2000" dirty="0" smtClean="0"/>
              <a:t>				[HDFS scan]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Remapping: </a:t>
            </a:r>
            <a:r>
              <a:rPr lang="en-US" sz="20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… generate</a:t>
            </a:r>
            <a:r>
              <a:rPr lang="en-US" sz="2000" dirty="0" smtClean="0"/>
              <a:t>	[Map]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Filtering: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filter by</a:t>
            </a:r>
            <a:r>
              <a:rPr lang="en-US" sz="2000" dirty="0" smtClean="0"/>
              <a:t>			[Map]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Intersecting: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2000" dirty="0" smtClean="0"/>
              <a:t>			[Reduce]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Aggregating: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sz="2000" dirty="0" smtClean="0"/>
              <a:t>			[Reduce]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Sorting: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2000" dirty="0" smtClean="0"/>
              <a:t>				[Shuffle]</a:t>
            </a:r>
          </a:p>
          <a:p>
            <a:pPr lvl="1"/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sz="2000" dirty="0" smtClean="0"/>
              <a:t>					[HDFS store]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example: Face detection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expression creates a </a:t>
            </a:r>
            <a:r>
              <a:rPr lang="en-US" dirty="0" smtClean="0">
                <a:solidFill>
                  <a:srgbClr val="FF9900"/>
                </a:solidFill>
              </a:rPr>
              <a:t>named collection</a:t>
            </a:r>
          </a:p>
          <a:p>
            <a:pPr lvl="1"/>
            <a:r>
              <a:rPr lang="en-US" dirty="0" smtClean="0"/>
              <a:t>load collections from files</a:t>
            </a:r>
          </a:p>
          <a:p>
            <a:pPr lvl="1"/>
            <a:r>
              <a:rPr lang="en-US" dirty="0" smtClean="0"/>
              <a:t>process them (e.g., per tuple) using a user-defined function</a:t>
            </a:r>
          </a:p>
          <a:p>
            <a:pPr lvl="1"/>
            <a:r>
              <a:rPr lang="en-US" dirty="0" smtClean="0"/>
              <a:t>store the results into files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I = load </a:t>
            </a:r>
            <a:r>
              <a:rPr lang="fr-FR" sz="2000" dirty="0" smtClean="0">
                <a:solidFill>
                  <a:srgbClr val="660066"/>
                </a:solidFill>
                <a:latin typeface="Consolas"/>
                <a:cs typeface="Consolas"/>
              </a:rPr>
              <a:t>'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/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mydata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/images</a:t>
            </a:r>
            <a:r>
              <a:rPr lang="fr-FR" sz="2000" dirty="0" smtClean="0">
                <a:solidFill>
                  <a:srgbClr val="660066"/>
                </a:solidFill>
                <a:latin typeface="Consolas"/>
                <a:cs typeface="Consolas"/>
              </a:rPr>
              <a:t>'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using 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ImageParser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() </a:t>
            </a:r>
            <a:b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   as (id, image);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	F = 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I generate id, 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detectFaces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(image);</a:t>
            </a:r>
          </a:p>
          <a:p>
            <a:pPr>
              <a:buNone/>
            </a:pP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	store F into </a:t>
            </a:r>
            <a:r>
              <a:rPr lang="fr-FR" sz="2000" dirty="0" smtClean="0">
                <a:solidFill>
                  <a:srgbClr val="660066"/>
                </a:solidFill>
                <a:latin typeface="Consolas"/>
                <a:cs typeface="Consolas"/>
              </a:rPr>
              <a:t>'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/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mydata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/faces</a:t>
            </a:r>
            <a:r>
              <a:rPr lang="fr-FR" sz="2000" dirty="0" smtClean="0">
                <a:solidFill>
                  <a:srgbClr val="660066"/>
                </a:solidFill>
                <a:latin typeface="Consolas"/>
                <a:cs typeface="Consolas"/>
              </a:rPr>
              <a:t>'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;</a:t>
            </a:r>
            <a:endParaRPr lang="en-US" sz="2400" dirty="0" smtClean="0">
              <a:solidFill>
                <a:srgbClr val="660066"/>
              </a:solidFill>
              <a:latin typeface="Consolas"/>
              <a:cs typeface="Consolas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953459" y="2914022"/>
            <a:ext cx="1808703" cy="1587640"/>
          </a:xfrm>
          <a:custGeom>
            <a:avLst/>
            <a:gdLst>
              <a:gd name="connsiteX0" fmla="*/ 542611 w 1808703"/>
              <a:gd name="connsiteY0" fmla="*/ 0 h 1587640"/>
              <a:gd name="connsiteX1" fmla="*/ 1718268 w 1808703"/>
              <a:gd name="connsiteY1" fmla="*/ 974690 h 1587640"/>
              <a:gd name="connsiteX2" fmla="*/ 0 w 1808703"/>
              <a:gd name="connsiteY2" fmla="*/ 158764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703" h="1587640">
                <a:moveTo>
                  <a:pt x="542611" y="0"/>
                </a:moveTo>
                <a:cubicBezTo>
                  <a:pt x="1175657" y="355041"/>
                  <a:pt x="1808703" y="710083"/>
                  <a:pt x="1718268" y="974690"/>
                </a:cubicBezTo>
                <a:cubicBezTo>
                  <a:pt x="1627833" y="1239297"/>
                  <a:pt x="813916" y="1413468"/>
                  <a:pt x="0" y="158764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Session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Goal: Find web sessions that end on the 'best' page (i.e., the page with the highest PageRank)</a:t>
            </a:r>
          </a:p>
          <a:p>
            <a:pPr lvl="1"/>
            <a:r>
              <a:rPr lang="en-US" sz="1800" dirty="0" smtClean="0"/>
              <a:t>We need to join two tables, and then compare the final rank in the sequence to the other ranks</a:t>
            </a:r>
          </a:p>
        </p:txBody>
      </p:sp>
      <p:graphicFrame>
        <p:nvGraphicFramePr>
          <p:cNvPr id="5" name="Group 274"/>
          <p:cNvGraphicFramePr>
            <a:graphicFrameLocks noGrp="1"/>
          </p:cNvGraphicFramePr>
          <p:nvPr/>
        </p:nvGraphicFramePr>
        <p:xfrm>
          <a:off x="228600" y="3452186"/>
          <a:ext cx="4894834" cy="2377440"/>
        </p:xfrm>
        <a:graphic>
          <a:graphicData uri="http://schemas.openxmlformats.org/drawingml/2006/table">
            <a:tbl>
              <a:tblPr/>
              <a:tblGrid>
                <a:gridCol w="838200"/>
                <a:gridCol w="2989834"/>
                <a:gridCol w="10668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User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URL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Time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www.cnn.com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7:00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www.digg.com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7:20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www.social.com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10:00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www.flickr.com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10:05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Joe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www.cnn.com/index.htm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12:00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75"/>
          <p:cNvGraphicFramePr>
            <a:graphicFrameLocks noGrp="1"/>
          </p:cNvGraphicFramePr>
          <p:nvPr/>
        </p:nvGraphicFramePr>
        <p:xfrm>
          <a:off x="5257800" y="3461169"/>
          <a:ext cx="3657600" cy="1981200"/>
        </p:xfrm>
        <a:graphic>
          <a:graphicData uri="http://schemas.openxmlformats.org/drawingml/2006/table">
            <a:tbl>
              <a:tblPr/>
              <a:tblGrid>
                <a:gridCol w="2244725"/>
                <a:gridCol w="141287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URL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PageRank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www.cnn.com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www.flickr.com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www.social.com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www.digg.com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5257800" y="3015082"/>
            <a:ext cx="757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Pages</a:t>
            </a:r>
          </a:p>
        </p:txBody>
      </p:sp>
      <p:sp>
        <p:nvSpPr>
          <p:cNvPr id="8" name="Rectangle 221"/>
          <p:cNvSpPr>
            <a:spLocks noChangeArrowheads="1"/>
          </p:cNvSpPr>
          <p:nvPr/>
        </p:nvSpPr>
        <p:spPr bwMode="auto">
          <a:xfrm>
            <a:off x="228600" y="3015082"/>
            <a:ext cx="73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Visits</a:t>
            </a:r>
          </a:p>
        </p:txBody>
      </p:sp>
      <p:sp>
        <p:nvSpPr>
          <p:cNvPr id="13351" name="Text Box 276"/>
          <p:cNvSpPr txBox="1">
            <a:spLocks noChangeArrowheads="1"/>
          </p:cNvSpPr>
          <p:nvPr/>
        </p:nvSpPr>
        <p:spPr bwMode="auto">
          <a:xfrm rot="5400000">
            <a:off x="2058193" y="6013146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13352" name="Text Box 277"/>
          <p:cNvSpPr txBox="1">
            <a:spLocks noChangeArrowheads="1"/>
          </p:cNvSpPr>
          <p:nvPr/>
        </p:nvSpPr>
        <p:spPr bwMode="auto">
          <a:xfrm rot="5400000">
            <a:off x="6858793" y="5555946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computation in Pig Latin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84738" y="1600200"/>
            <a:ext cx="7967175" cy="44577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Visits = load </a:t>
            </a:r>
            <a:r>
              <a:rPr lang="en-US" sz="1800" dirty="0">
                <a:latin typeface="Consolas"/>
                <a:cs typeface="Consolas"/>
              </a:rPr>
              <a:t>'/</a:t>
            </a:r>
            <a:r>
              <a:rPr lang="en-US" sz="1800" dirty="0" smtClean="0">
                <a:latin typeface="Consolas"/>
                <a:cs typeface="Consolas"/>
              </a:rPr>
              <a:t>data/</a:t>
            </a:r>
            <a:r>
              <a:rPr lang="en-US" sz="1800" dirty="0">
                <a:latin typeface="Consolas"/>
                <a:cs typeface="Consolas"/>
              </a:rPr>
              <a:t>visits' </a:t>
            </a:r>
            <a:r>
              <a:rPr lang="en-US" sz="1800" dirty="0" smtClean="0">
                <a:latin typeface="Consolas"/>
                <a:cs typeface="Consolas"/>
              </a:rPr>
              <a:t>as (user,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, time);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Visits = </a:t>
            </a:r>
            <a:r>
              <a:rPr lang="en-US" sz="1800" dirty="0" err="1" smtClean="0">
                <a:latin typeface="Consolas"/>
                <a:cs typeface="Consolas"/>
              </a:rPr>
              <a:t>foreach</a:t>
            </a:r>
            <a:r>
              <a:rPr lang="en-US" sz="1800" dirty="0" smtClean="0">
                <a:latin typeface="Consolas"/>
                <a:cs typeface="Consolas"/>
              </a:rPr>
              <a:t> Visits generate user, </a:t>
            </a:r>
            <a:r>
              <a:rPr lang="en-US" sz="1800" dirty="0" err="1" smtClean="0">
                <a:latin typeface="Consolas"/>
                <a:cs typeface="Consolas"/>
              </a:rPr>
              <a:t>Canonicalize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), time;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Pages = load </a:t>
            </a:r>
            <a:r>
              <a:rPr lang="en-US" sz="1800" dirty="0">
                <a:latin typeface="Consolas"/>
                <a:cs typeface="Consolas"/>
              </a:rPr>
              <a:t>'/</a:t>
            </a:r>
            <a:r>
              <a:rPr lang="en-US" sz="1800" dirty="0" smtClean="0">
                <a:latin typeface="Consolas"/>
                <a:cs typeface="Consolas"/>
              </a:rPr>
              <a:t>data/</a:t>
            </a:r>
            <a:r>
              <a:rPr lang="en-US" sz="1800" dirty="0">
                <a:latin typeface="Consolas"/>
                <a:cs typeface="Consolas"/>
              </a:rPr>
              <a:t>pages' </a:t>
            </a:r>
            <a:r>
              <a:rPr lang="en-US" sz="1800" dirty="0" smtClean="0">
                <a:latin typeface="Consolas"/>
                <a:cs typeface="Consolas"/>
              </a:rPr>
              <a:t>as (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pagerank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        VP = join Visits by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, Pages by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UserVisits</a:t>
            </a:r>
            <a:r>
              <a:rPr lang="en-US" sz="1800" dirty="0" smtClean="0">
                <a:latin typeface="Consolas"/>
                <a:cs typeface="Consolas"/>
              </a:rPr>
              <a:t> = group VP by user;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  Sessions = </a:t>
            </a:r>
            <a:r>
              <a:rPr lang="en-US" sz="1800" dirty="0" err="1" smtClean="0">
                <a:latin typeface="Consolas"/>
                <a:cs typeface="Consolas"/>
              </a:rPr>
              <a:t>foreach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UserVisits</a:t>
            </a:r>
            <a:r>
              <a:rPr lang="en-US" sz="1800" dirty="0" smtClean="0">
                <a:latin typeface="Consolas"/>
                <a:cs typeface="Consolas"/>
              </a:rPr>
              <a:t> generate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latin typeface="Consolas"/>
                <a:cs typeface="Consolas"/>
              </a:rPr>
              <a:t>             flatten(</a:t>
            </a:r>
            <a:r>
              <a:rPr lang="en-US" sz="1800" dirty="0" err="1" smtClean="0">
                <a:latin typeface="Consolas"/>
                <a:cs typeface="Consolas"/>
              </a:rPr>
              <a:t>FindSessions</a:t>
            </a:r>
            <a:r>
              <a:rPr lang="en-US" sz="1800" dirty="0" smtClean="0">
                <a:latin typeface="Consolas"/>
                <a:cs typeface="Consolas"/>
              </a:rPr>
              <a:t>(*));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>
                <a:latin typeface="Consolas"/>
                <a:cs typeface="Consolas"/>
              </a:rPr>
              <a:t>HappyEndings</a:t>
            </a:r>
            <a:r>
              <a:rPr lang="en-US" sz="1800" dirty="0" smtClean="0">
                <a:latin typeface="Consolas"/>
                <a:cs typeface="Consolas"/>
              </a:rPr>
              <a:t> = filter Sessions by </a:t>
            </a:r>
            <a:r>
              <a:rPr lang="en-US" sz="1800" dirty="0" err="1" smtClean="0">
                <a:latin typeface="Consolas"/>
                <a:cs typeface="Consolas"/>
              </a:rPr>
              <a:t>BestIsLast</a:t>
            </a:r>
            <a:r>
              <a:rPr lang="en-US" sz="1800" dirty="0" smtClean="0">
                <a:latin typeface="Consolas"/>
                <a:cs typeface="Consolas"/>
              </a:rPr>
              <a:t>(*);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     store </a:t>
            </a:r>
            <a:r>
              <a:rPr lang="en-US" sz="1800" dirty="0" err="1" smtClean="0">
                <a:latin typeface="Consolas"/>
                <a:cs typeface="Consolas"/>
              </a:rPr>
              <a:t>HappyEndings</a:t>
            </a:r>
            <a:r>
              <a:rPr lang="en-US" sz="1800" dirty="0" smtClean="0">
                <a:latin typeface="Consolas"/>
                <a:cs typeface="Consolas"/>
              </a:rPr>
              <a:t> into '/data/</a:t>
            </a:r>
            <a:r>
              <a:rPr lang="en-US" sz="1800" dirty="0" err="1" smtClean="0">
                <a:latin typeface="Consolas"/>
                <a:cs typeface="Consolas"/>
              </a:rPr>
              <a:t>happy_endings</a:t>
            </a:r>
            <a:r>
              <a:rPr lang="en-US" sz="1800" dirty="0" smtClean="0">
                <a:latin typeface="Consolas"/>
                <a:cs typeface="Consolas"/>
              </a:rPr>
              <a:t>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63"/>
          <p:cNvCxnSpPr>
            <a:cxnSpLocks noChangeShapeType="1"/>
          </p:cNvCxnSpPr>
          <p:nvPr/>
        </p:nvCxnSpPr>
        <p:spPr bwMode="auto">
          <a:xfrm rot="10800000">
            <a:off x="3355535" y="4471074"/>
            <a:ext cx="2438400" cy="161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query compile to?</a:t>
            </a:r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990598" y="1457011"/>
            <a:ext cx="7972531" cy="4734239"/>
          </a:xfrm>
        </p:spPr>
        <p:txBody>
          <a:bodyPr/>
          <a:lstStyle/>
          <a:p>
            <a:r>
              <a:rPr lang="en-US" smtClean="0"/>
              <a:t>Parallel evaluation is really a </a:t>
            </a:r>
            <a:br>
              <a:rPr lang="en-US" smtClean="0"/>
            </a:br>
            <a:r>
              <a:rPr lang="en-US" smtClean="0"/>
              <a:t>Map-Map/Reduce/Reduce chain:</a:t>
            </a:r>
            <a:endParaRPr lang="en-US"/>
          </a:p>
        </p:txBody>
      </p:sp>
      <p:sp>
        <p:nvSpPr>
          <p:cNvPr id="14341" name="Can 4"/>
          <p:cNvSpPr>
            <a:spLocks noChangeArrowheads="1"/>
          </p:cNvSpPr>
          <p:nvPr/>
        </p:nvSpPr>
        <p:spPr bwMode="auto">
          <a:xfrm>
            <a:off x="742510" y="5742661"/>
            <a:ext cx="539750" cy="347663"/>
          </a:xfrm>
          <a:prstGeom prst="can">
            <a:avLst>
              <a:gd name="adj" fmla="val 325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Can 5"/>
          <p:cNvSpPr>
            <a:spLocks noChangeArrowheads="1"/>
          </p:cNvSpPr>
          <p:nvPr/>
        </p:nvSpPr>
        <p:spPr bwMode="auto">
          <a:xfrm>
            <a:off x="1817248" y="5742661"/>
            <a:ext cx="539750" cy="347663"/>
          </a:xfrm>
          <a:prstGeom prst="can">
            <a:avLst>
              <a:gd name="adj" fmla="val 325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Can 8"/>
          <p:cNvSpPr>
            <a:spLocks noChangeArrowheads="1"/>
          </p:cNvSpPr>
          <p:nvPr/>
        </p:nvSpPr>
        <p:spPr bwMode="auto">
          <a:xfrm>
            <a:off x="5044635" y="5742661"/>
            <a:ext cx="539750" cy="347663"/>
          </a:xfrm>
          <a:prstGeom prst="can">
            <a:avLst>
              <a:gd name="adj" fmla="val 325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5832507" y="5663286"/>
            <a:ext cx="3030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Visit lists (filesystem)</a:t>
            </a:r>
          </a:p>
        </p:txBody>
      </p:sp>
      <p:sp>
        <p:nvSpPr>
          <p:cNvPr id="14345" name="Can 10"/>
          <p:cNvSpPr>
            <a:spLocks noChangeArrowheads="1"/>
          </p:cNvSpPr>
          <p:nvPr/>
        </p:nvSpPr>
        <p:spPr bwMode="auto">
          <a:xfrm>
            <a:off x="1290198" y="6099849"/>
            <a:ext cx="541337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Can 11"/>
          <p:cNvSpPr>
            <a:spLocks noChangeArrowheads="1"/>
          </p:cNvSpPr>
          <p:nvPr/>
        </p:nvSpPr>
        <p:spPr bwMode="auto">
          <a:xfrm>
            <a:off x="2366523" y="6099849"/>
            <a:ext cx="539750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Can 13"/>
          <p:cNvSpPr>
            <a:spLocks noChangeArrowheads="1"/>
          </p:cNvSpPr>
          <p:nvPr/>
        </p:nvSpPr>
        <p:spPr bwMode="auto">
          <a:xfrm>
            <a:off x="4517585" y="6099849"/>
            <a:ext cx="539750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Can 14"/>
          <p:cNvSpPr>
            <a:spLocks noChangeArrowheads="1"/>
          </p:cNvSpPr>
          <p:nvPr/>
        </p:nvSpPr>
        <p:spPr bwMode="auto">
          <a:xfrm>
            <a:off x="5592323" y="6099849"/>
            <a:ext cx="539750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Box 15"/>
          <p:cNvSpPr txBox="1">
            <a:spLocks noChangeArrowheads="1"/>
          </p:cNvSpPr>
          <p:nvPr/>
        </p:nvSpPr>
        <p:spPr bwMode="auto">
          <a:xfrm>
            <a:off x="6246372" y="6082386"/>
            <a:ext cx="28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Rank lists (</a:t>
            </a:r>
            <a:r>
              <a:rPr lang="en-US" sz="1800" dirty="0" err="1"/>
              <a:t>filesystem</a:t>
            </a:r>
            <a:r>
              <a:rPr lang="en-US" sz="1800" dirty="0"/>
              <a:t>)</a:t>
            </a:r>
          </a:p>
        </p:txBody>
      </p:sp>
      <p:sp>
        <p:nvSpPr>
          <p:cNvPr id="14350" name="TextBox 16"/>
          <p:cNvSpPr txBox="1">
            <a:spLocks noChangeArrowheads="1"/>
          </p:cNvSpPr>
          <p:nvPr/>
        </p:nvSpPr>
        <p:spPr bwMode="auto">
          <a:xfrm>
            <a:off x="1064773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sp>
        <p:nvSpPr>
          <p:cNvPr id="14351" name="TextBox 17"/>
          <p:cNvSpPr txBox="1">
            <a:spLocks noChangeArrowheads="1"/>
          </p:cNvSpPr>
          <p:nvPr/>
        </p:nvSpPr>
        <p:spPr bwMode="auto">
          <a:xfrm>
            <a:off x="1961710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sp>
        <p:nvSpPr>
          <p:cNvPr id="14352" name="TextBox 18"/>
          <p:cNvSpPr txBox="1">
            <a:spLocks noChangeArrowheads="1"/>
          </p:cNvSpPr>
          <p:nvPr/>
        </p:nvSpPr>
        <p:spPr bwMode="auto">
          <a:xfrm>
            <a:off x="2858648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3755585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 dirty="0"/>
          </a:p>
        </p:txBody>
      </p:sp>
      <p:sp>
        <p:nvSpPr>
          <p:cNvPr id="14354" name="TextBox 20"/>
          <p:cNvSpPr txBox="1">
            <a:spLocks noChangeArrowheads="1"/>
          </p:cNvSpPr>
          <p:nvPr/>
        </p:nvSpPr>
        <p:spPr bwMode="auto">
          <a:xfrm>
            <a:off x="4652523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cxnSp>
        <p:nvCxnSpPr>
          <p:cNvPr id="14355" name="Straight Arrow Connector 22"/>
          <p:cNvCxnSpPr>
            <a:cxnSpLocks noChangeShapeType="1"/>
            <a:stCxn id="14341" idx="1"/>
          </p:cNvCxnSpPr>
          <p:nvPr/>
        </p:nvCxnSpPr>
        <p:spPr bwMode="auto">
          <a:xfrm rot="5400000" flipH="1" flipV="1">
            <a:off x="510735" y="4980661"/>
            <a:ext cx="1263650" cy="260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6" name="Straight Arrow Connector 24"/>
          <p:cNvCxnSpPr>
            <a:cxnSpLocks noChangeShapeType="1"/>
            <a:stCxn id="14341" idx="1"/>
          </p:cNvCxnSpPr>
          <p:nvPr/>
        </p:nvCxnSpPr>
        <p:spPr bwMode="auto">
          <a:xfrm rot="5400000" flipH="1" flipV="1">
            <a:off x="898879" y="4549655"/>
            <a:ext cx="1306512" cy="1079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7" name="Straight Arrow Connector 26"/>
          <p:cNvCxnSpPr>
            <a:cxnSpLocks noChangeShapeType="1"/>
            <a:stCxn id="14343" idx="1"/>
          </p:cNvCxnSpPr>
          <p:nvPr/>
        </p:nvCxnSpPr>
        <p:spPr bwMode="auto">
          <a:xfrm rot="16200000" flipV="1">
            <a:off x="4355661" y="4783811"/>
            <a:ext cx="1350962" cy="566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8" name="Straight Arrow Connector 28"/>
          <p:cNvCxnSpPr>
            <a:cxnSpLocks noChangeShapeType="1"/>
          </p:cNvCxnSpPr>
          <p:nvPr/>
        </p:nvCxnSpPr>
        <p:spPr bwMode="auto">
          <a:xfrm rot="16200000" flipV="1">
            <a:off x="3846867" y="4448055"/>
            <a:ext cx="1341437" cy="129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9" name="Straight Arrow Connector 30"/>
          <p:cNvCxnSpPr>
            <a:cxnSpLocks noChangeShapeType="1"/>
          </p:cNvCxnSpPr>
          <p:nvPr/>
        </p:nvCxnSpPr>
        <p:spPr bwMode="auto">
          <a:xfrm rot="10800000">
            <a:off x="3050735" y="4488536"/>
            <a:ext cx="2046288" cy="1262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0" name="Straight Arrow Connector 32"/>
          <p:cNvCxnSpPr>
            <a:cxnSpLocks noChangeShapeType="1"/>
            <a:stCxn id="14341" idx="1"/>
          </p:cNvCxnSpPr>
          <p:nvPr/>
        </p:nvCxnSpPr>
        <p:spPr bwMode="auto">
          <a:xfrm rot="5400000" flipH="1" flipV="1">
            <a:off x="1338616" y="4092455"/>
            <a:ext cx="1323975" cy="1976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1" name="Straight Arrow Connector 34"/>
          <p:cNvCxnSpPr>
            <a:cxnSpLocks noChangeShapeType="1"/>
            <a:stCxn id="14345" idx="1"/>
          </p:cNvCxnSpPr>
          <p:nvPr/>
        </p:nvCxnSpPr>
        <p:spPr bwMode="auto">
          <a:xfrm rot="5400000" flipH="1" flipV="1">
            <a:off x="732191" y="5254506"/>
            <a:ext cx="1673225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2" name="Straight Arrow Connector 36"/>
          <p:cNvCxnSpPr>
            <a:cxnSpLocks noChangeShapeType="1"/>
            <a:stCxn id="14345" idx="1"/>
          </p:cNvCxnSpPr>
          <p:nvPr/>
        </p:nvCxnSpPr>
        <p:spPr bwMode="auto">
          <a:xfrm rot="5400000" flipH="1" flipV="1">
            <a:off x="1241779" y="4744918"/>
            <a:ext cx="1673225" cy="1036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3" name="Straight Arrow Connector 38"/>
          <p:cNvCxnSpPr>
            <a:cxnSpLocks noChangeShapeType="1"/>
            <a:stCxn id="14342" idx="1"/>
          </p:cNvCxnSpPr>
          <p:nvPr/>
        </p:nvCxnSpPr>
        <p:spPr bwMode="auto">
          <a:xfrm rot="5400000" flipH="1" flipV="1">
            <a:off x="1484666" y="5090993"/>
            <a:ext cx="1254125" cy="49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4" name="Straight Arrow Connector 40"/>
          <p:cNvCxnSpPr>
            <a:cxnSpLocks noChangeShapeType="1"/>
            <a:stCxn id="14342" idx="1"/>
          </p:cNvCxnSpPr>
          <p:nvPr/>
        </p:nvCxnSpPr>
        <p:spPr bwMode="auto">
          <a:xfrm rot="16200000" flipV="1">
            <a:off x="1056836" y="4712373"/>
            <a:ext cx="1263650" cy="796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5" name="Straight Arrow Connector 42"/>
          <p:cNvCxnSpPr>
            <a:cxnSpLocks noChangeShapeType="1"/>
            <a:stCxn id="14342" idx="1"/>
          </p:cNvCxnSpPr>
          <p:nvPr/>
        </p:nvCxnSpPr>
        <p:spPr bwMode="auto">
          <a:xfrm rot="5400000" flipH="1" flipV="1">
            <a:off x="1897416" y="4633793"/>
            <a:ext cx="1298575" cy="919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6" name="Straight Arrow Connector 44"/>
          <p:cNvCxnSpPr>
            <a:cxnSpLocks noChangeShapeType="1"/>
            <a:stCxn id="14346" idx="1"/>
          </p:cNvCxnSpPr>
          <p:nvPr/>
        </p:nvCxnSpPr>
        <p:spPr bwMode="auto">
          <a:xfrm rot="16200000" flipV="1">
            <a:off x="1292579" y="4756030"/>
            <a:ext cx="1663700" cy="1023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7" name="Straight Arrow Connector 46"/>
          <p:cNvCxnSpPr>
            <a:cxnSpLocks noChangeShapeType="1"/>
            <a:stCxn id="14346" idx="1"/>
          </p:cNvCxnSpPr>
          <p:nvPr/>
        </p:nvCxnSpPr>
        <p:spPr bwMode="auto">
          <a:xfrm rot="16200000" flipV="1">
            <a:off x="1798197" y="5261649"/>
            <a:ext cx="1611313" cy="65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8" name="Straight Arrow Connector 48"/>
          <p:cNvCxnSpPr>
            <a:cxnSpLocks noChangeShapeType="1"/>
            <a:stCxn id="14346" idx="1"/>
          </p:cNvCxnSpPr>
          <p:nvPr/>
        </p:nvCxnSpPr>
        <p:spPr bwMode="auto">
          <a:xfrm rot="5400000" flipH="1" flipV="1">
            <a:off x="2184754" y="4895730"/>
            <a:ext cx="1655763" cy="752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9" name="Straight Arrow Connector 50"/>
          <p:cNvCxnSpPr>
            <a:cxnSpLocks noChangeShapeType="1"/>
            <a:stCxn id="14347" idx="1"/>
          </p:cNvCxnSpPr>
          <p:nvPr/>
        </p:nvCxnSpPr>
        <p:spPr bwMode="auto">
          <a:xfrm rot="16200000" flipV="1">
            <a:off x="3234885" y="4547274"/>
            <a:ext cx="1646238" cy="145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0" name="Straight Arrow Connector 52"/>
          <p:cNvCxnSpPr>
            <a:cxnSpLocks noChangeShapeType="1"/>
            <a:stCxn id="14347" idx="1"/>
          </p:cNvCxnSpPr>
          <p:nvPr/>
        </p:nvCxnSpPr>
        <p:spPr bwMode="auto">
          <a:xfrm rot="16200000" flipV="1">
            <a:off x="3748442" y="5060830"/>
            <a:ext cx="1663700" cy="414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1" name="Straight Arrow Connector 57"/>
          <p:cNvCxnSpPr>
            <a:cxnSpLocks noChangeShapeType="1"/>
          </p:cNvCxnSpPr>
          <p:nvPr/>
        </p:nvCxnSpPr>
        <p:spPr bwMode="auto">
          <a:xfrm rot="5400000" flipH="1" flipV="1">
            <a:off x="4156429" y="5019555"/>
            <a:ext cx="1681162" cy="374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2" name="Straight Arrow Connector 59"/>
          <p:cNvCxnSpPr>
            <a:cxnSpLocks noChangeShapeType="1"/>
            <a:stCxn id="14348" idx="1"/>
          </p:cNvCxnSpPr>
          <p:nvPr/>
        </p:nvCxnSpPr>
        <p:spPr bwMode="auto">
          <a:xfrm rot="16200000" flipV="1">
            <a:off x="4691416" y="4929068"/>
            <a:ext cx="1681163" cy="660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3" name="Straight Arrow Connector 61"/>
          <p:cNvCxnSpPr>
            <a:cxnSpLocks noChangeShapeType="1"/>
            <a:stCxn id="14348" idx="1"/>
          </p:cNvCxnSpPr>
          <p:nvPr/>
        </p:nvCxnSpPr>
        <p:spPr bwMode="auto">
          <a:xfrm rot="16200000" flipV="1">
            <a:off x="4268348" y="4505999"/>
            <a:ext cx="1698625" cy="148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74" name="TextBox 64"/>
          <p:cNvSpPr txBox="1">
            <a:spLocks noChangeArrowheads="1"/>
          </p:cNvSpPr>
          <p:nvPr/>
        </p:nvSpPr>
        <p:spPr bwMode="auto">
          <a:xfrm>
            <a:off x="3268223" y="5742661"/>
            <a:ext cx="904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4375" name="TextBox 65"/>
          <p:cNvSpPr txBox="1">
            <a:spLocks noChangeArrowheads="1"/>
          </p:cNvSpPr>
          <p:nvPr/>
        </p:nvSpPr>
        <p:spPr bwMode="auto">
          <a:xfrm>
            <a:off x="3136460" y="4915574"/>
            <a:ext cx="9064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4376" name="TextBox 66"/>
          <p:cNvSpPr txBox="1">
            <a:spLocks noChangeArrowheads="1"/>
          </p:cNvSpPr>
          <p:nvPr/>
        </p:nvSpPr>
        <p:spPr bwMode="auto">
          <a:xfrm>
            <a:off x="5566923" y="4096424"/>
            <a:ext cx="3030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/>
              <a:t>Parallel </a:t>
            </a:r>
            <a:r>
              <a:rPr lang="en-US" sz="1800" dirty="0" smtClean="0"/>
              <a:t>joins (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14377" name="TextBox 67"/>
          <p:cNvSpPr txBox="1">
            <a:spLocks noChangeArrowheads="1"/>
          </p:cNvSpPr>
          <p:nvPr/>
        </p:nvSpPr>
        <p:spPr bwMode="auto">
          <a:xfrm>
            <a:off x="1177485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78" name="TextBox 68"/>
          <p:cNvSpPr txBox="1">
            <a:spLocks noChangeArrowheads="1"/>
          </p:cNvSpPr>
          <p:nvPr/>
        </p:nvSpPr>
        <p:spPr bwMode="auto">
          <a:xfrm>
            <a:off x="2074423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79" name="TextBox 69"/>
          <p:cNvSpPr txBox="1">
            <a:spLocks noChangeArrowheads="1"/>
          </p:cNvSpPr>
          <p:nvPr/>
        </p:nvSpPr>
        <p:spPr bwMode="auto">
          <a:xfrm>
            <a:off x="2971360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80" name="TextBox 70"/>
          <p:cNvSpPr txBox="1">
            <a:spLocks noChangeArrowheads="1"/>
          </p:cNvSpPr>
          <p:nvPr/>
        </p:nvSpPr>
        <p:spPr bwMode="auto">
          <a:xfrm>
            <a:off x="3868298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81" name="TextBox 71"/>
          <p:cNvSpPr txBox="1">
            <a:spLocks noChangeArrowheads="1"/>
          </p:cNvSpPr>
          <p:nvPr/>
        </p:nvSpPr>
        <p:spPr bwMode="auto">
          <a:xfrm>
            <a:off x="4765235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82" name="TextBox 72"/>
          <p:cNvSpPr txBox="1">
            <a:spLocks noChangeArrowheads="1"/>
          </p:cNvSpPr>
          <p:nvPr/>
        </p:nvSpPr>
        <p:spPr bwMode="auto">
          <a:xfrm>
            <a:off x="5479609" y="2597824"/>
            <a:ext cx="31921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 smtClean="0"/>
              <a:t>Parallel </a:t>
            </a:r>
            <a:r>
              <a:rPr lang="en-US" sz="1800" dirty="0"/>
              <a:t>group-by 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Symbol" pitchFamily="18" charset="2"/>
              </a:rPr>
              <a:t>g</a:t>
            </a:r>
            <a:r>
              <a:rPr lang="en-US" sz="1800" smtClean="0"/>
              <a:t>) session </a:t>
            </a:r>
            <a:r>
              <a:rPr lang="en-US" sz="1800" dirty="0"/>
              <a:t>/ choose best</a:t>
            </a:r>
          </a:p>
        </p:txBody>
      </p:sp>
      <p:cxnSp>
        <p:nvCxnSpPr>
          <p:cNvPr id="14383" name="Straight Arrow Connector 74"/>
          <p:cNvCxnSpPr>
            <a:cxnSpLocks noChangeShapeType="1"/>
          </p:cNvCxnSpPr>
          <p:nvPr/>
        </p:nvCxnSpPr>
        <p:spPr bwMode="auto">
          <a:xfrm rot="5400000" flipH="1" flipV="1">
            <a:off x="967935" y="3539211"/>
            <a:ext cx="1011238" cy="52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4" name="Straight Arrow Connector 76"/>
          <p:cNvCxnSpPr>
            <a:cxnSpLocks noChangeShapeType="1"/>
          </p:cNvCxnSpPr>
          <p:nvPr/>
        </p:nvCxnSpPr>
        <p:spPr bwMode="auto">
          <a:xfrm rot="5400000" flipH="1" flipV="1">
            <a:off x="1439423" y="3051849"/>
            <a:ext cx="1017587" cy="966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5" name="Straight Arrow Connector 78"/>
          <p:cNvCxnSpPr>
            <a:cxnSpLocks noChangeShapeType="1"/>
          </p:cNvCxnSpPr>
          <p:nvPr/>
        </p:nvCxnSpPr>
        <p:spPr bwMode="auto">
          <a:xfrm flipV="1">
            <a:off x="1456885" y="2999461"/>
            <a:ext cx="1714500" cy="1027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6" name="Straight Arrow Connector 80"/>
          <p:cNvCxnSpPr>
            <a:cxnSpLocks noChangeShapeType="1"/>
          </p:cNvCxnSpPr>
          <p:nvPr/>
        </p:nvCxnSpPr>
        <p:spPr bwMode="auto">
          <a:xfrm flipV="1">
            <a:off x="1482285" y="2937549"/>
            <a:ext cx="2560638" cy="1133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7" name="Straight Arrow Connector 82"/>
          <p:cNvCxnSpPr>
            <a:cxnSpLocks noChangeShapeType="1"/>
          </p:cNvCxnSpPr>
          <p:nvPr/>
        </p:nvCxnSpPr>
        <p:spPr bwMode="auto">
          <a:xfrm flipV="1">
            <a:off x="1544198" y="2937549"/>
            <a:ext cx="3386137" cy="1133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8" name="Straight Arrow Connector 84"/>
          <p:cNvCxnSpPr>
            <a:cxnSpLocks noChangeShapeType="1"/>
          </p:cNvCxnSpPr>
          <p:nvPr/>
        </p:nvCxnSpPr>
        <p:spPr bwMode="auto">
          <a:xfrm rot="16200000" flipV="1">
            <a:off x="1400529" y="3160593"/>
            <a:ext cx="1035050" cy="766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9" name="Straight Arrow Connector 86"/>
          <p:cNvCxnSpPr>
            <a:cxnSpLocks noChangeShapeType="1"/>
          </p:cNvCxnSpPr>
          <p:nvPr/>
        </p:nvCxnSpPr>
        <p:spPr bwMode="auto">
          <a:xfrm rot="5400000" flipH="1" flipV="1">
            <a:off x="1856935" y="3496349"/>
            <a:ext cx="1044575" cy="104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0" name="Straight Arrow Connector 88"/>
          <p:cNvCxnSpPr>
            <a:cxnSpLocks noChangeShapeType="1"/>
          </p:cNvCxnSpPr>
          <p:nvPr/>
        </p:nvCxnSpPr>
        <p:spPr bwMode="auto">
          <a:xfrm rot="5400000" flipH="1" flipV="1">
            <a:off x="2318898" y="3043911"/>
            <a:ext cx="1027112" cy="992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1" name="Straight Arrow Connector 90"/>
          <p:cNvCxnSpPr>
            <a:cxnSpLocks noChangeShapeType="1"/>
          </p:cNvCxnSpPr>
          <p:nvPr/>
        </p:nvCxnSpPr>
        <p:spPr bwMode="auto">
          <a:xfrm flipV="1">
            <a:off x="2318898" y="3026449"/>
            <a:ext cx="1906587" cy="1027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2" name="Straight Arrow Connector 92"/>
          <p:cNvCxnSpPr>
            <a:cxnSpLocks noChangeShapeType="1"/>
          </p:cNvCxnSpPr>
          <p:nvPr/>
        </p:nvCxnSpPr>
        <p:spPr bwMode="auto">
          <a:xfrm flipV="1">
            <a:off x="2353823" y="2964536"/>
            <a:ext cx="2638425" cy="1122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3" name="Straight Arrow Connector 94"/>
          <p:cNvCxnSpPr>
            <a:cxnSpLocks noChangeShapeType="1"/>
          </p:cNvCxnSpPr>
          <p:nvPr/>
        </p:nvCxnSpPr>
        <p:spPr bwMode="auto">
          <a:xfrm rot="10800000">
            <a:off x="1534673" y="3026449"/>
            <a:ext cx="1716087" cy="1027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4" name="Straight Arrow Connector 96"/>
          <p:cNvCxnSpPr>
            <a:cxnSpLocks noChangeShapeType="1"/>
          </p:cNvCxnSpPr>
          <p:nvPr/>
        </p:nvCxnSpPr>
        <p:spPr bwMode="auto">
          <a:xfrm rot="16200000" flipV="1">
            <a:off x="2331598" y="3126461"/>
            <a:ext cx="1027112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5" name="Straight Arrow Connector 99"/>
          <p:cNvCxnSpPr>
            <a:cxnSpLocks noChangeShapeType="1"/>
          </p:cNvCxnSpPr>
          <p:nvPr/>
        </p:nvCxnSpPr>
        <p:spPr bwMode="auto">
          <a:xfrm rot="5400000" flipH="1" flipV="1">
            <a:off x="2793561" y="3526511"/>
            <a:ext cx="1035050" cy="34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6" name="Straight Arrow Connector 101"/>
          <p:cNvCxnSpPr>
            <a:cxnSpLocks noChangeShapeType="1"/>
          </p:cNvCxnSpPr>
          <p:nvPr/>
        </p:nvCxnSpPr>
        <p:spPr bwMode="auto">
          <a:xfrm rot="5400000" flipH="1" flipV="1">
            <a:off x="3242029" y="3078043"/>
            <a:ext cx="1035050" cy="931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7" name="Straight Arrow Connector 103"/>
          <p:cNvCxnSpPr>
            <a:cxnSpLocks noChangeShapeType="1"/>
          </p:cNvCxnSpPr>
          <p:nvPr/>
        </p:nvCxnSpPr>
        <p:spPr bwMode="auto">
          <a:xfrm flipV="1">
            <a:off x="3293623" y="3026449"/>
            <a:ext cx="1828800" cy="1044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8" name="Straight Arrow Connector 105"/>
          <p:cNvCxnSpPr>
            <a:cxnSpLocks noChangeShapeType="1"/>
          </p:cNvCxnSpPr>
          <p:nvPr/>
        </p:nvCxnSpPr>
        <p:spPr bwMode="auto">
          <a:xfrm rot="10800000">
            <a:off x="1699773" y="3042324"/>
            <a:ext cx="2438400" cy="1036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9" name="Straight Arrow Connector 107"/>
          <p:cNvCxnSpPr>
            <a:cxnSpLocks noChangeShapeType="1"/>
          </p:cNvCxnSpPr>
          <p:nvPr/>
        </p:nvCxnSpPr>
        <p:spPr bwMode="auto">
          <a:xfrm rot="10800000">
            <a:off x="2431610" y="3026449"/>
            <a:ext cx="1698625" cy="1009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0" name="Straight Arrow Connector 109"/>
          <p:cNvCxnSpPr>
            <a:cxnSpLocks noChangeShapeType="1"/>
          </p:cNvCxnSpPr>
          <p:nvPr/>
        </p:nvCxnSpPr>
        <p:spPr bwMode="auto">
          <a:xfrm rot="16200000" flipV="1">
            <a:off x="3272192" y="3220917"/>
            <a:ext cx="1009650" cy="636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1" name="Straight Arrow Connector 111"/>
          <p:cNvCxnSpPr>
            <a:cxnSpLocks noChangeShapeType="1"/>
          </p:cNvCxnSpPr>
          <p:nvPr/>
        </p:nvCxnSpPr>
        <p:spPr bwMode="auto">
          <a:xfrm rot="5400000" flipH="1" flipV="1">
            <a:off x="3664304" y="3482855"/>
            <a:ext cx="1017587" cy="104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2" name="Straight Arrow Connector 113"/>
          <p:cNvCxnSpPr>
            <a:cxnSpLocks noChangeShapeType="1"/>
          </p:cNvCxnSpPr>
          <p:nvPr/>
        </p:nvCxnSpPr>
        <p:spPr bwMode="auto">
          <a:xfrm rot="5400000" flipH="1" flipV="1">
            <a:off x="4111979" y="3112967"/>
            <a:ext cx="984250" cy="896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3" name="Straight Arrow Connector 115"/>
          <p:cNvCxnSpPr>
            <a:cxnSpLocks noChangeShapeType="1"/>
          </p:cNvCxnSpPr>
          <p:nvPr/>
        </p:nvCxnSpPr>
        <p:spPr bwMode="auto">
          <a:xfrm rot="5400000" flipH="1" flipV="1">
            <a:off x="4530285" y="3512224"/>
            <a:ext cx="1036638" cy="131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4" name="Straight Arrow Connector 117"/>
          <p:cNvCxnSpPr>
            <a:cxnSpLocks noChangeShapeType="1"/>
          </p:cNvCxnSpPr>
          <p:nvPr/>
        </p:nvCxnSpPr>
        <p:spPr bwMode="auto">
          <a:xfrm rot="16200000" flipV="1">
            <a:off x="4064354" y="3187580"/>
            <a:ext cx="1044575" cy="722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5" name="Straight Arrow Connector 119"/>
          <p:cNvCxnSpPr>
            <a:cxnSpLocks noChangeShapeType="1"/>
          </p:cNvCxnSpPr>
          <p:nvPr/>
        </p:nvCxnSpPr>
        <p:spPr bwMode="auto">
          <a:xfrm rot="10800000">
            <a:off x="3528573" y="3034386"/>
            <a:ext cx="1419225" cy="1009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6" name="Straight Arrow Connector 121"/>
          <p:cNvCxnSpPr>
            <a:cxnSpLocks noChangeShapeType="1"/>
          </p:cNvCxnSpPr>
          <p:nvPr/>
        </p:nvCxnSpPr>
        <p:spPr bwMode="auto">
          <a:xfrm rot="10800000">
            <a:off x="2431610" y="3026449"/>
            <a:ext cx="2516188" cy="1044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7" name="Straight Arrow Connector 123"/>
          <p:cNvCxnSpPr>
            <a:cxnSpLocks noChangeShapeType="1"/>
          </p:cNvCxnSpPr>
          <p:nvPr/>
        </p:nvCxnSpPr>
        <p:spPr bwMode="auto">
          <a:xfrm rot="10800000">
            <a:off x="1717235" y="2999461"/>
            <a:ext cx="3240088" cy="1104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Latin features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67059"/>
            <a:ext cx="7772400" cy="4724191"/>
          </a:xfrm>
        </p:spPr>
        <p:txBody>
          <a:bodyPr/>
          <a:lstStyle/>
          <a:p>
            <a:r>
              <a:rPr lang="en-US" dirty="0" smtClean="0"/>
              <a:t>Record-oriented transformations</a:t>
            </a:r>
          </a:p>
          <a:p>
            <a:pPr lvl="1"/>
            <a:r>
              <a:rPr lang="en-US" dirty="0" smtClean="0"/>
              <a:t>Can work over, create nested collections</a:t>
            </a:r>
          </a:p>
          <a:p>
            <a:pPr lvl="1"/>
            <a:r>
              <a:rPr lang="en-US" dirty="0" smtClean="0"/>
              <a:t>(Resembles Nested Relational variants of SQL)</a:t>
            </a:r>
          </a:p>
          <a:p>
            <a:r>
              <a:rPr lang="en-US" dirty="0" smtClean="0"/>
              <a:t>Basic operators expose parallelism; user-defined operators may not</a:t>
            </a:r>
          </a:p>
          <a:p>
            <a:r>
              <a:rPr lang="en-US" dirty="0" smtClean="0"/>
              <a:t>Operations are explicit, </a:t>
            </a:r>
            <a:r>
              <a:rPr lang="en-US" smtClean="0"/>
              <a:t>not declarative</a:t>
            </a:r>
          </a:p>
          <a:p>
            <a:pPr lvl="1"/>
            <a:r>
              <a:rPr lang="en-US" smtClean="0"/>
              <a:t>Unlike SQL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1497204" y="4823207"/>
            <a:ext cx="6408838" cy="15474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1545360" y="4899408"/>
            <a:ext cx="3100529" cy="13849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operators: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400080"/>
                </a:solidFill>
              </a:rPr>
              <a:t> FILTER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400080"/>
                </a:solidFill>
              </a:rPr>
              <a:t> FOREACH … GENERATE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400080"/>
                </a:solidFill>
              </a:rPr>
              <a:t> GROUP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5387243" y="4899408"/>
            <a:ext cx="2206502" cy="13849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binary operators:</a:t>
            </a:r>
            <a:r>
              <a:rPr lang="en-US">
                <a:solidFill>
                  <a:srgbClr val="AB318E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400080"/>
                </a:solidFill>
              </a:rPr>
              <a:t> JOIN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400080"/>
                </a:solidFill>
              </a:rPr>
              <a:t> COGROUP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400080"/>
                </a:solidFill>
              </a:rPr>
              <a:t> UNION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Nesting: COGROUP &amp; FLATTEN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Cogrouping</a:t>
            </a:r>
            <a:r>
              <a:rPr lang="en-US" dirty="0" smtClean="0"/>
              <a:t>: nesting groups into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Flattening: </a:t>
            </a:r>
            <a:r>
              <a:rPr lang="en-US" dirty="0" err="1" smtClean="0"/>
              <a:t>unnesting</a:t>
            </a:r>
            <a:r>
              <a:rPr lang="en-US" dirty="0" smtClean="0"/>
              <a:t> groups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061" t="12759" r="21288" b="74099"/>
          <a:stretch>
            <a:fillRect/>
          </a:stretch>
        </p:blipFill>
        <p:spPr bwMode="auto">
          <a:xfrm>
            <a:off x="991325" y="5214180"/>
            <a:ext cx="7389000" cy="120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4394" t="14115" r="25227" b="58453"/>
          <a:stretch>
            <a:fillRect/>
          </a:stretch>
        </p:blipFill>
        <p:spPr bwMode="auto">
          <a:xfrm>
            <a:off x="1527348" y="2204327"/>
            <a:ext cx="6246047" cy="25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76200"/>
            <a:ext cx="8006862" cy="1143000"/>
          </a:xfrm>
        </p:spPr>
        <p:txBody>
          <a:bodyPr/>
          <a:lstStyle/>
          <a:p>
            <a:r>
              <a:rPr lang="en-US" smtClean="0"/>
              <a:t>Pig Latin vs. MapReduce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576" y="1349375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MapReduce </a:t>
            </a:r>
            <a:r>
              <a:rPr lang="en-US" sz="2400" dirty="0" smtClean="0"/>
              <a:t>combines 3 primitives: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process records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create groups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process groups</a:t>
            </a:r>
            <a:endParaRPr lang="en-US" dirty="0" smtClean="0"/>
          </a:p>
          <a:p>
            <a:pPr lvl="3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985576" y="4671260"/>
            <a:ext cx="40245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dirty="0"/>
              <a:t>In Pig, these primitives are:</a:t>
            </a:r>
            <a:endParaRPr lang="en-US" sz="2800" dirty="0"/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explicit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independent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fully </a:t>
            </a:r>
            <a:r>
              <a:rPr lang="en-US" sz="2000" dirty="0" err="1"/>
              <a:t>composable</a:t>
            </a:r>
            <a:endParaRPr lang="en-US" sz="2800" dirty="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823209" y="4671260"/>
            <a:ext cx="401096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dirty="0"/>
              <a:t>Pig adds primitives for: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filtering tables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projecting tables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combining 2 or more tables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2455435"/>
            <a:ext cx="7247206" cy="1617785"/>
            <a:chOff x="624" y="1392"/>
            <a:chExt cx="3888" cy="830"/>
          </a:xfrm>
        </p:grpSpPr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624" y="1471"/>
              <a:ext cx="3888" cy="6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lvl="1" defTabSz="457200" eaLnBrk="1" hangingPunct="1">
                <a:spcBef>
                  <a:spcPct val="20000"/>
                </a:spcBef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GB" dirty="0">
                  <a:solidFill>
                    <a:srgbClr val="400080"/>
                  </a:solidFill>
                </a:rPr>
                <a:t>a = FOREACH input GENERATE flatten(Map(*));</a:t>
              </a:r>
            </a:p>
            <a:p>
              <a:pPr lvl="1" defTabSz="457200" eaLnBrk="1" hangingPunct="1">
                <a:spcBef>
                  <a:spcPct val="20000"/>
                </a:spcBef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GB" dirty="0">
                  <a:solidFill>
                    <a:srgbClr val="400080"/>
                  </a:solidFill>
                </a:rPr>
                <a:t>b = GROUP a BY $0;</a:t>
              </a:r>
            </a:p>
            <a:p>
              <a:pPr lvl="1" defTabSz="457200" eaLnBrk="1" hangingPunct="1">
                <a:spcBef>
                  <a:spcPct val="20000"/>
                </a:spcBef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GB" dirty="0">
                  <a:solidFill>
                    <a:srgbClr val="400080"/>
                  </a:solidFill>
                </a:rPr>
                <a:t>c = FOREACH b GENERATE Reduce(*);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768" y="1392"/>
              <a:ext cx="3744" cy="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89444" grpId="0"/>
      <p:bldP spid="1894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Iterative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essentially functional</a:t>
            </a:r>
          </a:p>
          <a:p>
            <a:r>
              <a:rPr lang="en-US" dirty="0" smtClean="0"/>
              <a:t>Expressing iterative algorithms as chains of Map/Reduce requires passing the entire state and doing a lot of network and disk I/O</a:t>
            </a:r>
          </a:p>
          <a:p>
            <a:pPr lvl="1"/>
            <a:r>
              <a:rPr lang="en-US" dirty="0" smtClean="0"/>
              <a:t>Recall all between-stage results are materialized to reliable and distributed storage (HDFS)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5239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65364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67287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67412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31831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31956" y="4803464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33050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3175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6" name="Curved Connector 35"/>
          <p:cNvCxnSpPr>
            <a:stCxn id="29" idx="3"/>
            <a:endCxn id="30" idx="1"/>
          </p:cNvCxnSpPr>
          <p:nvPr/>
        </p:nvCxnSpPr>
        <p:spPr>
          <a:xfrm flipV="1">
            <a:off x="2322602" y="4628442"/>
            <a:ext cx="444685" cy="351217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7" name="Curved Connector 36"/>
          <p:cNvCxnSpPr>
            <a:endCxn id="32" idx="0"/>
          </p:cNvCxnSpPr>
          <p:nvPr/>
        </p:nvCxnSpPr>
        <p:spPr>
          <a:xfrm>
            <a:off x="4546874" y="4628442"/>
            <a:ext cx="663576" cy="176195"/>
          </a:xfrm>
          <a:prstGeom prst="curvedConnector2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8" name="Curved Connector 37"/>
          <p:cNvCxnSpPr>
            <a:stCxn id="33" idx="2"/>
            <a:endCxn id="30" idx="2"/>
          </p:cNvCxnSpPr>
          <p:nvPr/>
        </p:nvCxnSpPr>
        <p:spPr>
          <a:xfrm rot="5400000" flipH="1">
            <a:off x="4503219" y="3446152"/>
            <a:ext cx="350044" cy="3064669"/>
          </a:xfrm>
          <a:prstGeom prst="curvedConnector3">
            <a:avLst>
              <a:gd name="adj1" fmla="val -351021"/>
            </a:avLst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1" name="Elbow Connector 40"/>
          <p:cNvCxnSpPr>
            <a:stCxn id="32" idx="3"/>
            <a:endCxn id="33" idx="1"/>
          </p:cNvCxnSpPr>
          <p:nvPr/>
        </p:nvCxnSpPr>
        <p:spPr>
          <a:xfrm flipV="1">
            <a:off x="5589069" y="4978486"/>
            <a:ext cx="242887" cy="1173"/>
          </a:xfrm>
          <a:prstGeom prst="bent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2" name="Curved Connector 41"/>
          <p:cNvCxnSpPr>
            <a:stCxn id="33" idx="3"/>
            <a:endCxn id="34" idx="1"/>
          </p:cNvCxnSpPr>
          <p:nvPr/>
        </p:nvCxnSpPr>
        <p:spPr>
          <a:xfrm>
            <a:off x="6589194" y="4978486"/>
            <a:ext cx="343856" cy="1173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4" idx="3"/>
            <a:endCxn id="35" idx="1"/>
          </p:cNvCxnSpPr>
          <p:nvPr/>
        </p:nvCxnSpPr>
        <p:spPr>
          <a:xfrm>
            <a:off x="7690288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/>
          <p:cNvCxnSpPr>
            <a:endCxn id="28" idx="1"/>
          </p:cNvCxnSpPr>
          <p:nvPr/>
        </p:nvCxnSpPr>
        <p:spPr>
          <a:xfrm flipV="1">
            <a:off x="172065" y="4979659"/>
            <a:ext cx="393174" cy="2018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3"/>
          </p:cNvCxnSpPr>
          <p:nvPr/>
        </p:nvCxnSpPr>
        <p:spPr>
          <a:xfrm>
            <a:off x="8690413" y="4979659"/>
            <a:ext cx="428624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3392" y="5246126"/>
            <a:ext cx="1599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Init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state,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convert input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into input +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358" y="4799565"/>
            <a:ext cx="111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Iterative 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comp.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9615" y="5141252"/>
            <a:ext cx="104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Test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for loop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0691" y="5266544"/>
            <a:ext cx="15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Discard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state, output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results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57" name="Straight Arrow Connector 56"/>
          <p:cNvCxnSpPr>
            <a:stCxn id="28" idx="3"/>
            <a:endCxn id="29" idx="1"/>
          </p:cNvCxnSpPr>
          <p:nvPr/>
        </p:nvCxnSpPr>
        <p:spPr>
          <a:xfrm>
            <a:off x="1322477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0" idx="3"/>
            <a:endCxn id="31" idx="1"/>
          </p:cNvCxnSpPr>
          <p:nvPr/>
        </p:nvCxnSpPr>
        <p:spPr>
          <a:xfrm>
            <a:off x="3524525" y="4628442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>
          <a:xfrm>
            <a:off x="6511893" y="4379358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677627" y="4171137"/>
            <a:ext cx="210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=</a:t>
            </a:r>
            <a:r>
              <a:rPr kumimoji="0" lang="en-US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write + read I/O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17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Pig Latin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dataflow language that compiles </a:t>
            </a:r>
            <a:r>
              <a:rPr lang="en-US" smtClean="0"/>
              <a:t>to MapReduce</a:t>
            </a:r>
            <a:endParaRPr lang="en-US" dirty="0" smtClean="0"/>
          </a:p>
          <a:p>
            <a:pPr lvl="1"/>
            <a:r>
              <a:rPr lang="en-US" dirty="0" smtClean="0"/>
              <a:t>Borrows many of the elements of SQL, but eliminates the reliance on declarative optimization</a:t>
            </a:r>
          </a:p>
          <a:p>
            <a:pPr lvl="1"/>
            <a:r>
              <a:rPr lang="en-US" dirty="0" smtClean="0"/>
              <a:t>Incorporates primitives for nested collections</a:t>
            </a:r>
          </a:p>
          <a:p>
            <a:r>
              <a:rPr lang="en-US" dirty="0" smtClean="0"/>
              <a:t>Quite successful:</a:t>
            </a:r>
          </a:p>
          <a:p>
            <a:pPr lvl="1"/>
            <a:r>
              <a:rPr lang="en-US" dirty="0" smtClean="0"/>
              <a:t>As of 2008: 25% of Yahoo Map/Reduce jobs from Pig</a:t>
            </a:r>
          </a:p>
          <a:p>
            <a:pPr lvl="1"/>
            <a:r>
              <a:rPr lang="en-US" dirty="0" smtClean="0"/>
              <a:t>Part of the </a:t>
            </a:r>
            <a:r>
              <a:rPr lang="en-US" dirty="0" err="1" smtClean="0"/>
              <a:t>Hadoop</a:t>
            </a:r>
            <a:r>
              <a:rPr lang="en-US" dirty="0" smtClean="0"/>
              <a:t> standard distribution</a:t>
            </a:r>
          </a:p>
          <a:p>
            <a:pPr lvl="1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system implementation</a:t>
            </a:r>
            <a:endParaRPr lang="en-US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990600" y="1316334"/>
            <a:ext cx="7772400" cy="4874916"/>
          </a:xfrm>
        </p:spPr>
        <p:txBody>
          <a:bodyPr/>
          <a:lstStyle/>
          <a:p>
            <a:r>
              <a:rPr lang="en-US" sz="1800" smtClean="0"/>
              <a:t>Let’s briefly look at the Pig implementation, and how it can do a bit more because of the higher-level language:</a:t>
            </a:r>
          </a:p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522989" y="3902011"/>
            <a:ext cx="2423753" cy="740591"/>
            <a:chOff x="144" y="2688"/>
            <a:chExt cx="1728" cy="528"/>
          </a:xfrm>
        </p:grpSpPr>
        <p:sp>
          <p:nvSpPr>
            <p:cNvPr id="18479" name="Oval 101"/>
            <p:cNvSpPr>
              <a:spLocks noChangeArrowheads="1"/>
            </p:cNvSpPr>
            <p:nvPr/>
          </p:nvSpPr>
          <p:spPr bwMode="auto">
            <a:xfrm>
              <a:off x="144" y="2688"/>
              <a:ext cx="912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dirty="0"/>
                <a:t>execution</a:t>
              </a:r>
            </a:p>
            <a:p>
              <a:r>
                <a:rPr lang="en-US" sz="1600" dirty="0"/>
                <a:t>plan</a:t>
              </a:r>
            </a:p>
          </p:txBody>
        </p:sp>
        <p:sp>
          <p:nvSpPr>
            <p:cNvPr id="18480" name="Line 102"/>
            <p:cNvSpPr>
              <a:spLocks noChangeShapeType="1"/>
            </p:cNvSpPr>
            <p:nvPr/>
          </p:nvSpPr>
          <p:spPr bwMode="auto">
            <a:xfrm flipH="1" flipV="1">
              <a:off x="1056" y="292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7" name="AutoShape 106"/>
          <p:cNvSpPr>
            <a:spLocks noChangeArrowheads="1"/>
          </p:cNvSpPr>
          <p:nvPr/>
        </p:nvSpPr>
        <p:spPr bwMode="auto">
          <a:xfrm>
            <a:off x="3138824" y="2959441"/>
            <a:ext cx="1817815" cy="114454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Pig </a:t>
            </a:r>
            <a:r>
              <a:rPr lang="en-US" smtClean="0"/>
              <a:t>compiler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478" name="Line 108"/>
          <p:cNvSpPr>
            <a:spLocks noChangeShapeType="1"/>
          </p:cNvSpPr>
          <p:nvPr/>
        </p:nvSpPr>
        <p:spPr bwMode="auto">
          <a:xfrm>
            <a:off x="4081395" y="4103990"/>
            <a:ext cx="0" cy="336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3124798" y="6056459"/>
            <a:ext cx="1865504" cy="538611"/>
            <a:chOff x="1286" y="3840"/>
            <a:chExt cx="1330" cy="384"/>
          </a:xfrm>
        </p:grpSpPr>
        <p:sp>
          <p:nvSpPr>
            <p:cNvPr id="18474" name="Text Box 26"/>
            <p:cNvSpPr txBox="1">
              <a:spLocks noChangeArrowheads="1"/>
            </p:cNvSpPr>
            <p:nvPr/>
          </p:nvSpPr>
          <p:spPr bwMode="auto">
            <a:xfrm>
              <a:off x="1635" y="3888"/>
              <a:ext cx="66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cluster</a:t>
              </a:r>
              <a:endParaRPr lang="en-US"/>
            </a:p>
          </p:txBody>
        </p:sp>
        <p:sp>
          <p:nvSpPr>
            <p:cNvPr id="18475" name="Rectangle 27"/>
            <p:cNvSpPr>
              <a:spLocks noChangeArrowheads="1"/>
            </p:cNvSpPr>
            <p:nvPr/>
          </p:nvSpPr>
          <p:spPr bwMode="auto">
            <a:xfrm>
              <a:off x="1286" y="3840"/>
              <a:ext cx="1330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1522989" y="2420830"/>
            <a:ext cx="2423753" cy="740591"/>
            <a:chOff x="144" y="1728"/>
            <a:chExt cx="1728" cy="528"/>
          </a:xfrm>
        </p:grpSpPr>
        <p:sp>
          <p:nvSpPr>
            <p:cNvPr id="18472" name="Oval 47"/>
            <p:cNvSpPr>
              <a:spLocks noChangeArrowheads="1"/>
            </p:cNvSpPr>
            <p:nvPr/>
          </p:nvSpPr>
          <p:spPr bwMode="auto">
            <a:xfrm>
              <a:off x="144" y="1728"/>
              <a:ext cx="912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dirty="0"/>
                <a:t>parsed</a:t>
              </a:r>
            </a:p>
            <a:p>
              <a:r>
                <a:rPr lang="en-US" sz="1600" dirty="0"/>
                <a:t>program</a:t>
              </a:r>
            </a:p>
          </p:txBody>
        </p:sp>
        <p:sp>
          <p:nvSpPr>
            <p:cNvPr id="18473" name="Line 49"/>
            <p:cNvSpPr>
              <a:spLocks noChangeShapeType="1"/>
            </p:cNvSpPr>
            <p:nvPr/>
          </p:nvSpPr>
          <p:spPr bwMode="auto">
            <a:xfrm flipH="1" flipV="1">
              <a:off x="1056" y="19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0" name="AutoShape 4"/>
          <p:cNvSpPr>
            <a:spLocks noChangeArrowheads="1"/>
          </p:cNvSpPr>
          <p:nvPr/>
        </p:nvSpPr>
        <p:spPr bwMode="auto">
          <a:xfrm>
            <a:off x="3105161" y="2151524"/>
            <a:ext cx="1918804" cy="47128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Parser</a:t>
            </a:r>
          </a:p>
        </p:txBody>
      </p:sp>
      <p:sp>
        <p:nvSpPr>
          <p:cNvPr id="18471" name="Line 30"/>
          <p:cNvSpPr>
            <a:spLocks noChangeShapeType="1"/>
          </p:cNvSpPr>
          <p:nvPr/>
        </p:nvSpPr>
        <p:spPr bwMode="auto">
          <a:xfrm>
            <a:off x="4047731" y="2622809"/>
            <a:ext cx="0" cy="336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9927" y="1899141"/>
            <a:ext cx="1485994" cy="130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Rectangle 43"/>
          <p:cNvSpPr>
            <a:spLocks noChangeArrowheads="1"/>
          </p:cNvSpPr>
          <p:nvPr/>
        </p:nvSpPr>
        <p:spPr bwMode="auto">
          <a:xfrm>
            <a:off x="8093294" y="2823809"/>
            <a:ext cx="687291" cy="40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3542783" y="3430726"/>
            <a:ext cx="1077224" cy="605939"/>
          </a:xfrm>
          <a:prstGeom prst="rect">
            <a:avLst/>
          </a:prstGeom>
          <a:solidFill>
            <a:srgbClr val="CC9F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cross-job</a:t>
            </a:r>
          </a:p>
          <a:p>
            <a:r>
              <a:rPr lang="en-US" sz="1600"/>
              <a:t>optimizer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091291" y="2420829"/>
            <a:ext cx="1460780" cy="787528"/>
            <a:chOff x="5091291" y="2420829"/>
            <a:chExt cx="1460780" cy="787528"/>
          </a:xfrm>
        </p:grpSpPr>
        <p:sp>
          <p:nvSpPr>
            <p:cNvPr id="18439" name="Line 38"/>
            <p:cNvSpPr>
              <a:spLocks noChangeShapeType="1"/>
            </p:cNvSpPr>
            <p:nvPr/>
          </p:nvSpPr>
          <p:spPr bwMode="auto">
            <a:xfrm flipH="1" flipV="1">
              <a:off x="5091291" y="2420829"/>
              <a:ext cx="13465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45"/>
            <p:cNvSpPr txBox="1">
              <a:spLocks noChangeArrowheads="1"/>
            </p:cNvSpPr>
            <p:nvPr/>
          </p:nvSpPr>
          <p:spPr bwMode="auto">
            <a:xfrm>
              <a:off x="5312908" y="2474130"/>
              <a:ext cx="1239163" cy="73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Pig Latin program</a:t>
              </a:r>
            </a:p>
          </p:txBody>
        </p:sp>
      </p:grpSp>
      <p:sp>
        <p:nvSpPr>
          <p:cNvPr id="18467" name="AutoShape 107"/>
          <p:cNvSpPr>
            <a:spLocks noChangeArrowheads="1"/>
          </p:cNvSpPr>
          <p:nvPr/>
        </p:nvSpPr>
        <p:spPr bwMode="auto">
          <a:xfrm>
            <a:off x="3138824" y="5248541"/>
            <a:ext cx="1817815" cy="47128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mtClean="0"/>
              <a:t>MapReduce</a:t>
            </a:r>
            <a:endParaRPr lang="en-US"/>
          </a:p>
        </p:txBody>
      </p:sp>
      <p:sp>
        <p:nvSpPr>
          <p:cNvPr id="18468" name="Line 109"/>
          <p:cNvSpPr>
            <a:spLocks noChangeShapeType="1"/>
          </p:cNvSpPr>
          <p:nvPr/>
        </p:nvSpPr>
        <p:spPr bwMode="auto">
          <a:xfrm>
            <a:off x="4081395" y="5719826"/>
            <a:ext cx="0" cy="336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1522989" y="4777256"/>
            <a:ext cx="2423753" cy="740592"/>
            <a:chOff x="144" y="1728"/>
            <a:chExt cx="1728" cy="528"/>
          </a:xfrm>
        </p:grpSpPr>
        <p:sp>
          <p:nvSpPr>
            <p:cNvPr id="18465" name="Oval 114"/>
            <p:cNvSpPr>
              <a:spLocks noChangeArrowheads="1"/>
            </p:cNvSpPr>
            <p:nvPr/>
          </p:nvSpPr>
          <p:spPr bwMode="auto">
            <a:xfrm>
              <a:off x="144" y="1728"/>
              <a:ext cx="912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smtClean="0"/>
                <a:t>MapReduce</a:t>
              </a:r>
              <a:endParaRPr lang="en-US" sz="1600" dirty="0"/>
            </a:p>
            <a:p>
              <a:r>
                <a:rPr lang="en-US" sz="1600" dirty="0"/>
                <a:t>jobs</a:t>
              </a:r>
            </a:p>
          </p:txBody>
        </p:sp>
        <p:sp>
          <p:nvSpPr>
            <p:cNvPr id="18466" name="Line 115"/>
            <p:cNvSpPr>
              <a:spLocks noChangeShapeType="1"/>
            </p:cNvSpPr>
            <p:nvPr/>
          </p:nvSpPr>
          <p:spPr bwMode="auto">
            <a:xfrm flipH="1" flipV="1">
              <a:off x="1056" y="19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3" name="AutoShape 111"/>
          <p:cNvSpPr>
            <a:spLocks noChangeArrowheads="1"/>
          </p:cNvSpPr>
          <p:nvPr/>
        </p:nvSpPr>
        <p:spPr bwMode="auto">
          <a:xfrm>
            <a:off x="3138824" y="4440623"/>
            <a:ext cx="1817815" cy="4712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MR Compiler</a:t>
            </a:r>
          </a:p>
        </p:txBody>
      </p:sp>
      <p:sp>
        <p:nvSpPr>
          <p:cNvPr id="18464" name="Line 112"/>
          <p:cNvSpPr>
            <a:spLocks noChangeShapeType="1"/>
          </p:cNvSpPr>
          <p:nvPr/>
        </p:nvSpPr>
        <p:spPr bwMode="auto">
          <a:xfrm>
            <a:off x="4081395" y="4911909"/>
            <a:ext cx="0" cy="3366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34"/>
          <p:cNvGrpSpPr>
            <a:grpSpLocks/>
          </p:cNvGrpSpPr>
          <p:nvPr/>
        </p:nvGrpSpPr>
        <p:grpSpPr bwMode="auto">
          <a:xfrm>
            <a:off x="3946741" y="3430726"/>
            <a:ext cx="4174240" cy="3164344"/>
            <a:chOff x="1872" y="1968"/>
            <a:chExt cx="2976" cy="2256"/>
          </a:xfrm>
        </p:grpSpPr>
        <p:sp>
          <p:nvSpPr>
            <p:cNvPr id="18446" name="Line 119"/>
            <p:cNvSpPr>
              <a:spLocks noChangeShapeType="1"/>
            </p:cNvSpPr>
            <p:nvPr/>
          </p:nvSpPr>
          <p:spPr bwMode="auto">
            <a:xfrm flipH="1" flipV="1">
              <a:off x="1872" y="254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2928" y="1968"/>
              <a:ext cx="1920" cy="2256"/>
              <a:chOff x="2928" y="1968"/>
              <a:chExt cx="1920" cy="2256"/>
            </a:xfrm>
          </p:grpSpPr>
          <p:sp>
            <p:nvSpPr>
              <p:cNvPr id="177243" name="AutoShape 91"/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1920" cy="2256"/>
              </a:xfrm>
              <a:prstGeom prst="roundRect">
                <a:avLst>
                  <a:gd name="adj" fmla="val 16667"/>
                </a:avLst>
              </a:prstGeom>
              <a:solidFill>
                <a:srgbClr val="AAAAA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49" name="Oval 53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432" cy="288"/>
              </a:xfrm>
              <a:prstGeom prst="ellipse">
                <a:avLst/>
              </a:prstGeom>
              <a:solidFill>
                <a:srgbClr val="F0D59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join</a:t>
                </a:r>
              </a:p>
            </p:txBody>
          </p:sp>
          <p:sp>
            <p:nvSpPr>
              <p:cNvPr id="18450" name="Text Box 55"/>
              <p:cNvSpPr txBox="1">
                <a:spLocks noChangeArrowheads="1"/>
              </p:cNvSpPr>
              <p:nvPr/>
            </p:nvSpPr>
            <p:spPr bwMode="auto">
              <a:xfrm>
                <a:off x="3899" y="2016"/>
                <a:ext cx="539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output</a:t>
                </a:r>
              </a:p>
            </p:txBody>
          </p:sp>
          <p:sp>
            <p:nvSpPr>
              <p:cNvPr id="18451" name="Oval 59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ellipse">
                <a:avLst/>
              </a:prstGeom>
              <a:solidFill>
                <a:srgbClr val="F0D59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filter</a:t>
                </a:r>
              </a:p>
            </p:txBody>
          </p:sp>
          <p:sp>
            <p:nvSpPr>
              <p:cNvPr id="18452" name="AutoShape 6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528" cy="480"/>
              </a:xfrm>
              <a:prstGeom prst="can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Rectangle 62"/>
              <p:cNvSpPr>
                <a:spLocks noChangeArrowheads="1"/>
              </p:cNvSpPr>
              <p:nvPr/>
            </p:nvSpPr>
            <p:spPr bwMode="auto">
              <a:xfrm>
                <a:off x="3408" y="3840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8454" name="Line 63"/>
              <p:cNvSpPr>
                <a:spLocks noChangeShapeType="1"/>
              </p:cNvSpPr>
              <p:nvPr/>
            </p:nvSpPr>
            <p:spPr bwMode="auto">
              <a:xfrm flipV="1">
                <a:off x="3634" y="3072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Line 64"/>
              <p:cNvSpPr>
                <a:spLocks noChangeShapeType="1"/>
              </p:cNvSpPr>
              <p:nvPr/>
            </p:nvSpPr>
            <p:spPr bwMode="auto">
              <a:xfrm flipH="1" flipV="1">
                <a:off x="3552" y="350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Oval 68"/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336" cy="288"/>
              </a:xfrm>
              <a:prstGeom prst="ellipse">
                <a:avLst/>
              </a:prstGeom>
              <a:solidFill>
                <a:srgbClr val="F0D59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f( )</a:t>
                </a:r>
              </a:p>
            </p:txBody>
          </p:sp>
          <p:sp>
            <p:nvSpPr>
              <p:cNvPr id="18457" name="Line 69"/>
              <p:cNvSpPr>
                <a:spLocks noChangeShapeType="1"/>
              </p:cNvSpPr>
              <p:nvPr/>
            </p:nvSpPr>
            <p:spPr bwMode="auto">
              <a:xfrm flipV="1">
                <a:off x="3888" y="2688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Line 89"/>
              <p:cNvSpPr>
                <a:spLocks noChangeShapeType="1"/>
              </p:cNvSpPr>
              <p:nvPr/>
            </p:nvSpPr>
            <p:spPr bwMode="auto">
              <a:xfrm flipH="1">
                <a:off x="4128" y="2256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AutoShape 130"/>
              <p:cNvSpPr>
                <a:spLocks noChangeArrowheads="1"/>
              </p:cNvSpPr>
              <p:nvPr/>
            </p:nvSpPr>
            <p:spPr bwMode="auto">
              <a:xfrm>
                <a:off x="4080" y="3648"/>
                <a:ext cx="528" cy="480"/>
              </a:xfrm>
              <a:prstGeom prst="can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Rectangle 131"/>
              <p:cNvSpPr>
                <a:spLocks noChangeArrowheads="1"/>
              </p:cNvSpPr>
              <p:nvPr/>
            </p:nvSpPr>
            <p:spPr bwMode="auto">
              <a:xfrm>
                <a:off x="4224" y="3840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8461" name="Line 132"/>
              <p:cNvSpPr>
                <a:spLocks noChangeShapeType="1"/>
              </p:cNvSpPr>
              <p:nvPr/>
            </p:nvSpPr>
            <p:spPr bwMode="auto">
              <a:xfrm flipH="1" flipV="1">
                <a:off x="3984" y="3072"/>
                <a:ext cx="33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7" grpId="0" animBg="1"/>
      <p:bldP spid="18478" grpId="0" animBg="1"/>
      <p:bldP spid="18470" grpId="0" animBg="1"/>
      <p:bldP spid="18471" grpId="0" animBg="1"/>
      <p:bldP spid="177196" grpId="0" animBg="1"/>
      <p:bldP spid="18467" grpId="0" animBg="1"/>
      <p:bldP spid="18468" grpId="0" animBg="1"/>
      <p:bldP spid="18463" grpId="0" animBg="1"/>
      <p:bldP spid="184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issue</a:t>
            </a:r>
            <a:r>
              <a:rPr lang="en-US" dirty="0" smtClean="0"/>
              <a:t>: </a:t>
            </a:r>
            <a:r>
              <a:rPr lang="en-US" smtClean="0"/>
              <a:t>Minimizing redundancy</a:t>
            </a:r>
            <a:endParaRPr lang="en-US" dirty="0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Popular tables</a:t>
            </a:r>
          </a:p>
          <a:p>
            <a:pPr lvl="1"/>
            <a:r>
              <a:rPr lang="en-US" dirty="0" smtClean="0"/>
              <a:t>web crawl</a:t>
            </a:r>
          </a:p>
          <a:p>
            <a:pPr lvl="1"/>
            <a:r>
              <a:rPr lang="en-US" dirty="0" smtClean="0"/>
              <a:t>search log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Popular transformations</a:t>
            </a:r>
          </a:p>
          <a:p>
            <a:pPr lvl="1"/>
            <a:r>
              <a:rPr lang="en-US" dirty="0" smtClean="0"/>
              <a:t>eliminate spam pages</a:t>
            </a:r>
          </a:p>
          <a:p>
            <a:pPr lvl="1"/>
            <a:r>
              <a:rPr lang="en-US" dirty="0" smtClean="0"/>
              <a:t>group pages by host</a:t>
            </a:r>
          </a:p>
          <a:p>
            <a:pPr lvl="1"/>
            <a:r>
              <a:rPr lang="en-US" dirty="0" smtClean="0"/>
              <a:t>join web crawl with search log</a:t>
            </a:r>
          </a:p>
          <a:p>
            <a:pPr lvl="1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Goal: Minimize redundant work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8"/>
          <p:cNvSpPr>
            <a:spLocks noChangeArrowheads="1"/>
          </p:cNvSpPr>
          <p:nvPr/>
        </p:nvSpPr>
        <p:spPr bwMode="auto">
          <a:xfrm>
            <a:off x="7239000" y="5105400"/>
            <a:ext cx="19050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85"/>
          <p:cNvSpPr>
            <a:spLocks noChangeArrowheads="1"/>
          </p:cNvSpPr>
          <p:nvPr/>
        </p:nvSpPr>
        <p:spPr bwMode="auto">
          <a:xfrm>
            <a:off x="7543800" y="5486400"/>
            <a:ext cx="16002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884" y="152400"/>
            <a:ext cx="7092348" cy="1143000"/>
          </a:xfrm>
        </p:spPr>
        <p:txBody>
          <a:bodyPr/>
          <a:lstStyle/>
          <a:p>
            <a:r>
              <a:rPr lang="en-US" smtClean="0"/>
              <a:t>Work-sharing techniques</a:t>
            </a:r>
          </a:p>
        </p:txBody>
      </p:sp>
      <p:sp>
        <p:nvSpPr>
          <p:cNvPr id="140371" name="AutoShape 83"/>
          <p:cNvSpPr>
            <a:spLocks noChangeArrowheads="1"/>
          </p:cNvSpPr>
          <p:nvPr/>
        </p:nvSpPr>
        <p:spPr bwMode="auto">
          <a:xfrm>
            <a:off x="3185791" y="1517301"/>
            <a:ext cx="2758822" cy="4995705"/>
          </a:xfrm>
          <a:prstGeom prst="roundRect">
            <a:avLst>
              <a:gd name="adj" fmla="val 16667"/>
            </a:avLst>
          </a:prstGeom>
          <a:solidFill>
            <a:srgbClr val="ECE6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72" name="AutoShape 84"/>
          <p:cNvSpPr>
            <a:spLocks noChangeArrowheads="1"/>
          </p:cNvSpPr>
          <p:nvPr/>
        </p:nvSpPr>
        <p:spPr bwMode="auto">
          <a:xfrm>
            <a:off x="6093738" y="1517301"/>
            <a:ext cx="2758822" cy="4995705"/>
          </a:xfrm>
          <a:prstGeom prst="roundRect">
            <a:avLst>
              <a:gd name="adj" fmla="val 16667"/>
            </a:avLst>
          </a:prstGeom>
          <a:solidFill>
            <a:srgbClr val="ECE6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69" name="AutoShape 81"/>
          <p:cNvSpPr>
            <a:spLocks noChangeArrowheads="1"/>
          </p:cNvSpPr>
          <p:nvPr/>
        </p:nvSpPr>
        <p:spPr bwMode="auto">
          <a:xfrm>
            <a:off x="277843" y="1517301"/>
            <a:ext cx="2758822" cy="4995705"/>
          </a:xfrm>
          <a:prstGeom prst="roundRect">
            <a:avLst>
              <a:gd name="adj" fmla="val 16667"/>
            </a:avLst>
          </a:prstGeom>
          <a:solidFill>
            <a:srgbClr val="ECE6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3431226" y="2710305"/>
            <a:ext cx="2246203" cy="3579013"/>
            <a:chOff x="2174" y="1776"/>
            <a:chExt cx="1446" cy="2304"/>
          </a:xfrm>
        </p:grpSpPr>
        <p:sp>
          <p:nvSpPr>
            <p:cNvPr id="20521" name="Oval 49"/>
            <p:cNvSpPr>
              <a:spLocks noChangeArrowheads="1"/>
            </p:cNvSpPr>
            <p:nvPr/>
          </p:nvSpPr>
          <p:spPr bwMode="auto">
            <a:xfrm>
              <a:off x="2558" y="3168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50"/>
            <p:cNvSpPr>
              <a:spLocks noChangeArrowheads="1"/>
            </p:cNvSpPr>
            <p:nvPr/>
          </p:nvSpPr>
          <p:spPr bwMode="auto">
            <a:xfrm>
              <a:off x="3134" y="2304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51"/>
            <p:cNvSpPr>
              <a:spLocks noChangeArrowheads="1"/>
            </p:cNvSpPr>
            <p:nvPr/>
          </p:nvSpPr>
          <p:spPr bwMode="auto">
            <a:xfrm>
              <a:off x="2846" y="2736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V="1">
              <a:off x="2462" y="345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53"/>
            <p:cNvSpPr>
              <a:spLocks noChangeShapeType="1"/>
            </p:cNvSpPr>
            <p:nvPr/>
          </p:nvSpPr>
          <p:spPr bwMode="auto">
            <a:xfrm flipV="1">
              <a:off x="2798" y="302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54"/>
            <p:cNvSpPr>
              <a:spLocks noChangeShapeType="1"/>
            </p:cNvSpPr>
            <p:nvPr/>
          </p:nvSpPr>
          <p:spPr bwMode="auto">
            <a:xfrm flipV="1">
              <a:off x="3086" y="2592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544" y="220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2832" y="1776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2</a:t>
              </a:r>
            </a:p>
          </p:txBody>
        </p:sp>
        <p:sp>
          <p:nvSpPr>
            <p:cNvPr id="20529" name="Line 57"/>
            <p:cNvSpPr>
              <a:spLocks noChangeShapeType="1"/>
            </p:cNvSpPr>
            <p:nvPr/>
          </p:nvSpPr>
          <p:spPr bwMode="auto">
            <a:xfrm>
              <a:off x="2798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58"/>
            <p:cNvSpPr>
              <a:spLocks noChangeShapeType="1"/>
            </p:cNvSpPr>
            <p:nvPr/>
          </p:nvSpPr>
          <p:spPr bwMode="auto">
            <a:xfrm>
              <a:off x="3086" y="201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Text Box 59"/>
            <p:cNvSpPr txBox="1">
              <a:spLocks noChangeArrowheads="1"/>
            </p:cNvSpPr>
            <p:nvPr/>
          </p:nvSpPr>
          <p:spPr bwMode="auto">
            <a:xfrm>
              <a:off x="2592" y="3446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Op1</a:t>
              </a: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2880" y="3014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Op2</a:t>
              </a:r>
            </a:p>
          </p:txBody>
        </p:sp>
        <p:sp>
          <p:nvSpPr>
            <p:cNvPr id="20533" name="Text Box 61"/>
            <p:cNvSpPr txBox="1">
              <a:spLocks noChangeArrowheads="1"/>
            </p:cNvSpPr>
            <p:nvPr/>
          </p:nvSpPr>
          <p:spPr bwMode="auto">
            <a:xfrm>
              <a:off x="3202" y="257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Op3</a:t>
              </a:r>
            </a:p>
          </p:txBody>
        </p:sp>
        <p:sp>
          <p:nvSpPr>
            <p:cNvPr id="20534" name="Rectangle 62"/>
            <p:cNvSpPr>
              <a:spLocks noChangeArrowheads="1"/>
            </p:cNvSpPr>
            <p:nvPr/>
          </p:nvSpPr>
          <p:spPr bwMode="auto">
            <a:xfrm>
              <a:off x="2174" y="3696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140336" name="Rectangle 48"/>
          <p:cNvSpPr>
            <a:spLocks noChangeArrowheads="1"/>
          </p:cNvSpPr>
          <p:nvPr/>
        </p:nvSpPr>
        <p:spPr bwMode="auto">
          <a:xfrm>
            <a:off x="3974913" y="4425249"/>
            <a:ext cx="372814" cy="37281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  <a:r>
              <a:rPr lang="en-US">
                <a:sym typeface="Symbol" pitchFamily="18" charset="2"/>
              </a:rPr>
              <a:t></a:t>
            </a:r>
            <a:endParaRPr lang="en-US"/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501531" y="1737883"/>
            <a:ext cx="8127341" cy="826404"/>
            <a:chOff x="288" y="1150"/>
            <a:chExt cx="5232" cy="532"/>
          </a:xfrm>
        </p:grpSpPr>
        <p:sp>
          <p:nvSpPr>
            <p:cNvPr id="20518" name="Text Box 5"/>
            <p:cNvSpPr txBox="1">
              <a:spLocks noChangeArrowheads="1"/>
            </p:cNvSpPr>
            <p:nvPr/>
          </p:nvSpPr>
          <p:spPr bwMode="auto">
            <a:xfrm>
              <a:off x="288" y="1152"/>
              <a:ext cx="1488" cy="5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dirty="0"/>
                <a:t>execute similar jobs together</a:t>
              </a:r>
            </a:p>
          </p:txBody>
        </p:sp>
        <p:sp>
          <p:nvSpPr>
            <p:cNvPr id="20519" name="Text Box 6"/>
            <p:cNvSpPr txBox="1">
              <a:spLocks noChangeArrowheads="1"/>
            </p:cNvSpPr>
            <p:nvPr/>
          </p:nvSpPr>
          <p:spPr bwMode="auto">
            <a:xfrm>
              <a:off x="2160" y="1150"/>
              <a:ext cx="1488" cy="5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cache data transformations</a:t>
              </a:r>
            </a:p>
          </p:txBody>
        </p:sp>
        <p:sp>
          <p:nvSpPr>
            <p:cNvPr id="20520" name="Text Box 69"/>
            <p:cNvSpPr txBox="1">
              <a:spLocks noChangeArrowheads="1"/>
            </p:cNvSpPr>
            <p:nvPr/>
          </p:nvSpPr>
          <p:spPr bwMode="auto">
            <a:xfrm>
              <a:off x="4032" y="1150"/>
              <a:ext cx="1488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cache data moves</a:t>
              </a:r>
            </a:p>
          </p:txBody>
        </p:sp>
      </p:grpSp>
      <p:sp>
        <p:nvSpPr>
          <p:cNvPr id="140366" name="Oval 78"/>
          <p:cNvSpPr>
            <a:spLocks noChangeArrowheads="1"/>
          </p:cNvSpPr>
          <p:nvPr/>
        </p:nvSpPr>
        <p:spPr bwMode="auto">
          <a:xfrm>
            <a:off x="7606740" y="3589524"/>
            <a:ext cx="1196111" cy="730094"/>
          </a:xfrm>
          <a:prstGeom prst="ellipse">
            <a:avLst/>
          </a:prstGeom>
          <a:solidFill>
            <a:srgbClr val="CC9FE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Join</a:t>
            </a:r>
          </a:p>
          <a:p>
            <a:r>
              <a:rPr lang="en-US" sz="1600"/>
              <a:t>A &amp; B</a:t>
            </a: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6286359" y="4394181"/>
            <a:ext cx="2640764" cy="1298635"/>
            <a:chOff x="4012" y="2860"/>
            <a:chExt cx="1700" cy="836"/>
          </a:xfrm>
        </p:grpSpPr>
        <p:sp>
          <p:nvSpPr>
            <p:cNvPr id="20510" name="Text Box 71"/>
            <p:cNvSpPr txBox="1">
              <a:spLocks noChangeArrowheads="1"/>
            </p:cNvSpPr>
            <p:nvPr/>
          </p:nvSpPr>
          <p:spPr bwMode="auto">
            <a:xfrm>
              <a:off x="4012" y="3436"/>
              <a:ext cx="8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Worker 1</a:t>
              </a:r>
            </a:p>
          </p:txBody>
        </p:sp>
        <p:sp>
          <p:nvSpPr>
            <p:cNvPr id="20511" name="Text Box 72"/>
            <p:cNvSpPr txBox="1">
              <a:spLocks noChangeArrowheads="1"/>
            </p:cNvSpPr>
            <p:nvPr/>
          </p:nvSpPr>
          <p:spPr bwMode="auto">
            <a:xfrm>
              <a:off x="4814" y="3446"/>
              <a:ext cx="8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Worker 2</a:t>
              </a:r>
            </a:p>
          </p:txBody>
        </p:sp>
        <p:sp>
          <p:nvSpPr>
            <p:cNvPr id="20512" name="Rectangle 68"/>
            <p:cNvSpPr>
              <a:spLocks noChangeArrowheads="1"/>
            </p:cNvSpPr>
            <p:nvPr/>
          </p:nvSpPr>
          <p:spPr bwMode="auto">
            <a:xfrm>
              <a:off x="4862" y="2860"/>
              <a:ext cx="638" cy="576"/>
            </a:xfrm>
            <a:prstGeom prst="rect">
              <a:avLst/>
            </a:prstGeom>
            <a:solidFill>
              <a:srgbClr val="F0D59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70"/>
            <p:cNvSpPr>
              <a:spLocks noChangeArrowheads="1"/>
            </p:cNvSpPr>
            <p:nvPr/>
          </p:nvSpPr>
          <p:spPr bwMode="auto">
            <a:xfrm>
              <a:off x="4060" y="2860"/>
              <a:ext cx="638" cy="576"/>
            </a:xfrm>
            <a:prstGeom prst="rect">
              <a:avLst/>
            </a:prstGeom>
            <a:solidFill>
              <a:srgbClr val="F0D59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75"/>
            <p:cNvSpPr>
              <a:spLocks noChangeArrowheads="1"/>
            </p:cNvSpPr>
            <p:nvPr/>
          </p:nvSpPr>
          <p:spPr bwMode="auto">
            <a:xfrm>
              <a:off x="4170" y="291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0515" name="Rectangle 76"/>
            <p:cNvSpPr>
              <a:spLocks noChangeArrowheads="1"/>
            </p:cNvSpPr>
            <p:nvPr/>
          </p:nvSpPr>
          <p:spPr bwMode="auto">
            <a:xfrm>
              <a:off x="4410" y="315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0516" name="Rectangle 77"/>
            <p:cNvSpPr>
              <a:spLocks noChangeArrowheads="1"/>
            </p:cNvSpPr>
            <p:nvPr/>
          </p:nvSpPr>
          <p:spPr bwMode="auto">
            <a:xfrm>
              <a:off x="5246" y="315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0517" name="Rectangle 79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426969" y="3306807"/>
            <a:ext cx="2438824" cy="2833385"/>
            <a:chOff x="240" y="2160"/>
            <a:chExt cx="1570" cy="1824"/>
          </a:xfrm>
        </p:grpSpPr>
        <p:sp>
          <p:nvSpPr>
            <p:cNvPr id="20498" name="Oval 33"/>
            <p:cNvSpPr>
              <a:spLocks noChangeArrowheads="1"/>
            </p:cNvSpPr>
            <p:nvPr/>
          </p:nvSpPr>
          <p:spPr bwMode="auto">
            <a:xfrm>
              <a:off x="1118" y="2736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Text Box 40"/>
            <p:cNvSpPr txBox="1">
              <a:spLocks noChangeArrowheads="1"/>
            </p:cNvSpPr>
            <p:nvPr/>
          </p:nvSpPr>
          <p:spPr bwMode="auto">
            <a:xfrm>
              <a:off x="453" y="2160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1</a:t>
              </a:r>
            </a:p>
          </p:txBody>
        </p:sp>
        <p:sp>
          <p:nvSpPr>
            <p:cNvPr id="20500" name="Text Box 41"/>
            <p:cNvSpPr txBox="1">
              <a:spLocks noChangeArrowheads="1"/>
            </p:cNvSpPr>
            <p:nvPr/>
          </p:nvSpPr>
          <p:spPr bwMode="auto">
            <a:xfrm>
              <a:off x="1125" y="2160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2</a:t>
              </a:r>
            </a:p>
          </p:txBody>
        </p:sp>
        <p:sp>
          <p:nvSpPr>
            <p:cNvPr id="20501" name="Line 42"/>
            <p:cNvSpPr>
              <a:spLocks noChangeShapeType="1"/>
            </p:cNvSpPr>
            <p:nvPr/>
          </p:nvSpPr>
          <p:spPr bwMode="auto">
            <a:xfrm flipH="1">
              <a:off x="1296" y="2448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44"/>
            <p:cNvSpPr txBox="1">
              <a:spLocks noChangeArrowheads="1"/>
            </p:cNvSpPr>
            <p:nvPr/>
          </p:nvSpPr>
          <p:spPr bwMode="auto">
            <a:xfrm>
              <a:off x="1392" y="282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Op2</a:t>
              </a:r>
            </a:p>
          </p:txBody>
        </p:sp>
        <p:sp>
          <p:nvSpPr>
            <p:cNvPr id="20503" name="Text Box 45"/>
            <p:cNvSpPr txBox="1">
              <a:spLocks noChangeArrowheads="1"/>
            </p:cNvSpPr>
            <p:nvPr/>
          </p:nvSpPr>
          <p:spPr bwMode="auto">
            <a:xfrm>
              <a:off x="240" y="283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Op1</a:t>
              </a:r>
            </a:p>
          </p:txBody>
        </p:sp>
        <p:sp>
          <p:nvSpPr>
            <p:cNvPr id="20504" name="Oval 63"/>
            <p:cNvSpPr>
              <a:spLocks noChangeArrowheads="1"/>
            </p:cNvSpPr>
            <p:nvPr/>
          </p:nvSpPr>
          <p:spPr bwMode="auto">
            <a:xfrm>
              <a:off x="624" y="2736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6"/>
            <p:cNvSpPr>
              <a:spLocks noChangeShapeType="1"/>
            </p:cNvSpPr>
            <p:nvPr/>
          </p:nvSpPr>
          <p:spPr bwMode="auto">
            <a:xfrm>
              <a:off x="672" y="2448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AutoShape 90"/>
            <p:cNvSpPr>
              <a:spLocks noChangeArrowheads="1"/>
            </p:cNvSpPr>
            <p:nvPr/>
          </p:nvSpPr>
          <p:spPr bwMode="auto">
            <a:xfrm>
              <a:off x="624" y="3264"/>
              <a:ext cx="720" cy="720"/>
            </a:xfrm>
            <a:prstGeom prst="can">
              <a:avLst>
                <a:gd name="adj" fmla="val 25000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47"/>
            <p:cNvSpPr>
              <a:spLocks noChangeArrowheads="1"/>
            </p:cNvSpPr>
            <p:nvPr/>
          </p:nvSpPr>
          <p:spPr bwMode="auto">
            <a:xfrm>
              <a:off x="768" y="3504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0508" name="Line 37"/>
            <p:cNvSpPr>
              <a:spLocks noChangeShapeType="1"/>
            </p:cNvSpPr>
            <p:nvPr/>
          </p:nvSpPr>
          <p:spPr bwMode="auto">
            <a:xfrm flipV="1">
              <a:off x="1056" y="3024"/>
              <a:ext cx="11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64"/>
            <p:cNvSpPr>
              <a:spLocks noChangeShapeType="1"/>
            </p:cNvSpPr>
            <p:nvPr/>
          </p:nvSpPr>
          <p:spPr bwMode="auto">
            <a:xfrm flipH="1" flipV="1">
              <a:off x="816" y="3024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6861113" y="4484278"/>
            <a:ext cx="1342130" cy="298251"/>
            <a:chOff x="4382" y="2918"/>
            <a:chExt cx="864" cy="192"/>
          </a:xfrm>
        </p:grpSpPr>
        <p:sp>
          <p:nvSpPr>
            <p:cNvPr id="20496" name="Line 73"/>
            <p:cNvSpPr>
              <a:spLocks noChangeShapeType="1"/>
            </p:cNvSpPr>
            <p:nvPr/>
          </p:nvSpPr>
          <p:spPr bwMode="auto">
            <a:xfrm flipV="1">
              <a:off x="4382" y="3014"/>
              <a:ext cx="62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Rectangle 74"/>
            <p:cNvSpPr>
              <a:spLocks noChangeArrowheads="1"/>
            </p:cNvSpPr>
            <p:nvPr/>
          </p:nvSpPr>
          <p:spPr bwMode="auto">
            <a:xfrm>
              <a:off x="5054" y="291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Pig </a:t>
            </a:r>
            <a:r>
              <a:rPr lang="en-US" dirty="0" smtClean="0"/>
              <a:t>and </a:t>
            </a:r>
            <a:r>
              <a:rPr lang="en-US" smtClean="0"/>
              <a:t>Pig Latin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1547446"/>
            <a:ext cx="7772400" cy="4643804"/>
          </a:xfrm>
        </p:spPr>
        <p:txBody>
          <a:bodyPr/>
          <a:lstStyle/>
          <a:p>
            <a:r>
              <a:rPr lang="en-US" dirty="0" smtClean="0"/>
              <a:t>Somewhere between a programming language and a DBMS</a:t>
            </a:r>
          </a:p>
          <a:p>
            <a:endParaRPr lang="en-US" dirty="0" smtClean="0"/>
          </a:p>
          <a:p>
            <a:r>
              <a:rPr lang="en-US" dirty="0" smtClean="0"/>
              <a:t>Allows distributed programming with explicit parallel dataflow operators</a:t>
            </a:r>
          </a:p>
          <a:p>
            <a:endParaRPr lang="en-US" dirty="0" smtClean="0"/>
          </a:p>
          <a:p>
            <a:r>
              <a:rPr lang="en-US" dirty="0" smtClean="0"/>
              <a:t>Supports explicit management of nested collections</a:t>
            </a:r>
          </a:p>
          <a:p>
            <a:endParaRPr lang="en-US" dirty="0" smtClean="0"/>
          </a:p>
          <a:p>
            <a:r>
              <a:rPr lang="en-US" dirty="0" smtClean="0"/>
              <a:t>Runtime system does caching and batching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Higher-level languages for Hadoop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Hive Query Language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Pig and Pig Latin</a:t>
            </a:r>
          </a:p>
          <a:p>
            <a:r>
              <a:rPr lang="en-US" dirty="0">
                <a:solidFill>
                  <a:srgbClr val="FF990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Pregel</a:t>
            </a:r>
            <a:r>
              <a:rPr lang="en-US" dirty="0">
                <a:solidFill>
                  <a:srgbClr val="FF9900"/>
                </a:solidFill>
              </a:rPr>
              <a:t>: Bulk Synchronous Parallel for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981" y="260648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014" y="3020205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6"/>
          <p:cNvGrpSpPr/>
          <p:nvPr/>
        </p:nvGrpSpPr>
        <p:grpSpPr>
          <a:xfrm>
            <a:off x="8137777" y="3515505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Abstractions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Much of the mismatch stems from the lack of shared global 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Complex applications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</a:t>
            </a:r>
          </a:p>
          <a:p>
            <a:endParaRPr lang="en-US" dirty="0" smtClean="0"/>
          </a:p>
          <a:p>
            <a:r>
              <a:rPr lang="en-US" dirty="0" smtClean="0"/>
              <a:t>Efficient primitives for data sharing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Remember?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were to change things entirely: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set of machines</a:t>
            </a:r>
          </a:p>
          <a:p>
            <a:r>
              <a:rPr lang="en-US" dirty="0" smtClean="0"/>
              <a:t>… each with a </a:t>
            </a:r>
            <a:r>
              <a:rPr lang="en-US" i="1" dirty="0" smtClean="0"/>
              <a:t>partition</a:t>
            </a:r>
            <a:r>
              <a:rPr lang="en-US" dirty="0" smtClean="0"/>
              <a:t> of a dataset, stored in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Computation consists of </a:t>
            </a:r>
            <a:r>
              <a:rPr lang="en-US" i="1" dirty="0" smtClean="0"/>
              <a:t>sending updates</a:t>
            </a:r>
            <a:r>
              <a:rPr lang="en-US" dirty="0" smtClean="0"/>
              <a:t> from one portion to another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look at two versions of this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Pregel</a:t>
            </a:r>
            <a:r>
              <a:rPr lang="en-US" dirty="0"/>
              <a:t>: Bulk Synchronous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slightly rethink the </a:t>
            </a:r>
            <a:r>
              <a:rPr lang="en-US" dirty="0" err="1"/>
              <a:t>MapReduce</a:t>
            </a:r>
            <a:r>
              <a:rPr lang="en-US" dirty="0"/>
              <a:t> model for processing </a:t>
            </a:r>
            <a:r>
              <a:rPr lang="en-US" b="1" dirty="0" smtClean="0"/>
              <a:t>graphs</a:t>
            </a:r>
            <a:endParaRPr lang="en-US" dirty="0"/>
          </a:p>
          <a:p>
            <a:pPr lvl="1"/>
            <a:r>
              <a:rPr lang="en-US" dirty="0"/>
              <a:t>Vertices</a:t>
            </a:r>
          </a:p>
          <a:p>
            <a:pPr lvl="1"/>
            <a:r>
              <a:rPr lang="en-US" dirty="0"/>
              <a:t>“Edges” are really </a:t>
            </a:r>
            <a:r>
              <a:rPr lang="en-US" dirty="0" smtClean="0"/>
              <a:t>messages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Compare to </a:t>
            </a:r>
            <a:r>
              <a:rPr lang="en-US" dirty="0" err="1"/>
              <a:t>MapReduce</a:t>
            </a:r>
            <a:r>
              <a:rPr lang="en-US" dirty="0"/>
              <a:t> keys </a:t>
            </a:r>
            <a:r>
              <a:rPr lang="en-US" dirty="0">
                <a:sym typeface="Wingdings" panose="05000000000000000000" pitchFamily="2" charset="2"/>
              </a:rPr>
              <a:t> values?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“Think like a vertex”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69733" y="4388321"/>
            <a:ext cx="1271588" cy="1181563"/>
          </a:xfrm>
          <a:prstGeom prst="ellipse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3255" y="5743550"/>
            <a:ext cx="2064544" cy="692236"/>
          </a:xfrm>
          <a:prstGeom prst="roundRect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" name="Straight Arrow Connector 12"/>
          <p:cNvCxnSpPr>
            <a:stCxn id="11" idx="7"/>
          </p:cNvCxnSpPr>
          <p:nvPr/>
        </p:nvCxnSpPr>
        <p:spPr>
          <a:xfrm flipV="1">
            <a:off x="7955101" y="3866827"/>
            <a:ext cx="900595" cy="694530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5440983" y="4979103"/>
            <a:ext cx="1428750" cy="16436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169395" y="4459064"/>
            <a:ext cx="1271588" cy="1181563"/>
          </a:xfrm>
          <a:prstGeom prst="ellipse">
            <a:avLst/>
          </a:prstGeom>
          <a:solidFill>
            <a:srgbClr val="CDD0D1">
              <a:lumMod val="90000"/>
            </a:srgbClr>
          </a:solidFill>
          <a:ln w="38100" cap="rnd" cmpd="sng" algn="ctr">
            <a:solidFill>
              <a:srgbClr val="CDD0D1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err="1"/>
              <a:t>Pregel</a:t>
            </a:r>
            <a:r>
              <a:rPr lang="en-US" dirty="0"/>
              <a:t>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of </a:t>
            </a:r>
            <a:r>
              <a:rPr lang="en-US" i="1" dirty="0" err="1"/>
              <a:t>supersteps</a:t>
            </a:r>
            <a:r>
              <a:rPr lang="en-US" dirty="0"/>
              <a:t>, for each </a:t>
            </a:r>
            <a:r>
              <a:rPr lang="en-US" dirty="0" smtClean="0"/>
              <a:t>vertex V</a:t>
            </a:r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 err="1" smtClean="0"/>
              <a:t>superstep</a:t>
            </a:r>
            <a:r>
              <a:rPr lang="en-US" dirty="0" smtClean="0"/>
              <a:t> S:</a:t>
            </a:r>
          </a:p>
          <a:p>
            <a:r>
              <a:rPr lang="en-US" dirty="0" smtClean="0"/>
              <a:t>Compute in parallel at each V</a:t>
            </a:r>
            <a:endParaRPr lang="en-US" dirty="0"/>
          </a:p>
          <a:p>
            <a:pPr lvl="1"/>
            <a:r>
              <a:rPr lang="en-US" dirty="0" smtClean="0"/>
              <a:t>Read messages sent to V in</a:t>
            </a:r>
            <a:br>
              <a:rPr lang="en-US" dirty="0" smtClean="0"/>
            </a:br>
            <a:r>
              <a:rPr lang="en-US" dirty="0" err="1" smtClean="0"/>
              <a:t>superstep</a:t>
            </a:r>
            <a:r>
              <a:rPr lang="en-US" dirty="0" smtClean="0"/>
              <a:t> S-1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value / </a:t>
            </a:r>
            <a:r>
              <a:rPr lang="en-US" dirty="0" smtClean="0"/>
              <a:t>state</a:t>
            </a:r>
          </a:p>
          <a:p>
            <a:pPr lvl="1"/>
            <a:r>
              <a:rPr lang="en-US" dirty="0"/>
              <a:t>Optionally change </a:t>
            </a:r>
            <a:r>
              <a:rPr lang="en-US" dirty="0" smtClean="0"/>
              <a:t>topology</a:t>
            </a:r>
            <a:endParaRPr lang="en-US" dirty="0"/>
          </a:p>
          <a:p>
            <a:r>
              <a:rPr lang="en-US" dirty="0"/>
              <a:t>Send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ait till all communication is finished</a:t>
            </a:r>
            <a:endParaRPr lang="en-US" dirty="0"/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80709" y="4142717"/>
            <a:ext cx="1271588" cy="1181563"/>
          </a:xfrm>
          <a:prstGeom prst="ellipse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4231" y="5698703"/>
            <a:ext cx="2064544" cy="692236"/>
          </a:xfrm>
          <a:prstGeom prst="roundRect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>
          <a:xfrm flipV="1">
            <a:off x="7866077" y="3621223"/>
            <a:ext cx="900595" cy="694530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5670112" y="4733499"/>
            <a:ext cx="1110597" cy="12776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5667293" y="3598135"/>
            <a:ext cx="1299636" cy="717618"/>
          </a:xfrm>
          <a:prstGeom prst="straightConnector1">
            <a:avLst/>
          </a:prstGeom>
          <a:noFill/>
          <a:ln w="38100" cap="rnd" cmpd="sng" algn="ctr">
            <a:solidFill>
              <a:srgbClr val="CDD0D1">
                <a:lumMod val="2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7280772" y="3269471"/>
            <a:ext cx="135731" cy="873246"/>
          </a:xfrm>
          <a:prstGeom prst="straightConnector1">
            <a:avLst/>
          </a:prstGeom>
          <a:noFill/>
          <a:ln w="38100" cap="rnd" cmpd="sng" algn="ctr">
            <a:solidFill>
              <a:srgbClr val="CDD0D1">
                <a:lumMod val="2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stCxn id="14" idx="4"/>
            <a:endCxn id="15" idx="0"/>
          </p:cNvCxnSpPr>
          <p:nvPr/>
        </p:nvCxnSpPr>
        <p:spPr>
          <a:xfrm>
            <a:off x="7416503" y="5324280"/>
            <a:ext cx="0" cy="374423"/>
          </a:xfrm>
          <a:prstGeom prst="straightConnector1">
            <a:avLst/>
          </a:prstGeom>
          <a:noFill/>
          <a:ln w="38100" cap="rnd" cmpd="sng" algn="ctr">
            <a:solidFill>
              <a:srgbClr val="CDD0D1">
                <a:lumMod val="2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1" name="Rounded Rectangle 20"/>
          <p:cNvSpPr/>
          <p:nvPr/>
        </p:nvSpPr>
        <p:spPr>
          <a:xfrm>
            <a:off x="6379463" y="5693937"/>
            <a:ext cx="2064544" cy="692236"/>
          </a:xfrm>
          <a:prstGeom prst="roundRect">
            <a:avLst/>
          </a:prstGeom>
          <a:solidFill>
            <a:srgbClr val="0B4183">
              <a:lumMod val="60000"/>
              <a:lumOff val="40000"/>
            </a:srgbClr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8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</a:t>
            </a:r>
            <a:r>
              <a:rPr lang="en-US" dirty="0"/>
              <a:t>A</a:t>
            </a:r>
            <a:r>
              <a:rPr lang="en-US" dirty="0" smtClean="0"/>
              <a:t>d-hoc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specifically designed for batch operations over large amounts of data</a:t>
            </a:r>
          </a:p>
          <a:p>
            <a:r>
              <a:rPr lang="en-US" dirty="0" smtClean="0"/>
              <a:t>New analysis task means writing a new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Tedious thing to do with languages such as Java</a:t>
            </a:r>
          </a:p>
          <a:p>
            <a:pPr lvl="1"/>
            <a:r>
              <a:rPr lang="en-US" dirty="0" smtClean="0"/>
              <a:t>Programming interface is not familiar to traditional data analysts with SQL skills</a:t>
            </a:r>
          </a:p>
          <a:p>
            <a:endParaRPr lang="en-US" dirty="0"/>
          </a:p>
          <a:p>
            <a:r>
              <a:rPr lang="en-US" dirty="0" smtClean="0"/>
              <a:t>Getting results incurs development effort!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every vertex voting to halt</a:t>
            </a:r>
          </a:p>
          <a:p>
            <a:pPr lvl="1"/>
            <a:r>
              <a:rPr lang="en-US" dirty="0" smtClean="0"/>
              <a:t>Once a vertex deactivates itself it does no further work unless triggered externally by receiving a message</a:t>
            </a:r>
          </a:p>
          <a:p>
            <a:r>
              <a:rPr lang="en-US" dirty="0" smtClean="0"/>
              <a:t>Algorithm terminates when all vertices are simultaneously inactive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6020" y="4681017"/>
            <a:ext cx="2064544" cy="692236"/>
          </a:xfrm>
          <a:prstGeom prst="roundRect">
            <a:avLst/>
          </a:prstGeom>
          <a:solidFill>
            <a:srgbClr val="ECE3E0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Active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45607" y="4682234"/>
            <a:ext cx="2064544" cy="692236"/>
          </a:xfrm>
          <a:prstGeom prst="roundRect">
            <a:avLst/>
          </a:prstGeom>
          <a:solidFill>
            <a:srgbClr val="ECE3E0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Tahoma"/>
                <a:cs typeface="Tahoma"/>
              </a:rPr>
              <a:t>Ina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ctive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 bwMode="auto">
          <a:xfrm rot="16200000" flipH="1">
            <a:off x="4992476" y="2896832"/>
            <a:ext cx="1217" cy="3569587"/>
          </a:xfrm>
          <a:prstGeom prst="curvedConnector3">
            <a:avLst>
              <a:gd name="adj1" fmla="val -4735571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6200000" flipV="1">
            <a:off x="4993673" y="3563251"/>
            <a:ext cx="1217" cy="3569587"/>
          </a:xfrm>
          <a:prstGeom prst="curvedConnector3">
            <a:avLst>
              <a:gd name="adj1" fmla="val -4735571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flipH="1">
            <a:off x="7756713" y="4831818"/>
            <a:ext cx="53438" cy="353732"/>
          </a:xfrm>
          <a:prstGeom prst="curvedConnector4">
            <a:avLst>
              <a:gd name="adj1" fmla="val -1248340"/>
              <a:gd name="adj2" fmla="val 9892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0800000" flipH="1">
            <a:off x="2163400" y="4831818"/>
            <a:ext cx="53438" cy="353732"/>
          </a:xfrm>
          <a:prstGeom prst="curvedConnector4">
            <a:avLst>
              <a:gd name="adj1" fmla="val -1191749"/>
              <a:gd name="adj2" fmla="val 9892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4618" y="3719079"/>
            <a:ext cx="149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to halt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33553" y="5942678"/>
            <a:ext cx="2178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received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 Maximum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13042"/>
            <a:ext cx="7772400" cy="2878207"/>
          </a:xfrm>
        </p:spPr>
        <p:txBody>
          <a:bodyPr/>
          <a:lstStyle/>
          <a:p>
            <a:r>
              <a:rPr lang="en-US" dirty="0" smtClean="0"/>
              <a:t>Each vertex contains an integer value</a:t>
            </a:r>
          </a:p>
          <a:p>
            <a:r>
              <a:rPr lang="en-US" dirty="0" smtClean="0"/>
              <a:t>Idea: propagate the largest value to every vertex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superstep</a:t>
            </a:r>
            <a:r>
              <a:rPr lang="en-US" dirty="0" smtClean="0"/>
              <a:t> 0, start by propagating value to all neighbors</a:t>
            </a:r>
          </a:p>
          <a:p>
            <a:pPr lvl="1"/>
            <a:r>
              <a:rPr lang="en-US" dirty="0"/>
              <a:t>In each </a:t>
            </a:r>
            <a:r>
              <a:rPr lang="en-US" dirty="0" err="1"/>
              <a:t>superstep</a:t>
            </a:r>
            <a:r>
              <a:rPr lang="en-US" dirty="0"/>
              <a:t>, any vertex that has learned a larger value from its messages sends it to all its </a:t>
            </a:r>
            <a:r>
              <a:rPr lang="en-US" dirty="0" smtClean="0"/>
              <a:t>neighbors; otherwise vote to halt</a:t>
            </a:r>
          </a:p>
          <a:p>
            <a:pPr lvl="1"/>
            <a:r>
              <a:rPr lang="en-US" dirty="0" smtClean="0"/>
              <a:t>Terminates when </a:t>
            </a:r>
            <a:r>
              <a:rPr lang="en-US" dirty="0"/>
              <a:t>no further vertices change in a </a:t>
            </a:r>
            <a:r>
              <a:rPr lang="en-US" dirty="0" err="1" smtClean="0"/>
              <a:t>superstep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6200000" flipH="1">
            <a:off x="5992301" y="926766"/>
            <a:ext cx="1218" cy="2649059"/>
          </a:xfrm>
          <a:prstGeom prst="curvedConnector3">
            <a:avLst>
              <a:gd name="adj1" fmla="val -2337520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2632129" y="2163123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4165117" y="2164340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5698105" y="2164341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7231094" y="2165558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3221739" y="2457928"/>
            <a:ext cx="943378" cy="1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6287715" y="2459146"/>
            <a:ext cx="943379" cy="1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H="1">
            <a:off x="5992301" y="926766"/>
            <a:ext cx="1218" cy="2649059"/>
          </a:xfrm>
          <a:prstGeom prst="curvedConnector3">
            <a:avLst>
              <a:gd name="adj1" fmla="val -2337520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754727" y="2459145"/>
            <a:ext cx="94337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776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0963" y="304800"/>
            <a:ext cx="7793037" cy="990600"/>
          </a:xfrm>
        </p:spPr>
        <p:txBody>
          <a:bodyPr/>
          <a:lstStyle/>
          <a:p>
            <a:r>
              <a:rPr lang="en-US" dirty="0" smtClean="0"/>
              <a:t>Example: Find Maximum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967" y="2252614"/>
            <a:ext cx="153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0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2632129" y="4571147"/>
            <a:ext cx="5188575" cy="592045"/>
            <a:chOff x="2479729" y="2010723"/>
            <a:chExt cx="5188575" cy="592045"/>
          </a:xfrm>
        </p:grpSpPr>
        <p:sp>
          <p:nvSpPr>
            <p:cNvPr id="6" name="Oval 5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4" name="Straight Arrow Connector 23"/>
            <p:cNvCxnSpPr>
              <a:stCxn id="7" idx="2"/>
              <a:endCxn id="6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>
              <a:stCxn id="9" idx="2"/>
              <a:endCxn id="8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8" name="Curved Connector 27"/>
            <p:cNvCxnSpPr>
              <a:stCxn id="7" idx="7"/>
              <a:endCxn id="9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Straight Arrow Connector 31"/>
            <p:cNvCxnSpPr>
              <a:stCxn id="8" idx="2"/>
              <a:endCxn id="7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2632129" y="3367135"/>
            <a:ext cx="5188575" cy="592045"/>
            <a:chOff x="2479729" y="2010723"/>
            <a:chExt cx="5188575" cy="592045"/>
          </a:xfrm>
        </p:grpSpPr>
        <p:sp>
          <p:nvSpPr>
            <p:cNvPr id="67" name="Oval 66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>
              <a:stCxn id="68" idx="2"/>
              <a:endCxn id="67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72" name="Straight Arrow Connector 71"/>
            <p:cNvCxnSpPr>
              <a:stCxn id="70" idx="2"/>
              <a:endCxn id="69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73" name="Curved Connector 72"/>
            <p:cNvCxnSpPr>
              <a:stCxn id="68" idx="7"/>
              <a:endCxn id="70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Straight Arrow Connector 73"/>
            <p:cNvCxnSpPr>
              <a:stCxn id="69" idx="2"/>
              <a:endCxn id="68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2632129" y="2163123"/>
            <a:ext cx="5188575" cy="592045"/>
            <a:chOff x="2479729" y="2010723"/>
            <a:chExt cx="5188575" cy="592045"/>
          </a:xfrm>
        </p:grpSpPr>
        <p:sp>
          <p:nvSpPr>
            <p:cNvPr id="76" name="Oval 75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80" name="Straight Arrow Connector 79"/>
            <p:cNvCxnSpPr>
              <a:stCxn id="77" idx="2"/>
              <a:endCxn id="76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81" name="Straight Arrow Connector 80"/>
            <p:cNvCxnSpPr>
              <a:stCxn id="79" idx="2"/>
              <a:endCxn id="78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7" idx="7"/>
              <a:endCxn id="79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Straight Arrow Connector 82"/>
            <p:cNvCxnSpPr>
              <a:stCxn id="78" idx="2"/>
              <a:endCxn id="77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84" name="Group 83"/>
          <p:cNvGrpSpPr/>
          <p:nvPr/>
        </p:nvGrpSpPr>
        <p:grpSpPr>
          <a:xfrm>
            <a:off x="2632129" y="5775158"/>
            <a:ext cx="5188575" cy="592045"/>
            <a:chOff x="2479729" y="2010723"/>
            <a:chExt cx="5188575" cy="592045"/>
          </a:xfrm>
        </p:grpSpPr>
        <p:sp>
          <p:nvSpPr>
            <p:cNvPr id="85" name="Oval 84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89" name="Straight Arrow Connector 88"/>
            <p:cNvCxnSpPr>
              <a:stCxn id="86" idx="2"/>
              <a:endCxn id="85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90" name="Straight Arrow Connector 89"/>
            <p:cNvCxnSpPr>
              <a:stCxn id="88" idx="2"/>
              <a:endCxn id="87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91" name="Curved Connector 90"/>
            <p:cNvCxnSpPr>
              <a:stCxn id="86" idx="7"/>
              <a:endCxn id="88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2" name="Straight Arrow Connector 91"/>
            <p:cNvCxnSpPr>
              <a:stCxn id="87" idx="2"/>
              <a:endCxn id="86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93" name="Straight Arrow Connector 92"/>
          <p:cNvCxnSpPr>
            <a:stCxn id="76" idx="5"/>
            <a:endCxn id="68" idx="1"/>
          </p:cNvCxnSpPr>
          <p:nvPr/>
        </p:nvCxnSpPr>
        <p:spPr bwMode="auto">
          <a:xfrm>
            <a:off x="3135393" y="2666387"/>
            <a:ext cx="1116070" cy="7883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96" name="Straight Arrow Connector 95"/>
          <p:cNvCxnSpPr>
            <a:stCxn id="77" idx="3"/>
            <a:endCxn id="67" idx="7"/>
          </p:cNvCxnSpPr>
          <p:nvPr/>
        </p:nvCxnSpPr>
        <p:spPr bwMode="auto">
          <a:xfrm flipH="1">
            <a:off x="3135393" y="2667604"/>
            <a:ext cx="1116070" cy="7858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99" name="Straight Arrow Connector 98"/>
          <p:cNvCxnSpPr>
            <a:stCxn id="67" idx="5"/>
            <a:endCxn id="7" idx="1"/>
          </p:cNvCxnSpPr>
          <p:nvPr/>
        </p:nvCxnSpPr>
        <p:spPr bwMode="auto">
          <a:xfrm>
            <a:off x="3135393" y="3870399"/>
            <a:ext cx="1116070" cy="7883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02" name="Straight Arrow Connector 101"/>
          <p:cNvCxnSpPr>
            <a:stCxn id="77" idx="5"/>
            <a:endCxn id="70" idx="0"/>
          </p:cNvCxnSpPr>
          <p:nvPr/>
        </p:nvCxnSpPr>
        <p:spPr bwMode="auto">
          <a:xfrm>
            <a:off x="4668381" y="2667604"/>
            <a:ext cx="2857518" cy="701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78" idx="3"/>
            <a:endCxn id="68" idx="0"/>
          </p:cNvCxnSpPr>
          <p:nvPr/>
        </p:nvCxnSpPr>
        <p:spPr bwMode="auto">
          <a:xfrm flipH="1">
            <a:off x="4459922" y="2667605"/>
            <a:ext cx="1324529" cy="700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0" name="Straight Arrow Connector 109"/>
          <p:cNvCxnSpPr>
            <a:stCxn id="78" idx="5"/>
            <a:endCxn id="70" idx="0"/>
          </p:cNvCxnSpPr>
          <p:nvPr/>
        </p:nvCxnSpPr>
        <p:spPr bwMode="auto">
          <a:xfrm>
            <a:off x="6201369" y="2667605"/>
            <a:ext cx="1324530" cy="7019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3" name="Straight Arrow Connector 112"/>
          <p:cNvCxnSpPr>
            <a:stCxn id="70" idx="3"/>
            <a:endCxn id="8" idx="7"/>
          </p:cNvCxnSpPr>
          <p:nvPr/>
        </p:nvCxnSpPr>
        <p:spPr bwMode="auto">
          <a:xfrm flipH="1">
            <a:off x="6201369" y="3872834"/>
            <a:ext cx="1116071" cy="7858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6" name="Straight Arrow Connector 115"/>
          <p:cNvCxnSpPr>
            <a:stCxn id="8" idx="3"/>
            <a:endCxn id="86" idx="0"/>
          </p:cNvCxnSpPr>
          <p:nvPr/>
        </p:nvCxnSpPr>
        <p:spPr bwMode="auto">
          <a:xfrm flipH="1">
            <a:off x="4459922" y="5075629"/>
            <a:ext cx="1324529" cy="700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9" name="Straight Arrow Connector 118"/>
          <p:cNvCxnSpPr>
            <a:stCxn id="8" idx="5"/>
            <a:endCxn id="88" idx="0"/>
          </p:cNvCxnSpPr>
          <p:nvPr/>
        </p:nvCxnSpPr>
        <p:spPr bwMode="auto">
          <a:xfrm>
            <a:off x="6201369" y="5075629"/>
            <a:ext cx="1324530" cy="7019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93967" y="3463289"/>
            <a:ext cx="15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93967" y="4657628"/>
            <a:ext cx="15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93967" y="5882203"/>
            <a:ext cx="15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27" name="Footer Placeholder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129" name="Oval 128"/>
          <p:cNvSpPr/>
          <p:nvPr/>
        </p:nvSpPr>
        <p:spPr bwMode="auto">
          <a:xfrm>
            <a:off x="2628852" y="3363857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 bwMode="auto">
          <a:xfrm>
            <a:off x="4161840" y="3365074"/>
            <a:ext cx="589610" cy="589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1" name="Oval 130"/>
          <p:cNvSpPr/>
          <p:nvPr/>
        </p:nvSpPr>
        <p:spPr bwMode="auto">
          <a:xfrm>
            <a:off x="5694828" y="3365075"/>
            <a:ext cx="589610" cy="589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 bwMode="auto">
          <a:xfrm>
            <a:off x="7227817" y="3366292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397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9" grpId="0" animBg="1"/>
      <p:bldP spid="130" grpId="0" animBg="1"/>
      <p:bldP spid="131" grpId="0" animBg="1"/>
      <p:bldP spid="1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8294"/>
            <a:ext cx="7772400" cy="4692956"/>
          </a:xfrm>
        </p:spPr>
        <p:txBody>
          <a:bodyPr/>
          <a:lstStyle/>
          <a:p>
            <a:r>
              <a:rPr lang="en-US" smtClean="0"/>
              <a:t>Each page i is given a rank x</a:t>
            </a:r>
            <a:r>
              <a:rPr lang="en-US" baseline="-25000" smtClean="0"/>
              <a:t>i</a:t>
            </a:r>
            <a:endParaRPr lang="en-US" smtClean="0"/>
          </a:p>
          <a:p>
            <a:r>
              <a:rPr lang="en-US" smtClean="0"/>
              <a:t>Goal: Assign the x</a:t>
            </a:r>
            <a:r>
              <a:rPr lang="en-US" baseline="-25000" smtClean="0"/>
              <a:t>i</a:t>
            </a:r>
            <a:r>
              <a:rPr lang="en-US" smtClean="0"/>
              <a:t> such that the rank of each page is governed by the ranks of the pages linking to it: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463772" y="3130494"/>
          <a:ext cx="23082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838080" imgH="444240" progId="Equation.3">
                  <p:embed/>
                </p:oleObj>
              </mc:Choice>
              <mc:Fallback>
                <p:oleObj name="Equation" r:id="rId3" imgW="83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772" y="3130494"/>
                        <a:ext cx="23082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436535" y="3938531"/>
            <a:ext cx="7215187" cy="2473286"/>
            <a:chOff x="1436535" y="3839379"/>
            <a:chExt cx="7215187" cy="2840038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767235" y="3860017"/>
              <a:ext cx="87312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683222" y="4590267"/>
              <a:ext cx="196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Rank of page j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36535" y="4734729"/>
              <a:ext cx="196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Rank of page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0497" y="3839379"/>
              <a:ext cx="842963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198785" y="4264829"/>
              <a:ext cx="374650" cy="144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74860" y="5857092"/>
              <a:ext cx="1941512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Every page</a:t>
              </a:r>
            </a:p>
            <a:p>
              <a:pPr algn="ctr"/>
              <a:r>
                <a:rPr lang="en-US"/>
                <a:t>j that links to i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86335" y="5306229"/>
              <a:ext cx="15875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Number of</a:t>
              </a:r>
            </a:p>
            <a:p>
              <a:pPr algn="ctr"/>
              <a:r>
                <a:rPr lang="en-US"/>
                <a:t>links out</a:t>
              </a:r>
            </a:p>
            <a:p>
              <a:pPr algn="ctr"/>
              <a:r>
                <a:rPr lang="en-US"/>
                <a:t>from page j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5259235" y="4255304"/>
              <a:ext cx="935037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7201" y="5684704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How do we compute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the rank values?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PageRank Algorithm Restated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N(p) = number outgoing links from page p</a:t>
            </a:r>
          </a:p>
          <a:p>
            <a:pPr lvl="1"/>
            <a:r>
              <a:rPr lang="en-US" dirty="0"/>
              <a:t>B(p) = number of back-links to page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page b distributes its importance to all of the pages it points to (so we scale by 1/N(b))</a:t>
            </a:r>
          </a:p>
          <a:p>
            <a:pPr lvl="1"/>
            <a:r>
              <a:rPr lang="en-US" dirty="0"/>
              <a:t>Page p’s importance is increased by the importance of its back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Iterate till convergence or some number of iterations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AA077F-F328-4EF4-B5A1-96CB8E3F530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2216953" y="3310889"/>
          <a:ext cx="4710094" cy="84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552400" imgH="457200" progId="Equation.3">
                  <p:embed/>
                </p:oleObj>
              </mc:Choice>
              <mc:Fallback>
                <p:oleObj name="Equation" r:id="rId3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53" y="3310889"/>
                        <a:ext cx="4710094" cy="843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4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in </a:t>
            </a:r>
            <a:r>
              <a:rPr lang="en-US" dirty="0" err="1"/>
              <a:t>Pregel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84738" y="1600200"/>
            <a:ext cx="7967175" cy="445770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v</a:t>
            </a:r>
            <a:r>
              <a:rPr lang="en-US" sz="1800" dirty="0" smtClean="0">
                <a:latin typeface="Consolas"/>
                <a:cs typeface="Consolas"/>
              </a:rPr>
              <a:t>oid Compute(messages) {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if (</a:t>
            </a:r>
            <a:r>
              <a:rPr lang="en-US" sz="1800" dirty="0" err="1">
                <a:latin typeface="Consolas"/>
                <a:cs typeface="Consolas"/>
              </a:rPr>
              <a:t>superstep</a:t>
            </a:r>
            <a:r>
              <a:rPr lang="en-US" sz="1800" dirty="0">
                <a:latin typeface="Consolas"/>
                <a:cs typeface="Consolas"/>
              </a:rPr>
              <a:t>() &gt;= 1)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>
                <a:latin typeface="Consolas"/>
                <a:cs typeface="Consolas"/>
              </a:rPr>
              <a:t>sum = 0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foreach</a:t>
            </a:r>
            <a:r>
              <a:rPr lang="en-US" sz="1800" dirty="0">
                <a:latin typeface="Consolas"/>
                <a:cs typeface="Consolas"/>
              </a:rPr>
              <a:t> (</a:t>
            </a:r>
            <a:r>
              <a:rPr lang="en-US" sz="1800" dirty="0" err="1">
                <a:latin typeface="Consolas"/>
                <a:cs typeface="Consolas"/>
              </a:rPr>
              <a:t>msg</a:t>
            </a:r>
            <a:r>
              <a:rPr lang="en-US" sz="1800" dirty="0">
                <a:latin typeface="Consolas"/>
                <a:cs typeface="Consolas"/>
              </a:rPr>
              <a:t> in messages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  </a:t>
            </a:r>
            <a:r>
              <a:rPr lang="en-US" sz="1800" dirty="0">
                <a:latin typeface="Consolas"/>
                <a:cs typeface="Consolas"/>
              </a:rPr>
              <a:t>sum += </a:t>
            </a:r>
            <a:r>
              <a:rPr lang="en-US" sz="1800" dirty="0" err="1" smtClean="0">
                <a:latin typeface="Consolas"/>
                <a:cs typeface="Consolas"/>
              </a:rPr>
              <a:t>msg</a:t>
            </a:r>
            <a:r>
              <a:rPr lang="en-US" sz="1800" dirty="0" smtClean="0">
                <a:latin typeface="Consolas"/>
                <a:cs typeface="Consolas"/>
              </a:rPr>
              <a:t>-</a:t>
            </a:r>
            <a:r>
              <a:rPr lang="en-US" sz="1800" dirty="0">
                <a:latin typeface="Consolas"/>
                <a:cs typeface="Consolas"/>
              </a:rPr>
              <a:t>&gt;Value</a:t>
            </a:r>
            <a:r>
              <a:rPr lang="en-US" sz="1800" dirty="0" smtClean="0">
                <a:latin typeface="Consolas"/>
                <a:cs typeface="Consolas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>
                <a:latin typeface="Consolas"/>
                <a:cs typeface="Consolas"/>
              </a:rPr>
              <a:t>value = 0.15 / </a:t>
            </a:r>
            <a:r>
              <a:rPr lang="en-US" sz="1800" dirty="0" err="1">
                <a:latin typeface="Consolas"/>
                <a:cs typeface="Consolas"/>
              </a:rPr>
              <a:t>NumVertices</a:t>
            </a:r>
            <a:r>
              <a:rPr lang="en-US" sz="1800" dirty="0">
                <a:latin typeface="Consolas"/>
                <a:cs typeface="Consolas"/>
              </a:rPr>
              <a:t>() + 0.85 * sum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SetValue</a:t>
            </a:r>
            <a:r>
              <a:rPr lang="en-US" sz="1800" dirty="0">
                <a:latin typeface="Consolas"/>
                <a:cs typeface="Consolas"/>
              </a:rPr>
              <a:t>(value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>
                <a:latin typeface="Consolas"/>
                <a:cs typeface="Consolas"/>
              </a:rPr>
              <a:t>if (</a:t>
            </a:r>
            <a:r>
              <a:rPr lang="en-US" sz="1800" dirty="0" err="1">
                <a:latin typeface="Consolas"/>
                <a:cs typeface="Consolas"/>
              </a:rPr>
              <a:t>superstep</a:t>
            </a:r>
            <a:r>
              <a:rPr lang="en-US" sz="1800" dirty="0">
                <a:latin typeface="Consolas"/>
                <a:cs typeface="Consolas"/>
              </a:rPr>
              <a:t>() &lt; 30)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n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 smtClean="0">
                <a:latin typeface="Consolas"/>
                <a:cs typeface="Consolas"/>
              </a:rPr>
              <a:t>GetNumOfOutEdges</a:t>
            </a:r>
            <a:r>
              <a:rPr lang="en-US" sz="1800" smtClean="0">
                <a:latin typeface="Consolas"/>
                <a:cs typeface="Consolas"/>
              </a:rPr>
              <a:t>();</a:t>
            </a: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SendMessageToAllNeighbors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GetValue</a:t>
            </a:r>
            <a:r>
              <a:rPr lang="en-US" sz="1800" dirty="0">
                <a:latin typeface="Consolas"/>
                <a:cs typeface="Consolas"/>
              </a:rPr>
              <a:t>() / n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>
                <a:latin typeface="Consolas"/>
                <a:cs typeface="Consolas"/>
              </a:rPr>
              <a:t>} else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VoteToHalt</a:t>
            </a:r>
            <a:r>
              <a:rPr lang="en-US" sz="1800" dirty="0" smtClean="0">
                <a:latin typeface="Consolas"/>
                <a:cs typeface="Consolas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Bulk </a:t>
            </a:r>
            <a:r>
              <a:rPr lang="en-US" smtClean="0"/>
              <a:t>Synchronous </a:t>
            </a:r>
            <a:r>
              <a:rPr lang="en-US" dirty="0" smtClean="0"/>
              <a:t>Parallel </a:t>
            </a:r>
            <a:r>
              <a:rPr lang="en-US" dirty="0"/>
              <a:t>– sequence of synchronized </a:t>
            </a:r>
            <a:r>
              <a:rPr lang="en-US" dirty="0" err="1" smtClean="0"/>
              <a:t>supersteps</a:t>
            </a:r>
            <a:endParaRPr lang="en-US" dirty="0" smtClean="0"/>
          </a:p>
          <a:p>
            <a:pPr lvl="1"/>
            <a:r>
              <a:rPr lang="en-US" dirty="0" smtClean="0"/>
              <a:t>Abstraction originally invented by Leslie Valliant in the ’80s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Consider the nodes to have state (memory) that carries from </a:t>
            </a:r>
            <a:r>
              <a:rPr lang="en-US" dirty="0" err="1"/>
              <a:t>superstep</a:t>
            </a:r>
            <a:r>
              <a:rPr lang="en-US" dirty="0"/>
              <a:t> to </a:t>
            </a:r>
            <a:r>
              <a:rPr lang="en-US" dirty="0" err="1"/>
              <a:t>superstep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Connections to </a:t>
            </a:r>
            <a:r>
              <a:rPr lang="en-US" dirty="0" err="1"/>
              <a:t>MapReduce</a:t>
            </a:r>
            <a:r>
              <a:rPr lang="en-US" dirty="0"/>
              <a:t> model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See also Apache Hama, </a:t>
            </a:r>
            <a:r>
              <a:rPr lang="en-US" dirty="0" err="1" smtClean="0"/>
              <a:t>Giraph</a:t>
            </a:r>
            <a:r>
              <a:rPr lang="en-US" dirty="0" smtClean="0"/>
              <a:t>, </a:t>
            </a:r>
            <a:r>
              <a:rPr lang="en-US" dirty="0" err="1" smtClean="0"/>
              <a:t>Graph.lab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5629275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Beyond </a:t>
            </a:r>
            <a:r>
              <a:rPr lang="en-US" sz="2000" b="1" dirty="0" err="1" smtClean="0">
                <a:solidFill>
                  <a:srgbClr val="00CC00"/>
                </a:solidFill>
              </a:rPr>
              <a:t>MapReduce</a:t>
            </a:r>
            <a:r>
              <a:rPr lang="en-US" sz="2000" b="1" dirty="0" smtClean="0">
                <a:solidFill>
                  <a:srgbClr val="00CC00"/>
                </a:solidFill>
              </a:rPr>
              <a:t> – In-memory processing, Streaming</a:t>
            </a:r>
            <a:endParaRPr lang="en-US" sz="2000" b="1" dirty="0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954431" y="3396344"/>
            <a:ext cx="3549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http://www.flickr.com/photos/3dking/2573905313/sizes/l/in/photostream/</a:t>
            </a:r>
          </a:p>
        </p:txBody>
      </p:sp>
      <p:pic>
        <p:nvPicPr>
          <p:cNvPr id="9" name="Picture 8" descr="2573905313_d8aff49e0c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876" y="1487155"/>
            <a:ext cx="5937016" cy="3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Higher-level languages for Hadoop</a:t>
            </a: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>
                <a:solidFill>
                  <a:srgbClr val="FF9900"/>
                </a:solidFill>
              </a:rPr>
              <a:t>Hive Query Language</a:t>
            </a:r>
          </a:p>
          <a:p>
            <a:pPr lvl="1"/>
            <a:r>
              <a:rPr lang="en-US" dirty="0" smtClean="0"/>
              <a:t>Pig and Pig Latin</a:t>
            </a:r>
          </a:p>
          <a:p>
            <a:r>
              <a:rPr lang="en-US" dirty="0"/>
              <a:t>Abstractions for iterative batch-processing</a:t>
            </a:r>
          </a:p>
          <a:p>
            <a:pPr lvl="1"/>
            <a:r>
              <a:rPr lang="en-US" dirty="0" err="1"/>
              <a:t>Pregel</a:t>
            </a:r>
            <a:r>
              <a:rPr lang="en-US" dirty="0"/>
              <a:t>: Bulk Synchronous Parallel for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376938" y="268186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00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SQL on top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7640"/>
            <a:ext cx="8032821" cy="4603610"/>
          </a:xfrm>
        </p:spPr>
        <p:txBody>
          <a:bodyPr/>
          <a:lstStyle/>
          <a:p>
            <a:r>
              <a:rPr lang="en-US" dirty="0" smtClean="0"/>
              <a:t>SQL is a higher-level language than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Problem: Company may have lots of people with SQL skills, </a:t>
            </a:r>
            <a:br>
              <a:rPr lang="en-US" dirty="0" smtClean="0"/>
            </a:br>
            <a:r>
              <a:rPr lang="en-US" dirty="0" smtClean="0"/>
              <a:t>but few with Java/</a:t>
            </a:r>
            <a:r>
              <a:rPr lang="en-US" dirty="0" err="1" smtClean="0"/>
              <a:t>MapReduce</a:t>
            </a:r>
            <a:r>
              <a:rPr lang="en-US" dirty="0" smtClean="0"/>
              <a:t> skills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we “bridge the gap” somehow?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Idea: </a:t>
            </a:r>
            <a:r>
              <a:rPr lang="en-US" dirty="0" smtClean="0"/>
              <a:t>SQL frontend for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Abstract delimited files as tables (give them schemas)</a:t>
            </a:r>
          </a:p>
          <a:p>
            <a:pPr lvl="1"/>
            <a:r>
              <a:rPr lang="en-US" dirty="0" smtClean="0"/>
              <a:t>Compile (approximately) SQL to </a:t>
            </a:r>
            <a:r>
              <a:rPr lang="en-US" dirty="0" err="1" smtClean="0"/>
              <a:t>MapReduce</a:t>
            </a:r>
            <a:r>
              <a:rPr lang="en-US" dirty="0" smtClean="0"/>
              <a:t> jobs!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140299" y="3727937"/>
            <a:ext cx="6079252" cy="11153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l"/>
            <a:r>
              <a:rPr lang="en-US" sz="1600" smtClean="0"/>
              <a:t>SELECT a.campaign_id, count(*), count(DISTINCT b.user_id)</a:t>
            </a:r>
            <a:br>
              <a:rPr lang="en-US" sz="1600" smtClean="0"/>
            </a:br>
            <a:r>
              <a:rPr lang="en-US" sz="1600" smtClean="0"/>
              <a:t>FROM dim_ads a JOIN impression_logs b ON(b.ad_id=a.ad_id)</a:t>
            </a:r>
            <a:br>
              <a:rPr lang="en-US" sz="1600" smtClean="0"/>
            </a:br>
            <a:r>
              <a:rPr lang="en-US" sz="1600" smtClean="0"/>
              <a:t>WHERE b.dateid = ‘2008-12-01’</a:t>
            </a:r>
            <a:br>
              <a:rPr lang="en-US" sz="1600" smtClean="0"/>
            </a:br>
            <a:r>
              <a:rPr lang="en-US" sz="1600" smtClean="0"/>
              <a:t>GROUP BY a.campaign_id</a:t>
            </a:r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Database </a:t>
            </a:r>
            <a:r>
              <a:rPr lang="en-US" dirty="0" err="1" smtClean="0"/>
              <a:t>Mgmt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87156"/>
            <a:ext cx="7772400" cy="4913643"/>
          </a:xfrm>
        </p:spPr>
        <p:txBody>
          <a:bodyPr/>
          <a:lstStyle/>
          <a:p>
            <a:r>
              <a:rPr lang="en-US" dirty="0" smtClean="0"/>
              <a:t>An abstract storage system</a:t>
            </a:r>
          </a:p>
          <a:p>
            <a:pPr lvl="1"/>
            <a:r>
              <a:rPr lang="en-US" dirty="0" smtClean="0"/>
              <a:t>Provides access to </a:t>
            </a:r>
            <a:r>
              <a:rPr lang="en-US" dirty="0" smtClean="0">
                <a:solidFill>
                  <a:srgbClr val="FF9900"/>
                </a:solidFill>
              </a:rPr>
              <a:t>tables</a:t>
            </a:r>
            <a:r>
              <a:rPr lang="en-US" dirty="0" smtClean="0"/>
              <a:t>, organized however the database administrator and the system have chosen</a:t>
            </a:r>
          </a:p>
          <a:p>
            <a:r>
              <a:rPr lang="en-US" dirty="0" smtClean="0"/>
              <a:t>Relational data model</a:t>
            </a:r>
          </a:p>
          <a:p>
            <a:pPr lvl="1"/>
            <a:r>
              <a:rPr lang="en-US" dirty="0"/>
              <a:t>Schema formally describes fields, data types, and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declarative</a:t>
            </a:r>
            <a:r>
              <a:rPr lang="en-US" dirty="0" smtClean="0"/>
              <a:t> processing model</a:t>
            </a:r>
          </a:p>
          <a:p>
            <a:pPr lvl="1"/>
            <a:r>
              <a:rPr lang="en-US" dirty="0" smtClean="0"/>
              <a:t>Query language: SQL or similar</a:t>
            </a:r>
          </a:p>
          <a:p>
            <a:pPr lvl="1"/>
            <a:r>
              <a:rPr lang="en-US" dirty="0"/>
              <a:t>We describe </a:t>
            </a:r>
            <a:r>
              <a:rPr lang="en-US" u="sng" dirty="0"/>
              <a:t>what</a:t>
            </a:r>
            <a:r>
              <a:rPr lang="en-US" dirty="0"/>
              <a:t> we want to store or compute, not </a:t>
            </a:r>
            <a:r>
              <a:rPr lang="en-US" u="sng" dirty="0"/>
              <a:t>how</a:t>
            </a:r>
            <a:r>
              <a:rPr lang="en-US" dirty="0"/>
              <a:t> it should be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More general than (single-pass)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A strong </a:t>
            </a:r>
            <a:r>
              <a:rPr lang="en-US" dirty="0" smtClean="0">
                <a:solidFill>
                  <a:srgbClr val="FF9900"/>
                </a:solidFill>
              </a:rPr>
              <a:t>consistency and durability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Transactions with ACID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</a:t>
            </a:r>
            <a:r>
              <a:rPr lang="en-US" dirty="0" smtClean="0"/>
              <a:t>of </a:t>
            </a:r>
            <a:r>
              <a:rPr lang="en-US" smtClean="0"/>
              <a:t>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72531" cy="4532312"/>
          </a:xfrm>
        </p:spPr>
        <p:txBody>
          <a:bodyPr/>
          <a:lstStyle/>
          <a:p>
            <a:r>
              <a:rPr lang="en-US" dirty="0" smtClean="0"/>
              <a:t>Online transaction processing (</a:t>
            </a:r>
            <a:r>
              <a:rPr lang="en-US" dirty="0" smtClean="0">
                <a:solidFill>
                  <a:srgbClr val="FF99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Workload: Mostly updates</a:t>
            </a:r>
          </a:p>
          <a:p>
            <a:pPr lvl="1"/>
            <a:r>
              <a:rPr lang="en-US" dirty="0" smtClean="0"/>
              <a:t>Examples: Order processing, flight reservations, banking, …</a:t>
            </a:r>
          </a:p>
          <a:p>
            <a:r>
              <a:rPr lang="en-US" dirty="0" smtClean="0"/>
              <a:t>Online analytic processing (</a:t>
            </a:r>
            <a:r>
              <a:rPr lang="en-US" dirty="0" smtClean="0">
                <a:solidFill>
                  <a:srgbClr val="FF99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Workload: Mostly queries</a:t>
            </a:r>
          </a:p>
          <a:p>
            <a:pPr lvl="1"/>
            <a:r>
              <a:rPr lang="en-US" dirty="0" smtClean="0"/>
              <a:t>Aggregates data on different axes; often step towards mining</a:t>
            </a:r>
          </a:p>
          <a:p>
            <a:r>
              <a:rPr lang="en-US" dirty="0" smtClean="0"/>
              <a:t>May well have combinations of both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42468</TotalTime>
  <Words>2927</Words>
  <Application>Microsoft Macintosh PowerPoint</Application>
  <PresentationFormat>On-screen Show (4:3)</PresentationFormat>
  <Paragraphs>846</Paragraphs>
  <Slides>57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Unicode MS</vt:lpstr>
      <vt:lpstr>Consolas</vt:lpstr>
      <vt:lpstr>Courier New</vt:lpstr>
      <vt:lpstr>MS PGothic</vt:lpstr>
      <vt:lpstr>Symbol</vt:lpstr>
      <vt:lpstr>Tahoma</vt:lpstr>
      <vt:lpstr>Times New Roman</vt:lpstr>
      <vt:lpstr>Wingdings</vt:lpstr>
      <vt:lpstr>mcanini-ingi2145</vt:lpstr>
      <vt:lpstr>Equation</vt:lpstr>
      <vt:lpstr>INGI2145: CLOUD COMPUTING (Fall 2015)</vt:lpstr>
      <vt:lpstr>MapReduce: Not for Every Task</vt:lpstr>
      <vt:lpstr>MapReduce: Not for Every Task</vt:lpstr>
      <vt:lpstr>MapReduce for Iterative Computation</vt:lpstr>
      <vt:lpstr>MapReduce for Ad-hoc Queries</vt:lpstr>
      <vt:lpstr>Plan for today</vt:lpstr>
      <vt:lpstr>Hive: SQL on top of Hadoop</vt:lpstr>
      <vt:lpstr>Recall: Database Mgmt System</vt:lpstr>
      <vt:lpstr>Roles of a DBMS</vt:lpstr>
      <vt:lpstr>The database approach</vt:lpstr>
      <vt:lpstr>Recall: Our (simplistic) social network</vt:lpstr>
      <vt:lpstr>Logical schema with entity-relationship</vt:lpstr>
      <vt:lpstr>Some example tables</vt:lpstr>
      <vt:lpstr>Recap: Databases</vt:lpstr>
      <vt:lpstr>Basics of querying in SQL</vt:lpstr>
      <vt:lpstr>The SQL standard form</vt:lpstr>
      <vt:lpstr>Multiple table variables in SQL</vt:lpstr>
      <vt:lpstr>The basic operations</vt:lpstr>
      <vt:lpstr>Filtering and remapping</vt:lpstr>
      <vt:lpstr>Intersection and join</vt:lpstr>
      <vt:lpstr>Sorting</vt:lpstr>
      <vt:lpstr>Aggregating on a key: Group By</vt:lpstr>
      <vt:lpstr>Example: Group By</vt:lpstr>
      <vt:lpstr>Composition</vt:lpstr>
      <vt:lpstr>Recap: Querying with SQL</vt:lpstr>
      <vt:lpstr>Hive</vt:lpstr>
      <vt:lpstr>Example: WordCount</vt:lpstr>
      <vt:lpstr>Plan for today</vt:lpstr>
      <vt:lpstr>Towards Pig #1: Beyond relations?</vt:lpstr>
      <vt:lpstr>Towards Pig #2: Programming model</vt:lpstr>
      <vt:lpstr>Pig Latin and Pig</vt:lpstr>
      <vt:lpstr>Pig Latin: Basic constructs</vt:lpstr>
      <vt:lpstr>Simple example: Face detection</vt:lpstr>
      <vt:lpstr>Example: Session Classification</vt:lpstr>
      <vt:lpstr>The computation in Pig Latin</vt:lpstr>
      <vt:lpstr>What does this query compile to?</vt:lpstr>
      <vt:lpstr>Pig Latin features</vt:lpstr>
      <vt:lpstr>Nesting: COGROUP &amp; FLATTEN</vt:lpstr>
      <vt:lpstr>Pig Latin vs. MapReduce</vt:lpstr>
      <vt:lpstr>Recap: Pig Latin</vt:lpstr>
      <vt:lpstr>Pig system implementation</vt:lpstr>
      <vt:lpstr>Key issue: Minimizing redundancy</vt:lpstr>
      <vt:lpstr>Work-sharing techniques</vt:lpstr>
      <vt:lpstr>Recap: Pig and Pig Latin</vt:lpstr>
      <vt:lpstr>Plan for today</vt:lpstr>
      <vt:lpstr>New Abstractions Needed</vt:lpstr>
      <vt:lpstr>What If We Could Remember?</vt:lpstr>
      <vt:lpstr>Pregel: Bulk Synchronous Parallel</vt:lpstr>
      <vt:lpstr>The Basic Pregel Execution Model</vt:lpstr>
      <vt:lpstr>Termination Test</vt:lpstr>
      <vt:lpstr>Example: Find Maximum Value</vt:lpstr>
      <vt:lpstr>Example: Find Maximum Value</vt:lpstr>
      <vt:lpstr>Recall: PageRank</vt:lpstr>
      <vt:lpstr>Naïve PageRank Algorithm Restated</vt:lpstr>
      <vt:lpstr>PageRank in Pregel</vt:lpstr>
      <vt:lpstr>Pregel Summary</vt:lpstr>
      <vt:lpstr>Stay tuned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MapReduce</dc:title>
  <dc:subject>INGI2145: Cloud Computing</dc:subject>
  <dc:creator>Marco Canini</dc:creator>
  <cp:keywords/>
  <dc:description/>
  <cp:lastModifiedBy>Marco Canini</cp:lastModifiedBy>
  <cp:revision>4715</cp:revision>
  <cp:lastPrinted>2015-10-22T11:25:55Z</cp:lastPrinted>
  <dcterms:created xsi:type="dcterms:W3CDTF">1999-05-23T11:18:07Z</dcterms:created>
  <dcterms:modified xsi:type="dcterms:W3CDTF">2015-10-22T11:26:10Z</dcterms:modified>
  <cp:category/>
</cp:coreProperties>
</file>