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6"/>
  </p:notesMasterIdLst>
  <p:handoutMasterIdLst>
    <p:handoutMasterId r:id="rId27"/>
  </p:handoutMasterIdLst>
  <p:sldIdLst>
    <p:sldId id="256" r:id="rId2"/>
    <p:sldId id="257" r:id="rId3"/>
    <p:sldId id="258" r:id="rId4"/>
    <p:sldId id="282" r:id="rId5"/>
    <p:sldId id="283" r:id="rId6"/>
    <p:sldId id="284" r:id="rId7"/>
    <p:sldId id="285" r:id="rId8"/>
    <p:sldId id="286" r:id="rId9"/>
    <p:sldId id="287" r:id="rId10"/>
    <p:sldId id="262" r:id="rId11"/>
    <p:sldId id="263" r:id="rId12"/>
    <p:sldId id="288" r:id="rId13"/>
    <p:sldId id="289" r:id="rId14"/>
    <p:sldId id="290" r:id="rId15"/>
    <p:sldId id="291" r:id="rId16"/>
    <p:sldId id="292" r:id="rId17"/>
    <p:sldId id="269" r:id="rId18"/>
    <p:sldId id="274" r:id="rId19"/>
    <p:sldId id="275" r:id="rId20"/>
    <p:sldId id="276" r:id="rId21"/>
    <p:sldId id="272" r:id="rId22"/>
    <p:sldId id="273" r:id="rId23"/>
    <p:sldId id="271"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74378" autoAdjust="0"/>
  </p:normalViewPr>
  <p:slideViewPr>
    <p:cSldViewPr snapToGrid="0">
      <p:cViewPr varScale="1">
        <p:scale>
          <a:sx n="82" d="100"/>
          <a:sy n="82" d="100"/>
        </p:scale>
        <p:origin x="176"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29A8-64ED-4D40-867D-8B15D4544D64}"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en-GB"/>
        </a:p>
      </dgm:t>
    </dgm:pt>
    <dgm:pt modelId="{88A77F12-D55D-48E2-9C91-59CEF6E7BD4A}">
      <dgm:prSet phldrT="[Text]"/>
      <dgm:spPr/>
      <dgm:t>
        <a:bodyPr/>
        <a:lstStyle/>
        <a:p>
          <a:r>
            <a:rPr lang="en-US" dirty="0" smtClean="0"/>
            <a:t>Tables</a:t>
          </a:r>
        </a:p>
      </dgm:t>
    </dgm:pt>
    <dgm:pt modelId="{CCFF35B8-2E6F-4B03-9F23-E99DECB8015E}" type="parTrans" cxnId="{B440ADEB-6DD1-4913-8BCF-1407E55E6AE6}">
      <dgm:prSet/>
      <dgm:spPr/>
      <dgm:t>
        <a:bodyPr/>
        <a:lstStyle/>
        <a:p>
          <a:endParaRPr lang="en-GB"/>
        </a:p>
      </dgm:t>
    </dgm:pt>
    <dgm:pt modelId="{70559E74-5968-41A0-B710-2B6DCB747C0A}" type="sibTrans" cxnId="{B440ADEB-6DD1-4913-8BCF-1407E55E6AE6}">
      <dgm:prSet/>
      <dgm:spPr/>
      <dgm:t>
        <a:bodyPr/>
        <a:lstStyle/>
        <a:p>
          <a:endParaRPr lang="en-GB"/>
        </a:p>
      </dgm:t>
    </dgm:pt>
    <dgm:pt modelId="{736009FD-147C-4DE8-9966-7D14B602EFB6}">
      <dgm:prSet phldrT="[Text]"/>
      <dgm:spPr/>
      <dgm:t>
        <a:bodyPr/>
        <a:lstStyle/>
        <a:p>
          <a:r>
            <a:rPr lang="en-US" dirty="0" smtClean="0"/>
            <a:t>Items</a:t>
          </a:r>
        </a:p>
      </dgm:t>
    </dgm:pt>
    <dgm:pt modelId="{B45A7990-3CF1-4433-B0B3-CCC21FCD08B9}" type="parTrans" cxnId="{2738D998-C862-488A-9F44-F9372FA2FE21}">
      <dgm:prSet/>
      <dgm:spPr/>
      <dgm:t>
        <a:bodyPr/>
        <a:lstStyle/>
        <a:p>
          <a:endParaRPr lang="en-GB"/>
        </a:p>
      </dgm:t>
    </dgm:pt>
    <dgm:pt modelId="{BD1586F5-9771-4D14-A5BE-F64C259D2E13}" type="sibTrans" cxnId="{2738D998-C862-488A-9F44-F9372FA2FE21}">
      <dgm:prSet/>
      <dgm:spPr/>
      <dgm:t>
        <a:bodyPr/>
        <a:lstStyle/>
        <a:p>
          <a:endParaRPr lang="en-GB"/>
        </a:p>
      </dgm:t>
    </dgm:pt>
    <dgm:pt modelId="{20FE5E04-F8C9-4CF7-AC22-ED86BFDF2281}">
      <dgm:prSet phldrT="[Text]"/>
      <dgm:spPr/>
      <dgm:t>
        <a:bodyPr/>
        <a:lstStyle/>
        <a:p>
          <a:r>
            <a:rPr lang="en-US" dirty="0" smtClean="0"/>
            <a:t>Attributes</a:t>
          </a:r>
        </a:p>
      </dgm:t>
    </dgm:pt>
    <dgm:pt modelId="{EA23B0EF-2583-443B-A89D-A3379CC62609}" type="parTrans" cxnId="{8F38D5B9-DE6E-40BA-83D8-E143048DCEB8}">
      <dgm:prSet/>
      <dgm:spPr/>
      <dgm:t>
        <a:bodyPr/>
        <a:lstStyle/>
        <a:p>
          <a:endParaRPr lang="en-GB"/>
        </a:p>
      </dgm:t>
    </dgm:pt>
    <dgm:pt modelId="{A58653C9-8768-4ADF-AA45-DEAE58DDF2AC}" type="sibTrans" cxnId="{8F38D5B9-DE6E-40BA-83D8-E143048DCEB8}">
      <dgm:prSet/>
      <dgm:spPr/>
      <dgm:t>
        <a:bodyPr/>
        <a:lstStyle/>
        <a:p>
          <a:endParaRPr lang="en-GB"/>
        </a:p>
      </dgm:t>
    </dgm:pt>
    <dgm:pt modelId="{31D8CC3E-EBAC-4857-AB7F-5A9CF9F27E33}" type="pres">
      <dgm:prSet presAssocID="{9A6F29A8-64ED-4D40-867D-8B15D4544D64}" presName="composite" presStyleCnt="0">
        <dgm:presLayoutVars>
          <dgm:chMax val="5"/>
          <dgm:dir/>
          <dgm:resizeHandles val="exact"/>
        </dgm:presLayoutVars>
      </dgm:prSet>
      <dgm:spPr/>
      <dgm:t>
        <a:bodyPr/>
        <a:lstStyle/>
        <a:p>
          <a:endParaRPr lang="en-GB"/>
        </a:p>
      </dgm:t>
    </dgm:pt>
    <dgm:pt modelId="{006B6B44-08B8-44B5-8937-B1C98AA21830}" type="pres">
      <dgm:prSet presAssocID="{20FE5E04-F8C9-4CF7-AC22-ED86BFDF2281}" presName="circle1" presStyleLbl="lnNode1" presStyleIdx="0" presStyleCnt="3" custLinFactNeighborX="8025"/>
      <dgm:spPr/>
    </dgm:pt>
    <dgm:pt modelId="{7DF509C8-8A6A-4715-8233-486236DE1BF3}" type="pres">
      <dgm:prSet presAssocID="{20FE5E04-F8C9-4CF7-AC22-ED86BFDF2281}" presName="text1" presStyleLbl="revTx" presStyleIdx="0" presStyleCnt="3">
        <dgm:presLayoutVars>
          <dgm:bulletEnabled val="1"/>
        </dgm:presLayoutVars>
      </dgm:prSet>
      <dgm:spPr/>
      <dgm:t>
        <a:bodyPr/>
        <a:lstStyle/>
        <a:p>
          <a:endParaRPr lang="en-GB"/>
        </a:p>
      </dgm:t>
    </dgm:pt>
    <dgm:pt modelId="{F27B1AB7-097E-4502-A345-B0A89F57DD70}" type="pres">
      <dgm:prSet presAssocID="{20FE5E04-F8C9-4CF7-AC22-ED86BFDF2281}" presName="line1" presStyleLbl="callout" presStyleIdx="0" presStyleCnt="6"/>
      <dgm:spPr/>
    </dgm:pt>
    <dgm:pt modelId="{FD7B2E2D-7EF4-4F6B-B910-48AFE7FD6527}" type="pres">
      <dgm:prSet presAssocID="{20FE5E04-F8C9-4CF7-AC22-ED86BFDF2281}" presName="d1" presStyleLbl="callout" presStyleIdx="1" presStyleCnt="6"/>
      <dgm:spPr/>
    </dgm:pt>
    <dgm:pt modelId="{FC128C53-A689-44D3-BCFC-599969963E19}" type="pres">
      <dgm:prSet presAssocID="{736009FD-147C-4DE8-9966-7D14B602EFB6}" presName="circle2" presStyleLbl="lnNode1" presStyleIdx="1" presStyleCnt="3" custLinFactNeighborX="2676"/>
      <dgm:spPr/>
    </dgm:pt>
    <dgm:pt modelId="{6984D29E-06D9-474A-8ECB-4E18A09D36CE}" type="pres">
      <dgm:prSet presAssocID="{736009FD-147C-4DE8-9966-7D14B602EFB6}" presName="text2" presStyleLbl="revTx" presStyleIdx="1" presStyleCnt="3">
        <dgm:presLayoutVars>
          <dgm:bulletEnabled val="1"/>
        </dgm:presLayoutVars>
      </dgm:prSet>
      <dgm:spPr/>
      <dgm:t>
        <a:bodyPr/>
        <a:lstStyle/>
        <a:p>
          <a:endParaRPr lang="en-GB"/>
        </a:p>
      </dgm:t>
    </dgm:pt>
    <dgm:pt modelId="{090E6F31-538A-4EFA-9801-F585FBCA3CE3}" type="pres">
      <dgm:prSet presAssocID="{736009FD-147C-4DE8-9966-7D14B602EFB6}" presName="line2" presStyleLbl="callout" presStyleIdx="2" presStyleCnt="6"/>
      <dgm:spPr/>
    </dgm:pt>
    <dgm:pt modelId="{FFCDCCE5-B3B4-4265-9A79-E5DB178C8D10}" type="pres">
      <dgm:prSet presAssocID="{736009FD-147C-4DE8-9966-7D14B602EFB6}" presName="d2" presStyleLbl="callout" presStyleIdx="3" presStyleCnt="6"/>
      <dgm:spPr/>
    </dgm:pt>
    <dgm:pt modelId="{5A489FEA-8E69-4143-B4A0-0FC90C22A9CF}" type="pres">
      <dgm:prSet presAssocID="{88A77F12-D55D-48E2-9C91-59CEF6E7BD4A}" presName="circle3" presStyleLbl="lnNode1" presStyleIdx="2" presStyleCnt="3" custLinFactNeighborX="1605"/>
      <dgm:spPr/>
    </dgm:pt>
    <dgm:pt modelId="{401E6E8F-0713-443F-8C11-0B0F16D9F98D}" type="pres">
      <dgm:prSet presAssocID="{88A77F12-D55D-48E2-9C91-59CEF6E7BD4A}" presName="text3" presStyleLbl="revTx" presStyleIdx="2" presStyleCnt="3">
        <dgm:presLayoutVars>
          <dgm:bulletEnabled val="1"/>
        </dgm:presLayoutVars>
      </dgm:prSet>
      <dgm:spPr/>
      <dgm:t>
        <a:bodyPr/>
        <a:lstStyle/>
        <a:p>
          <a:endParaRPr lang="en-GB"/>
        </a:p>
      </dgm:t>
    </dgm:pt>
    <dgm:pt modelId="{0075A4FC-6645-41D5-8283-4DD856E0ABEF}" type="pres">
      <dgm:prSet presAssocID="{88A77F12-D55D-48E2-9C91-59CEF6E7BD4A}" presName="line3" presStyleLbl="callout" presStyleIdx="4" presStyleCnt="6"/>
      <dgm:spPr/>
    </dgm:pt>
    <dgm:pt modelId="{1E31126A-4798-42FC-B663-63483E331CFD}" type="pres">
      <dgm:prSet presAssocID="{88A77F12-D55D-48E2-9C91-59CEF6E7BD4A}" presName="d3" presStyleLbl="callout" presStyleIdx="5" presStyleCnt="6"/>
      <dgm:spPr/>
    </dgm:pt>
  </dgm:ptLst>
  <dgm:cxnLst>
    <dgm:cxn modelId="{8F38D5B9-DE6E-40BA-83D8-E143048DCEB8}" srcId="{9A6F29A8-64ED-4D40-867D-8B15D4544D64}" destId="{20FE5E04-F8C9-4CF7-AC22-ED86BFDF2281}" srcOrd="0" destOrd="0" parTransId="{EA23B0EF-2583-443B-A89D-A3379CC62609}" sibTransId="{A58653C9-8768-4ADF-AA45-DEAE58DDF2AC}"/>
    <dgm:cxn modelId="{9945476B-FF2D-124A-9682-5D00FF7587CC}" type="presOf" srcId="{9A6F29A8-64ED-4D40-867D-8B15D4544D64}" destId="{31D8CC3E-EBAC-4857-AB7F-5A9CF9F27E33}" srcOrd="0" destOrd="0" presId="urn:microsoft.com/office/officeart/2005/8/layout/target1"/>
    <dgm:cxn modelId="{2738D998-C862-488A-9F44-F9372FA2FE21}" srcId="{9A6F29A8-64ED-4D40-867D-8B15D4544D64}" destId="{736009FD-147C-4DE8-9966-7D14B602EFB6}" srcOrd="1" destOrd="0" parTransId="{B45A7990-3CF1-4433-B0B3-CCC21FCD08B9}" sibTransId="{BD1586F5-9771-4D14-A5BE-F64C259D2E13}"/>
    <dgm:cxn modelId="{A8C2F02B-B282-D548-90B2-B2ED49D190D1}" type="presOf" srcId="{88A77F12-D55D-48E2-9C91-59CEF6E7BD4A}" destId="{401E6E8F-0713-443F-8C11-0B0F16D9F98D}" srcOrd="0" destOrd="0" presId="urn:microsoft.com/office/officeart/2005/8/layout/target1"/>
    <dgm:cxn modelId="{BF9DCB5D-8ACC-284D-91D3-1380E5672458}" type="presOf" srcId="{736009FD-147C-4DE8-9966-7D14B602EFB6}" destId="{6984D29E-06D9-474A-8ECB-4E18A09D36CE}" srcOrd="0" destOrd="0" presId="urn:microsoft.com/office/officeart/2005/8/layout/target1"/>
    <dgm:cxn modelId="{B440ADEB-6DD1-4913-8BCF-1407E55E6AE6}" srcId="{9A6F29A8-64ED-4D40-867D-8B15D4544D64}" destId="{88A77F12-D55D-48E2-9C91-59CEF6E7BD4A}" srcOrd="2" destOrd="0" parTransId="{CCFF35B8-2E6F-4B03-9F23-E99DECB8015E}" sibTransId="{70559E74-5968-41A0-B710-2B6DCB747C0A}"/>
    <dgm:cxn modelId="{DAB394F5-8B95-7747-BE1A-9841E4DC43F7}" type="presOf" srcId="{20FE5E04-F8C9-4CF7-AC22-ED86BFDF2281}" destId="{7DF509C8-8A6A-4715-8233-486236DE1BF3}" srcOrd="0" destOrd="0" presId="urn:microsoft.com/office/officeart/2005/8/layout/target1"/>
    <dgm:cxn modelId="{D25A2D1B-368D-1741-8CB5-921B02951F71}" type="presParOf" srcId="{31D8CC3E-EBAC-4857-AB7F-5A9CF9F27E33}" destId="{006B6B44-08B8-44B5-8937-B1C98AA21830}" srcOrd="0" destOrd="0" presId="urn:microsoft.com/office/officeart/2005/8/layout/target1"/>
    <dgm:cxn modelId="{1A30764D-6546-0E47-9868-0AD2901779F7}" type="presParOf" srcId="{31D8CC3E-EBAC-4857-AB7F-5A9CF9F27E33}" destId="{7DF509C8-8A6A-4715-8233-486236DE1BF3}" srcOrd="1" destOrd="0" presId="urn:microsoft.com/office/officeart/2005/8/layout/target1"/>
    <dgm:cxn modelId="{6B552BCF-08BE-ED4C-A942-3FD46C71A05B}" type="presParOf" srcId="{31D8CC3E-EBAC-4857-AB7F-5A9CF9F27E33}" destId="{F27B1AB7-097E-4502-A345-B0A89F57DD70}" srcOrd="2" destOrd="0" presId="urn:microsoft.com/office/officeart/2005/8/layout/target1"/>
    <dgm:cxn modelId="{1C39AEE0-3045-6848-8C64-A7EDDFABE854}" type="presParOf" srcId="{31D8CC3E-EBAC-4857-AB7F-5A9CF9F27E33}" destId="{FD7B2E2D-7EF4-4F6B-B910-48AFE7FD6527}" srcOrd="3" destOrd="0" presId="urn:microsoft.com/office/officeart/2005/8/layout/target1"/>
    <dgm:cxn modelId="{F5BA86E6-F965-E240-9F4C-E794A6C6332A}" type="presParOf" srcId="{31D8CC3E-EBAC-4857-AB7F-5A9CF9F27E33}" destId="{FC128C53-A689-44D3-BCFC-599969963E19}" srcOrd="4" destOrd="0" presId="urn:microsoft.com/office/officeart/2005/8/layout/target1"/>
    <dgm:cxn modelId="{C593F8B3-565F-754C-A9FF-6D511DED9B60}" type="presParOf" srcId="{31D8CC3E-EBAC-4857-AB7F-5A9CF9F27E33}" destId="{6984D29E-06D9-474A-8ECB-4E18A09D36CE}" srcOrd="5" destOrd="0" presId="urn:microsoft.com/office/officeart/2005/8/layout/target1"/>
    <dgm:cxn modelId="{BE18CAC1-915C-0D4E-B1BA-69EA00C40725}" type="presParOf" srcId="{31D8CC3E-EBAC-4857-AB7F-5A9CF9F27E33}" destId="{090E6F31-538A-4EFA-9801-F585FBCA3CE3}" srcOrd="6" destOrd="0" presId="urn:microsoft.com/office/officeart/2005/8/layout/target1"/>
    <dgm:cxn modelId="{E9589C19-56F6-624A-B5B8-AAB9092657F2}" type="presParOf" srcId="{31D8CC3E-EBAC-4857-AB7F-5A9CF9F27E33}" destId="{FFCDCCE5-B3B4-4265-9A79-E5DB178C8D10}" srcOrd="7" destOrd="0" presId="urn:microsoft.com/office/officeart/2005/8/layout/target1"/>
    <dgm:cxn modelId="{D65AEA99-32FB-4C40-BF70-EE5F4229ABB6}" type="presParOf" srcId="{31D8CC3E-EBAC-4857-AB7F-5A9CF9F27E33}" destId="{5A489FEA-8E69-4143-B4A0-0FC90C22A9CF}" srcOrd="8" destOrd="0" presId="urn:microsoft.com/office/officeart/2005/8/layout/target1"/>
    <dgm:cxn modelId="{12081F54-72DA-F846-A181-DE3082F229BF}" type="presParOf" srcId="{31D8CC3E-EBAC-4857-AB7F-5A9CF9F27E33}" destId="{401E6E8F-0713-443F-8C11-0B0F16D9F98D}" srcOrd="9" destOrd="0" presId="urn:microsoft.com/office/officeart/2005/8/layout/target1"/>
    <dgm:cxn modelId="{E5E14BF4-316D-834A-89D0-826CDA3E62F1}" type="presParOf" srcId="{31D8CC3E-EBAC-4857-AB7F-5A9CF9F27E33}" destId="{0075A4FC-6645-41D5-8283-4DD856E0ABEF}" srcOrd="10" destOrd="0" presId="urn:microsoft.com/office/officeart/2005/8/layout/target1"/>
    <dgm:cxn modelId="{6D1C8550-6746-0340-9F96-5B74F7814DED}" type="presParOf" srcId="{31D8CC3E-EBAC-4857-AB7F-5A9CF9F27E33}" destId="{1E31126A-4798-42FC-B663-63483E331CFD}" srcOrd="11" destOrd="0" presId="urn:microsoft.com/office/officeart/2005/8/layout/target1"/>
  </dgm:cxnLst>
  <dgm:bg>
    <a:solidFill>
      <a:srgbClr val="0033CC">
        <a:alpha val="37000"/>
      </a:srgb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46115D4-95D1-497B-8231-6FE22FB19787}" type="doc">
      <dgm:prSet loTypeId="urn:microsoft.com/office/officeart/2005/8/layout/hierarchy4" loCatId="hierarchy" qsTypeId="urn:microsoft.com/office/officeart/2005/8/quickstyle/simple2" qsCatId="simple" csTypeId="urn:microsoft.com/office/officeart/2005/8/colors/accent1_1" csCatId="accent1" phldr="1"/>
      <dgm:spPr/>
      <dgm:t>
        <a:bodyPr/>
        <a:lstStyle/>
        <a:p>
          <a:endParaRPr lang="en-GB"/>
        </a:p>
      </dgm:t>
    </dgm:pt>
    <dgm:pt modelId="{23B9EC18-D37B-47BE-A90F-C9A14ECE142C}">
      <dgm:prSet phldrT="[Text]" custT="1"/>
      <dgm:spPr/>
      <dgm:t>
        <a:bodyPr/>
        <a:lstStyle/>
        <a:p>
          <a:r>
            <a:rPr lang="en-GB" sz="1200" b="0" dirty="0" smtClean="0">
              <a:latin typeface="Calibri" pitchFamily="34" charset="0"/>
              <a:cs typeface="Calibri" pitchFamily="34" charset="0"/>
            </a:rPr>
            <a:t>“</a:t>
          </a:r>
          <a:r>
            <a:rPr lang="en-GB" sz="1200" b="0" dirty="0" err="1" smtClean="0">
              <a:latin typeface="Calibri" pitchFamily="34" charset="0"/>
              <a:cs typeface="Calibri" pitchFamily="34" charset="0"/>
            </a:rPr>
            <a:t>ImageID</a:t>
          </a:r>
          <a:r>
            <a:rPr lang="en-GB" sz="1200" b="0" dirty="0" smtClean="0">
              <a:latin typeface="Calibri" pitchFamily="34" charset="0"/>
              <a:cs typeface="Calibri" pitchFamily="34" charset="0"/>
            </a:rPr>
            <a:t>” = “1”</a:t>
          </a:r>
          <a:endParaRPr lang="en-GB" sz="1200" b="0" dirty="0">
            <a:latin typeface="Calibri" pitchFamily="34" charset="0"/>
            <a:cs typeface="Calibri" pitchFamily="34" charset="0"/>
          </a:endParaRPr>
        </a:p>
      </dgm:t>
    </dgm:pt>
    <dgm:pt modelId="{7E7FDFF4-40FC-4D60-BB8D-A34BC457729D}" type="parTrans" cxnId="{57A349A6-1309-4287-BCA5-A53280462EE6}">
      <dgm:prSet/>
      <dgm:spPr/>
      <dgm:t>
        <a:bodyPr/>
        <a:lstStyle/>
        <a:p>
          <a:endParaRPr lang="en-GB"/>
        </a:p>
      </dgm:t>
    </dgm:pt>
    <dgm:pt modelId="{6A094D29-5C2A-4814-800F-8DB6BB51C87C}" type="sibTrans" cxnId="{57A349A6-1309-4287-BCA5-A53280462EE6}">
      <dgm:prSet/>
      <dgm:spPr/>
      <dgm:t>
        <a:bodyPr/>
        <a:lstStyle/>
        <a:p>
          <a:endParaRPr lang="en-GB"/>
        </a:p>
      </dgm:t>
    </dgm:pt>
    <dgm:pt modelId="{3944275B-E818-4929-9B3D-FE220B69DD55}">
      <dgm:prSet phldrT="[Text]" custT="1"/>
      <dgm:spPr/>
      <dgm:t>
        <a:bodyPr/>
        <a:lstStyle/>
        <a:p>
          <a:r>
            <a:rPr lang="en-GB" sz="1200" b="0" dirty="0" smtClean="0">
              <a:latin typeface="Calibri" pitchFamily="34" charset="0"/>
              <a:cs typeface="Calibri" pitchFamily="34" charset="0"/>
            </a:rPr>
            <a:t>“Date” = “20140401”</a:t>
          </a:r>
          <a:endParaRPr lang="en-GB" sz="1200" b="0" dirty="0">
            <a:latin typeface="Calibri" pitchFamily="34" charset="0"/>
            <a:cs typeface="Calibri" pitchFamily="34" charset="0"/>
          </a:endParaRPr>
        </a:p>
      </dgm:t>
    </dgm:pt>
    <dgm:pt modelId="{1B38957B-64E6-49E8-A7DC-C564CE22F3E0}" type="parTrans" cxnId="{6ABBF7EA-7FE7-405C-8732-6AE3FA9D76C7}">
      <dgm:prSet/>
      <dgm:spPr/>
      <dgm:t>
        <a:bodyPr/>
        <a:lstStyle/>
        <a:p>
          <a:endParaRPr lang="en-GB"/>
        </a:p>
      </dgm:t>
    </dgm:pt>
    <dgm:pt modelId="{9E9A738A-F58C-4208-8BCC-8E8D4F4164EF}" type="sibTrans" cxnId="{6ABBF7EA-7FE7-405C-8732-6AE3FA9D76C7}">
      <dgm:prSet/>
      <dgm:spPr/>
      <dgm:t>
        <a:bodyPr/>
        <a:lstStyle/>
        <a:p>
          <a:endParaRPr lang="en-GB"/>
        </a:p>
      </dgm:t>
    </dgm:pt>
    <dgm:pt modelId="{F8DE8847-30E2-4C92-9834-C26D21AB6ADC}">
      <dgm:prSet phldrT="[Text]" custT="1"/>
      <dgm:spPr/>
      <dgm:t>
        <a:bodyPr/>
        <a:lstStyle/>
        <a:p>
          <a:r>
            <a:rPr lang="en-GB" sz="1200" b="0" dirty="0" smtClean="0">
              <a:latin typeface="Calibri" pitchFamily="34" charset="0"/>
              <a:cs typeface="Calibri" pitchFamily="34" charset="0"/>
            </a:rPr>
            <a:t>“Title” = “flower”</a:t>
          </a:r>
          <a:endParaRPr lang="en-GB" sz="1200" b="0" dirty="0">
            <a:latin typeface="Calibri" pitchFamily="34" charset="0"/>
            <a:cs typeface="Calibri" pitchFamily="34" charset="0"/>
          </a:endParaRPr>
        </a:p>
      </dgm:t>
    </dgm:pt>
    <dgm:pt modelId="{73C89427-D2EC-4B9C-ADE5-2A4EC0D7E1ED}" type="parTrans" cxnId="{1DBB3B85-2AA1-48A1-81CB-DA346965C1DB}">
      <dgm:prSet/>
      <dgm:spPr/>
      <dgm:t>
        <a:bodyPr/>
        <a:lstStyle/>
        <a:p>
          <a:endParaRPr lang="en-GB"/>
        </a:p>
      </dgm:t>
    </dgm:pt>
    <dgm:pt modelId="{ECABFFE6-BE4C-40E0-9F6E-C6934051AEE4}" type="sibTrans" cxnId="{1DBB3B85-2AA1-48A1-81CB-DA346965C1DB}">
      <dgm:prSet/>
      <dgm:spPr/>
      <dgm:t>
        <a:bodyPr/>
        <a:lstStyle/>
        <a:p>
          <a:endParaRPr lang="en-GB"/>
        </a:p>
      </dgm:t>
    </dgm:pt>
    <dgm:pt modelId="{3C61A8E6-D994-496D-A38E-D18EF5295F3A}">
      <dgm:prSet phldrT="[Text]" custT="1"/>
      <dgm:spPr/>
      <dgm:t>
        <a:bodyPr/>
        <a:lstStyle/>
        <a:p>
          <a:r>
            <a:rPr lang="en-GB" sz="1100" b="0" dirty="0" smtClean="0">
              <a:latin typeface="Calibri" pitchFamily="34" charset="0"/>
              <a:cs typeface="Calibri" pitchFamily="34" charset="0"/>
            </a:rPr>
            <a:t>“Tags”’= “flower”, “jasmine” , “white”</a:t>
          </a:r>
          <a:endParaRPr lang="en-GB" sz="1100" b="0" dirty="0">
            <a:latin typeface="Calibri" pitchFamily="34" charset="0"/>
            <a:cs typeface="Calibri" pitchFamily="34" charset="0"/>
          </a:endParaRPr>
        </a:p>
      </dgm:t>
    </dgm:pt>
    <dgm:pt modelId="{40543D10-9462-4F58-8136-259FFA9B366F}" type="parTrans" cxnId="{004B89BA-8FD5-4B79-8EF9-16AC60C02695}">
      <dgm:prSet/>
      <dgm:spPr/>
      <dgm:t>
        <a:bodyPr/>
        <a:lstStyle/>
        <a:p>
          <a:endParaRPr lang="en-GB"/>
        </a:p>
      </dgm:t>
    </dgm:pt>
    <dgm:pt modelId="{3F65F0E3-8C80-4041-BA43-4D7145235090}" type="sibTrans" cxnId="{004B89BA-8FD5-4B79-8EF9-16AC60C02695}">
      <dgm:prSet/>
      <dgm:spPr/>
      <dgm:t>
        <a:bodyPr/>
        <a:lstStyle/>
        <a:p>
          <a:endParaRPr lang="en-GB"/>
        </a:p>
      </dgm:t>
    </dgm:pt>
    <dgm:pt modelId="{1944B0B7-9418-4992-8A1B-8DCC88202B5B}" type="pres">
      <dgm:prSet presAssocID="{446115D4-95D1-497B-8231-6FE22FB19787}" presName="Name0" presStyleCnt="0">
        <dgm:presLayoutVars>
          <dgm:chPref val="1"/>
          <dgm:dir/>
          <dgm:animOne val="branch"/>
          <dgm:animLvl val="lvl"/>
          <dgm:resizeHandles/>
        </dgm:presLayoutVars>
      </dgm:prSet>
      <dgm:spPr/>
      <dgm:t>
        <a:bodyPr/>
        <a:lstStyle/>
        <a:p>
          <a:endParaRPr lang="en-GB"/>
        </a:p>
      </dgm:t>
    </dgm:pt>
    <dgm:pt modelId="{3CFED0FC-8659-43CC-A8EE-B7445E69C068}" type="pres">
      <dgm:prSet presAssocID="{23B9EC18-D37B-47BE-A90F-C9A14ECE142C}" presName="vertOne" presStyleCnt="0"/>
      <dgm:spPr/>
    </dgm:pt>
    <dgm:pt modelId="{90FE1509-E37F-41AD-AE2A-AFE02B58EAC0}" type="pres">
      <dgm:prSet presAssocID="{23B9EC18-D37B-47BE-A90F-C9A14ECE142C}" presName="txOne" presStyleLbl="node0" presStyleIdx="0" presStyleCnt="1">
        <dgm:presLayoutVars>
          <dgm:chPref val="3"/>
        </dgm:presLayoutVars>
      </dgm:prSet>
      <dgm:spPr/>
      <dgm:t>
        <a:bodyPr/>
        <a:lstStyle/>
        <a:p>
          <a:endParaRPr lang="en-GB"/>
        </a:p>
      </dgm:t>
    </dgm:pt>
    <dgm:pt modelId="{14ED7D1F-9C48-4D4A-9D4F-0B1376FA7CDB}" type="pres">
      <dgm:prSet presAssocID="{23B9EC18-D37B-47BE-A90F-C9A14ECE142C}" presName="parTransOne" presStyleCnt="0"/>
      <dgm:spPr/>
    </dgm:pt>
    <dgm:pt modelId="{44283247-3016-48E3-AF03-FE16423A30EB}" type="pres">
      <dgm:prSet presAssocID="{23B9EC18-D37B-47BE-A90F-C9A14ECE142C}" presName="horzOne" presStyleCnt="0"/>
      <dgm:spPr/>
    </dgm:pt>
    <dgm:pt modelId="{629F647C-C5FE-455D-8F99-5C326EB92D40}" type="pres">
      <dgm:prSet presAssocID="{3944275B-E818-4929-9B3D-FE220B69DD55}" presName="vertTwo" presStyleCnt="0"/>
      <dgm:spPr/>
    </dgm:pt>
    <dgm:pt modelId="{8E8968EA-F2E9-4470-A692-FEB3F45911E0}" type="pres">
      <dgm:prSet presAssocID="{3944275B-E818-4929-9B3D-FE220B69DD55}" presName="txTwo" presStyleLbl="node2" presStyleIdx="0" presStyleCnt="1" custLinFactNeighborX="-1208">
        <dgm:presLayoutVars>
          <dgm:chPref val="3"/>
        </dgm:presLayoutVars>
      </dgm:prSet>
      <dgm:spPr/>
      <dgm:t>
        <a:bodyPr/>
        <a:lstStyle/>
        <a:p>
          <a:endParaRPr lang="en-GB"/>
        </a:p>
      </dgm:t>
    </dgm:pt>
    <dgm:pt modelId="{92257A36-9079-4412-95AD-F1E46E1D13DF}" type="pres">
      <dgm:prSet presAssocID="{3944275B-E818-4929-9B3D-FE220B69DD55}" presName="parTransTwo" presStyleCnt="0"/>
      <dgm:spPr/>
    </dgm:pt>
    <dgm:pt modelId="{A16FA61A-8AC4-463A-BAE2-7E131A383403}" type="pres">
      <dgm:prSet presAssocID="{3944275B-E818-4929-9B3D-FE220B69DD55}" presName="horzTwo" presStyleCnt="0"/>
      <dgm:spPr/>
    </dgm:pt>
    <dgm:pt modelId="{F5AED29E-5A85-4D55-9CA8-D80143C4F8C6}" type="pres">
      <dgm:prSet presAssocID="{F8DE8847-30E2-4C92-9834-C26D21AB6ADC}" presName="vertThree" presStyleCnt="0"/>
      <dgm:spPr/>
    </dgm:pt>
    <dgm:pt modelId="{011D3E2A-9831-49EB-AA8F-8169E98CE072}" type="pres">
      <dgm:prSet presAssocID="{F8DE8847-30E2-4C92-9834-C26D21AB6ADC}" presName="txThree" presStyleLbl="node3" presStyleIdx="0" presStyleCnt="1">
        <dgm:presLayoutVars>
          <dgm:chPref val="3"/>
        </dgm:presLayoutVars>
      </dgm:prSet>
      <dgm:spPr/>
      <dgm:t>
        <a:bodyPr/>
        <a:lstStyle/>
        <a:p>
          <a:endParaRPr lang="en-GB"/>
        </a:p>
      </dgm:t>
    </dgm:pt>
    <dgm:pt modelId="{82EDC13C-3319-4F0C-9B1D-4DDA207D6BF8}" type="pres">
      <dgm:prSet presAssocID="{F8DE8847-30E2-4C92-9834-C26D21AB6ADC}" presName="parTransThree" presStyleCnt="0"/>
      <dgm:spPr/>
    </dgm:pt>
    <dgm:pt modelId="{BEFD9B0C-0178-47EA-AD72-CE2F6D3161EC}" type="pres">
      <dgm:prSet presAssocID="{F8DE8847-30E2-4C92-9834-C26D21AB6ADC}" presName="horzThree" presStyleCnt="0"/>
      <dgm:spPr/>
    </dgm:pt>
    <dgm:pt modelId="{D1A196E1-2D27-403E-B5BB-B087FCFA82E0}" type="pres">
      <dgm:prSet presAssocID="{3C61A8E6-D994-496D-A38E-D18EF5295F3A}" presName="vertFour" presStyleCnt="0">
        <dgm:presLayoutVars>
          <dgm:chPref val="3"/>
        </dgm:presLayoutVars>
      </dgm:prSet>
      <dgm:spPr/>
    </dgm:pt>
    <dgm:pt modelId="{C9C0D8BC-ADE2-42A3-8B95-1EB35EBC7D98}" type="pres">
      <dgm:prSet presAssocID="{3C61A8E6-D994-496D-A38E-D18EF5295F3A}" presName="txFour" presStyleLbl="node4" presStyleIdx="0" presStyleCnt="1">
        <dgm:presLayoutVars>
          <dgm:chPref val="3"/>
        </dgm:presLayoutVars>
      </dgm:prSet>
      <dgm:spPr/>
      <dgm:t>
        <a:bodyPr/>
        <a:lstStyle/>
        <a:p>
          <a:endParaRPr lang="en-GB"/>
        </a:p>
      </dgm:t>
    </dgm:pt>
    <dgm:pt modelId="{D058A8E0-A6A7-4C76-AE6B-806AFA249246}" type="pres">
      <dgm:prSet presAssocID="{3C61A8E6-D994-496D-A38E-D18EF5295F3A}" presName="horzFour" presStyleCnt="0"/>
      <dgm:spPr/>
    </dgm:pt>
  </dgm:ptLst>
  <dgm:cxnLst>
    <dgm:cxn modelId="{86C48960-2981-6147-BA84-2380C15046E2}" type="presOf" srcId="{3C61A8E6-D994-496D-A38E-D18EF5295F3A}" destId="{C9C0D8BC-ADE2-42A3-8B95-1EB35EBC7D98}" srcOrd="0" destOrd="0" presId="urn:microsoft.com/office/officeart/2005/8/layout/hierarchy4"/>
    <dgm:cxn modelId="{1DBB3B85-2AA1-48A1-81CB-DA346965C1DB}" srcId="{3944275B-E818-4929-9B3D-FE220B69DD55}" destId="{F8DE8847-30E2-4C92-9834-C26D21AB6ADC}" srcOrd="0" destOrd="0" parTransId="{73C89427-D2EC-4B9C-ADE5-2A4EC0D7E1ED}" sibTransId="{ECABFFE6-BE4C-40E0-9F6E-C6934051AEE4}"/>
    <dgm:cxn modelId="{F1C783A2-CA63-2449-8405-9605463CED41}" type="presOf" srcId="{446115D4-95D1-497B-8231-6FE22FB19787}" destId="{1944B0B7-9418-4992-8A1B-8DCC88202B5B}" srcOrd="0" destOrd="0" presId="urn:microsoft.com/office/officeart/2005/8/layout/hierarchy4"/>
    <dgm:cxn modelId="{57A349A6-1309-4287-BCA5-A53280462EE6}" srcId="{446115D4-95D1-497B-8231-6FE22FB19787}" destId="{23B9EC18-D37B-47BE-A90F-C9A14ECE142C}" srcOrd="0" destOrd="0" parTransId="{7E7FDFF4-40FC-4D60-BB8D-A34BC457729D}" sibTransId="{6A094D29-5C2A-4814-800F-8DB6BB51C87C}"/>
    <dgm:cxn modelId="{C45591A6-FD87-F54F-A274-ACD209DB885A}" type="presOf" srcId="{23B9EC18-D37B-47BE-A90F-C9A14ECE142C}" destId="{90FE1509-E37F-41AD-AE2A-AFE02B58EAC0}" srcOrd="0" destOrd="0" presId="urn:microsoft.com/office/officeart/2005/8/layout/hierarchy4"/>
    <dgm:cxn modelId="{6ABBF7EA-7FE7-405C-8732-6AE3FA9D76C7}" srcId="{23B9EC18-D37B-47BE-A90F-C9A14ECE142C}" destId="{3944275B-E818-4929-9B3D-FE220B69DD55}" srcOrd="0" destOrd="0" parTransId="{1B38957B-64E6-49E8-A7DC-C564CE22F3E0}" sibTransId="{9E9A738A-F58C-4208-8BCC-8E8D4F4164EF}"/>
    <dgm:cxn modelId="{C950075C-DFE7-704B-BB5A-837103412DB5}" type="presOf" srcId="{F8DE8847-30E2-4C92-9834-C26D21AB6ADC}" destId="{011D3E2A-9831-49EB-AA8F-8169E98CE072}" srcOrd="0" destOrd="0" presId="urn:microsoft.com/office/officeart/2005/8/layout/hierarchy4"/>
    <dgm:cxn modelId="{90B1A552-76AD-794B-9956-8CDF48495A35}" type="presOf" srcId="{3944275B-E818-4929-9B3D-FE220B69DD55}" destId="{8E8968EA-F2E9-4470-A692-FEB3F45911E0}" srcOrd="0" destOrd="0" presId="urn:microsoft.com/office/officeart/2005/8/layout/hierarchy4"/>
    <dgm:cxn modelId="{004B89BA-8FD5-4B79-8EF9-16AC60C02695}" srcId="{F8DE8847-30E2-4C92-9834-C26D21AB6ADC}" destId="{3C61A8E6-D994-496D-A38E-D18EF5295F3A}" srcOrd="0" destOrd="0" parTransId="{40543D10-9462-4F58-8136-259FFA9B366F}" sibTransId="{3F65F0E3-8C80-4041-BA43-4D7145235090}"/>
    <dgm:cxn modelId="{2FD3AFDA-1B6A-C743-9607-14D594CC403B}" type="presParOf" srcId="{1944B0B7-9418-4992-8A1B-8DCC88202B5B}" destId="{3CFED0FC-8659-43CC-A8EE-B7445E69C068}" srcOrd="0" destOrd="0" presId="urn:microsoft.com/office/officeart/2005/8/layout/hierarchy4"/>
    <dgm:cxn modelId="{83AA2005-6A98-1240-B187-C0C0F4D1CB1B}" type="presParOf" srcId="{3CFED0FC-8659-43CC-A8EE-B7445E69C068}" destId="{90FE1509-E37F-41AD-AE2A-AFE02B58EAC0}" srcOrd="0" destOrd="0" presId="urn:microsoft.com/office/officeart/2005/8/layout/hierarchy4"/>
    <dgm:cxn modelId="{A22012F4-27F1-BE42-A30B-A7E890EA9934}" type="presParOf" srcId="{3CFED0FC-8659-43CC-A8EE-B7445E69C068}" destId="{14ED7D1F-9C48-4D4A-9D4F-0B1376FA7CDB}" srcOrd="1" destOrd="0" presId="urn:microsoft.com/office/officeart/2005/8/layout/hierarchy4"/>
    <dgm:cxn modelId="{3E85088F-0F0D-2C4E-8BC9-590834EBF28E}" type="presParOf" srcId="{3CFED0FC-8659-43CC-A8EE-B7445E69C068}" destId="{44283247-3016-48E3-AF03-FE16423A30EB}" srcOrd="2" destOrd="0" presId="urn:microsoft.com/office/officeart/2005/8/layout/hierarchy4"/>
    <dgm:cxn modelId="{F9D3847E-263C-D04A-B1E8-61438122619B}" type="presParOf" srcId="{44283247-3016-48E3-AF03-FE16423A30EB}" destId="{629F647C-C5FE-455D-8F99-5C326EB92D40}" srcOrd="0" destOrd="0" presId="urn:microsoft.com/office/officeart/2005/8/layout/hierarchy4"/>
    <dgm:cxn modelId="{E1BF3183-6A31-5B48-A4A2-8B4303DBDA2B}" type="presParOf" srcId="{629F647C-C5FE-455D-8F99-5C326EB92D40}" destId="{8E8968EA-F2E9-4470-A692-FEB3F45911E0}" srcOrd="0" destOrd="0" presId="urn:microsoft.com/office/officeart/2005/8/layout/hierarchy4"/>
    <dgm:cxn modelId="{B5194C9A-58C1-FD43-9595-EA08D2D169A6}" type="presParOf" srcId="{629F647C-C5FE-455D-8F99-5C326EB92D40}" destId="{92257A36-9079-4412-95AD-F1E46E1D13DF}" srcOrd="1" destOrd="0" presId="urn:microsoft.com/office/officeart/2005/8/layout/hierarchy4"/>
    <dgm:cxn modelId="{B656EFCC-60E7-0B4A-9BED-EC3F06B2D207}" type="presParOf" srcId="{629F647C-C5FE-455D-8F99-5C326EB92D40}" destId="{A16FA61A-8AC4-463A-BAE2-7E131A383403}" srcOrd="2" destOrd="0" presId="urn:microsoft.com/office/officeart/2005/8/layout/hierarchy4"/>
    <dgm:cxn modelId="{D8405CC3-47D0-CA42-A295-F7FD57911467}" type="presParOf" srcId="{A16FA61A-8AC4-463A-BAE2-7E131A383403}" destId="{F5AED29E-5A85-4D55-9CA8-D80143C4F8C6}" srcOrd="0" destOrd="0" presId="urn:microsoft.com/office/officeart/2005/8/layout/hierarchy4"/>
    <dgm:cxn modelId="{060CD017-011C-D14A-A2EE-E6B40879EB17}" type="presParOf" srcId="{F5AED29E-5A85-4D55-9CA8-D80143C4F8C6}" destId="{011D3E2A-9831-49EB-AA8F-8169E98CE072}" srcOrd="0" destOrd="0" presId="urn:microsoft.com/office/officeart/2005/8/layout/hierarchy4"/>
    <dgm:cxn modelId="{31398E30-FB24-1745-9E59-71445EB9513E}" type="presParOf" srcId="{F5AED29E-5A85-4D55-9CA8-D80143C4F8C6}" destId="{82EDC13C-3319-4F0C-9B1D-4DDA207D6BF8}" srcOrd="1" destOrd="0" presId="urn:microsoft.com/office/officeart/2005/8/layout/hierarchy4"/>
    <dgm:cxn modelId="{4802C4EF-435E-9641-8C49-C73F4CCA3126}" type="presParOf" srcId="{F5AED29E-5A85-4D55-9CA8-D80143C4F8C6}" destId="{BEFD9B0C-0178-47EA-AD72-CE2F6D3161EC}" srcOrd="2" destOrd="0" presId="urn:microsoft.com/office/officeart/2005/8/layout/hierarchy4"/>
    <dgm:cxn modelId="{A464CBDB-19AB-2D4A-B19F-16DC15B2CEF6}" type="presParOf" srcId="{BEFD9B0C-0178-47EA-AD72-CE2F6D3161EC}" destId="{D1A196E1-2D27-403E-B5BB-B087FCFA82E0}" srcOrd="0" destOrd="0" presId="urn:microsoft.com/office/officeart/2005/8/layout/hierarchy4"/>
    <dgm:cxn modelId="{A754A783-15CB-904B-8047-090EA1513A66}" type="presParOf" srcId="{D1A196E1-2D27-403E-B5BB-B087FCFA82E0}" destId="{C9C0D8BC-ADE2-42A3-8B95-1EB35EBC7D98}" srcOrd="0" destOrd="0" presId="urn:microsoft.com/office/officeart/2005/8/layout/hierarchy4"/>
    <dgm:cxn modelId="{60B06D88-3712-F641-992C-0D26442BB0DB}" type="presParOf" srcId="{D1A196E1-2D27-403E-B5BB-B087FCFA82E0}" destId="{D058A8E0-A6A7-4C76-AE6B-806AFA249246}" srcOrd="1" destOrd="0" presId="urn:microsoft.com/office/officeart/2005/8/layout/hierarchy4"/>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9FEA-8E69-4143-B4A0-0FC90C22A9CF}">
      <dsp:nvSpPr>
        <dsp:cNvPr id="0" name=""/>
        <dsp:cNvSpPr/>
      </dsp:nvSpPr>
      <dsp:spPr>
        <a:xfrm>
          <a:off x="37424" y="1398429"/>
          <a:ext cx="2331720" cy="23317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128C53-A689-44D3-BCFC-599969963E19}">
      <dsp:nvSpPr>
        <dsp:cNvPr id="0" name=""/>
        <dsp:cNvSpPr/>
      </dsp:nvSpPr>
      <dsp:spPr>
        <a:xfrm>
          <a:off x="503782" y="1864773"/>
          <a:ext cx="1399032" cy="139903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06B6B44-08B8-44B5-8937-B1C98AA21830}">
      <dsp:nvSpPr>
        <dsp:cNvPr id="0" name=""/>
        <dsp:cNvSpPr/>
      </dsp:nvSpPr>
      <dsp:spPr>
        <a:xfrm>
          <a:off x="970112" y="2331117"/>
          <a:ext cx="466344" cy="46634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F509C8-8A6A-4715-8233-486236DE1BF3}">
      <dsp:nvSpPr>
        <dsp:cNvPr id="0" name=""/>
        <dsp:cNvSpPr/>
      </dsp:nvSpPr>
      <dsp:spPr>
        <a:xfrm>
          <a:off x="2720340" y="621188"/>
          <a:ext cx="1165860" cy="68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Attributes</a:t>
          </a:r>
        </a:p>
      </dsp:txBody>
      <dsp:txXfrm>
        <a:off x="2720340" y="621188"/>
        <a:ext cx="1165860" cy="680085"/>
      </dsp:txXfrm>
    </dsp:sp>
    <dsp:sp modelId="{F27B1AB7-097E-4502-A345-B0A89F57DD70}">
      <dsp:nvSpPr>
        <dsp:cNvPr id="0" name=""/>
        <dsp:cNvSpPr/>
      </dsp:nvSpPr>
      <dsp:spPr>
        <a:xfrm>
          <a:off x="2428875" y="961231"/>
          <a:ext cx="291465"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D7B2E2D-7EF4-4F6B-B910-48AFE7FD6527}">
      <dsp:nvSpPr>
        <dsp:cNvPr id="0" name=""/>
        <dsp:cNvSpPr/>
      </dsp:nvSpPr>
      <dsp:spPr>
        <a:xfrm rot="5400000">
          <a:off x="995450" y="1132029"/>
          <a:ext cx="1602668" cy="1261849"/>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6984D29E-06D9-474A-8ECB-4E18A09D36CE}">
      <dsp:nvSpPr>
        <dsp:cNvPr id="0" name=""/>
        <dsp:cNvSpPr/>
      </dsp:nvSpPr>
      <dsp:spPr>
        <a:xfrm>
          <a:off x="2720340" y="1301274"/>
          <a:ext cx="1165860" cy="68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Items</a:t>
          </a:r>
        </a:p>
      </dsp:txBody>
      <dsp:txXfrm>
        <a:off x="2720340" y="1301274"/>
        <a:ext cx="1165860" cy="680085"/>
      </dsp:txXfrm>
    </dsp:sp>
    <dsp:sp modelId="{090E6F31-538A-4EFA-9801-F585FBCA3CE3}">
      <dsp:nvSpPr>
        <dsp:cNvPr id="0" name=""/>
        <dsp:cNvSpPr/>
      </dsp:nvSpPr>
      <dsp:spPr>
        <a:xfrm>
          <a:off x="2428875" y="1641316"/>
          <a:ext cx="291465"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FCDCCE5-B3B4-4265-9A79-E5DB178C8D10}">
      <dsp:nvSpPr>
        <dsp:cNvPr id="0" name=""/>
        <dsp:cNvSpPr/>
      </dsp:nvSpPr>
      <dsp:spPr>
        <a:xfrm rot="5400000">
          <a:off x="1339456" y="1801505"/>
          <a:ext cx="1248869" cy="927635"/>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401E6E8F-0713-443F-8C11-0B0F16D9F98D}">
      <dsp:nvSpPr>
        <dsp:cNvPr id="0" name=""/>
        <dsp:cNvSpPr/>
      </dsp:nvSpPr>
      <dsp:spPr>
        <a:xfrm>
          <a:off x="2720340" y="1981359"/>
          <a:ext cx="1165860" cy="68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Tables</a:t>
          </a:r>
        </a:p>
      </dsp:txBody>
      <dsp:txXfrm>
        <a:off x="2720340" y="1981359"/>
        <a:ext cx="1165860" cy="680085"/>
      </dsp:txXfrm>
    </dsp:sp>
    <dsp:sp modelId="{0075A4FC-6645-41D5-8283-4DD856E0ABEF}">
      <dsp:nvSpPr>
        <dsp:cNvPr id="0" name=""/>
        <dsp:cNvSpPr/>
      </dsp:nvSpPr>
      <dsp:spPr>
        <a:xfrm>
          <a:off x="2428875" y="2321401"/>
          <a:ext cx="291465"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1E31126A-4798-42FC-B663-63483E331CFD}">
      <dsp:nvSpPr>
        <dsp:cNvPr id="0" name=""/>
        <dsp:cNvSpPr/>
      </dsp:nvSpPr>
      <dsp:spPr>
        <a:xfrm rot="5400000">
          <a:off x="1683890" y="2470437"/>
          <a:ext cx="892271" cy="593422"/>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E1509-E37F-41AD-AE2A-AFE02B58EAC0}">
      <dsp:nvSpPr>
        <dsp:cNvPr id="0" name=""/>
        <dsp:cNvSpPr/>
      </dsp:nvSpPr>
      <dsp:spPr>
        <a:xfrm>
          <a:off x="609" y="244"/>
          <a:ext cx="1246393" cy="686536"/>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a:t>
          </a:r>
          <a:r>
            <a:rPr lang="en-GB" sz="1200" b="0" kern="1200" dirty="0" err="1" smtClean="0">
              <a:latin typeface="Calibri" pitchFamily="34" charset="0"/>
              <a:cs typeface="Calibri" pitchFamily="34" charset="0"/>
            </a:rPr>
            <a:t>ImageID</a:t>
          </a:r>
          <a:r>
            <a:rPr lang="en-GB" sz="1200" b="0" kern="1200" dirty="0" smtClean="0">
              <a:latin typeface="Calibri" pitchFamily="34" charset="0"/>
              <a:cs typeface="Calibri" pitchFamily="34" charset="0"/>
            </a:rPr>
            <a:t>” = “1”</a:t>
          </a:r>
          <a:endParaRPr lang="en-GB" sz="1200" b="0" kern="1200" dirty="0">
            <a:latin typeface="Calibri" pitchFamily="34" charset="0"/>
            <a:cs typeface="Calibri" pitchFamily="34" charset="0"/>
          </a:endParaRPr>
        </a:p>
      </dsp:txBody>
      <dsp:txXfrm>
        <a:off x="20717" y="20352"/>
        <a:ext cx="1206177" cy="646320"/>
      </dsp:txXfrm>
    </dsp:sp>
    <dsp:sp modelId="{8E8968EA-F2E9-4470-A692-FEB3F45911E0}">
      <dsp:nvSpPr>
        <dsp:cNvPr id="0" name=""/>
        <dsp:cNvSpPr/>
      </dsp:nvSpPr>
      <dsp:spPr>
        <a:xfrm>
          <a:off x="0" y="703924"/>
          <a:ext cx="1246393" cy="686536"/>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“Date” = “20140401”</a:t>
          </a:r>
          <a:endParaRPr lang="en-GB" sz="1200" b="0" kern="1200" dirty="0">
            <a:latin typeface="Calibri" pitchFamily="34" charset="0"/>
            <a:cs typeface="Calibri" pitchFamily="34" charset="0"/>
          </a:endParaRPr>
        </a:p>
      </dsp:txBody>
      <dsp:txXfrm>
        <a:off x="20108" y="724032"/>
        <a:ext cx="1206177" cy="646320"/>
      </dsp:txXfrm>
    </dsp:sp>
    <dsp:sp modelId="{011D3E2A-9831-49EB-AA8F-8169E98CE072}">
      <dsp:nvSpPr>
        <dsp:cNvPr id="0" name=""/>
        <dsp:cNvSpPr/>
      </dsp:nvSpPr>
      <dsp:spPr>
        <a:xfrm>
          <a:off x="609" y="1407603"/>
          <a:ext cx="1246393" cy="686536"/>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“Title” = “flower”</a:t>
          </a:r>
          <a:endParaRPr lang="en-GB" sz="1200" b="0" kern="1200" dirty="0">
            <a:latin typeface="Calibri" pitchFamily="34" charset="0"/>
            <a:cs typeface="Calibri" pitchFamily="34" charset="0"/>
          </a:endParaRPr>
        </a:p>
      </dsp:txBody>
      <dsp:txXfrm>
        <a:off x="20717" y="1427711"/>
        <a:ext cx="1206177" cy="646320"/>
      </dsp:txXfrm>
    </dsp:sp>
    <dsp:sp modelId="{C9C0D8BC-ADE2-42A3-8B95-1EB35EBC7D98}">
      <dsp:nvSpPr>
        <dsp:cNvPr id="0" name=""/>
        <dsp:cNvSpPr/>
      </dsp:nvSpPr>
      <dsp:spPr>
        <a:xfrm>
          <a:off x="609" y="2111283"/>
          <a:ext cx="1246393" cy="686536"/>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latin typeface="Calibri" pitchFamily="34" charset="0"/>
              <a:cs typeface="Calibri" pitchFamily="34" charset="0"/>
            </a:rPr>
            <a:t>“Tags”’= “flower”, “jasmine” , “white”</a:t>
          </a:r>
          <a:endParaRPr lang="en-GB" sz="1100" b="0" kern="1200" dirty="0">
            <a:latin typeface="Calibri" pitchFamily="34" charset="0"/>
            <a:cs typeface="Calibri" pitchFamily="34" charset="0"/>
          </a:endParaRPr>
        </a:p>
      </dsp:txBody>
      <dsp:txXfrm>
        <a:off x="20717" y="2131391"/>
        <a:ext cx="1206177" cy="646320"/>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78321A-DF98-F646-AD47-FC1289DBA3BB}" type="datetimeFigureOut">
              <a:rPr lang="en-US" smtClean="0"/>
              <a:t>10/2/15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140E31-B5DF-E549-AB8E-A04DDC88E09C}" type="slidenum">
              <a:rPr lang="en-US" smtClean="0"/>
              <a:t>‹#›</a:t>
            </a:fld>
            <a:endParaRPr lang="en-US"/>
          </a:p>
        </p:txBody>
      </p:sp>
    </p:spTree>
    <p:extLst>
      <p:ext uri="{BB962C8B-B14F-4D97-AF65-F5344CB8AC3E}">
        <p14:creationId xmlns:p14="http://schemas.microsoft.com/office/powerpoint/2010/main" val="1787233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83F40-036A-49D8-89E9-B814640C1485}" type="datetimeFigureOut">
              <a:rPr lang="en-US" smtClean="0"/>
              <a:t>10/2/15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48B88-0B09-49BA-9C92-513B947330E4}" type="slidenum">
              <a:rPr lang="en-US" smtClean="0"/>
              <a:t>‹#›</a:t>
            </a:fld>
            <a:endParaRPr lang="en-US"/>
          </a:p>
        </p:txBody>
      </p:sp>
    </p:spTree>
    <p:extLst>
      <p:ext uri="{BB962C8B-B14F-4D97-AF65-F5344CB8AC3E}">
        <p14:creationId xmlns:p14="http://schemas.microsoft.com/office/powerpoint/2010/main" val="234577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448B88-0B09-49BA-9C92-513B947330E4}" type="slidenum">
              <a:rPr lang="en-US" smtClean="0"/>
              <a:t>1</a:t>
            </a:fld>
            <a:endParaRPr lang="en-US"/>
          </a:p>
        </p:txBody>
      </p:sp>
    </p:spTree>
    <p:extLst>
      <p:ext uri="{BB962C8B-B14F-4D97-AF65-F5344CB8AC3E}">
        <p14:creationId xmlns:p14="http://schemas.microsoft.com/office/powerpoint/2010/main" val="272836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The typical workload of </a:t>
            </a:r>
            <a:r>
              <a:rPr lang="en-IN" dirty="0" err="1" smtClean="0"/>
              <a:t>memcached</a:t>
            </a:r>
            <a:r>
              <a:rPr lang="en-IN" dirty="0" smtClean="0"/>
              <a:t> is</a:t>
            </a:r>
            <a:r>
              <a:rPr lang="en-IN" baseline="0" dirty="0" smtClean="0"/>
              <a:t> read-mostly as </a:t>
            </a:r>
            <a:r>
              <a:rPr lang="en-IN" baseline="0" dirty="0" err="1" smtClean="0"/>
              <a:t>memached</a:t>
            </a:r>
            <a:r>
              <a:rPr lang="en-IN" baseline="0" dirty="0" smtClean="0"/>
              <a:t> can only speed up reads. </a:t>
            </a:r>
          </a:p>
          <a:p>
            <a:pPr marL="171450" indent="-171450">
              <a:buFont typeface="Arial" panose="020B0604020202020204" pitchFamily="34" charset="0"/>
              <a:buChar char="•"/>
            </a:pPr>
            <a:r>
              <a:rPr lang="en-IN" baseline="0" dirty="0" err="1" smtClean="0"/>
              <a:t>Memcached</a:t>
            </a:r>
            <a:r>
              <a:rPr lang="en-IN" baseline="0" dirty="0" smtClean="0"/>
              <a:t> cannot filter writes from the underlying </a:t>
            </a:r>
            <a:r>
              <a:rPr lang="en-IN" baseline="0" dirty="0" err="1" smtClean="0"/>
              <a:t>datastore</a:t>
            </a:r>
            <a:r>
              <a:rPr lang="en-IN" baseline="0" dirty="0" smtClean="0"/>
              <a:t> because memory writes are not durable. Because it is important to ensure durability of writes, a write may be deemed to be complete only if the write to the underlying </a:t>
            </a:r>
            <a:r>
              <a:rPr lang="en-IN" baseline="0" dirty="0" err="1" smtClean="0"/>
              <a:t>datastore</a:t>
            </a:r>
            <a:r>
              <a:rPr lang="en-IN" baseline="0" dirty="0" smtClean="0"/>
              <a:t> is complete. </a:t>
            </a:r>
          </a:p>
          <a:p>
            <a:pPr marL="171450" indent="-171450">
              <a:buFont typeface="Arial" panose="020B0604020202020204" pitchFamily="34" charset="0"/>
              <a:buChar char="•"/>
            </a:pPr>
            <a:r>
              <a:rPr lang="en-IN" baseline="0" dirty="0" smtClean="0"/>
              <a:t>However studies show that it is read accesses that are more common that writes in a large scale key value store. </a:t>
            </a:r>
          </a:p>
          <a:p>
            <a:pPr marL="171450" indent="-171450">
              <a:buFont typeface="Arial" panose="020B0604020202020204" pitchFamily="34" charset="0"/>
              <a:buChar char="•"/>
            </a:pPr>
            <a:r>
              <a:rPr lang="en-IN" baseline="0" dirty="0" smtClean="0"/>
              <a:t>Facebook which is supposedly the largest user of </a:t>
            </a:r>
            <a:r>
              <a:rPr lang="en-IN" baseline="0" dirty="0" err="1" smtClean="0"/>
              <a:t>memcached</a:t>
            </a:r>
            <a:r>
              <a:rPr lang="en-IN" baseline="0" dirty="0" smtClean="0"/>
              <a:t> reports that reads are two magnitudes higher than writes . For more details about this you can refer to the scaling </a:t>
            </a:r>
            <a:r>
              <a:rPr lang="en-IN" baseline="0" dirty="0" err="1" smtClean="0"/>
              <a:t>memcache</a:t>
            </a:r>
            <a:r>
              <a:rPr lang="en-IN" baseline="0" dirty="0" smtClean="0"/>
              <a:t> at Facebook presentation made in NSDI 2013. </a:t>
            </a:r>
          </a:p>
          <a:p>
            <a:pPr marL="171450" indent="-171450">
              <a:buFont typeface="Arial" panose="020B0604020202020204" pitchFamily="34" charset="0"/>
              <a:buChar char="•"/>
            </a:pPr>
            <a:r>
              <a:rPr lang="en-IN" baseline="0" dirty="0" smtClean="0"/>
              <a:t>Also some other studies cited in the paper [2,10] report that writes constitute a mere 3-12% of all accesses.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20</a:t>
            </a:fld>
            <a:endParaRPr lang="en-IN"/>
          </a:p>
        </p:txBody>
      </p:sp>
    </p:spTree>
    <p:extLst>
      <p:ext uri="{BB962C8B-B14F-4D97-AF65-F5344CB8AC3E}">
        <p14:creationId xmlns:p14="http://schemas.microsoft.com/office/powerpoint/2010/main" val="130216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48B88-0B09-49BA-9C92-513B947330E4}" type="slidenum">
              <a:rPr lang="en-US" smtClean="0"/>
              <a:t>23</a:t>
            </a:fld>
            <a:endParaRPr lang="en-US"/>
          </a:p>
        </p:txBody>
      </p:sp>
    </p:spTree>
    <p:extLst>
      <p:ext uri="{BB962C8B-B14F-4D97-AF65-F5344CB8AC3E}">
        <p14:creationId xmlns:p14="http://schemas.microsoft.com/office/powerpoint/2010/main" val="231137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Scalable —</a:t>
            </a:r>
            <a:r>
              <a:rPr lang="en-GB" sz="1200" b="0" i="0" kern="1200" dirty="0" smtClean="0">
                <a:solidFill>
                  <a:schemeClr val="tx1"/>
                </a:solidFill>
                <a:latin typeface="+mn-lt"/>
                <a:ea typeface="+mn-ea"/>
                <a:cs typeface="+mn-cs"/>
              </a:rPr>
              <a:t> DynamoDB is designed for seamless throughput and storage scaling. (live repartitioning)</a:t>
            </a:r>
            <a:endParaRPr lang="en-GB"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Cost Effective—</a:t>
            </a:r>
            <a:r>
              <a:rPr lang="en-GB" sz="1200" b="0" i="0" kern="1200" dirty="0" smtClean="0">
                <a:solidFill>
                  <a:schemeClr val="tx1"/>
                </a:solidFill>
                <a:latin typeface="+mn-lt"/>
                <a:ea typeface="+mn-ea"/>
                <a:cs typeface="+mn-cs"/>
              </a:rPr>
              <a:t> You can get started with a free tier that allows more than 40 million database operations per month, and pay low hourly rates only for the resources you consume above that limit. With easy administration and efficient request pricing, DynamoDB can offer significantly lower total cost of ownership (TCO) for your workload compared to operating a relational or non-relational database on your own.</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10</a:t>
            </a:fld>
            <a:endParaRPr lang="en-GB"/>
          </a:p>
        </p:txBody>
      </p:sp>
    </p:spTree>
    <p:extLst>
      <p:ext uri="{BB962C8B-B14F-4D97-AF65-F5344CB8AC3E}">
        <p14:creationId xmlns:p14="http://schemas.microsoft.com/office/powerpoint/2010/main" val="81803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Atomic</a:t>
            </a:r>
            <a:r>
              <a:rPr lang="en-GB" sz="1200" b="0" i="0" kern="1200" dirty="0" smtClean="0">
                <a:solidFill>
                  <a:schemeClr val="tx1"/>
                </a:solidFill>
                <a:latin typeface="+mn-lt"/>
                <a:ea typeface="+mn-ea"/>
                <a:cs typeface="+mn-cs"/>
              </a:rPr>
              <a:t> </a:t>
            </a:r>
            <a:r>
              <a:rPr lang="en-GB" sz="1200" b="1" i="0" kern="1200" dirty="0" smtClean="0">
                <a:solidFill>
                  <a:schemeClr val="tx1"/>
                </a:solidFill>
                <a:latin typeface="+mn-lt"/>
                <a:ea typeface="+mn-ea"/>
                <a:cs typeface="+mn-cs"/>
              </a:rPr>
              <a:t>counters</a:t>
            </a:r>
            <a:r>
              <a:rPr lang="en-GB" sz="1200" b="1"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The service</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natively supports atomic counters,</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allowing you to atomically (where</a:t>
            </a:r>
            <a:r>
              <a:rPr lang="en-GB" sz="1200" b="0" i="0" kern="1200" baseline="0" dirty="0" smtClean="0">
                <a:solidFill>
                  <a:schemeClr val="tx1"/>
                </a:solidFill>
                <a:latin typeface="+mn-lt"/>
                <a:ea typeface="+mn-ea"/>
                <a:cs typeface="+mn-cs"/>
              </a:rPr>
              <a:t> each action in done one-at-a-time)</a:t>
            </a:r>
            <a:r>
              <a:rPr lang="en-GB" sz="1200" b="0" i="0" kern="1200" dirty="0" smtClean="0">
                <a:solidFill>
                  <a:schemeClr val="tx1"/>
                </a:solidFill>
                <a:latin typeface="+mn-lt"/>
                <a:ea typeface="+mn-ea"/>
                <a:cs typeface="+mn-cs"/>
              </a:rPr>
              <a:t> increment or decrement numerical attributes with a single API call</a:t>
            </a:r>
          </a:p>
          <a:p>
            <a:r>
              <a:rPr lang="en-GB" sz="1200" b="1" i="0" kern="1200" dirty="0" smtClean="0">
                <a:solidFill>
                  <a:schemeClr val="tx1"/>
                </a:solidFill>
                <a:latin typeface="+mn-lt"/>
                <a:ea typeface="+mn-ea"/>
                <a:cs typeface="+mn-cs"/>
              </a:rPr>
              <a:t>Amazon Elastic MapReduce Integration—</a:t>
            </a:r>
            <a:r>
              <a:rPr lang="en-GB" sz="1200" b="0" i="0" kern="1200" dirty="0" smtClean="0">
                <a:solidFill>
                  <a:schemeClr val="tx1"/>
                </a:solidFill>
                <a:latin typeface="+mn-lt"/>
                <a:ea typeface="+mn-ea"/>
                <a:cs typeface="+mn-cs"/>
              </a:rPr>
              <a:t> DynamoDB also integrates with Amazon Elastic MapReduce (Amazon EMR). Amazon EMR allows businesses to perform complex analytics of their large datasets using a hosted pay-as-you-go Hadoop framework on AWS. With the launch of DynamoDB, it is easy for customers to use Amazon EMR to analyze datasets stored in DynamoDB and archive the results in Amazon Simple Storage Service (Amazon S3), while keeping the original dataset in DynamoDB intact. Businesses can also use Amazon EMR to access data in multiple stores (i.e. DynamoDB and Amazon RDS), perform complex analysis over this combined dataset, and store the results of this work in Amazon S3.</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Amazon </a:t>
            </a:r>
            <a:r>
              <a:rPr lang="en-GB" sz="1200" b="1" i="0" kern="1200" dirty="0" err="1" smtClean="0">
                <a:solidFill>
                  <a:schemeClr val="tx1"/>
                </a:solidFill>
                <a:latin typeface="+mn-lt"/>
                <a:ea typeface="+mn-ea"/>
                <a:cs typeface="+mn-cs"/>
              </a:rPr>
              <a:t>Redshift</a:t>
            </a:r>
            <a:r>
              <a:rPr lang="en-GB" sz="1200" b="1" i="0" kern="1200" dirty="0" smtClean="0">
                <a:solidFill>
                  <a:schemeClr val="tx1"/>
                </a:solidFill>
                <a:latin typeface="+mn-lt"/>
                <a:ea typeface="+mn-ea"/>
                <a:cs typeface="+mn-cs"/>
              </a:rPr>
              <a:t> Integration—</a:t>
            </a:r>
            <a:r>
              <a:rPr lang="en-GB" sz="1200" b="0" i="0" kern="1200" dirty="0" smtClean="0">
                <a:solidFill>
                  <a:schemeClr val="tx1"/>
                </a:solidFill>
                <a:latin typeface="+mn-lt"/>
                <a:ea typeface="+mn-ea"/>
                <a:cs typeface="+mn-cs"/>
              </a:rPr>
              <a:t>You can load data from DynamoDB tables into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a fully managed data warehouse service. You can connect 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with a SQL client or business intelligence tool using standard </a:t>
            </a:r>
            <a:r>
              <a:rPr lang="en-GB" sz="1200" b="0" i="0" kern="1200" dirty="0" err="1" smtClean="0">
                <a:solidFill>
                  <a:schemeClr val="tx1"/>
                </a:solidFill>
                <a:latin typeface="+mn-lt"/>
                <a:ea typeface="+mn-ea"/>
                <a:cs typeface="+mn-cs"/>
              </a:rPr>
              <a:t>PostgreSQL</a:t>
            </a:r>
            <a:r>
              <a:rPr lang="en-GB" sz="1200" b="0" i="0" kern="1200" dirty="0" smtClean="0">
                <a:solidFill>
                  <a:schemeClr val="tx1"/>
                </a:solidFill>
                <a:latin typeface="+mn-lt"/>
                <a:ea typeface="+mn-ea"/>
                <a:cs typeface="+mn-cs"/>
              </a:rPr>
              <a:t> JDBC or ODBC drivers, and perform complex SQL queries and business intelligence tasks on your data.</a:t>
            </a:r>
          </a:p>
        </p:txBody>
      </p:sp>
      <p:sp>
        <p:nvSpPr>
          <p:cNvPr id="4" name="Slide Number Placeholder 3"/>
          <p:cNvSpPr>
            <a:spLocks noGrp="1"/>
          </p:cNvSpPr>
          <p:nvPr>
            <p:ph type="sldNum" sz="quarter" idx="10"/>
          </p:nvPr>
        </p:nvSpPr>
        <p:spPr/>
        <p:txBody>
          <a:bodyPr/>
          <a:lstStyle/>
          <a:p>
            <a:fld id="{B6F459EF-E28C-499B-B9A9-FB3239E4856F}" type="slidenum">
              <a:rPr lang="en-GB" smtClean="0"/>
              <a:pPr/>
              <a:t>11</a:t>
            </a:fld>
            <a:endParaRPr lang="en-GB"/>
          </a:p>
        </p:txBody>
      </p:sp>
    </p:spTree>
    <p:extLst>
      <p:ext uri="{BB962C8B-B14F-4D97-AF65-F5344CB8AC3E}">
        <p14:creationId xmlns:p14="http://schemas.microsoft.com/office/powerpoint/2010/main" val="19267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In Amazon </a:t>
            </a:r>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a database is a collection of tables. A table is a collection of items and each item is a collection of attributes.</a:t>
            </a:r>
          </a:p>
          <a:p>
            <a:r>
              <a:rPr lang="en-GB" sz="1200" b="0" i="0" kern="1200" dirty="0" smtClean="0">
                <a:solidFill>
                  <a:schemeClr val="tx1"/>
                </a:solidFill>
                <a:latin typeface="+mn-lt"/>
                <a:ea typeface="+mn-ea"/>
                <a:cs typeface="+mn-cs"/>
              </a:rPr>
              <a:t>Individual items in an </a:t>
            </a:r>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table can have any number of attributes, although there is a limit of 64 KB on the item size.</a:t>
            </a:r>
          </a:p>
          <a:p>
            <a:r>
              <a:rPr lang="en-GB" sz="1200" b="0" i="0" kern="1200" dirty="0" smtClean="0">
                <a:solidFill>
                  <a:schemeClr val="tx1"/>
                </a:solidFill>
                <a:latin typeface="+mn-lt"/>
                <a:ea typeface="+mn-ea"/>
                <a:cs typeface="+mn-cs"/>
              </a:rPr>
              <a:t>The multi-valued attribute is a set; duplicate values are not allowed. Also, </a:t>
            </a:r>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does not allow null or empty string attribute values.</a:t>
            </a:r>
            <a:endParaRPr lang="en-GB" dirty="0" smtClean="0"/>
          </a:p>
        </p:txBody>
      </p:sp>
      <p:sp>
        <p:nvSpPr>
          <p:cNvPr id="4" name="Slide Number Placeholder 3"/>
          <p:cNvSpPr>
            <a:spLocks noGrp="1"/>
          </p:cNvSpPr>
          <p:nvPr>
            <p:ph type="sldNum" sz="quarter" idx="10"/>
          </p:nvPr>
        </p:nvSpPr>
        <p:spPr/>
        <p:txBody>
          <a:bodyPr/>
          <a:lstStyle/>
          <a:p>
            <a:fld id="{F4448B88-0B09-49BA-9C92-513B947330E4}" type="slidenum">
              <a:rPr lang="en-US" smtClean="0"/>
              <a:t>12</a:t>
            </a:fld>
            <a:endParaRPr lang="en-US"/>
          </a:p>
        </p:txBody>
      </p:sp>
    </p:spTree>
    <p:extLst>
      <p:ext uri="{BB962C8B-B14F-4D97-AF65-F5344CB8AC3E}">
        <p14:creationId xmlns:p14="http://schemas.microsoft.com/office/powerpoint/2010/main" val="676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latin typeface="+mn-lt"/>
                <a:ea typeface="+mn-ea"/>
                <a:cs typeface="+mn-cs"/>
              </a:rPr>
              <a:t>Hash Type Primary Key—</a:t>
            </a:r>
            <a:r>
              <a:rPr lang="en-GB" sz="1200" b="0" i="0" kern="1200" dirty="0" smtClean="0">
                <a:solidFill>
                  <a:schemeClr val="tx1"/>
                </a:solidFill>
                <a:latin typeface="+mn-lt"/>
                <a:ea typeface="+mn-ea"/>
                <a:cs typeface="+mn-cs"/>
              </a:rPr>
              <a:t>In this case the primary key is made of one attribute, a hash attribute.</a:t>
            </a:r>
          </a:p>
          <a:p>
            <a:r>
              <a:rPr lang="en-GB" sz="1200" b="1" i="0" kern="1200" dirty="0" smtClean="0">
                <a:solidFill>
                  <a:schemeClr val="tx1"/>
                </a:solidFill>
                <a:latin typeface="+mn-lt"/>
                <a:ea typeface="+mn-ea"/>
                <a:cs typeface="+mn-cs"/>
              </a:rPr>
              <a:t>Hash and Range Type Primary Key—</a:t>
            </a:r>
            <a:r>
              <a:rPr lang="en-GB" sz="1200" b="0" i="0" kern="1200" dirty="0" smtClean="0">
                <a:solidFill>
                  <a:schemeClr val="tx1"/>
                </a:solidFill>
                <a:latin typeface="+mn-lt"/>
                <a:ea typeface="+mn-ea"/>
                <a:cs typeface="+mn-cs"/>
              </a:rPr>
              <a:t>In this case, the primary key is made of two attributes. The first attribute is the hash attribute and the second one is the range attribute.</a:t>
            </a:r>
            <a:endParaRPr lang="en-GB" dirty="0" smtClean="0"/>
          </a:p>
          <a:p>
            <a:r>
              <a:rPr lang="en-GB" b="1" dirty="0" smtClean="0"/>
              <a:t>Local secondary index </a:t>
            </a:r>
            <a:r>
              <a:rPr lang="en-GB" dirty="0" smtClean="0"/>
              <a:t>— an index that has the same hash key as the table, but a different range key.</a:t>
            </a:r>
          </a:p>
          <a:p>
            <a:r>
              <a:rPr lang="en-GB" b="1" dirty="0" smtClean="0"/>
              <a:t>Global secondary index</a:t>
            </a:r>
            <a:r>
              <a:rPr lang="en-GB" dirty="0" smtClean="0"/>
              <a:t> — an index with a hash and range key that can be different from those on the table.</a:t>
            </a:r>
          </a:p>
          <a:p>
            <a:r>
              <a:rPr lang="en-GB" sz="1200" b="1" i="0" kern="1200" dirty="0" smtClean="0">
                <a:solidFill>
                  <a:schemeClr val="tx1"/>
                </a:solidFill>
                <a:latin typeface="+mn-lt"/>
                <a:ea typeface="+mn-ea"/>
                <a:cs typeface="+mn-cs"/>
              </a:rPr>
              <a:t>Scalar data types—</a:t>
            </a:r>
            <a:r>
              <a:rPr lang="en-GB" sz="1200" b="0" i="0" kern="1200" dirty="0" smtClean="0">
                <a:solidFill>
                  <a:schemeClr val="tx1"/>
                </a:solidFill>
                <a:latin typeface="+mn-lt"/>
                <a:ea typeface="+mn-ea"/>
                <a:cs typeface="+mn-cs"/>
              </a:rPr>
              <a:t>Number, String, and Binary.</a:t>
            </a:r>
          </a:p>
          <a:p>
            <a:r>
              <a:rPr lang="en-GB" sz="1200" b="1" i="0" kern="1200" dirty="0" smtClean="0">
                <a:solidFill>
                  <a:schemeClr val="tx1"/>
                </a:solidFill>
                <a:latin typeface="+mn-lt"/>
                <a:ea typeface="+mn-ea"/>
                <a:cs typeface="+mn-cs"/>
              </a:rPr>
              <a:t>Multi-valued types—</a:t>
            </a:r>
            <a:r>
              <a:rPr lang="en-GB" sz="1200" b="0" i="0" kern="1200" dirty="0" smtClean="0">
                <a:solidFill>
                  <a:schemeClr val="tx1"/>
                </a:solidFill>
                <a:latin typeface="+mn-lt"/>
                <a:ea typeface="+mn-ea"/>
                <a:cs typeface="+mn-cs"/>
              </a:rPr>
              <a:t>String Set, Number Set, and Binary Set.</a:t>
            </a:r>
          </a:p>
        </p:txBody>
      </p:sp>
      <p:sp>
        <p:nvSpPr>
          <p:cNvPr id="4" name="Slide Number Placeholder 3"/>
          <p:cNvSpPr>
            <a:spLocks noGrp="1"/>
          </p:cNvSpPr>
          <p:nvPr>
            <p:ph type="sldNum" sz="quarter" idx="10"/>
          </p:nvPr>
        </p:nvSpPr>
        <p:spPr/>
        <p:txBody>
          <a:bodyPr/>
          <a:lstStyle/>
          <a:p>
            <a:fld id="{F4448B88-0B09-49BA-9C92-513B947330E4}" type="slidenum">
              <a:rPr lang="en-US" smtClean="0"/>
              <a:t>13</a:t>
            </a:fld>
            <a:endParaRPr lang="en-US"/>
          </a:p>
        </p:txBody>
      </p:sp>
    </p:spTree>
    <p:extLst>
      <p:ext uri="{BB962C8B-B14F-4D97-AF65-F5344CB8AC3E}">
        <p14:creationId xmlns:p14="http://schemas.microsoft.com/office/powerpoint/2010/main" val="147911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Eventually Consistent Reads: </a:t>
            </a:r>
            <a:r>
              <a:rPr lang="en-GB" sz="2200" dirty="0" smtClean="0"/>
              <a:t>When you read data (</a:t>
            </a:r>
            <a:r>
              <a:rPr lang="en-GB" sz="2200" dirty="0" err="1" smtClean="0"/>
              <a:t>GetItem</a:t>
            </a:r>
            <a:r>
              <a:rPr lang="en-GB" sz="2200" dirty="0" smtClean="0"/>
              <a:t>, </a:t>
            </a:r>
            <a:r>
              <a:rPr lang="en-GB" sz="2200" dirty="0" err="1" smtClean="0"/>
              <a:t>BatchGetItem</a:t>
            </a:r>
            <a:r>
              <a:rPr lang="en-GB" sz="2200" dirty="0" smtClean="0"/>
              <a:t>, Query or  Scan operations) , the response might not reflect the results of a recently completed write operation (</a:t>
            </a:r>
            <a:r>
              <a:rPr lang="en-GB" sz="2200" dirty="0" err="1" smtClean="0"/>
              <a:t>PutItem</a:t>
            </a:r>
            <a:r>
              <a:rPr lang="en-GB" sz="2200" dirty="0" smtClean="0"/>
              <a:t>, </a:t>
            </a:r>
            <a:r>
              <a:rPr lang="en-GB" sz="2200" dirty="0" err="1" smtClean="0"/>
              <a:t>UpdateItem</a:t>
            </a:r>
            <a:r>
              <a:rPr lang="en-GB" sz="2200" dirty="0" smtClean="0"/>
              <a:t> or </a:t>
            </a:r>
            <a:r>
              <a:rPr lang="en-GB" sz="2200" dirty="0" err="1" smtClean="0"/>
              <a:t>DeleteItem</a:t>
            </a:r>
            <a:r>
              <a:rPr lang="en-GB" sz="2200" dirty="0" smtClean="0"/>
              <a:t>).</a:t>
            </a:r>
          </a:p>
          <a:p>
            <a:pPr lvl="0"/>
            <a:r>
              <a:rPr lang="en-GB" dirty="0" smtClean="0"/>
              <a:t>Strongly </a:t>
            </a:r>
            <a:r>
              <a:rPr lang="en-GB" dirty="0" err="1" smtClean="0"/>
              <a:t>Consistnt</a:t>
            </a:r>
            <a:r>
              <a:rPr lang="en-GB" dirty="0" smtClean="0"/>
              <a:t> Reads: </a:t>
            </a:r>
            <a:r>
              <a:rPr lang="en-GB" sz="2200" dirty="0" smtClean="0"/>
              <a:t>When you issue a strongly consistent read request, </a:t>
            </a:r>
            <a:r>
              <a:rPr lang="en-GB" sz="2200" dirty="0" err="1" smtClean="0"/>
              <a:t>DynamoDB</a:t>
            </a:r>
            <a:r>
              <a:rPr lang="en-GB" sz="2200" dirty="0" smtClean="0"/>
              <a:t> returns a response with the most up-to-date data.</a:t>
            </a:r>
          </a:p>
          <a:p>
            <a:pPr lvl="0"/>
            <a:endParaRPr lang="en-GB" dirty="0" smtClean="0"/>
          </a:p>
          <a:p>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supports a "conditional write" feature that lets you specify a condition when updating an item. </a:t>
            </a:r>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writes the item only if the specified condition is met; otherwise it returns an error.</a:t>
            </a:r>
          </a:p>
          <a:p>
            <a:r>
              <a:rPr lang="en-GB" sz="1200" b="0" i="0" kern="1200" dirty="0" err="1" smtClean="0">
                <a:solidFill>
                  <a:schemeClr val="tx1"/>
                </a:solidFill>
                <a:latin typeface="+mn-lt"/>
                <a:ea typeface="+mn-ea"/>
                <a:cs typeface="+mn-cs"/>
              </a:rPr>
              <a:t>DynamoDB</a:t>
            </a:r>
            <a:r>
              <a:rPr lang="en-GB" sz="1200" b="0" i="0" kern="1200" dirty="0" smtClean="0">
                <a:solidFill>
                  <a:schemeClr val="tx1"/>
                </a:solidFill>
                <a:latin typeface="+mn-lt"/>
                <a:ea typeface="+mn-ea"/>
                <a:cs typeface="+mn-cs"/>
              </a:rPr>
              <a:t> also supports an "atomic counter" feature where you can send a request to add or subtract from an existing attribute value without interfering with another simultaneous write request (one-action-at-a-time).</a:t>
            </a:r>
            <a:endParaRPr lang="en-GB" dirty="0" smtClean="0"/>
          </a:p>
        </p:txBody>
      </p:sp>
      <p:sp>
        <p:nvSpPr>
          <p:cNvPr id="4" name="Slide Number Placeholder 3"/>
          <p:cNvSpPr>
            <a:spLocks noGrp="1"/>
          </p:cNvSpPr>
          <p:nvPr>
            <p:ph type="sldNum" sz="quarter" idx="10"/>
          </p:nvPr>
        </p:nvSpPr>
        <p:spPr/>
        <p:txBody>
          <a:bodyPr/>
          <a:lstStyle/>
          <a:p>
            <a:fld id="{F4448B88-0B09-49BA-9C92-513B947330E4}" type="slidenum">
              <a:rPr lang="en-US" smtClean="0"/>
              <a:t>15</a:t>
            </a:fld>
            <a:endParaRPr lang="en-US"/>
          </a:p>
        </p:txBody>
      </p:sp>
    </p:spTree>
    <p:extLst>
      <p:ext uri="{BB962C8B-B14F-4D97-AF65-F5344CB8AC3E}">
        <p14:creationId xmlns:p14="http://schemas.microsoft.com/office/powerpoint/2010/main" val="171373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some limitations</a:t>
            </a:r>
            <a:endParaRPr lang="en-US" dirty="0"/>
          </a:p>
        </p:txBody>
      </p:sp>
      <p:sp>
        <p:nvSpPr>
          <p:cNvPr id="4" name="Slide Number Placeholder 3"/>
          <p:cNvSpPr>
            <a:spLocks noGrp="1"/>
          </p:cNvSpPr>
          <p:nvPr>
            <p:ph type="sldNum" sz="quarter" idx="10"/>
          </p:nvPr>
        </p:nvSpPr>
        <p:spPr/>
        <p:txBody>
          <a:bodyPr/>
          <a:lstStyle/>
          <a:p>
            <a:fld id="{F4448B88-0B09-49BA-9C92-513B947330E4}" type="slidenum">
              <a:rPr lang="en-US" smtClean="0"/>
              <a:t>16</a:t>
            </a:fld>
            <a:endParaRPr lang="en-US"/>
          </a:p>
        </p:txBody>
      </p:sp>
    </p:spTree>
    <p:extLst>
      <p:ext uri="{BB962C8B-B14F-4D97-AF65-F5344CB8AC3E}">
        <p14:creationId xmlns:p14="http://schemas.microsoft.com/office/powerpoint/2010/main" val="80673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Thus</a:t>
            </a:r>
            <a:r>
              <a:rPr lang="en-IN" baseline="0" dirty="0" smtClean="0"/>
              <a:t> in summary </a:t>
            </a:r>
            <a:r>
              <a:rPr lang="en-IN" baseline="0" dirty="0" err="1" smtClean="0"/>
              <a:t>memcached</a:t>
            </a:r>
            <a:r>
              <a:rPr lang="en-IN" baseline="0" dirty="0" smtClean="0"/>
              <a:t> as we saw is a simple, in-memory distributed hash table service that caches all the “hot” data from the DB so that client requests can be served with minimum latency.</a:t>
            </a:r>
          </a:p>
          <a:p>
            <a:pPr marL="171450" indent="-171450">
              <a:buFont typeface="Arial" panose="020B0604020202020204" pitchFamily="34" charset="0"/>
              <a:buChar char="•"/>
            </a:pPr>
            <a:r>
              <a:rPr lang="en-IN" baseline="0" dirty="0" smtClean="0"/>
              <a:t>In practice, the memory caching tier is a pool of such </a:t>
            </a:r>
            <a:r>
              <a:rPr lang="en-IN" baseline="0" dirty="0" err="1" smtClean="0"/>
              <a:t>memcached</a:t>
            </a:r>
            <a:r>
              <a:rPr lang="en-IN" baseline="0" dirty="0" smtClean="0"/>
              <a:t> servers, each of which is a standalone server that need not be aware of the other servers in the pool. </a:t>
            </a:r>
          </a:p>
          <a:p>
            <a:pPr marL="171450" indent="-171450">
              <a:buFont typeface="Arial" panose="020B0604020202020204" pitchFamily="34" charset="0"/>
              <a:buChar char="•"/>
            </a:pPr>
            <a:r>
              <a:rPr lang="en-IN" baseline="0" dirty="0" smtClean="0"/>
              <a:t>Each server is responsible for a shard of the key space. Such </a:t>
            </a:r>
            <a:r>
              <a:rPr lang="en-IN" baseline="0" dirty="0" err="1" smtClean="0"/>
              <a:t>sharding</a:t>
            </a:r>
            <a:r>
              <a:rPr lang="en-IN" baseline="0" dirty="0" smtClean="0"/>
              <a:t> is realized by using a hash function to map the keys to the individual servers. </a:t>
            </a:r>
          </a:p>
          <a:p>
            <a:pPr marL="171450" indent="-171450">
              <a:buFont typeface="Arial" panose="020B0604020202020204" pitchFamily="34" charset="0"/>
              <a:buChar char="•"/>
            </a:pPr>
            <a:r>
              <a:rPr lang="en-IN" baseline="0" dirty="0" err="1" smtClean="0"/>
              <a:t>Memcached</a:t>
            </a:r>
            <a:r>
              <a:rPr lang="en-IN" baseline="0" dirty="0" smtClean="0"/>
              <a:t> uses CONSISTENT HASHING and SEPARATE MEMCACHED CLIENTS (different from end user / browser / client) who are aware of the number of servers in the pool are responsible for directing accesses to the appropriate shard.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t>Memory caching tier comprises of a pool of </a:t>
            </a:r>
            <a:r>
              <a:rPr lang="en-IN" dirty="0" err="1" smtClean="0"/>
              <a:t>memcached</a:t>
            </a:r>
            <a:r>
              <a:rPr lang="en-IN" dirty="0" smtClean="0"/>
              <a:t> servers each of which is a standalone server that is independent of the other servers in the pool</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18</a:t>
            </a:fld>
            <a:endParaRPr lang="en-IN"/>
          </a:p>
        </p:txBody>
      </p:sp>
    </p:spTree>
    <p:extLst>
      <p:ext uri="{BB962C8B-B14F-4D97-AF65-F5344CB8AC3E}">
        <p14:creationId xmlns:p14="http://schemas.microsoft.com/office/powerpoint/2010/main" val="269314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Due to its</a:t>
            </a:r>
            <a:r>
              <a:rPr lang="en-IN" baseline="0" dirty="0" smtClean="0"/>
              <a:t> simplicity and the </a:t>
            </a:r>
            <a:r>
              <a:rPr lang="en-IN" dirty="0" smtClean="0"/>
              <a:t> performance</a:t>
            </a:r>
            <a:r>
              <a:rPr lang="en-IN" baseline="0" dirty="0" smtClean="0"/>
              <a:t> improvements it provides </a:t>
            </a:r>
            <a:r>
              <a:rPr lang="en-IN" baseline="0" dirty="0" err="1" smtClean="0"/>
              <a:t>memcached</a:t>
            </a:r>
            <a:r>
              <a:rPr lang="en-IN" baseline="0" dirty="0" smtClean="0"/>
              <a:t> is used widely today. </a:t>
            </a:r>
          </a:p>
          <a:p>
            <a:pPr marL="171450" indent="-171450">
              <a:buFont typeface="Arial" panose="020B0604020202020204" pitchFamily="34" charset="0"/>
              <a:buChar char="•"/>
            </a:pPr>
            <a:r>
              <a:rPr lang="en-IN" baseline="0" dirty="0" smtClean="0"/>
              <a:t>Facebook is supposedly the largest user of </a:t>
            </a:r>
            <a:r>
              <a:rPr lang="en-IN" baseline="0" dirty="0" err="1" smtClean="0"/>
              <a:t>memcached</a:t>
            </a:r>
            <a:r>
              <a:rPr lang="en-IN" baseline="0" dirty="0" smtClean="0"/>
              <a:t> and also contributed back to the community. In one of the papers Facebook attributes a 10x performance improvement to the use of a </a:t>
            </a:r>
            <a:r>
              <a:rPr lang="en-IN" baseline="0" dirty="0" err="1" smtClean="0"/>
              <a:t>memcached</a:t>
            </a:r>
            <a:r>
              <a:rPr lang="en-IN" baseline="0" dirty="0" smtClean="0"/>
              <a:t> based caching tier </a:t>
            </a:r>
          </a:p>
          <a:p>
            <a:pPr marL="171450" indent="-171450">
              <a:buFont typeface="Arial" panose="020B0604020202020204" pitchFamily="34" charset="0"/>
              <a:buChar char="•"/>
            </a:pPr>
            <a:r>
              <a:rPr lang="en-IN" baseline="0" dirty="0" smtClean="0"/>
              <a:t>Other users include </a:t>
            </a:r>
            <a:r>
              <a:rPr lang="en-IN" baseline="0" dirty="0" err="1" smtClean="0"/>
              <a:t>youtube</a:t>
            </a:r>
            <a:r>
              <a:rPr lang="en-IN" baseline="0" dirty="0" smtClean="0"/>
              <a:t> (google), </a:t>
            </a:r>
            <a:r>
              <a:rPr lang="en-IN" baseline="0" dirty="0" err="1" smtClean="0"/>
              <a:t>zynga</a:t>
            </a:r>
            <a:r>
              <a:rPr lang="en-IN" baseline="0" dirty="0" smtClean="0"/>
              <a:t> and Wikipedia, etc. </a:t>
            </a:r>
          </a:p>
          <a:p>
            <a:pPr marL="171450" indent="-171450">
              <a:buFont typeface="Arial" panose="020B0604020202020204" pitchFamily="34" charset="0"/>
              <a:buChar char="•"/>
            </a:pPr>
            <a:r>
              <a:rPr lang="en-IN" baseline="0" dirty="0" smtClean="0"/>
              <a:t>Amazon Web Services and Google App Engine also offer APIs for </a:t>
            </a:r>
            <a:r>
              <a:rPr lang="en-IN" baseline="0" dirty="0" err="1" smtClean="0"/>
              <a:t>memcached</a:t>
            </a:r>
            <a:r>
              <a:rPr lang="en-IN" baseline="0" dirty="0" smtClean="0"/>
              <a:t> services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19</a:t>
            </a:fld>
            <a:endParaRPr lang="en-IN"/>
          </a:p>
        </p:txBody>
      </p:sp>
    </p:spTree>
    <p:extLst>
      <p:ext uri="{BB962C8B-B14F-4D97-AF65-F5344CB8AC3E}">
        <p14:creationId xmlns:p14="http://schemas.microsoft.com/office/powerpoint/2010/main" val="301591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5"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a:xfrm>
            <a:off x="6858000" y="6605588"/>
            <a:ext cx="1905000" cy="252412"/>
          </a:xfrm>
          <a:prstGeom prst="rect">
            <a:avLst/>
          </a:prstGeom>
        </p:spPr>
        <p:txBody>
          <a:bodyPr/>
          <a:lstStyle>
            <a:lvl1pPr>
              <a:defRPr sz="1200"/>
            </a:lvl1pPr>
          </a:lstStyle>
          <a:p>
            <a:fld id="{57FF45E4-09D7-47EE-8CEE-32272683820E}" type="slidenum">
              <a:rPr lang="en-US" smtClean="0"/>
              <a:pPr/>
              <a:t>‹#›</a:t>
            </a:fld>
            <a:endParaRPr lang="en-US" dirty="0"/>
          </a:p>
        </p:txBody>
      </p:sp>
      <p:sp>
        <p:nvSpPr>
          <p:cNvPr id="4" name="Footer Placeholder 3"/>
          <p:cNvSpPr>
            <a:spLocks noGrp="1"/>
          </p:cNvSpPr>
          <p:nvPr>
            <p:ph type="ftr" sz="quarter" idx="11"/>
          </p:nvPr>
        </p:nvSpPr>
        <p:spPr/>
        <p:txBody>
          <a:bodyPr/>
          <a:lstStyle/>
          <a:p>
            <a:r>
              <a:rPr lang="en-US" smtClean="0"/>
              <a:t>Université catholique de Louvain </a:t>
            </a:r>
            <a:endParaRPr lang="en-US"/>
          </a:p>
        </p:txBody>
      </p:sp>
      <p:sp>
        <p:nvSpPr>
          <p:cNvPr id="5" name="Rectangle 111"/>
          <p:cNvSpPr>
            <a:spLocks noChangeArrowheads="1"/>
          </p:cNvSpPr>
          <p:nvPr/>
        </p:nvSpPr>
        <p:spPr bwMode="auto">
          <a:xfrm>
            <a:off x="304801"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1800"/>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sz="1800"/>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1800"/>
          </a:p>
        </p:txBody>
      </p:sp>
      <p:sp>
        <p:nvSpPr>
          <p:cNvPr id="12" name="Rectangle 32"/>
          <p:cNvSpPr>
            <a:spLocks noChangeArrowheads="1"/>
          </p:cNvSpPr>
          <p:nvPr/>
        </p:nvSpPr>
        <p:spPr bwMode="auto">
          <a:xfrm>
            <a:off x="1" y="6605588"/>
            <a:ext cx="2829261" cy="252412"/>
          </a:xfrm>
          <a:prstGeom prst="rect">
            <a:avLst/>
          </a:prstGeom>
          <a:noFill/>
          <a:ln w="9525">
            <a:noFill/>
            <a:miter lim="800000"/>
            <a:headEnd/>
            <a:tailEnd/>
          </a:ln>
          <a:effectLst/>
        </p:spPr>
        <p:txBody>
          <a:bodyPr anchor="b"/>
          <a:lstStyle/>
          <a:p>
            <a:pPr marL="0" marR="0" indent="0" algn="l" defTabSz="914377" rtl="0" eaLnBrk="1" fontAlgn="base" latinLnBrk="0" hangingPunct="1">
              <a:lnSpc>
                <a:spcPct val="100000"/>
              </a:lnSpc>
              <a:spcBef>
                <a:spcPct val="0"/>
              </a:spcBef>
              <a:spcAft>
                <a:spcPct val="0"/>
              </a:spcAft>
              <a:buClrTx/>
              <a:buSzTx/>
              <a:buFontTx/>
              <a:buNone/>
              <a:tabLst/>
              <a:defRPr/>
            </a:pPr>
            <a:r>
              <a:rPr lang="de-DE" sz="900" dirty="0" smtClean="0"/>
              <a:t>© 2015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9" y="249555"/>
            <a:ext cx="1111383" cy="153924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a:xfrm>
            <a:off x="6858000" y="6605588"/>
            <a:ext cx="1905000" cy="252412"/>
          </a:xfrm>
          <a:prstGeom prst="rect">
            <a:avLst/>
          </a:prstGeom>
        </p:spPr>
        <p:txBody>
          <a:bodyPr/>
          <a:lstStyle>
            <a:lvl1pPr>
              <a:defRPr sz="1200"/>
            </a:lvl1pPr>
          </a:lstStyle>
          <a:p>
            <a:fld id="{57FF45E4-09D7-47EE-8CEE-32272683820E}" type="slidenum">
              <a:rPr lang="en-US" smtClean="0"/>
              <a:pPr/>
              <a:t>‹#›</a:t>
            </a:fld>
            <a:endParaRPr lang="en-US" dirty="0"/>
          </a:p>
        </p:txBody>
      </p:sp>
      <p:sp>
        <p:nvSpPr>
          <p:cNvPr id="5" name="Footer Placeholder 4"/>
          <p:cNvSpPr>
            <a:spLocks noGrp="1"/>
          </p:cNvSpPr>
          <p:nvPr>
            <p:ph type="ftr" sz="quarter" idx="11"/>
          </p:nvPr>
        </p:nvSpPr>
        <p:spPr>
          <a:xfrm>
            <a:off x="3134475" y="6605588"/>
            <a:ext cx="2886074" cy="252412"/>
          </a:xfrm>
        </p:spPr>
        <p:txBody>
          <a:bodyPr/>
          <a:lstStyle>
            <a:lvl1pPr>
              <a:defRPr/>
            </a:lvl1pPr>
          </a:lstStyle>
          <a:p>
            <a:r>
              <a:rPr lang="en-US" smtClean="0"/>
              <a:t>Université</a:t>
            </a:r>
            <a:r>
              <a:rPr lang="en-US" dirty="0" smtClean="0"/>
              <a:t> </a:t>
            </a:r>
            <a:r>
              <a:rPr lang="en-US" dirty="0" err="1" smtClean="0"/>
              <a:t>catholique</a:t>
            </a:r>
            <a:r>
              <a:rPr lang="en-US" dirty="0" smtClean="0"/>
              <a:t> de Louvain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858000" y="6605588"/>
            <a:ext cx="1905000" cy="252412"/>
          </a:xfrm>
          <a:prstGeom prst="rect">
            <a:avLst/>
          </a:prstGeom>
        </p:spPr>
        <p:txBody>
          <a:bodyPr/>
          <a:lstStyle>
            <a:lvl1pPr>
              <a:defRPr sz="1200"/>
            </a:lvl1pPr>
          </a:lstStyle>
          <a:p>
            <a:fld id="{57FF45E4-09D7-47EE-8CEE-32272683820E}"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en-US" smtClean="0"/>
              <a:t>Université catholique de Louvain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a:xfrm>
            <a:off x="6858000" y="6605588"/>
            <a:ext cx="1905000" cy="252412"/>
          </a:xfrm>
          <a:prstGeom prst="rect">
            <a:avLst/>
          </a:prstGeom>
        </p:spPr>
        <p:txBody>
          <a:bodyPr/>
          <a:lstStyle>
            <a:lvl1pPr>
              <a:defRPr sz="1200"/>
            </a:lvl1pPr>
          </a:lstStyle>
          <a:p>
            <a:fld id="{57FF45E4-09D7-47EE-8CEE-32272683820E}" type="slidenum">
              <a:rPr lang="en-US" smtClean="0"/>
              <a:pPr/>
              <a:t>‹#›</a:t>
            </a:fld>
            <a:endParaRPr lang="en-US" dirty="0"/>
          </a:p>
        </p:txBody>
      </p:sp>
      <p:sp>
        <p:nvSpPr>
          <p:cNvPr id="6" name="Footer Placeholder 3"/>
          <p:cNvSpPr>
            <a:spLocks noGrp="1"/>
          </p:cNvSpPr>
          <p:nvPr>
            <p:ph type="ftr" sz="quarter" idx="12"/>
          </p:nvPr>
        </p:nvSpPr>
        <p:spPr>
          <a:xfrm>
            <a:off x="3124201" y="6605588"/>
            <a:ext cx="2886074" cy="252412"/>
          </a:xfrm>
        </p:spPr>
        <p:txBody>
          <a:bodyPr/>
          <a:lstStyle>
            <a:lvl1pPr>
              <a:defRPr/>
            </a:lvl1pPr>
          </a:lstStyle>
          <a:p>
            <a:r>
              <a:rPr lang="en-US" smtClean="0"/>
              <a:t>Université catholique de Louvain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sz="2400"/>
            </a:lvl1pPr>
            <a:lvl2pPr>
              <a:defRPr sz="1800"/>
            </a:lvl2pPr>
            <a:lvl3pPr>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10"/>
          </p:nvPr>
        </p:nvSpPr>
        <p:spPr>
          <a:xfrm>
            <a:off x="6858000" y="6605588"/>
            <a:ext cx="1905000" cy="252412"/>
          </a:xfrm>
          <a:prstGeom prst="rect">
            <a:avLst/>
          </a:prstGeom>
        </p:spPr>
        <p:txBody>
          <a:bodyPr/>
          <a:lstStyle>
            <a:lvl1pPr>
              <a:defRPr sz="1200"/>
            </a:lvl1pPr>
          </a:lstStyle>
          <a:p>
            <a:fld id="{57FF45E4-09D7-47EE-8CEE-32272683820E}" type="slidenum">
              <a:rPr lang="en-US" smtClean="0"/>
              <a:pPr/>
              <a:t>‹#›</a:t>
            </a:fld>
            <a:endParaRPr lang="en-US" dirty="0"/>
          </a:p>
        </p:txBody>
      </p:sp>
      <p:sp>
        <p:nvSpPr>
          <p:cNvPr id="9" name="Footer Placeholder 3"/>
          <p:cNvSpPr>
            <a:spLocks noGrp="1"/>
          </p:cNvSpPr>
          <p:nvPr>
            <p:ph type="ftr" sz="quarter" idx="11"/>
          </p:nvPr>
        </p:nvSpPr>
        <p:spPr>
          <a:xfrm>
            <a:off x="3124201" y="6605588"/>
            <a:ext cx="2886074" cy="252412"/>
          </a:xfrm>
        </p:spPr>
        <p:txBody>
          <a:bodyPr/>
          <a:lstStyle>
            <a:lvl1pPr>
              <a:defRPr/>
            </a:lvl1pPr>
          </a:lstStyle>
          <a:p>
            <a:r>
              <a:rPr lang="en-US" smtClean="0"/>
              <a:t>Université catholique de Louvain </a:t>
            </a:r>
            <a:endParaRPr lang="en-US"/>
          </a:p>
        </p:txBody>
      </p:sp>
    </p:spTree>
    <p:extLst>
      <p:ext uri="{BB962C8B-B14F-4D97-AF65-F5344CB8AC3E}">
        <p14:creationId xmlns:p14="http://schemas.microsoft.com/office/powerpoint/2010/main" val="2040271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9"/>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1800"/>
          </a:p>
        </p:txBody>
      </p:sp>
      <p:sp>
        <p:nvSpPr>
          <p:cNvPr id="290824" name="Rectangle 8"/>
          <p:cNvSpPr>
            <a:spLocks noGrp="1" noChangeArrowheads="1"/>
          </p:cNvSpPr>
          <p:nvPr>
            <p:ph type="title"/>
          </p:nvPr>
        </p:nvSpPr>
        <p:spPr bwMode="auto">
          <a:xfrm>
            <a:off x="969965"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 </a:t>
            </a:r>
            <a:endParaRPr lang="en-US"/>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377" rtl="0" eaLnBrk="1" fontAlgn="base" latinLnBrk="0" hangingPunct="1">
              <a:lnSpc>
                <a:spcPct val="100000"/>
              </a:lnSpc>
              <a:spcBef>
                <a:spcPct val="0"/>
              </a:spcBef>
              <a:spcAft>
                <a:spcPct val="0"/>
              </a:spcAft>
              <a:buClrTx/>
              <a:buSzTx/>
              <a:buFontTx/>
              <a:buNone/>
              <a:tabLst/>
              <a:defRPr/>
            </a:pPr>
            <a:r>
              <a:rPr lang="de-DE" sz="900" dirty="0" smtClean="0"/>
              <a:t>© 2015 M. Canini</a:t>
            </a:r>
            <a:endParaRPr lang="en-GB" sz="900" dirty="0" smtClean="0"/>
          </a:p>
        </p:txBody>
      </p:sp>
      <p:sp>
        <p:nvSpPr>
          <p:cNvPr id="10" name="Slide Number Placeholder 3"/>
          <p:cNvSpPr>
            <a:spLocks noGrp="1"/>
          </p:cNvSpPr>
          <p:nvPr>
            <p:ph type="sldNum" sz="quarter" idx="4"/>
          </p:nvPr>
        </p:nvSpPr>
        <p:spPr>
          <a:xfrm>
            <a:off x="6858000" y="6605588"/>
            <a:ext cx="1905000" cy="252412"/>
          </a:xfrm>
          <a:prstGeom prst="rect">
            <a:avLst/>
          </a:prstGeom>
        </p:spPr>
        <p:txBody>
          <a:bodyPr/>
          <a:lstStyle>
            <a:lvl1pPr algn="r">
              <a:defRPr sz="1100"/>
            </a:lvl1pPr>
          </a:lstStyle>
          <a:p>
            <a:fld id="{57FF45E4-09D7-47EE-8CEE-32272683820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iming>
    <p:tnLst>
      <p:par>
        <p:cT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189" algn="l" rtl="0" eaLnBrk="1" fontAlgn="base" hangingPunct="1">
        <a:spcBef>
          <a:spcPct val="0"/>
        </a:spcBef>
        <a:spcAft>
          <a:spcPct val="0"/>
        </a:spcAft>
        <a:defRPr sz="3600">
          <a:solidFill>
            <a:schemeClr val="tx2"/>
          </a:solidFill>
          <a:latin typeface="Tahoma" pitchFamily="34" charset="0"/>
        </a:defRPr>
      </a:lvl6pPr>
      <a:lvl7pPr marL="914377" algn="l" rtl="0" eaLnBrk="1" fontAlgn="base" hangingPunct="1">
        <a:spcBef>
          <a:spcPct val="0"/>
        </a:spcBef>
        <a:spcAft>
          <a:spcPct val="0"/>
        </a:spcAft>
        <a:defRPr sz="3600">
          <a:solidFill>
            <a:schemeClr val="tx2"/>
          </a:solidFill>
          <a:latin typeface="Tahoma" pitchFamily="34" charset="0"/>
        </a:defRPr>
      </a:lvl7pPr>
      <a:lvl8pPr marL="1371566" algn="l" rtl="0" eaLnBrk="1" fontAlgn="base" hangingPunct="1">
        <a:spcBef>
          <a:spcPct val="0"/>
        </a:spcBef>
        <a:spcAft>
          <a:spcPct val="0"/>
        </a:spcAft>
        <a:defRPr sz="3600">
          <a:solidFill>
            <a:schemeClr val="tx2"/>
          </a:solidFill>
          <a:latin typeface="Tahoma" pitchFamily="34" charset="0"/>
        </a:defRPr>
      </a:lvl8pPr>
      <a:lvl9pPr marL="1828754" algn="l" rtl="0" eaLnBrk="1" fontAlgn="base" hangingPunct="1">
        <a:spcBef>
          <a:spcPct val="0"/>
        </a:spcBef>
        <a:spcAft>
          <a:spcPct val="0"/>
        </a:spcAft>
        <a:defRPr sz="3600">
          <a:solidFill>
            <a:schemeClr val="tx2"/>
          </a:solidFill>
          <a:latin typeface="Tahoma" pitchFamily="34" charset="0"/>
        </a:defRPr>
      </a:lvl9pPr>
    </p:titleStyle>
    <p:bodyStyle>
      <a:lvl1pPr marL="342891" indent="-342891"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32" indent="-285744"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2971" indent="-228594"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160" indent="-228594"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349"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537"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726"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8914"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103"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jpe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Storage Services</a:t>
            </a:r>
            <a:endParaRPr lang="en-US" dirty="0"/>
          </a:p>
        </p:txBody>
      </p:sp>
      <p:sp>
        <p:nvSpPr>
          <p:cNvPr id="3" name="Subtitle 2"/>
          <p:cNvSpPr>
            <a:spLocks noGrp="1"/>
          </p:cNvSpPr>
          <p:nvPr>
            <p:ph type="subTitle" idx="1"/>
          </p:nvPr>
        </p:nvSpPr>
        <p:spPr/>
        <p:txBody>
          <a:bodyPr/>
          <a:lstStyle/>
          <a:p>
            <a:r>
              <a:rPr lang="en-US" dirty="0"/>
              <a:t>S</a:t>
            </a:r>
            <a:r>
              <a:rPr lang="en-US" dirty="0" smtClean="0"/>
              <a:t>3 – </a:t>
            </a:r>
            <a:r>
              <a:rPr lang="en-US" dirty="0" err="1" smtClean="0"/>
              <a:t>DynamoDB</a:t>
            </a:r>
            <a:r>
              <a:rPr lang="en-US" dirty="0" smtClean="0"/>
              <a:t> – </a:t>
            </a:r>
            <a:r>
              <a:rPr lang="en-US" dirty="0" err="1" smtClean="0"/>
              <a:t>ElastiCache</a:t>
            </a:r>
            <a:endParaRPr lang="en-US" dirty="0"/>
          </a:p>
        </p:txBody>
      </p:sp>
      <p:sp>
        <p:nvSpPr>
          <p:cNvPr id="4" name="TextBox 3"/>
          <p:cNvSpPr txBox="1"/>
          <p:nvPr/>
        </p:nvSpPr>
        <p:spPr>
          <a:xfrm>
            <a:off x="3266366" y="5073133"/>
            <a:ext cx="5117911" cy="369332"/>
          </a:xfrm>
          <a:prstGeom prst="rect">
            <a:avLst/>
          </a:prstGeom>
          <a:noFill/>
        </p:spPr>
        <p:txBody>
          <a:bodyPr wrap="square" rtlCol="0">
            <a:spAutoFit/>
          </a:bodyPr>
          <a:lstStyle/>
          <a:p>
            <a:r>
              <a:rPr lang="en-US"/>
              <a:t>Thanh Nguyen, Muhammad Bilal</a:t>
            </a:r>
            <a:endParaRPr lang="en-US" dirty="0"/>
          </a:p>
        </p:txBody>
      </p:sp>
    </p:spTree>
    <p:extLst>
      <p:ext uri="{BB962C8B-B14F-4D97-AF65-F5344CB8AC3E}">
        <p14:creationId xmlns:p14="http://schemas.microsoft.com/office/powerpoint/2010/main" val="216732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136" y="1814943"/>
            <a:ext cx="5590428" cy="4509656"/>
          </a:xfrm>
        </p:spPr>
        <p:txBody>
          <a:bodyPr>
            <a:noAutofit/>
          </a:bodyPr>
          <a:lstStyle/>
          <a:p>
            <a:pPr>
              <a:spcBef>
                <a:spcPts val="600"/>
              </a:spcBef>
              <a:spcAft>
                <a:spcPts val="600"/>
              </a:spcAft>
            </a:pPr>
            <a:r>
              <a:rPr lang="en-US" sz="2400" dirty="0"/>
              <a:t>Scalable</a:t>
            </a:r>
          </a:p>
          <a:p>
            <a:pPr lvl="1">
              <a:spcBef>
                <a:spcPts val="600"/>
              </a:spcBef>
              <a:spcAft>
                <a:spcPts val="600"/>
              </a:spcAft>
            </a:pPr>
            <a:r>
              <a:rPr lang="en-GB" sz="1800" dirty="0"/>
              <a:t>Provisioned </a:t>
            </a:r>
            <a:r>
              <a:rPr lang="en-GB" sz="1800" dirty="0" smtClean="0"/>
              <a:t>Throughput</a:t>
            </a:r>
            <a:endParaRPr lang="en-GB" sz="1800" dirty="0"/>
          </a:p>
          <a:p>
            <a:pPr lvl="1">
              <a:spcBef>
                <a:spcPts val="600"/>
              </a:spcBef>
              <a:spcAft>
                <a:spcPts val="600"/>
              </a:spcAft>
            </a:pPr>
            <a:r>
              <a:rPr lang="en-GB" sz="1800" dirty="0"/>
              <a:t>Fully Distributed, Shared Nothing Architecture </a:t>
            </a:r>
            <a:endParaRPr lang="en-US" sz="1600" dirty="0"/>
          </a:p>
          <a:p>
            <a:pPr>
              <a:spcBef>
                <a:spcPts val="600"/>
              </a:spcBef>
              <a:spcAft>
                <a:spcPts val="600"/>
              </a:spcAft>
            </a:pPr>
            <a:r>
              <a:rPr lang="en-US" sz="2400" dirty="0"/>
              <a:t>Fast Performance</a:t>
            </a:r>
          </a:p>
          <a:p>
            <a:pPr lvl="1">
              <a:spcBef>
                <a:spcPts val="600"/>
              </a:spcBef>
              <a:spcAft>
                <a:spcPts val="600"/>
              </a:spcAft>
            </a:pPr>
            <a:r>
              <a:rPr lang="en-GB" sz="1800" dirty="0" smtClean="0"/>
              <a:t>Low latency </a:t>
            </a:r>
            <a:r>
              <a:rPr lang="en-GB" sz="1800" dirty="0"/>
              <a:t>&lt; 10 </a:t>
            </a:r>
            <a:r>
              <a:rPr lang="en-GB" sz="1800" dirty="0" err="1" smtClean="0"/>
              <a:t>ms</a:t>
            </a:r>
            <a:r>
              <a:rPr lang="en-GB" sz="1800" dirty="0" smtClean="0"/>
              <a:t> / Solid </a:t>
            </a:r>
            <a:r>
              <a:rPr lang="en-GB" sz="1800" dirty="0"/>
              <a:t>State </a:t>
            </a:r>
            <a:r>
              <a:rPr lang="en-GB" sz="1800" dirty="0" smtClean="0"/>
              <a:t>Disks</a:t>
            </a:r>
            <a:endParaRPr lang="en-US" sz="1600" dirty="0"/>
          </a:p>
          <a:p>
            <a:pPr>
              <a:spcBef>
                <a:spcPts val="600"/>
              </a:spcBef>
              <a:spcAft>
                <a:spcPts val="600"/>
              </a:spcAft>
            </a:pPr>
            <a:r>
              <a:rPr lang="en-US" sz="2400" dirty="0"/>
              <a:t>Easy </a:t>
            </a:r>
            <a:r>
              <a:rPr lang="en-US" sz="2400" dirty="0" smtClean="0"/>
              <a:t>Administration / Cost </a:t>
            </a:r>
            <a:r>
              <a:rPr lang="en-US" sz="2400" dirty="0"/>
              <a:t>Effective</a:t>
            </a:r>
          </a:p>
          <a:p>
            <a:pPr lvl="1">
              <a:spcBef>
                <a:spcPts val="600"/>
              </a:spcBef>
              <a:spcAft>
                <a:spcPts val="600"/>
              </a:spcAft>
            </a:pPr>
            <a:r>
              <a:rPr lang="en-GB" sz="1800" dirty="0" smtClean="0"/>
              <a:t>Fully </a:t>
            </a:r>
            <a:r>
              <a:rPr lang="en-GB" sz="1800" dirty="0"/>
              <a:t>managed service by Amazon</a:t>
            </a:r>
            <a:endParaRPr lang="en-US" sz="1800" dirty="0"/>
          </a:p>
          <a:p>
            <a:pPr>
              <a:spcBef>
                <a:spcPts val="600"/>
              </a:spcBef>
              <a:spcAft>
                <a:spcPts val="600"/>
              </a:spcAft>
            </a:pPr>
            <a:r>
              <a:rPr lang="en-US" sz="2400" dirty="0"/>
              <a:t>Fault-tolerant</a:t>
            </a:r>
          </a:p>
          <a:p>
            <a:pPr lvl="1">
              <a:spcBef>
                <a:spcPts val="600"/>
              </a:spcBef>
              <a:spcAft>
                <a:spcPts val="600"/>
              </a:spcAft>
            </a:pPr>
            <a:r>
              <a:rPr lang="en-US" sz="1800" dirty="0"/>
              <a:t>Synchronous </a:t>
            </a:r>
            <a:r>
              <a:rPr lang="en-US" sz="1800" dirty="0" smtClean="0"/>
              <a:t>across </a:t>
            </a:r>
            <a:r>
              <a:rPr lang="en-US" sz="1800" dirty="0"/>
              <a:t>multiple zones in a region</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630" y="1814943"/>
            <a:ext cx="3323241" cy="2355271"/>
          </a:xfrm>
          <a:prstGeom prst="rect">
            <a:avLst/>
          </a:prstGeom>
        </p:spPr>
      </p:pic>
      <p:sp>
        <p:nvSpPr>
          <p:cNvPr id="7" name="Footer Placeholder 6"/>
          <p:cNvSpPr>
            <a:spLocks noGrp="1"/>
          </p:cNvSpPr>
          <p:nvPr>
            <p:ph type="ftr" sz="quarter" idx="11"/>
          </p:nvPr>
        </p:nvSpPr>
        <p:spPr/>
        <p:txBody>
          <a:bodyPr/>
          <a:lstStyle/>
          <a:p>
            <a:r>
              <a:rPr lang="en-US" smtClean="0"/>
              <a:t>Université catholique de Louvain </a:t>
            </a:r>
            <a:endParaRPr lang="en-US"/>
          </a:p>
        </p:txBody>
      </p:sp>
      <p:sp>
        <p:nvSpPr>
          <p:cNvPr id="8" name="Slide Number Placeholder 7"/>
          <p:cNvSpPr>
            <a:spLocks noGrp="1"/>
          </p:cNvSpPr>
          <p:nvPr>
            <p:ph type="sldNum" sz="quarter" idx="10"/>
          </p:nvPr>
        </p:nvSpPr>
        <p:spPr/>
        <p:txBody>
          <a:bodyPr/>
          <a:lstStyle/>
          <a:p>
            <a:fld id="{57FF45E4-09D7-47EE-8CEE-32272683820E}" type="slidenum">
              <a:rPr lang="en-US" smtClean="0"/>
              <a:t>10</a:t>
            </a:fld>
            <a:endParaRPr lang="en-US"/>
          </a:p>
        </p:txBody>
      </p:sp>
      <p:sp>
        <p:nvSpPr>
          <p:cNvPr id="5" name="Title 4"/>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409394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851786"/>
            <a:ext cx="5469948" cy="3979637"/>
          </a:xfrm>
        </p:spPr>
        <p:txBody>
          <a:bodyPr>
            <a:noAutofit/>
          </a:bodyPr>
          <a:lstStyle/>
          <a:p>
            <a:pPr>
              <a:spcBef>
                <a:spcPts val="600"/>
              </a:spcBef>
              <a:spcAft>
                <a:spcPts val="600"/>
              </a:spcAft>
            </a:pPr>
            <a:r>
              <a:rPr lang="en-US" sz="2400" dirty="0"/>
              <a:t>Flexible</a:t>
            </a:r>
          </a:p>
          <a:p>
            <a:pPr lvl="1">
              <a:spcBef>
                <a:spcPts val="600"/>
              </a:spcBef>
              <a:spcAft>
                <a:spcPts val="600"/>
              </a:spcAft>
            </a:pPr>
            <a:r>
              <a:rPr lang="en-US" dirty="0"/>
              <a:t>Does not have a fixed schema</a:t>
            </a:r>
          </a:p>
          <a:p>
            <a:pPr>
              <a:spcBef>
                <a:spcPts val="600"/>
              </a:spcBef>
              <a:spcAft>
                <a:spcPts val="600"/>
              </a:spcAft>
            </a:pPr>
            <a:r>
              <a:rPr lang="en-US" sz="2400" dirty="0"/>
              <a:t>Efficient Indexing</a:t>
            </a:r>
          </a:p>
          <a:p>
            <a:pPr lvl="1">
              <a:spcBef>
                <a:spcPts val="600"/>
              </a:spcBef>
              <a:spcAft>
                <a:spcPts val="600"/>
              </a:spcAft>
            </a:pPr>
            <a:r>
              <a:rPr lang="en-GB" dirty="0"/>
              <a:t>Every item identified by a primary key</a:t>
            </a:r>
            <a:endParaRPr lang="en-US" dirty="0"/>
          </a:p>
          <a:p>
            <a:pPr>
              <a:spcBef>
                <a:spcPts val="600"/>
              </a:spcBef>
              <a:spcAft>
                <a:spcPts val="600"/>
              </a:spcAft>
            </a:pPr>
            <a:r>
              <a:rPr lang="en-US" sz="2400" dirty="0"/>
              <a:t>Strong consistency</a:t>
            </a:r>
          </a:p>
          <a:p>
            <a:pPr lvl="1">
              <a:spcBef>
                <a:spcPts val="600"/>
              </a:spcBef>
              <a:spcAft>
                <a:spcPts val="600"/>
              </a:spcAft>
            </a:pPr>
            <a:r>
              <a:rPr lang="en-US" dirty="0"/>
              <a:t>Implemented with </a:t>
            </a:r>
            <a:r>
              <a:rPr lang="en-GB" dirty="0"/>
              <a:t>Atomic Counters</a:t>
            </a:r>
          </a:p>
          <a:p>
            <a:pPr lvl="1">
              <a:spcBef>
                <a:spcPts val="600"/>
              </a:spcBef>
              <a:spcAft>
                <a:spcPts val="600"/>
              </a:spcAft>
            </a:pPr>
            <a:r>
              <a:rPr lang="en-GB" dirty="0"/>
              <a:t>Disk-only writes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923" y="1839273"/>
            <a:ext cx="3132532" cy="2220110"/>
          </a:xfrm>
          <a:prstGeom prst="rect">
            <a:avLst/>
          </a:prstGeom>
        </p:spPr>
      </p:pic>
      <p:sp>
        <p:nvSpPr>
          <p:cNvPr id="7" name="Footer Placeholder 6"/>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 </a:t>
            </a:r>
            <a:endParaRPr lang="en-US" dirty="0"/>
          </a:p>
        </p:txBody>
      </p:sp>
      <p:sp>
        <p:nvSpPr>
          <p:cNvPr id="8" name="Slide Number Placeholder 7"/>
          <p:cNvSpPr>
            <a:spLocks noGrp="1"/>
          </p:cNvSpPr>
          <p:nvPr>
            <p:ph type="sldNum" sz="quarter" idx="10"/>
          </p:nvPr>
        </p:nvSpPr>
        <p:spPr/>
        <p:txBody>
          <a:bodyPr/>
          <a:lstStyle/>
          <a:p>
            <a:fld id="{57FF45E4-09D7-47EE-8CEE-32272683820E}" type="slidenum">
              <a:rPr lang="en-US" smtClean="0"/>
              <a:t>11</a:t>
            </a:fld>
            <a:endParaRPr lang="en-US"/>
          </a:p>
        </p:txBody>
      </p:sp>
      <p:sp>
        <p:nvSpPr>
          <p:cNvPr id="4" name="Title 3"/>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1570927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model concepts</a:t>
            </a:r>
          </a:p>
        </p:txBody>
      </p:sp>
      <p:sp>
        <p:nvSpPr>
          <p:cNvPr id="5" name="Slide Number Placeholder 4"/>
          <p:cNvSpPr>
            <a:spLocks noGrp="1"/>
          </p:cNvSpPr>
          <p:nvPr>
            <p:ph type="sldNum" sz="quarter" idx="10"/>
          </p:nvPr>
        </p:nvSpPr>
        <p:spPr/>
        <p:txBody>
          <a:bodyPr/>
          <a:lstStyle/>
          <a:p>
            <a:fld id="{57FF45E4-09D7-47EE-8CEE-32272683820E}" type="slidenum">
              <a:rPr lang="en-US" smtClean="0"/>
              <a:pPr/>
              <a:t>12</a:t>
            </a:fld>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graphicFrame>
        <p:nvGraphicFramePr>
          <p:cNvPr id="9" name="Content Placeholder 5"/>
          <p:cNvGraphicFramePr>
            <a:graphicFrameLocks noGrp="1"/>
          </p:cNvGraphicFramePr>
          <p:nvPr>
            <p:ph sz="half" idx="1"/>
            <p:extLst>
              <p:ext uri="{D42A27DB-BD31-4B8C-83A1-F6EECF244321}">
                <p14:modId xmlns:p14="http://schemas.microsoft.com/office/powerpoint/2010/main" val="1348412866"/>
              </p:ext>
            </p:extLst>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4"/>
          <p:cNvSpPr txBox="1">
            <a:spLocks noGrp="1"/>
          </p:cNvSpPr>
          <p:nvPr>
            <p:ph sz="half" idx="2"/>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891" indent="-342891"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32" indent="-285744"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2971" indent="-228594"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160" indent="-228594"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349"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537"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726"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8914"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103" indent="-228594"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Aft>
                <a:spcPts val="600"/>
              </a:spcAft>
            </a:pPr>
            <a:r>
              <a:rPr lang="en-US" sz="2400" kern="0" dirty="0" err="1" smtClean="0"/>
              <a:t>DynamoDB</a:t>
            </a:r>
            <a:r>
              <a:rPr lang="en-US" sz="2400" kern="0" dirty="0" smtClean="0"/>
              <a:t> is schema-less</a:t>
            </a:r>
          </a:p>
          <a:p>
            <a:pPr>
              <a:spcAft>
                <a:spcPts val="600"/>
              </a:spcAft>
            </a:pPr>
            <a:r>
              <a:rPr lang="en-US" sz="2400" kern="0" dirty="0" smtClean="0"/>
              <a:t>Item can have any number of attributes</a:t>
            </a:r>
          </a:p>
          <a:p>
            <a:pPr>
              <a:spcAft>
                <a:spcPts val="600"/>
              </a:spcAft>
            </a:pPr>
            <a:r>
              <a:rPr lang="en-US" sz="2400" kern="0" dirty="0" smtClean="0"/>
              <a:t>An attribute is a name-value pair</a:t>
            </a:r>
          </a:p>
          <a:p>
            <a:pPr lvl="1">
              <a:spcAft>
                <a:spcPts val="600"/>
              </a:spcAft>
            </a:pPr>
            <a:r>
              <a:rPr lang="en-US" kern="0" smtClean="0"/>
              <a:t>single/multi-valued set</a:t>
            </a:r>
            <a:endParaRPr lang="en-US" kern="0" dirty="0"/>
          </a:p>
        </p:txBody>
      </p:sp>
    </p:spTree>
    <p:extLst>
      <p:ext uri="{BB962C8B-B14F-4D97-AF65-F5344CB8AC3E}">
        <p14:creationId xmlns:p14="http://schemas.microsoft.com/office/powerpoint/2010/main" val="69323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concepts</a:t>
            </a:r>
          </a:p>
        </p:txBody>
      </p:sp>
      <p:sp>
        <p:nvSpPr>
          <p:cNvPr id="3" name="Content Placeholder 2"/>
          <p:cNvSpPr>
            <a:spLocks noGrp="1"/>
          </p:cNvSpPr>
          <p:nvPr>
            <p:ph idx="1"/>
          </p:nvPr>
        </p:nvSpPr>
        <p:spPr/>
        <p:txBody>
          <a:bodyPr/>
          <a:lstStyle/>
          <a:p>
            <a:pPr>
              <a:spcBef>
                <a:spcPts val="600"/>
              </a:spcBef>
              <a:spcAft>
                <a:spcPts val="600"/>
              </a:spcAft>
            </a:pPr>
            <a:r>
              <a:rPr lang="en-US" dirty="0"/>
              <a:t>Primary keys</a:t>
            </a:r>
          </a:p>
          <a:p>
            <a:pPr lvl="1">
              <a:spcBef>
                <a:spcPts val="600"/>
              </a:spcBef>
              <a:spcAft>
                <a:spcPts val="300"/>
              </a:spcAft>
            </a:pPr>
            <a:r>
              <a:rPr lang="en-US" sz="2400" dirty="0"/>
              <a:t>Hash type primary key</a:t>
            </a:r>
          </a:p>
          <a:p>
            <a:pPr lvl="1">
              <a:spcBef>
                <a:spcPts val="600"/>
              </a:spcBef>
              <a:spcAft>
                <a:spcPts val="300"/>
              </a:spcAft>
            </a:pPr>
            <a:r>
              <a:rPr lang="en-US" sz="2400" dirty="0"/>
              <a:t>Hash and range type primary key</a:t>
            </a:r>
          </a:p>
          <a:p>
            <a:pPr>
              <a:spcBef>
                <a:spcPts val="600"/>
              </a:spcBef>
              <a:spcAft>
                <a:spcPts val="600"/>
              </a:spcAft>
            </a:pPr>
            <a:r>
              <a:rPr lang="en-US" dirty="0"/>
              <a:t>Secondary Indexes</a:t>
            </a:r>
          </a:p>
          <a:p>
            <a:pPr lvl="1">
              <a:spcBef>
                <a:spcPts val="600"/>
              </a:spcBef>
              <a:spcAft>
                <a:spcPts val="300"/>
              </a:spcAft>
            </a:pPr>
            <a:r>
              <a:rPr lang="en-GB" sz="2400" dirty="0"/>
              <a:t>Local secondary index</a:t>
            </a:r>
          </a:p>
          <a:p>
            <a:pPr lvl="1">
              <a:spcBef>
                <a:spcPts val="600"/>
              </a:spcBef>
              <a:spcAft>
                <a:spcPts val="300"/>
              </a:spcAft>
            </a:pPr>
            <a:r>
              <a:rPr lang="en-GB" sz="2400" dirty="0"/>
              <a:t>Global secondary index</a:t>
            </a:r>
            <a:endParaRPr lang="en-US" dirty="0"/>
          </a:p>
          <a:p>
            <a:pPr>
              <a:spcBef>
                <a:spcPts val="600"/>
              </a:spcBef>
              <a:spcAft>
                <a:spcPts val="600"/>
              </a:spcAft>
            </a:pPr>
            <a:r>
              <a:rPr lang="en-US" dirty="0" err="1"/>
              <a:t>DynamoDB</a:t>
            </a:r>
            <a:r>
              <a:rPr lang="en-US" dirty="0"/>
              <a:t> data types</a:t>
            </a:r>
          </a:p>
          <a:p>
            <a:pPr lvl="1">
              <a:spcBef>
                <a:spcPts val="600"/>
              </a:spcBef>
              <a:spcAft>
                <a:spcPts val="300"/>
              </a:spcAft>
            </a:pPr>
            <a:r>
              <a:rPr lang="en-US" sz="2400" dirty="0"/>
              <a:t>Scalar data types</a:t>
            </a:r>
          </a:p>
          <a:p>
            <a:pPr lvl="1">
              <a:spcBef>
                <a:spcPts val="600"/>
              </a:spcBef>
              <a:spcAft>
                <a:spcPts val="300"/>
              </a:spcAft>
            </a:pPr>
            <a:r>
              <a:rPr lang="en-US" sz="2400" dirty="0"/>
              <a:t>Multivalued data </a:t>
            </a:r>
            <a:r>
              <a:rPr lang="en-US" sz="2400" dirty="0" smtClean="0"/>
              <a:t>types</a:t>
            </a:r>
            <a:endParaRPr lang="en-US" dirty="0"/>
          </a:p>
        </p:txBody>
      </p:sp>
      <p:sp>
        <p:nvSpPr>
          <p:cNvPr id="4" name="Slide Number Placeholder 3"/>
          <p:cNvSpPr>
            <a:spLocks noGrp="1"/>
          </p:cNvSpPr>
          <p:nvPr>
            <p:ph type="sldNum" sz="quarter" idx="10"/>
          </p:nvPr>
        </p:nvSpPr>
        <p:spPr/>
        <p:txBody>
          <a:bodyPr/>
          <a:lstStyle/>
          <a:p>
            <a:fld id="{57FF45E4-09D7-47EE-8CEE-32272683820E}"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Université catholique de Louvain </a:t>
            </a:r>
            <a:endParaRPr lang="en-US" dirty="0"/>
          </a:p>
        </p:txBody>
      </p:sp>
      <p:grpSp>
        <p:nvGrpSpPr>
          <p:cNvPr id="7" name="Group 6"/>
          <p:cNvGrpSpPr/>
          <p:nvPr/>
        </p:nvGrpSpPr>
        <p:grpSpPr>
          <a:xfrm>
            <a:off x="5112327" y="3156677"/>
            <a:ext cx="4031673" cy="2805756"/>
            <a:chOff x="5209930" y="2116419"/>
            <a:chExt cx="3615311" cy="2805756"/>
          </a:xfrm>
        </p:grpSpPr>
        <p:sp>
          <p:nvSpPr>
            <p:cNvPr id="8" name="TextBox 7"/>
            <p:cNvSpPr txBox="1"/>
            <p:nvPr/>
          </p:nvSpPr>
          <p:spPr>
            <a:xfrm>
              <a:off x="5209930" y="2121408"/>
              <a:ext cx="3615311" cy="2800767"/>
            </a:xfrm>
            <a:prstGeom prst="rect">
              <a:avLst/>
            </a:prstGeom>
            <a:solidFill>
              <a:schemeClr val="tx1"/>
            </a:solidFill>
          </p:spPr>
          <p:txBody>
            <a:bodyPr wrap="square" rtlCol="0">
              <a:spAutoFit/>
            </a:bodyPr>
            <a:lstStyle/>
            <a:p>
              <a:endParaRPr lang="en-GB" sz="1600" b="1" dirty="0">
                <a:solidFill>
                  <a:schemeClr val="bg1"/>
                </a:solidFill>
              </a:endParaRPr>
            </a:p>
            <a:p>
              <a:r>
                <a:rPr lang="en-GB" sz="1600" b="1" dirty="0">
                  <a:solidFill>
                    <a:schemeClr val="bg1"/>
                  </a:solidFill>
                </a:rPr>
                <a:t>	 </a:t>
              </a:r>
              <a:r>
                <a:rPr lang="en-GB" sz="1600" b="1" dirty="0" smtClean="0">
                  <a:solidFill>
                    <a:schemeClr val="bg1"/>
                  </a:solidFill>
                </a:rPr>
                <a:t>      Primary </a:t>
              </a:r>
              <a:r>
                <a:rPr lang="en-GB" sz="1600" b="1" dirty="0">
                  <a:solidFill>
                    <a:schemeClr val="bg1"/>
                  </a:solidFill>
                </a:rPr>
                <a:t>or hash key</a:t>
              </a:r>
            </a:p>
            <a:p>
              <a:r>
                <a:rPr lang="en-GB" sz="1600" b="1" dirty="0">
                  <a:solidFill>
                    <a:schemeClr val="bg1"/>
                  </a:solidFill>
                </a:rPr>
                <a:t>  </a:t>
              </a:r>
              <a:endParaRPr lang="en-GB" sz="1600" b="1" dirty="0" smtClean="0">
                <a:solidFill>
                  <a:schemeClr val="bg1"/>
                </a:solidFill>
              </a:endParaRPr>
            </a:p>
            <a:p>
              <a:endParaRPr lang="en-GB" sz="1600" b="1" dirty="0" smtClean="0">
                <a:solidFill>
                  <a:schemeClr val="bg1"/>
                </a:solidFill>
              </a:endParaRPr>
            </a:p>
            <a:p>
              <a:r>
                <a:rPr lang="en-GB" sz="1600" b="1" dirty="0">
                  <a:solidFill>
                    <a:schemeClr val="bg1"/>
                  </a:solidFill>
                </a:rPr>
                <a:t>	 </a:t>
              </a:r>
              <a:r>
                <a:rPr lang="en-GB" sz="1600" b="1" dirty="0" smtClean="0">
                  <a:solidFill>
                    <a:schemeClr val="bg1"/>
                  </a:solidFill>
                </a:rPr>
                <a:t>      Composite </a:t>
              </a:r>
              <a:r>
                <a:rPr lang="en-GB" sz="1600" b="1" dirty="0">
                  <a:solidFill>
                    <a:schemeClr val="bg1"/>
                  </a:solidFill>
                </a:rPr>
                <a:t>or range key</a:t>
              </a:r>
            </a:p>
            <a:p>
              <a:endParaRPr lang="en-GB" sz="1600" b="1" dirty="0">
                <a:solidFill>
                  <a:schemeClr val="bg1"/>
                </a:solidFill>
              </a:endParaRPr>
            </a:p>
            <a:p>
              <a:endParaRPr lang="en-GB" sz="1600" b="1" dirty="0">
                <a:solidFill>
                  <a:schemeClr val="bg1"/>
                </a:solidFill>
              </a:endParaRPr>
            </a:p>
            <a:p>
              <a:endParaRPr lang="en-GB" sz="1600" b="1" dirty="0">
                <a:solidFill>
                  <a:schemeClr val="bg1"/>
                </a:solidFill>
              </a:endParaRPr>
            </a:p>
            <a:p>
              <a:endParaRPr lang="en-GB" sz="1600" b="1" dirty="0">
                <a:solidFill>
                  <a:schemeClr val="bg1"/>
                </a:solidFill>
              </a:endParaRPr>
            </a:p>
            <a:p>
              <a:r>
                <a:rPr lang="en-GB" sz="1600" b="1" dirty="0">
                  <a:solidFill>
                    <a:schemeClr val="bg1"/>
                  </a:solidFill>
                </a:rPr>
                <a:t>	</a:t>
              </a:r>
              <a:r>
                <a:rPr lang="en-GB" sz="1600" b="1" dirty="0" smtClean="0">
                  <a:solidFill>
                    <a:schemeClr val="bg1"/>
                  </a:solidFill>
                </a:rPr>
                <a:t>       Sets </a:t>
              </a:r>
              <a:r>
                <a:rPr lang="en-GB" sz="1600" b="1" dirty="0">
                  <a:solidFill>
                    <a:schemeClr val="bg1"/>
                  </a:solidFill>
                </a:rPr>
                <a:t>of </a:t>
              </a:r>
              <a:r>
                <a:rPr lang="en-GB" sz="1600" b="1" dirty="0" smtClean="0">
                  <a:solidFill>
                    <a:schemeClr val="bg1"/>
                  </a:solidFill>
                </a:rPr>
                <a:t>strings/numbers</a:t>
              </a:r>
              <a:endParaRPr lang="en-GB" sz="1600" b="1" dirty="0">
                <a:solidFill>
                  <a:schemeClr val="bg1"/>
                </a:solidFill>
              </a:endParaRPr>
            </a:p>
            <a:p>
              <a:endParaRPr lang="en-GB" sz="1600" b="1" dirty="0">
                <a:solidFill>
                  <a:schemeClr val="bg1"/>
                </a:solidFill>
              </a:endParaRPr>
            </a:p>
          </p:txBody>
        </p:sp>
        <p:graphicFrame>
          <p:nvGraphicFramePr>
            <p:cNvPr id="9" name="Diagram 8"/>
            <p:cNvGraphicFramePr/>
            <p:nvPr>
              <p:extLst>
                <p:ext uri="{D42A27DB-BD31-4B8C-83A1-F6EECF244321}">
                  <p14:modId xmlns:p14="http://schemas.microsoft.com/office/powerpoint/2010/main" val="957367635"/>
                </p:ext>
              </p:extLst>
            </p:nvPr>
          </p:nvGraphicFramePr>
          <p:xfrm>
            <a:off x="5234148" y="2116419"/>
            <a:ext cx="1118768" cy="279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extLst>
      <p:ext uri="{BB962C8B-B14F-4D97-AF65-F5344CB8AC3E}">
        <p14:creationId xmlns:p14="http://schemas.microsoft.com/office/powerpoint/2010/main" val="173714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Operations</a:t>
            </a:r>
          </a:p>
        </p:txBody>
      </p:sp>
      <p:sp>
        <p:nvSpPr>
          <p:cNvPr id="3" name="Content Placeholder 2"/>
          <p:cNvSpPr>
            <a:spLocks noGrp="1"/>
          </p:cNvSpPr>
          <p:nvPr>
            <p:ph idx="1"/>
          </p:nvPr>
        </p:nvSpPr>
        <p:spPr>
          <a:xfrm>
            <a:off x="554182" y="1658938"/>
            <a:ext cx="8208818" cy="4532312"/>
          </a:xfrm>
        </p:spPr>
        <p:txBody>
          <a:bodyPr/>
          <a:lstStyle/>
          <a:p>
            <a:r>
              <a:rPr lang="en-US" dirty="0"/>
              <a:t>Table operations</a:t>
            </a:r>
          </a:p>
          <a:p>
            <a:pPr lvl="1"/>
            <a:r>
              <a:rPr lang="en-GB" sz="2400" dirty="0"/>
              <a:t>create, update and delete tables</a:t>
            </a:r>
            <a:endParaRPr lang="en-US" sz="2400" dirty="0"/>
          </a:p>
          <a:p>
            <a:r>
              <a:rPr lang="en-US" dirty="0"/>
              <a:t>Item operations</a:t>
            </a:r>
          </a:p>
          <a:p>
            <a:pPr lvl="1"/>
            <a:r>
              <a:rPr lang="en-GB" sz="2400" dirty="0"/>
              <a:t>add, update and delete</a:t>
            </a:r>
          </a:p>
          <a:p>
            <a:pPr lvl="1"/>
            <a:r>
              <a:rPr lang="en-GB" sz="2400" dirty="0"/>
              <a:t>retrieve a single item or multiple items</a:t>
            </a:r>
            <a:endParaRPr lang="en-US" sz="2400" dirty="0"/>
          </a:p>
          <a:p>
            <a:r>
              <a:rPr lang="en-US" dirty="0"/>
              <a:t>Query and Scan</a:t>
            </a:r>
          </a:p>
          <a:p>
            <a:pPr lvl="1"/>
            <a:r>
              <a:rPr lang="en-GB" sz="2400" dirty="0"/>
              <a:t>query a table by hash attribute </a:t>
            </a:r>
            <a:r>
              <a:rPr lang="en-GB" sz="2400" dirty="0" smtClean="0"/>
              <a:t>/ optional </a:t>
            </a:r>
            <a:r>
              <a:rPr lang="en-GB" sz="2400" dirty="0"/>
              <a:t>range filter</a:t>
            </a:r>
          </a:p>
          <a:p>
            <a:pPr lvl="1"/>
            <a:r>
              <a:rPr lang="en-GB" sz="2400" dirty="0"/>
              <a:t>Query the index using its key</a:t>
            </a:r>
          </a:p>
          <a:p>
            <a:pPr lvl="1"/>
            <a:r>
              <a:rPr lang="en-GB" sz="2400" dirty="0"/>
              <a:t>Scan </a:t>
            </a:r>
            <a:r>
              <a:rPr lang="en-GB" sz="2400" dirty="0" smtClean="0"/>
              <a:t>items </a:t>
            </a:r>
            <a:r>
              <a:rPr lang="en-GB" sz="2400" dirty="0"/>
              <a:t>in the table </a:t>
            </a:r>
            <a:r>
              <a:rPr lang="en-GB" sz="2400" dirty="0" smtClean="0"/>
              <a:t>/ secondary </a:t>
            </a:r>
            <a:r>
              <a:rPr lang="en-GB" sz="2400" dirty="0"/>
              <a:t>index</a:t>
            </a:r>
            <a:endParaRPr lang="en-US" dirty="0"/>
          </a:p>
        </p:txBody>
      </p:sp>
      <p:sp>
        <p:nvSpPr>
          <p:cNvPr id="4" name="Slide Number Placeholder 3"/>
          <p:cNvSpPr>
            <a:spLocks noGrp="1"/>
          </p:cNvSpPr>
          <p:nvPr>
            <p:ph type="sldNum" sz="quarter" idx="10"/>
          </p:nvPr>
        </p:nvSpPr>
        <p:spPr/>
        <p:txBody>
          <a:bodyPr/>
          <a:lstStyle/>
          <a:p>
            <a:fld id="{57FF45E4-09D7-47EE-8CEE-32272683820E}"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Université catholique de Louvain </a:t>
            </a:r>
            <a:endParaRPr lang="en-US" dirty="0"/>
          </a:p>
        </p:txBody>
      </p:sp>
    </p:spTree>
    <p:extLst>
      <p:ext uri="{BB962C8B-B14F-4D97-AF65-F5344CB8AC3E}">
        <p14:creationId xmlns:p14="http://schemas.microsoft.com/office/powerpoint/2010/main" val="75742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Operations</a:t>
            </a:r>
          </a:p>
        </p:txBody>
      </p:sp>
      <p:sp>
        <p:nvSpPr>
          <p:cNvPr id="3" name="Content Placeholder 2"/>
          <p:cNvSpPr>
            <a:spLocks noGrp="1"/>
          </p:cNvSpPr>
          <p:nvPr>
            <p:ph idx="1"/>
          </p:nvPr>
        </p:nvSpPr>
        <p:spPr>
          <a:xfrm>
            <a:off x="554182" y="1658938"/>
            <a:ext cx="8208818" cy="4532312"/>
          </a:xfrm>
        </p:spPr>
        <p:txBody>
          <a:bodyPr/>
          <a:lstStyle/>
          <a:p>
            <a:pPr>
              <a:spcBef>
                <a:spcPts val="600"/>
              </a:spcBef>
              <a:spcAft>
                <a:spcPts val="600"/>
              </a:spcAft>
            </a:pPr>
            <a:r>
              <a:rPr lang="en-US" dirty="0"/>
              <a:t>Data Read and Consistency considerations </a:t>
            </a:r>
          </a:p>
          <a:p>
            <a:pPr lvl="1">
              <a:spcBef>
                <a:spcPts val="600"/>
              </a:spcBef>
              <a:spcAft>
                <a:spcPts val="600"/>
              </a:spcAft>
            </a:pPr>
            <a:r>
              <a:rPr lang="en-GB" sz="2400" dirty="0"/>
              <a:t>Multiple copies of each item to ensure durability</a:t>
            </a:r>
          </a:p>
          <a:p>
            <a:pPr lvl="1">
              <a:spcBef>
                <a:spcPts val="600"/>
              </a:spcBef>
              <a:spcAft>
                <a:spcPts val="600"/>
              </a:spcAft>
            </a:pPr>
            <a:r>
              <a:rPr lang="en-GB" sz="2400" dirty="0"/>
              <a:t>Eventually Consistent Reads</a:t>
            </a:r>
          </a:p>
          <a:p>
            <a:pPr lvl="1">
              <a:spcBef>
                <a:spcPts val="600"/>
              </a:spcBef>
              <a:spcAft>
                <a:spcPts val="600"/>
              </a:spcAft>
            </a:pPr>
            <a:r>
              <a:rPr lang="en-GB" sz="2400" dirty="0"/>
              <a:t>Strongly Consistent Reads</a:t>
            </a:r>
            <a:endParaRPr lang="en-US" sz="2400" dirty="0"/>
          </a:p>
          <a:p>
            <a:pPr>
              <a:spcBef>
                <a:spcPts val="600"/>
              </a:spcBef>
              <a:spcAft>
                <a:spcPts val="600"/>
              </a:spcAft>
            </a:pPr>
            <a:r>
              <a:rPr lang="en-US" dirty="0"/>
              <a:t>Conditional updates and concurrency control</a:t>
            </a:r>
          </a:p>
          <a:p>
            <a:pPr lvl="1">
              <a:spcBef>
                <a:spcPts val="600"/>
              </a:spcBef>
              <a:spcAft>
                <a:spcPts val="600"/>
              </a:spcAft>
            </a:pPr>
            <a:r>
              <a:rPr lang="en-GB" sz="2400" dirty="0"/>
              <a:t>updates made by one client don't overwrite updates made by another client</a:t>
            </a:r>
          </a:p>
          <a:p>
            <a:pPr lvl="1">
              <a:spcBef>
                <a:spcPts val="600"/>
              </a:spcBef>
              <a:spcAft>
                <a:spcPts val="600"/>
              </a:spcAft>
            </a:pPr>
            <a:r>
              <a:rPr lang="en-GB" sz="2400" dirty="0"/>
              <a:t>“conditional write” and “atomic counter”</a:t>
            </a:r>
            <a:endParaRPr lang="en-GB" sz="2400" dirty="0"/>
          </a:p>
        </p:txBody>
      </p:sp>
      <p:sp>
        <p:nvSpPr>
          <p:cNvPr id="4" name="Slide Number Placeholder 3"/>
          <p:cNvSpPr>
            <a:spLocks noGrp="1"/>
          </p:cNvSpPr>
          <p:nvPr>
            <p:ph type="sldNum" sz="quarter" idx="10"/>
          </p:nvPr>
        </p:nvSpPr>
        <p:spPr/>
        <p:txBody>
          <a:bodyPr/>
          <a:lstStyle/>
          <a:p>
            <a:fld id="{57FF45E4-09D7-47EE-8CEE-32272683820E}"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Université catholique de Louvain </a:t>
            </a:r>
            <a:endParaRPr lang="en-US" dirty="0"/>
          </a:p>
        </p:txBody>
      </p:sp>
    </p:spTree>
    <p:extLst>
      <p:ext uri="{BB962C8B-B14F-4D97-AF65-F5344CB8AC3E}">
        <p14:creationId xmlns:p14="http://schemas.microsoft.com/office/powerpoint/2010/main" val="136907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a:xfrm>
            <a:off x="554182" y="1658938"/>
            <a:ext cx="8208818" cy="4532312"/>
          </a:xfrm>
        </p:spPr>
        <p:txBody>
          <a:bodyPr/>
          <a:lstStyle/>
          <a:p>
            <a:pPr>
              <a:spcBef>
                <a:spcPts val="600"/>
              </a:spcBef>
              <a:spcAft>
                <a:spcPts val="600"/>
              </a:spcAft>
            </a:pPr>
            <a:r>
              <a:rPr lang="en-US" dirty="0"/>
              <a:t>Item size is limited to 64KB</a:t>
            </a:r>
          </a:p>
          <a:p>
            <a:pPr>
              <a:spcBef>
                <a:spcPts val="600"/>
              </a:spcBef>
              <a:spcAft>
                <a:spcPts val="600"/>
              </a:spcAft>
            </a:pPr>
            <a:r>
              <a:rPr lang="en-US" dirty="0"/>
              <a:t>Attribute values can not be null or empty</a:t>
            </a:r>
          </a:p>
          <a:p>
            <a:pPr>
              <a:spcBef>
                <a:spcPts val="600"/>
              </a:spcBef>
              <a:spcAft>
                <a:spcPts val="600"/>
              </a:spcAft>
            </a:pPr>
            <a:r>
              <a:rPr lang="en-US" dirty="0"/>
              <a:t>Hash primary key </a:t>
            </a:r>
            <a:r>
              <a:rPr lang="en-US" dirty="0" smtClean="0"/>
              <a:t>value </a:t>
            </a:r>
            <a:r>
              <a:rPr lang="en-US" dirty="0"/>
              <a:t>is limited to 1024 bytes</a:t>
            </a:r>
          </a:p>
          <a:p>
            <a:pPr>
              <a:spcBef>
                <a:spcPts val="600"/>
              </a:spcBef>
              <a:spcAft>
                <a:spcPts val="600"/>
              </a:spcAft>
            </a:pPr>
            <a:r>
              <a:rPr lang="en-US" dirty="0"/>
              <a:t>Range primary key </a:t>
            </a:r>
            <a:r>
              <a:rPr lang="en-US" dirty="0" smtClean="0"/>
              <a:t>value </a:t>
            </a:r>
            <a:r>
              <a:rPr lang="en-US" dirty="0"/>
              <a:t>is limited to 2048 bytes</a:t>
            </a:r>
          </a:p>
          <a:p>
            <a:pPr>
              <a:spcBef>
                <a:spcPts val="600"/>
              </a:spcBef>
              <a:spcAft>
                <a:spcPts val="600"/>
              </a:spcAft>
            </a:pPr>
            <a:r>
              <a:rPr lang="en-US" dirty="0"/>
              <a:t>Up to 5 local </a:t>
            </a:r>
            <a:r>
              <a:rPr lang="en-US" dirty="0" smtClean="0"/>
              <a:t>and </a:t>
            </a:r>
            <a:r>
              <a:rPr lang="en-US" dirty="0"/>
              <a:t>global secondary indexes per </a:t>
            </a:r>
            <a:r>
              <a:rPr lang="en-US" dirty="0" smtClean="0"/>
              <a:t>table</a:t>
            </a:r>
            <a:endParaRPr lang="en-US" dirty="0"/>
          </a:p>
        </p:txBody>
      </p:sp>
      <p:sp>
        <p:nvSpPr>
          <p:cNvPr id="4" name="Slide Number Placeholder 3"/>
          <p:cNvSpPr>
            <a:spLocks noGrp="1"/>
          </p:cNvSpPr>
          <p:nvPr>
            <p:ph type="sldNum" sz="quarter" idx="10"/>
          </p:nvPr>
        </p:nvSpPr>
        <p:spPr/>
        <p:txBody>
          <a:bodyPr/>
          <a:lstStyle/>
          <a:p>
            <a:fld id="{57FF45E4-09D7-47EE-8CEE-32272683820E}"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Université catholique de Louvain </a:t>
            </a:r>
            <a:endParaRPr lang="en-US" dirty="0"/>
          </a:p>
        </p:txBody>
      </p:sp>
    </p:spTree>
    <p:extLst>
      <p:ext uri="{BB962C8B-B14F-4D97-AF65-F5344CB8AC3E}">
        <p14:creationId xmlns:p14="http://schemas.microsoft.com/office/powerpoint/2010/main" val="88449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ElastiCache</a:t>
            </a:r>
            <a:endParaRPr lang="en-US" dirty="0"/>
          </a:p>
        </p:txBody>
      </p:sp>
      <p:sp>
        <p:nvSpPr>
          <p:cNvPr id="3" name="Content Placeholder 2"/>
          <p:cNvSpPr>
            <a:spLocks noGrp="1"/>
          </p:cNvSpPr>
          <p:nvPr>
            <p:ph idx="1"/>
          </p:nvPr>
        </p:nvSpPr>
        <p:spPr/>
        <p:txBody>
          <a:bodyPr>
            <a:normAutofit/>
          </a:bodyPr>
          <a:lstStyle/>
          <a:p>
            <a:pPr>
              <a:spcBef>
                <a:spcPts val="600"/>
              </a:spcBef>
              <a:spcAft>
                <a:spcPts val="600"/>
              </a:spcAft>
            </a:pPr>
            <a:r>
              <a:rPr lang="en-US" dirty="0"/>
              <a:t>Memory caching moves repetitive queries to a cache to limit loads on the </a:t>
            </a:r>
            <a:r>
              <a:rPr lang="en-US" dirty="0" smtClean="0"/>
              <a:t>server.</a:t>
            </a:r>
          </a:p>
          <a:p>
            <a:pPr>
              <a:spcBef>
                <a:spcPts val="600"/>
              </a:spcBef>
              <a:spcAft>
                <a:spcPts val="600"/>
              </a:spcAft>
            </a:pPr>
            <a:r>
              <a:rPr lang="en-US" dirty="0"/>
              <a:t>The information is in the memory, as opposed to on disk, so it serves up very </a:t>
            </a:r>
            <a:r>
              <a:rPr lang="en-US" dirty="0" smtClean="0"/>
              <a:t>fast.</a:t>
            </a:r>
          </a:p>
          <a:p>
            <a:pPr>
              <a:spcBef>
                <a:spcPts val="600"/>
              </a:spcBef>
              <a:spcAft>
                <a:spcPts val="600"/>
              </a:spcAft>
            </a:pPr>
            <a:r>
              <a:rPr lang="en-US" dirty="0" smtClean="0"/>
              <a:t>Works on top of </a:t>
            </a:r>
            <a:r>
              <a:rPr lang="en-US" dirty="0" err="1" smtClean="0"/>
              <a:t>Memcached</a:t>
            </a:r>
            <a:endParaRPr lang="en-US" dirty="0" smtClean="0"/>
          </a:p>
          <a:p>
            <a:pPr lvl="1">
              <a:spcBef>
                <a:spcPts val="600"/>
              </a:spcBef>
              <a:spcAft>
                <a:spcPts val="600"/>
              </a:spcAft>
            </a:pPr>
            <a:r>
              <a:rPr lang="en-US" dirty="0"/>
              <a:t>A</a:t>
            </a:r>
            <a:r>
              <a:rPr lang="en-US" dirty="0" smtClean="0"/>
              <a:t> </a:t>
            </a:r>
            <a:r>
              <a:rPr lang="en-US" dirty="0"/>
              <a:t>free open source, high-performance, distributed memory object caching </a:t>
            </a:r>
            <a:r>
              <a:rPr lang="en-US" dirty="0" smtClean="0"/>
              <a:t>system</a:t>
            </a:r>
          </a:p>
          <a:p>
            <a:pPr>
              <a:spcBef>
                <a:spcPts val="600"/>
              </a:spcBef>
              <a:spcAft>
                <a:spcPts val="600"/>
              </a:spcAft>
            </a:pPr>
            <a:r>
              <a:rPr lang="en-US" dirty="0"/>
              <a:t>AWS is taking out the complexity by offering Memecached as a </a:t>
            </a:r>
            <a:r>
              <a:rPr lang="en-US" dirty="0" smtClean="0"/>
              <a:t>service.</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17</a:t>
            </a:fld>
            <a:endParaRPr lang="en-US"/>
          </a:p>
        </p:txBody>
      </p:sp>
    </p:spTree>
    <p:extLst>
      <p:ext uri="{BB962C8B-B14F-4D97-AF65-F5344CB8AC3E}">
        <p14:creationId xmlns:p14="http://schemas.microsoft.com/office/powerpoint/2010/main" val="226395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965" y="1865938"/>
            <a:ext cx="4918217" cy="4169112"/>
          </a:xfrm>
        </p:spPr>
        <p:txBody>
          <a:bodyPr/>
          <a:lstStyle/>
          <a:p>
            <a:r>
              <a:rPr lang="en-IN" dirty="0" smtClean="0"/>
              <a:t>Very simple</a:t>
            </a:r>
          </a:p>
          <a:p>
            <a:r>
              <a:rPr lang="en-IN" dirty="0" smtClean="0"/>
              <a:t>In-memory key-value object cache service </a:t>
            </a:r>
          </a:p>
          <a:p>
            <a:r>
              <a:rPr lang="en-IN" dirty="0" smtClean="0"/>
              <a:t>“Hot” data from DB stored in cache</a:t>
            </a:r>
          </a:p>
          <a:p>
            <a:r>
              <a:rPr lang="en-IN" dirty="0" smtClean="0"/>
              <a:t>Independence</a:t>
            </a:r>
            <a:endParaRPr lang="en-IN" dirty="0"/>
          </a:p>
        </p:txBody>
      </p:sp>
      <p:sp>
        <p:nvSpPr>
          <p:cNvPr id="7" name="Rounded Rectangle 6"/>
          <p:cNvSpPr/>
          <p:nvPr/>
        </p:nvSpPr>
        <p:spPr bwMode="auto">
          <a:xfrm>
            <a:off x="7339809" y="1865938"/>
            <a:ext cx="1423191"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a:solidFill>
                  <a:schemeClr val="bg1"/>
                </a:solidFill>
              </a:rPr>
              <a:t>Memcache</a:t>
            </a:r>
            <a:r>
              <a:rPr lang="en-US" sz="1600" dirty="0">
                <a:solidFill>
                  <a:schemeClr val="bg1"/>
                </a:solidFill>
              </a:rPr>
              <a:t> 1</a:t>
            </a:r>
          </a:p>
        </p:txBody>
      </p:sp>
      <p:sp>
        <p:nvSpPr>
          <p:cNvPr id="8" name="Rounded Rectangle 7"/>
          <p:cNvSpPr/>
          <p:nvPr/>
        </p:nvSpPr>
        <p:spPr bwMode="auto">
          <a:xfrm>
            <a:off x="5701440" y="2437722"/>
            <a:ext cx="754819" cy="521232"/>
          </a:xfrm>
          <a:prstGeom prst="roundRect">
            <a:avLst/>
          </a:prstGeom>
          <a:solidFill>
            <a:schemeClr val="tx2"/>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a:solidFill>
                  <a:schemeClr val="bg1"/>
                </a:solidFill>
              </a:rPr>
              <a:t>App</a:t>
            </a:r>
          </a:p>
        </p:txBody>
      </p:sp>
      <p:sp>
        <p:nvSpPr>
          <p:cNvPr id="9" name="Rounded Rectangle 8"/>
          <p:cNvSpPr/>
          <p:nvPr/>
        </p:nvSpPr>
        <p:spPr bwMode="auto">
          <a:xfrm>
            <a:off x="7339809" y="2417966"/>
            <a:ext cx="1423191"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a:solidFill>
                  <a:schemeClr val="bg1"/>
                </a:solidFill>
              </a:rPr>
              <a:t>Memcache</a:t>
            </a:r>
            <a:r>
              <a:rPr lang="en-US" sz="1600" dirty="0">
                <a:solidFill>
                  <a:schemeClr val="bg1"/>
                </a:solidFill>
              </a:rPr>
              <a:t> 2</a:t>
            </a:r>
          </a:p>
        </p:txBody>
      </p:sp>
      <p:sp>
        <p:nvSpPr>
          <p:cNvPr id="10" name="Rounded Rectangle 9"/>
          <p:cNvSpPr/>
          <p:nvPr/>
        </p:nvSpPr>
        <p:spPr bwMode="auto">
          <a:xfrm>
            <a:off x="7339809" y="2969994"/>
            <a:ext cx="1423191"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a:solidFill>
                  <a:schemeClr val="bg1"/>
                </a:solidFill>
              </a:rPr>
              <a:t>Memcache</a:t>
            </a:r>
            <a:r>
              <a:rPr lang="en-US" sz="1600" dirty="0">
                <a:solidFill>
                  <a:schemeClr val="bg1"/>
                </a:solidFill>
              </a:rPr>
              <a:t> 3</a:t>
            </a:r>
          </a:p>
        </p:txBody>
      </p:sp>
      <p:cxnSp>
        <p:nvCxnSpPr>
          <p:cNvPr id="11" name="Straight Arrow Connector 10"/>
          <p:cNvCxnSpPr>
            <a:stCxn id="8" idx="3"/>
            <a:endCxn id="7" idx="1"/>
          </p:cNvCxnSpPr>
          <p:nvPr/>
        </p:nvCxnSpPr>
        <p:spPr bwMode="auto">
          <a:xfrm flipV="1">
            <a:off x="6456260" y="2105394"/>
            <a:ext cx="883551" cy="5929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2" name="Straight Arrow Connector 11"/>
          <p:cNvCxnSpPr>
            <a:stCxn id="8" idx="3"/>
            <a:endCxn id="9" idx="1"/>
          </p:cNvCxnSpPr>
          <p:nvPr/>
        </p:nvCxnSpPr>
        <p:spPr bwMode="auto">
          <a:xfrm flipV="1">
            <a:off x="6456260" y="2657422"/>
            <a:ext cx="883551" cy="409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a:stCxn id="8" idx="3"/>
            <a:endCxn id="10" idx="1"/>
          </p:cNvCxnSpPr>
          <p:nvPr/>
        </p:nvCxnSpPr>
        <p:spPr bwMode="auto">
          <a:xfrm>
            <a:off x="6456260" y="2698338"/>
            <a:ext cx="883551" cy="5111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Footer Placeholder 14"/>
          <p:cNvSpPr>
            <a:spLocks noGrp="1"/>
          </p:cNvSpPr>
          <p:nvPr>
            <p:ph type="ftr" sz="quarter" idx="11"/>
          </p:nvPr>
        </p:nvSpPr>
        <p:spPr/>
        <p:txBody>
          <a:bodyPr/>
          <a:lstStyle/>
          <a:p>
            <a:r>
              <a:rPr lang="en-US" smtClean="0"/>
              <a:t>Université catholique de Louvain </a:t>
            </a:r>
            <a:endParaRPr lang="en-US"/>
          </a:p>
        </p:txBody>
      </p:sp>
      <p:sp>
        <p:nvSpPr>
          <p:cNvPr id="16" name="Slide Number Placeholder 15"/>
          <p:cNvSpPr>
            <a:spLocks noGrp="1"/>
          </p:cNvSpPr>
          <p:nvPr>
            <p:ph type="sldNum" sz="quarter" idx="10"/>
          </p:nvPr>
        </p:nvSpPr>
        <p:spPr/>
        <p:txBody>
          <a:bodyPr/>
          <a:lstStyle/>
          <a:p>
            <a:fld id="{57FF45E4-09D7-47EE-8CEE-32272683820E}" type="slidenum">
              <a:rPr lang="en-US" smtClean="0"/>
              <a:t>18</a:t>
            </a:fld>
            <a:endParaRPr lang="en-US"/>
          </a:p>
        </p:txBody>
      </p:sp>
      <p:sp>
        <p:nvSpPr>
          <p:cNvPr id="4" name="Title 3"/>
          <p:cNvSpPr>
            <a:spLocks noGrp="1"/>
          </p:cNvSpPr>
          <p:nvPr>
            <p:ph type="title"/>
          </p:nvPr>
        </p:nvSpPr>
        <p:spPr/>
        <p:txBody>
          <a:bodyPr/>
          <a:lstStyle/>
          <a:p>
            <a:r>
              <a:rPr lang="en-US" dirty="0" err="1"/>
              <a:t>Memcached</a:t>
            </a:r>
            <a:r>
              <a:rPr lang="en-US" dirty="0"/>
              <a:t> - Introduction</a:t>
            </a:r>
          </a:p>
        </p:txBody>
      </p:sp>
    </p:spTree>
    <p:extLst>
      <p:ext uri="{BB962C8B-B14F-4D97-AF65-F5344CB8AC3E}">
        <p14:creationId xmlns:p14="http://schemas.microsoft.com/office/powerpoint/2010/main" val="180860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Memcached</a:t>
            </a:r>
            <a:r>
              <a:rPr lang="en-US" dirty="0"/>
              <a:t> – Users and Services</a:t>
            </a:r>
            <a:endParaRPr lang="en-IN" b="1" dirty="0">
              <a:solidFill>
                <a:srgbClr val="002060"/>
              </a:solidFill>
            </a:endParaRPr>
          </a:p>
        </p:txBody>
      </p:sp>
      <p:pic>
        <p:nvPicPr>
          <p:cNvPr id="2050" name="Picture 2" descr="http://www.choosenonviolence.org/sites/default/files/Facebook_logo_(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966" y="2150778"/>
            <a:ext cx="1488849" cy="1488849"/>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youtube.com/yt/brand/media/image/YouTube-icon-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9965" y="4427137"/>
            <a:ext cx="1427192" cy="1004888"/>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s://encrypted-tbn1.gstatic.com/images?q=tbn:ANd9GcSaRg5YLvNi9n61uD_kNA65nCMLmzdYeOWAI05EODaI43qmVqSXLhbC2lm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650" y="1807879"/>
            <a:ext cx="2466975" cy="184785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8" descr="data:image/jpeg;base64,/9j/4AAQSkZJRgABAQAAAQABAAD/2wCEAAkGBxMTEhQUEhQWFRUWGRkaGBgYGBoYGBocHxsaHRYbHR8fHCggIBwlHB8XITEiJSkrLi4uHR8zODMsNygtLisBCgoKDA0NFA4NDisZFBksLDc3NysrKysrKys3LCsrKysrKysrKysrKyssLCwrKysrKysrKysrLCsrLCsrKysrK//AABEIAPkAywMBIgACEQEDEQH/xAAcAAABBQEBAQAAAAAAAAAAAAAAAwQFBgcCAQj/xABMEAACAQMCAwUEBgcECAMJAAABAgMABBESIQUxQQYTIlFhMnGBkQcUI0JSoTNicoKxwdGSorLwFSQ1Q1NzdLM0Y4MIFiWTwsPS4eP/xAAUAQEAAAAAAAAAAAAAAAAAAAAA/8QAFBEBAAAAAAAAAAAAAAAAAAAAAP/aAAwDAQACEQMRAD8A3GiiigKKKKAoopnc3uMKo1Mc4HLlzPoo2yfdjJIBBy8gHM/1qj/SV2xmsIRJH3KL07ws0kjfgRAMAY5uzbD7pOM1Dt329voxJDZqWkSRVlnWPUI2bSEgXJZTKTzxnGcDJBaoax+jzi3FLxZOK6o4wFLMxTOjmI40U4UnrkDG5OTsQ3nhd8s8MUyZ0yorrnY4YAjPrvTqkLG0SGNIolCRooVVHIADAFL0BRRRQcSSqvtED3kCiKVWGVYMPMEGqN2U4veTzXaXVv3aRSusU2NPegOQPCefhwdYwp8qnbbMLSuCumQh21fdIVVznPs4Ucx570E/XjMAMkgD1qDv+NmJC76QMquwJOWZUUDxcyzAUyu7pg+ZWzG33jgd23Lf/wAtvP7p35E4Cau+N28Yy8ijp1P8BTV+00J3jzIOunb8jj88VDcVgQowlOldt+RBz4SPXOMVXLzh7QKJEWS4wcaYtCNtzyWcddjgZ35eQaZYcQjmGY2zjmOTL7xzH8+lOqxXg3ae6muD/q6WpXVhHkZbjG26KyBWXlsduWTV8s+1Eit9uFZcjBRSGAwNzliGOcnbGxHluFuopK2uEkUOjBlPIjlStAUUUUBRRRQFFFFAUUUze5YnARseYx8fd/nryD2eU6sDcY5DmT7ycAD8/hulYoMF8EFjuWIJIGdIGNtI6AeZPMknqS2JB3AJIztqGByXGRt/n0ql/Sv2rfh9p4ZP9YlysQVQMficg5zpHwzigpX0vceaa8tOHWBCvHMrEp4QJ2Yd3y6qSWJxzPpW6oCAMnJxueWfWsa+g3sIRp4ndZMjhjArcwG2MrZ3LNvj0JO+RjZ6AooooEbrlg9f6Go9rdOqr7yB/OjtSlwbaQ2ePrCYeMMMqxUglDuNnXUnMY1ZyMZrGbmfjfG5O5WBrKFT9ozB0C+YyQCx/VAz5kA0G0Y5VQLe2W94abu9cyd5byP3fswReFvZQe0VxnVIWIIyMUr2E7P3vDLg2c031i0kjZ4n3BjkQrqTBJ0hlJOMkHTkYOqnHbWcMIOGQAB7ohXCjAitl/TNsMDKgoBtzPlQJ8S4bc3cVrGG7lFhSZpQQWM6qO4XT+FXxIc89KjzqW4FxP6zDqKhZFJjmj56JV2kT3dR5qVPWpgjy5UnpA5DnQMFslBXAOEOVUnKqRyKg7DHQDYUwubtBmWNhq32OQsoBOV359QGGSDy6gzLCo7ho0iS3POIl4/WJzkj9x8j3FaCB+kDhIuLNwql8aJkUjDEDDFccwxTUvvNL2scXdIYQoiKgoFAC6SMjAHpU04qNBjXwKUGCfCCNskk7e8mgkezXGFg+ykAWMnZsAaTyw36vLfp7uV0rMbmMllQEKWJGo76QFLNt1bAOB1NL23H5YFCIdSKfDrOSB5Ej7p/LbGw2DR6KZ8K4ik8YkT3EHmrDmp9R/Q08oCiiigKKK8Y0De8mCjc4/z/AJ/KkH4hGpI32DHYHHhKqwzyzlgOfn5HHk57wHutJbBwTyz0B25Fh8QPWkLfhLBhrYMoMZzjxPoXKhugxLqkyMkk+XMJOIkgEgqSAdJxkehwSMj0JFZ32/8Ao6k4lewStKq28agOpyWI1AsoxjGeWc7Vok8oRSzHAUEk+grHLb6ZZ5bt0gsxLApOMPpfGcaiT4d+g299Bc+O9rFsL6ztmwYrnEYUADu2zhCoA9jJRSDyBB6YN1r5wvnur7iguriNoUiIaMagcaTmMAg4LZwTjooHlVwbjNwc5nl3/Xb+tBofa3iZigbu5USXbAOCxGd8Dzx1x8uYz+y4tIsySPJI2lgT4iSQDuME43G1R5OTk7k8zRQXO97eMdoYgP1nOfyH9ad2/DzdW6PPJKWfJ8LaVAz4QFxp5Y6b1Qq0rs7KGtYsdF0n3jY0CPCOBR25LIWZiMZbGw6gYAo4hMBNEqohnkDqjtsFQaWk35nkp0jmQOWMiVNRnFWgK6ZcN1CjJfI5FQviBHmOVB61q33pGJ9AFHwxvj3k01iZluoYgxZWSRpA2+FUAKQdjnUR57ZpzwhZRDiYktqOjUQXCfdDkbF+e49Nzzry6skdlY5DLnSykqRnmMjmD5Hag7cVEcTkTKlXxMhJj0DW2+xUqOakbEHA9RjNPW4fH1XPvrpYwowoA91BHKnetpm8EmkN3CnCEfeOobvg80BwM76udEkK406VC/hCgD5UrxC11gYJV1OpHHNGHIj+Y6jIrmKfvYklwFZtSuo5CRDh8ehO499BFPOhiRZDmRNSONy/hc90225ymjDenpSMsR7tS4Icltj7WjbRr/W9r1xpzvmpKUVXuN2pmCNGVkCMwMZkKIzA48RUE6kYHwkEZzncDASPZ7jDWsgdgRG2kONjlTnSwweaEHPocdK1FGBAIOQdwRyI6ViUN53kLE6QVaQbHK6lJDqGwMqSMg4G5I5ttf8AsHxI4e0kOWizoPmoOGX904+DLQW+iiigKQn3IXz5+7r/ACHxNLE1HR3GlmD5Y9CBz64A896BbU2WESrsdydgT15b+W9d2cxdSSMYJG3I+opExP3b42ZyTjyzjb5UR3RUAd04x+EZHz2oKV9OHHDbcNZVOGnYRg+h3b+6G3rNuxXDBDbKxHjlAdj6H2B8F395Nax287NR8RjjjuO8jQPlShGrOlic5BwNOrbHUVK8P7JWsSgBNekAZc55bUGY17WgdtLq0tLV5JEQbHT4RnPLI+Yx5kgdaynsxfyzxGWVQup2KAfgzt8twD1AHvIT1lZSStpjUsfTp76sVl2MkODK4T0G5/pUZ2b4jJDKAg1ayAVHM+RHuyf87jS6CuxdkbcDfW3xx/Cm81ilnIrqW7iQhJQWYhCdo5BvgbnS3mNOfZFWg0x4zErQSq/slGz7sGg5fhyfe1N7yD/Kuo7dV9lQKS4JIzWtuz+00aE+fsjf+dLzKSCA2k+eAcfPagGphLxCMawG1Mgyyp42HlkLkjPr5Hyqk8Xv7rh1y0t+zXdhLhRIFA+r5P34lAVgcgasE7bbnSzbtH2dEaifhEmg3YMZgjIEE4KOSyfdjcIrEMMAY6EnIWW845I9rHPbxgCV4lj73OSsroiPpU8sNrxqB0jfBOA743dtDAzrgsNIBblkkLk49+ageE9o472S3hVHglgZpJ7d1IKBIyirnGCuuRCDsfDyFWTidoJonjbYMMZ8j0PwOKDi7s5Y2KiXVjG7KAc435bY+FJQxCOMRrk+J3JPNmY5J8q4h4tqQiba4iGHQDJkA2V0HNg3pyNIzxzqneN+kO/cbYCfhLc+8I+A5Y60HUtVTj3AXZZDBNIhc6jEH0RsSRrOoIXXIzkKcE+WSathdXRZIzlH5Z5qR7St5MDTOWggbLhwgi7pSCqltI0gYUkkLtzxn2jueZrqxvWgnSVckq2cefmP3gSvvIPSntwKjp4xpZyOpVAfMe2/uGwHqT+Gg2iCUOqspyrAEHzBGQflXdVf6PuI97bshO8TbfsN4k+WSn7lWigTmYAbnH+c/wAqYXnEFt4e8cMckAKg1OzyMAiKPMswG+B1JABNOruIOQDyG/5/0yPjUL23t+9te7MsMKu6hpZlDKmMspALKC+oKBuMZyNxQSPB+LLcBsLJG6HDxSrokTPLIyQVO+GUlTg4OxxIVU+yN1NLLqkuYp1W2gIKKgbW5cyFtPIeBcLy333GTMwxtKC+tlJPhwTgDptnH/7zz5UHXGP92OpY/wCB/wCoHxp/TOG1YtrkYMQMADkOvzzj5Dl1eUEH2q7LW9/GI7hSQOWCQRyP8qYwdiLdcDLFRgBdgMDkNulTfGeKRWsMk876I4xlj+QAHUkkADqSKiOEXd5dxrN4LSKQao0Kd7OVPsM5LBEJG+jS2MjxZyKCWsuGxQ/o0C+vU/GjiV2IYpJTuEUtjzwM4qmdtO0N7wru7h2S6tGcJICgjmQkEgqynQw2PNRvgdci28StxcW7oDtKhwfeMqf4UDe0s5GjVpJW71gGbBIRcjOkKCBgcs8zjnRccNaRSkshZDjKgFdQ8ick4PvrnhvFlMIaU6WXwyA81cbMMc9+Y8810k08viVREn3e8BMjfu5Gge/J8wKB+x+AHIUmaZcJ4h3ocHwvGxV1PNT094I3Bp4aBG4iV1ZXUMrAhlYAgg8wQdiKrPZ3sdFZzSPFI5iYHuoWJKQliDKV331aU6ZAB3OatDVGveu7tHAoYp+kdjiOPPIHG7N+qPiRQKm2TWZNC94VCl8DUVByFJ54BztQ1INYk+3LI5/VPdr8Au+PeTUfdQaZreOEnXJIMg+LwDeQnO/L1oJCRRkHAyOR6ikZKd3mNbaeWdqjbu7RPaYA9B94+4Dc/CgbWS6bkxD2LlWOPKVBqDD3rkHzwKa62kBMeNHIyN7GfJcbufdt605tYtd1D3ylQVm7uM+0fszqZx91SNgvM5OcVzcSE8+gwANgB0AHICgYRREsys2r7N3BwFwUwSMeRBPWmDLkOp5KrOvp4l1D3Etn0J9aeysytqXG6OhznYNpORjr4eXrUbe3SRro1gNIRuxALkeyoH4QTyHMkZ6UE59Gt+EumiJ/SKQPXTlx8h3nzrUKwzstdkXdrJy8a59M7OPhkitzoGdwv2infy9OTH+lRHavhk84iESWsioxZ47lWZHOMLjSDggF9yrcwcbVKyyfahfLf3jTj+Jx8vOkyru7ASMmnGAAvI8juD6/KgjuyvB44TOy2kdo0jIGSMJoOlBupUDK6mcAkKeeQKdWs7ovdhCzA9dlHLJJ5888h5cgc06tJ21Mj4JX7w28tiPPBHv8hTugZ2t0xco4GR1GR0B5ZPQ889D5U7JqNu/DOp81H91gv8JD8qkKCp/SnwY3fDpYVdEctGU1sFVn1jShJ2yxOB+sVr3sp2oD91Z3SNb3wiBaJl2YL4WdGXK6SQds55jfGasPErCKeMxTxrJGcZRxlTg5GR7wDTfh/BLWDeC3hiPnHEiH5gA0GbdtOJx8Vf6vmRbW2lPeqkUslxcSJkaI1RSFTdhrY+0eXhydK4VcGSCFzG0JaNGMTZDRkqCUOQDleXIcqeFq4oEjAurVpGrzwM/OvWNNp+KQqdJcFvwrl3/srk/lSLcQJ9mGVh5kKv5Mwb8qCO4v9hcQ3A2WQiGb1DH7NverVOSjFV/ixa5aK306CXV21EZ0IctgdTnAqUub2QsdMLc+rAfwzQLGoDiELW3ezwsNBOuWJzhWPVlP3X+YNSJa4PSKP1JaQ/LC/wAa4Th66g8pMzqcrqwI1PmqDbPq2SPOgcA6o43wR3ihgrDDDIzuPOo+6syZY5kco6BgNgQQ2xBFSErknJOTSD0DCSxU+0zt73YD5ZxRFEsf6NVTPMqACfjzo/0hEZDGrhnHtKviK88asZ05wcasZrpzQR91OI57aZvZSXDHyVwVJPzrzin2ZYEHIOABuSScKB5k7UpdxK6lWGQRgim8GU0ksXdBhHbmg5bdNWNtR3FA37ptUkb4Eirqwu6kD21B6svX41U+IuyyspCHvGTScktpUAqpGPCusOck9TgEna2W3/iIT5d6T+z3T6v5VBXdqhztgllckbEspBGT8APdtQRloSj+qvscYznDEj4sR8K+hgc18/TLknyAJPw/qcD41vtr7C/sj+FA0vEJcaTggEjqOmxHUf56V5bRvqLvpGRjC5Puyfn8/n3xCTQVYgkYI2BY7kY2H+d67jcEAjcEZFAzjkMRbUjEE51qNXwIHiznJ2B59KVPFYOsqD0LAH5HenWa8wPKgiZZjLIGRSVRcLkFNZLKWIyM6QFG+MeLbNOddwekSfFpP/wpLhhy0h/Wf/GV/goqQJoGRFwPvxH07th/9yjh973gOw2LDIO2VOGHoQff7654zJIsLmL29gDjOnJALY64GTj0pCynghRYwSAu2WDb75zqxgknJJ8zQK8bvWhheRF1Mo2BzjcgZON8DmfdTeKwRx9rI056gnTHv5IuAV8tWr30q/FozsgeU+SIxH9ogIPiaQ4XZOrOzqI0OO7izqZT94kjYA/hBI65oH8USoNKKqr5KAB8hQxr0muCaCFtjnibZ+5bbfGQZqXY1CcSJgukucExshilIGSozlX9wPOns/EVGNKvIzeysaltXrn2QPUkCgdMaRlbAJAJx0GMn0GSB8zTQ2UrAmeQox9mKJsKvlrcYZm9FIHv50hwO7LmSGQYmixnBJDKfZdckn3jNBCR9rHe/NiITC4TvC8pDZGAcKqNjOCd9W2DsaedqL8qghjRZZ58rFG+6frO4/4aDc+ew5mqZ9I9yLPithekEgq6MBgZ05B3OBnTL1PSrb2esj4rqUq88wGSp1JGg3SKM/hHMke02T5YCm9ibU2XFru01FlkjWQMQBqI0nIAGAPHJsOWK0KQ1B3fZkSXq3jSMjomhVjwAR4sliQckhuQAxgbnnUy1AjIaZJGJJXV90jiMhGSAzFgqA430jJOOuBTqQ01sG+0uh17hMe4Sb0DMYQMEAGoYOOePLPly2qOuTT5gWJC4wPaY+yvlnzJ6KNz7t6aKFDOwyQkbkluZ1DQu3IeJlOB5czQRlwPszjmzkN8ACg+JLf2R5VvyLgAeQxWG8GjV7iKHILGSMyL1XJAQHyIDFvj6VulA1v30rqwTgjlz32qCuOK9yQNURVmYAO5jY75JVsFSPEowdI5eLcCrHcR6lYeY/PpUR9WVgCvgO5BAB9oeIEHYqeo9ByIBAQNlxeWa6Ze9ng7xS1vE8EbxYQBZu8KgtqWTn9qgw6Ab5q1W7uV8YUNvnScjnsRkA7jfHTlvzqr8N4a1s9uulmWOa4j1kD9HOvfZ25L3wjjA9BVpzQR7kxOWwShJJwCSM7nYbnDZ2HRvQ0LfSyH7KHC/jmJjB/ZXSWP7wX409nnVFLOwVRuSTgD40hDxKJyAHGTyBypPuDAE/Cg5s73XswCsM8jkbc+YByPIjqOdI8R4xBDJDHK2l5ywj8LEEqAWyQCFwDnxEcj5UhE3+tTAcgIif2iHB+agfIVUfpT4fmJmW3t0EssEc9yyI0xRmVMqQuQBsupmzjIA5GgtXaPtEtosDFGl7+ZIU0FQNTg6CSSBpOOdRvaTj95bW8k/wBUi0RrqIa5OsjIzhVhIJ/e6VBdreE3CcFnEojEkDLLFHGcxRpE66VU6FbAjDHxZOSdxnAcydm/rML6bDh8ffRHTJraWUB18JB+rqQcHOdXlQXWCcOiuvJlDD3EZFek1WPo34iJOG2mTh1j7vSThsxEodufJc1ZCaDxjTae4jiXLMsa+pCgn+ZpcmoXs3iR7m5cBmWQxRE76FUb6fIkkZNA6/0nCf8AeLj1OP4007P+O5urkbxBFiVujtkFtJ64xipJ41znAz7qJJCdidhy8hQMnso9feFFMg5ORqYDqFJ3UcthgUnPeqG0DLv+BAXb3kDkPU4FNeMXRV4lYtHCxPeSLzHkufu5P3ulPlZVTEShIzuAnJvUtzY+pJoGUksx5RBf23APyXV/GubZ9cCTdHLADGPZOCfdnrSPGw5iYR+0dttjgnxY9cUpeSM2kJoijRQqKcuwAHUDAz8TQJSNUZIzAmdDhVVlZtsSDqi55nO+eS9d9i7eJfvZkP6+An9hcA/vZpteTZyWOwGPQDyA5AelB7xfA0hNoioaMejDOT5sepO5qq8VvyjaFcIWxqY4wozhSAdi5OQufU/dqwXxKxW6H2lhXPpqLMo+ClaqfHLMyadJwdS+WMBlbJ2ySAMAetBYfonsA3E2KDCRoS2xyzDbJYnc5cc98ityqhfRLwzRDJNjGshF/ZTmfixI/dq+0BUHxWFcsjhdDbgsAVBz1B29rB+OPKpym1/DqXbmPzH3h8v5UEKCqRmSM92FBLL7Ue3MY6ehXHQ4NP4ZdSgkYPUeR5GmsXdkFV04BAIXGxwCAQORxpOPLFAZ02x3i9CuA494JwfeDk/hoOeMDKxjp3sefg2R+YFL92roA4DAgc96ZX99EVw0ixnII7z7MgqQV2bBxkVxacUXSPDIw+6UjeQEe9FIyOXwzyNA/traOMEIoXUck7kk4xkk+m1NOO8Kiu4JLeYExyABsHB2IYYPnkClPrueUU//AMph/ECuH4gB7STD/wBJyPyBoPOK8NS4jMUpcowIYK7JqBBBDFSCQQTkUxtuy9rGoQI5RQAqvNNIoA2AAeQgAADYbVJQXaP7DA45+Y945j417LKFBZiAAMkk4AHrQMrHglrAcw28MR80iRT8wM08JplHftIA0MUjqeTnEaH1Bcgkeqg16Y5z7TxR+iK0p+Z0D8jQOSaheyT4gmjPtJPJqHvwVPxwafNZA+1LM37yxj+4oP50xuuHiNZHtx9qw31s76wOhy3PyPSglGNNLm6RN3dV/aIH8abWUcE0ayKhIOzK7yMVYe0p1Md/5UvFEkf6NET1VFB+eM0CDTPIPskyD9+TKRD4kZb3KD8KLSFIIe5jJbLF2YjAJPRV+6npSsshO5JPvqmXvbdRNLBDa3E7xnTlFwhYe1kn2QDjfG+/TGQtEjU2kaqw8PE7n9JJHZRn7sf2k2OoLZwD6r8qYcL4UtrxLSjOwktSzM7FmZxKBqPwwPnQWvd20KQMKXZjyVR1IG5JOAB1J6VHkgbv4x+E4Cny1Y3I9M04srgB7lD7UixlPUKclfiTn4Ux4lhUIyC/MkHKpjfC9CfNvgNslgRv7gszMxyxJJPrUfBC0kiooyzsFA9ScCpLj28znkPCT+0VBIHmck7VaPo34GGlM7DaLKr6yH2t+uldvLJyKC/8JsVghjiXkige89T8Tk/GndFFAUUUUFY7TWhi1TxoxOkhhGdLuuDlVP4xuyZ65GQGJqrdluP3Yh1Tg3Kxu0cpWPu7mMqdmaLOJFKFX8GGwwwrVpssYYEHkarNxbCGbJ8JK6c4wrKp8G/IFckD9o89sA9tL0OivG4ZGAKspypB5EU24mxGJNR8PMnkB0b3DJz6E+lVeyt9N9dKELQKElAIOhJZf0wXpk6FfbkZWO2asFzal42WOXCupHiBkwCMZB1Bvnq+FBIRy5GeXmPI9R86TupyiMwBYqCdI5nA5D1oRQowDn189sUO222xoIzhMqqg72VTM5MhBYDSGwdC5+6Nh780vxCSFo2WVkCMCDlgBj35qJl4jdRyukls91FpQo8aQjxeLvAQ842A0Y2/F6GvE4vKu8fDJlPn/qaH599mge8Omd3CxFpI1X9KQe7wNgpY4BOOqfEdakGNV++41flCVsGY/ha6jVufmurpvsaOEX7rCUmk13Cq7lSrIcZJUKGAZ1XIXXjfG+5oJ1mpMtUXwm2je3jkkVZZZRrZ3AfGSfCudlA5YFdy21ugy0cSjzIAH8hQJ9nV3vXH6IyKF8i4B1kflTp2rhb1WAVCulR4VUAKB6ADFJu9AO1ISPQ702DltWjGFOGYnCKfInBJb9VQT6Cg8keo2aBO9EuPtAhQHJ9nOSMZxzxTqfT1LP8A3F+AB1fNvgKa20wWNnQANKCv4QiA/NnYjmAcDA6mgRmkpsEyC7fo1GT+tuAFHvO2egDeWKJplH6x+S/LmfjgeYpETd4qoMs7Pkrj2jgLENvugathv4sD0D20tZr2dVX2pGO+PCo5u3uGcnqSR1NbbwuwSCJIoxhUGB5nzJ9Sck++onsh2eFrHqfeZwNR28I5hBjbGdzjr6AYsFAUUUUBRRRQFIXlqJFwdvIjmD50vRQVK7ikiIXGTkDbZSCcFgOmPIfI1yIUbfxAHfCyOgPr4T/CrVc26uulhkfmPUVWuIWDRHO5X8Q/+ocs+v50CDyFDzJQ7YJ1Ee4nc/EnPLnjLlZARkcjTJnJGPAwPPVlfhsGpDhrt3YyyMfFndhuGZeqc9hnlvk9aA47w95gmiVoyjaiup1RxgjS/durY6jBxnGQeVRlpY3ya1SSJFYggu810U2wQgfQQCd8M7AEnG21TZkb8OfcyfzIpOS60+0rL06N/gJoGL216uyXUTbDeW3Jb1OY5UH92kIeDyNPHPcz940Wru0jj7qNSy6WOCzMxxtu2PSpbvM03W7DFggLlThsYAB8tTELn0zmg8htAmoKzKrEnSMeEnmVyDjPluPSu4lRDqVcv/xHOtx+ycAJ+6BXDFv1F97Fj8lUr/epJ/Vyf2UC/wAWf+FAz4hcGGTv8koxAmUnORyDj9YU+vU0MVqPijWSco5Zo4k71gxXcgjQuyjbO5zXVzMGJZhknclmY/lq0/lQEkwzjqeQG5PuHM02toBE2piRHkkwk5LE+n+79fvbez1oFyTlU2BGSEXAI8/CMEetMpZqDqebnTCeavJpvLf3VzY8MnuJe6iQs3XyX1J5AUDaNGkYKoJz5DJ9wHUnkB51qXYzsiLf7aZR3xHhXmIh5Z6uerfAbc3fZTsnHZrk+OU+0/Qc9lHQbnfmfyqx0BRRRQFFFFAUUUUBRRRQFeEV7RQQnEOAg7xHSfwn2T/T/O1Vu6t3ibxKUJPllSffyOwHI9Kv9cyIGBDAEHmCMigoH1g5xmMe9m/khpvKytIhfmh1BTuhPRsdcHBGetW287LwsSyZiYjHh3BHkQenoMVDT9mJ0YMndyac6funcYOx25HzoGTykkkuMn/y/wD+lNpYlPNic4zpVUJx56i4Pyr24sZ09qJ/grMPmARUfJdYznbHPO1BIyzDOw0joMk/mabvNTA3eTikpboDmwHpvn+FAvJIEYyBtOV0v5MPX+or2aQpjKgNsRr8TDqPDyU+9QwpD6nM5XRDM+GDY7s4ODkZ9KlI+yl5NlmQIzMSTI/hwfRcsD6b/CgiPrgV+9JLS4IU74BYYLEndjjYDGBz3pmCWwArPKTgRgEn5Lv88c+tXzh/0eoN55mf9WMd2vuJ3Yj4irVw3hUNuumGNUHXA3PvPM/E0FB4B2Fnc67lu6X/AIa4Lnz5eFc+mTgkbVoPDuHRQIEhQIvpzPqTzJ9TTqigKKKKAooooCiiighu0kl8iarJYJCoJMcutWY9ArA4B94xnqKoXYf6ROIcSuWgSC2h7tdUhcyFgNWkgLsdWdt8Y69AdWrDe1w/0Px+K8Xa3uiWkxywxC3I9cEpL6k0Ft+kLtjxHhmJO4t5rd2Kq4Mish3Kq4yRkr94bEg7DbMzwTiXELixS5X6mJJUSSNftSgVlJ0u2rOrdRkDAw2xqW7UcFS9tJrdiMSphW56W5xsPcwU/CsU7DccujbycDAZJ3maMP8A8GIlvrnxUhtPmZPQUGh/R92o4jxGNbhobeC3LYyTIzyAHD6BkAAHI1HqORpG+7UcVTiK8PSC0kd4++EgMqqseSpZxuRhhjAJzlfPa92NpHbwpHGAkcSBVHQKowN/cOdVb6PkNw1zxJwc3b4hByCtvHlYdjy1HU589QoLZaB9C96VL48RQELn0BJOPeaWqice7XXttfW1mILeQ3We7k7x1Ax7WpdJ5DfY7+lWbis1zHAXjELyIrMysWVWwM4UjJHxBoJWiqj9Hnaa44jALl4ooomLKqhmdzpOCScAAZz50ovG7yS8lgt44JIYtnnLOAj5P2WAp1yAaScEAZ3wcAhaq8IqF7V8RuLa2kuIVifuY3kdXLLqCjU2kgHBwGwCPLcc6Zdge0Fxf2y3UkcUUcmsIqszv4XKEsSABurbDO2N+lBYzbJ+BfkK7SMDkAPcKod92wvY+JxcO7i3Z5k7xZe8kChMSE5XQTq+zcYBP3dxvh1xztlLYTQrfQp9XnbQLiJyQjeUiMowMZOoMdgdqC6UVSPpI7YXHDI0nEMU0TyCMAuyOGKMw+6QR4W326fCYnm4mI8rDaM+M6O+lAJ6gN3XyJA+FBP0VAW/FriWyS4ijjEugmSKRmADrkSR6gDgq4ZdweVRHYftRecSthcpFbxKWZQGd3J08ycKMb++gu1FVC/7YvZSxpxGFYopW0pcxOXh1b4WQFVaM4HPxDnvgEizX5l0Zg7sv07zVpO3mu43xvg+6gc0VSPo+7XXXERK7QwwxwyGJsOzuWABbHhAA3G+/WrvQV3t/wBo/qFjNcDBcALEDyMjHC5GRkDdiPJTT7svxhby0guVx9qgYgdG5Ov7rBh8Kq/afhq8UvJbRv0VrAxY9BczqVhOPOOPU49ZF9Kr/wD7P/F27q5sZdpIHLqp5gMdMq/uyAk/t0GuUUUUBVJ+l/s79c4dJpXMsH20fUnSDrX11JqGPPTV2ooM++h/tStxwwd64DWg0SMx+4q5jc+mjYk9Uas37SXFzb3dvx1U0x3MxZEAwe7ChUD+s0IZvTepGz7FTpxm54fEWSynVZZcZANvr1KgIOQdYeH9nXWt9sezqXtlLa4C6l+zONkdd4z7gQPhkUET2z4oLi1t7e2fLcSKxow5iErrnkx6RZHvYVbbS2SKNI41CoihVUcgqjCge4AVln0G8In0NPdah3Gu2t0b7g16rn5yYXPTQRyrWaDM+3P+3uDf+t/hrQuKfoZf2H/wmsw7acUjbjXDJU1vFB3glkSN2RNWQMsFI9+OVaBx3jMKWryFwVdH0aQWLnSdlABJPuoMe7D9rfq3DLK2kEtvDPLKsl4ANKDUx0oc5VzyLkeEZIBxldx4baRRRJHCqrGo8IXljnnPXPPPUnNZn9FFlBPwgWF2hDFpNUUisjYLFlZcgbjIIZeRFNOx/aGXhly9hKZbqyU/Y3CRu/dA76G0qcqORxnSeWxwoaJ27/2bf/8AS3H/AGnqE+hb/Y1p75/+/LT3txxeE8NuQr6zPbzpEEBdnYoyAAKCfaIB8utRn0M3SrwyC3bKTR98XjdWRgDM7A4YDIwy7jzoIXtTdLF2osXfOkWpzhWY7/WwNlBP5Uv9ItvJxg29laxS90soknuHjeONAFZcKXUa2wzHC530+uGXGeJxt2jtLldbW8cBjeURuYwxFxjxBcY8abjYZ9DjWopQyhlIKsAQRyIPIigy/wD9ogf/AA2D/qk/7M9WXtHxy7QQBbWSJXubWN5TJEQiNPGG2VmJ1A6P3qq30+ziW0it4Q0sy3CuyRozlVEUgycAgbuux86u952osu71SMWUaW09zIzZBDIdOjOoMARtkEDyoJm8H2b/ALLfwNUH6A/9kR/8yX/FU1Y9p+8tJbqdWhjkMggjZG74oo0jUoyS7MGYADkVG/M1n6GOJR23DViuC0MiySErIjocE5BGRuPdQWv6TLNJeFXquAQsLuPRkGtD/aUU2+iS9eXhNoznJCumfMRyPGv91RUX21vrjiUZseHxvolIE91IjRwpHnJVCwBkY4AOnIwfXItdhBb8OtIoi2mKJQgJ5sQNzgDdmOTgDzoKV9BP/h77/rZf8KVofFL9IIZJpDhIkZ2PooJPx25Vmn0IXaxx3UUoeKSW5eRFkRkLKyrjGoAE+E5A3Fc/Sl2rSdI7OBJ5Inlj+tSJDLhYlYF1U6RqY88jbAI60En2I4dxP6ubhZbVGvHNy6ywSyOveAaF1CdRhUCADSMVSbnveFdoYpZ2j03RzI0SNHGRKSj7MzEaZAsh8R/PFbdwriEU8YeE5TkPCy4x0wwBHTpWTfT13VykCQrJLcxSMrKkcjARsvjyQunOpY8b55+tBstFUnsB21W5hhiuFliugoVlkikUOQPbViunxAZwSCDkepu1AVHcbvpYkXuIhNK7qioW0L1Lsz6W0qqBjnByQANyKkaKContRc/X1sRawGUwd+zC5fSqatAB/wBWySWx86Q4n2uu4UCvaRrM92lqiiZnQ640dZQe6UsgDNkYXGk7+SXYk9/xLi13nKrJHax+ncr9qB6FyDSfHllu+MwQwnSlnC0skmx7uSbKJhSCpk0ByuoEDUWIONJC/AUVmXC+0NzFDJGZJJGn4jNb2sjDvJFhQ/ayAKp16dEunIPi05GnNXLspbTpHKZ2c65WaJZGDvHHhQqsw2JJDNjJxqxnagZ9rO0s1pNaxRW8cxuZO7XMxjKnGSxHdN4ANyQc+hqQhv7kTpHLbxrG6ue8SZnwy4wpUwpzBJBBPsn0zV+LI9zx6BEKgWVq8uplLgSTN3ekgMu+gZG9M+2dxfw2yIszC7urwxxiIBcjXhDk69EYgQEgZOXyTswIaXRVG4lcT2s8UJuZ5pb5icBFIgSJS0xhVV21ExourOM6iTgkox8Suofq9nIZWmmM8zBcSzR26sTFDr9nvCWjQyE4GHw3stQX+qtxXtNcR38NlFbRSGZGkDm4ZNCr7Rde5bGTsME5PlzqU7LW08drEt05eYaixLaiMsxVC2BqKqVXV10561U+ERyXPG+ITowUW0cNqjFdYOftZRjUMEPgfGgtvDb64aaWOeBIwixsjpKZFfUXDDeNCpXSPP2hUpWfdrb+5tOEyEzsbvOD3YHeGWVz3aIMnSBqGwydK4BzvSUPFLiK+zPcSGK0smmvEGgxqSPsU2Goy6Vdy2Tk8sA6aDRqKqXDbS6uYILr6zJDLKmoxqV7pElA0jSyHMkSnIb7zg58J0iE7OccnKCKWdybO8u1nlbGp7e3QnLYGCSZLcHzGaDSKr1tx+STiUtmsS93BEskkuvUdT/o49OkaSQGbmdh60z4JM80EXEZ7iSJSrz90CohWAqTGjgjchNLl851FsELgCtcIv50topI/DecZuS6swDdzCVyrAcm0W6qVB6tvkbUGpUjbXSSAmN1cBipKsGAZThlOORB2I6VQLvtLJarxjTITFZJD3bykyZmZCXTUT1YxDHJS3LHhpjwiOThcvD4e9cp9VuZ79WYuq6VVzIudwe9ZhnrQanTXil53MMspxiNGc6m0jCgk5ODgYHPFUnhXGZ3WPiUzyR2q28k0ynAjIYBoI40I1MyKCTIcai3hyDhGXaaSW5itbeaR1ueJOo7lHIWC29ucEDZ2EQILNnLE6dIGAFn4Vx+6ltbOf6pqa5ddaLIB3ML5KyEsBrITQSABzPlvZqpAv5P9JSfbmOzsISZlGBEGZcxodskpGDITnbKAAbksu0PFbm4FrBHNJbS3zgpFHhZIrYeKWWRipZZCg2ClQGYKNRUsQ0SivAK9oCkrqIspVXaMn7y6Sw92pWX03BpWighOzXZqOyDrFJKyOzOVkKt429t86Q2T6kj0riTsumqR0nnieWdZpGjZQzaUEaxHKH7IKBtzzvmp6iggOL9k4Zo7dEaS3NswaF4SFZPCVIGpWBBU75BqXtLNY4xGhYAZ3J1MScksSc5YkkknmacUUEBwvsqkFzLdLNO0s2nvdZjIk0jCZAjGnSOWjT65p7dcFikuYbp8mSBZFjG2le8062xjOrC6c55E7VJUUEH2g7Mx3UkExlmhlgL6HhYK2lwA6nKkEEAdMjGxFI8R7HwySQSpJPA8KNGGikwzxsQWR2YFjkjOoENkk5zvViooEDbAR93GTGAoVSunKgbDGoEbDzBqD4R2RW273uLi4TvpGlkOYmLSN7TeKI4J8hgelWOigrsPY6AGIs8spjuDc5kYMXlKaFZ/DvoXAUDGMDoMV5/7m25e7aQySfW9XeBmGFDR92dGAMeDYE5IBOCMnNjooK5w+K14akcc10xZl0xm4kXvGWMDCIAFB0gj2VycjOTTbst2YVYrtrhTqv5JZJIz92OTIWM+TaCNWPvE7kAVJcd/T2f/MP+E1NUFWg7ERLZyWZnuHR4hCHd1LpGNgiYUIBjmdOTtkkAYdnsrCFg0M6SQMzJKCrSamjMbltSlTlDjBGBpUAAKBU9RQZn2isLbvrLhMEmnvZ3ubltatKxQFwZC2SXklKnl9zlgYq6Ds5CRP3paZrhDHK7kajHggRrpACoNTbADcknJ3r28/SL/wAxf4ipegqkPYSAWb2jy3EqPGIQ0jgvHGMaVTChVxhTnTk4XOQAB6vYS3M8U7yTSSRoUYu4PeqcbSYUeHYeFdKncEEM2bVRQVU9hLcxXcReZvrbSs7Fl1J3hBcJhcAeFeYJwoBJAAHVr2Gt0uUuTJNJIsIiPeOGEgDB9T+EEtkLsCFwANNWiigKKKKD/9k="/>
          <p:cNvSpPr>
            <a:spLocks noChangeAspect="1" noChangeArrowheads="1"/>
          </p:cNvSpPr>
          <p:nvPr/>
        </p:nvSpPr>
        <p:spPr bwMode="auto">
          <a:xfrm>
            <a:off x="-1368425" y="-144462"/>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http://upload.wikimedia.org/wikipedia/commons/5/53/Wikipedia-logo-en-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3848" y="3876164"/>
            <a:ext cx="1809820" cy="2216945"/>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http://setiquest.org/wiki/images/f/f1/AWS_LOGO_RGB_300p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9766" y="2150778"/>
            <a:ext cx="2857500" cy="1162051"/>
          </a:xfrm>
          <a:prstGeom prst="rect">
            <a:avLst/>
          </a:prstGeom>
          <a:noFill/>
          <a:extLst>
            <a:ext uri="{909E8E84-426E-40dd-AFC4-6F175D3DCCD1}">
              <a14:hiddenFill xmlns="" xmlns:a14="http://schemas.microsoft.com/office/drawing/2010/main">
                <a:solidFill>
                  <a:srgbClr val="FFFFFF"/>
                </a:solidFill>
              </a14:hiddenFill>
            </a:ext>
          </a:extLst>
        </p:spPr>
      </p:pic>
      <p:pic>
        <p:nvPicPr>
          <p:cNvPr id="2062" name="Picture 14" descr="https://www.twilio.com/blog/wp-content/blogs.dir/8/files/6a0105364227ca970b0120a587c5b7970b-800wi.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0359" y="4112928"/>
            <a:ext cx="3716317" cy="119720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19</a:t>
            </a:fld>
            <a:endParaRPr lang="en-US"/>
          </a:p>
        </p:txBody>
      </p:sp>
    </p:spTree>
    <p:extLst>
      <p:ext uri="{BB962C8B-B14F-4D97-AF65-F5344CB8AC3E}">
        <p14:creationId xmlns:p14="http://schemas.microsoft.com/office/powerpoint/2010/main" val="359624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Storage Services - Introduction</a:t>
            </a:r>
            <a:endParaRPr lang="en-US" dirty="0"/>
          </a:p>
        </p:txBody>
      </p:sp>
      <p:sp>
        <p:nvSpPr>
          <p:cNvPr id="3" name="Content Placeholder 2"/>
          <p:cNvSpPr>
            <a:spLocks noGrp="1"/>
          </p:cNvSpPr>
          <p:nvPr>
            <p:ph idx="1"/>
          </p:nvPr>
        </p:nvSpPr>
        <p:spPr/>
        <p:txBody>
          <a:bodyPr/>
          <a:lstStyle/>
          <a:p>
            <a:r>
              <a:rPr lang="en-US" sz="3200" dirty="0" smtClean="0"/>
              <a:t>Cloud Storage Services</a:t>
            </a:r>
          </a:p>
          <a:p>
            <a:pPr lvl="1"/>
            <a:r>
              <a:rPr lang="en-US" sz="2400" dirty="0" smtClean="0"/>
              <a:t>Public infrastructure for the storage of objects</a:t>
            </a:r>
          </a:p>
          <a:p>
            <a:pPr lvl="1"/>
            <a:r>
              <a:rPr lang="en-US" sz="2400" dirty="0" smtClean="0"/>
              <a:t>Files / blobs / images / videos / etc.</a:t>
            </a:r>
          </a:p>
          <a:p>
            <a:pPr lvl="1"/>
            <a:r>
              <a:rPr lang="en-US" sz="2400" dirty="0" smtClean="0"/>
              <a:t>Stored in Internet (in a public cloud)</a:t>
            </a:r>
          </a:p>
          <a:p>
            <a:pPr lvl="1"/>
            <a:r>
              <a:rPr lang="en-US" sz="2400" dirty="0" smtClean="0"/>
              <a:t>Accessible through some API (REST / SDK / etc.)</a:t>
            </a:r>
          </a:p>
          <a:p>
            <a:pPr lvl="1"/>
            <a:r>
              <a:rPr lang="en-US" sz="2400" dirty="0" smtClean="0"/>
              <a:t>May have front-end for end-user access</a:t>
            </a:r>
          </a:p>
          <a:p>
            <a:pPr lvl="1"/>
            <a:r>
              <a:rPr lang="en-US" sz="2400" dirty="0" smtClean="0"/>
              <a:t>Could operate as a key-value store</a:t>
            </a:r>
          </a:p>
          <a:p>
            <a:pPr lvl="1"/>
            <a:r>
              <a:rPr lang="en-US" sz="2400" dirty="0" smtClean="0"/>
              <a:t>Could be free (with limits) or paid (on-demand)</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a:t>
            </a:fld>
            <a:endParaRPr lang="en-US"/>
          </a:p>
        </p:txBody>
      </p:sp>
    </p:spTree>
    <p:extLst>
      <p:ext uri="{BB962C8B-B14F-4D97-AF65-F5344CB8AC3E}">
        <p14:creationId xmlns:p14="http://schemas.microsoft.com/office/powerpoint/2010/main" val="4190749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Memcached</a:t>
            </a:r>
            <a:r>
              <a:rPr lang="en-US" dirty="0"/>
              <a:t> – Access Characteristics</a:t>
            </a:r>
            <a:endParaRPr lang="en-IN" b="1" dirty="0">
              <a:solidFill>
                <a:srgbClr val="002060"/>
              </a:solidFill>
            </a:endParaRPr>
          </a:p>
        </p:txBody>
      </p:sp>
      <p:sp>
        <p:nvSpPr>
          <p:cNvPr id="3" name="Content Placeholder 2"/>
          <p:cNvSpPr>
            <a:spLocks noGrp="1"/>
          </p:cNvSpPr>
          <p:nvPr>
            <p:ph idx="1"/>
          </p:nvPr>
        </p:nvSpPr>
        <p:spPr/>
        <p:txBody>
          <a:bodyPr/>
          <a:lstStyle/>
          <a:p>
            <a:r>
              <a:rPr lang="en-IN" dirty="0" smtClean="0"/>
              <a:t>Read-mostly workloads </a:t>
            </a:r>
          </a:p>
          <a:p>
            <a:r>
              <a:rPr lang="en-IN" dirty="0" smtClean="0"/>
              <a:t>Writes in order to be durable have to be made to the underlying (non-volatile) data store </a:t>
            </a:r>
          </a:p>
          <a:p>
            <a:r>
              <a:rPr lang="en-IN" dirty="0" smtClean="0"/>
              <a:t>Other studies have shown that writes constitute mere 3-12% of all accesses in large scale key-value stores</a:t>
            </a:r>
            <a:endParaRPr lang="en-IN"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20</a:t>
            </a:fld>
            <a:endParaRPr lang="en-US"/>
          </a:p>
        </p:txBody>
      </p:sp>
    </p:spTree>
    <p:extLst>
      <p:ext uri="{BB962C8B-B14F-4D97-AF65-F5344CB8AC3E}">
        <p14:creationId xmlns:p14="http://schemas.microsoft.com/office/powerpoint/2010/main" val="1927386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88"/>
            <a:ext cx="9144000" cy="1143000"/>
          </a:xfrm>
        </p:spPr>
        <p:txBody>
          <a:bodyPr>
            <a:normAutofit/>
          </a:bodyPr>
          <a:lstStyle/>
          <a:p>
            <a:pPr algn="ctr"/>
            <a:r>
              <a:rPr lang="en-US" sz="4000" dirty="0" err="1"/>
              <a:t>Memcached</a:t>
            </a:r>
            <a:r>
              <a:rPr lang="en-US" sz="4000" dirty="0"/>
              <a:t> - Example</a:t>
            </a:r>
            <a:endParaRPr lang="en-GB" sz="4000" dirty="0"/>
          </a:p>
        </p:txBody>
      </p:sp>
      <p:sp>
        <p:nvSpPr>
          <p:cNvPr id="8" name="Can 7"/>
          <p:cNvSpPr/>
          <p:nvPr/>
        </p:nvSpPr>
        <p:spPr>
          <a:xfrm>
            <a:off x="2304267" y="5463413"/>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sp>
        <p:nvSpPr>
          <p:cNvPr id="17" name="Oval 16"/>
          <p:cNvSpPr/>
          <p:nvPr/>
        </p:nvSpPr>
        <p:spPr>
          <a:xfrm>
            <a:off x="306489" y="5576041"/>
            <a:ext cx="1711731" cy="67593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t>memcached</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990" y="1473441"/>
            <a:ext cx="6102892" cy="3086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322" y="3016491"/>
            <a:ext cx="831207" cy="11519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331" y="1536445"/>
            <a:ext cx="706319" cy="9376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2135295" y="2557413"/>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50203" y="4346381"/>
            <a:ext cx="859391"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217591" y="4345874"/>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311446" y="2557413"/>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952869" y="4346380"/>
            <a:ext cx="832875"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461295" y="4345874"/>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Université catholique de Louvain </a:t>
            </a:r>
            <a:endParaRPr lang="en-US"/>
          </a:p>
        </p:txBody>
      </p:sp>
      <p:sp>
        <p:nvSpPr>
          <p:cNvPr id="12" name="Slide Number Placeholder 11"/>
          <p:cNvSpPr>
            <a:spLocks noGrp="1"/>
          </p:cNvSpPr>
          <p:nvPr>
            <p:ph type="sldNum" sz="quarter" idx="10"/>
          </p:nvPr>
        </p:nvSpPr>
        <p:spPr/>
        <p:txBody>
          <a:bodyPr/>
          <a:lstStyle/>
          <a:p>
            <a:fld id="{57FF45E4-09D7-47EE-8CEE-32272683820E}" type="slidenum">
              <a:rPr lang="en-US" smtClean="0"/>
              <a:t>21</a:t>
            </a:fld>
            <a:endParaRPr lang="en-US"/>
          </a:p>
        </p:txBody>
      </p:sp>
    </p:spTree>
    <p:extLst>
      <p:ext uri="{BB962C8B-B14F-4D97-AF65-F5344CB8AC3E}">
        <p14:creationId xmlns:p14="http://schemas.microsoft.com/office/powerpoint/2010/main" val="2283201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962" y="4015936"/>
            <a:ext cx="5097697" cy="18906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13388"/>
            <a:ext cx="9144000" cy="1143000"/>
          </a:xfrm>
        </p:spPr>
        <p:txBody>
          <a:bodyPr>
            <a:normAutofit/>
          </a:bodyPr>
          <a:lstStyle/>
          <a:p>
            <a:pPr algn="ctr"/>
            <a:r>
              <a:rPr lang="en-US" sz="4000" dirty="0" err="1"/>
              <a:t>Memcached</a:t>
            </a:r>
            <a:r>
              <a:rPr lang="en-US" sz="4000" dirty="0"/>
              <a:t> - Example</a:t>
            </a:r>
            <a:endParaRPr lang="en-GB" sz="4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655" y="1294722"/>
            <a:ext cx="5956345" cy="2829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295" y="1536445"/>
            <a:ext cx="706319" cy="9376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9" name="Straight Arrow Connector 38"/>
          <p:cNvCxnSpPr/>
          <p:nvPr/>
        </p:nvCxnSpPr>
        <p:spPr>
          <a:xfrm>
            <a:off x="2721260" y="2557413"/>
            <a:ext cx="0" cy="396003"/>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1242275" y="4370387"/>
            <a:ext cx="764283" cy="1065190"/>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897411" y="2557413"/>
            <a:ext cx="0" cy="396003"/>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1442821" y="4370386"/>
            <a:ext cx="685845" cy="1065191"/>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Université catholique de Louvain </a:t>
            </a:r>
            <a:endParaRPr lang="en-US"/>
          </a:p>
        </p:txBody>
      </p:sp>
      <p:sp>
        <p:nvSpPr>
          <p:cNvPr id="11" name="Slide Number Placeholder 10"/>
          <p:cNvSpPr>
            <a:spLocks noGrp="1"/>
          </p:cNvSpPr>
          <p:nvPr>
            <p:ph type="sldNum" sz="quarter" idx="10"/>
          </p:nvPr>
        </p:nvSpPr>
        <p:spPr/>
        <p:txBody>
          <a:bodyPr/>
          <a:lstStyle/>
          <a:p>
            <a:fld id="{57FF45E4-09D7-47EE-8CEE-32272683820E}" type="slidenum">
              <a:rPr lang="en-US" smtClean="0"/>
              <a:t>22</a:t>
            </a:fld>
            <a:endParaRPr lang="en-US"/>
          </a:p>
        </p:txBody>
      </p:sp>
      <p:sp>
        <p:nvSpPr>
          <p:cNvPr id="23" name="Can 22"/>
          <p:cNvSpPr/>
          <p:nvPr/>
        </p:nvSpPr>
        <p:spPr>
          <a:xfrm>
            <a:off x="2304267" y="5463413"/>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sp>
        <p:nvSpPr>
          <p:cNvPr id="24" name="Oval 23"/>
          <p:cNvSpPr/>
          <p:nvPr/>
        </p:nvSpPr>
        <p:spPr>
          <a:xfrm>
            <a:off x="306489" y="5576041"/>
            <a:ext cx="1711731" cy="67593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t>memcached</a:t>
            </a:r>
            <a:endParaRPr lang="en-GB" dirty="0"/>
          </a:p>
        </p:txBody>
      </p:sp>
      <p:pic>
        <p:nvPicPr>
          <p:cNvPr id="2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322" y="3016491"/>
            <a:ext cx="831207" cy="11519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331" y="1536445"/>
            <a:ext cx="706319" cy="9376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9" name="Straight Arrow Connector 28"/>
          <p:cNvCxnSpPr/>
          <p:nvPr/>
        </p:nvCxnSpPr>
        <p:spPr>
          <a:xfrm>
            <a:off x="2135295" y="2557413"/>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750203" y="4346381"/>
            <a:ext cx="859391"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217591" y="4345874"/>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311446" y="2557413"/>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952869" y="4346380"/>
            <a:ext cx="832875"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461295" y="4345874"/>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050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Comparative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6371173"/>
              </p:ext>
            </p:extLst>
          </p:nvPr>
        </p:nvGraphicFramePr>
        <p:xfrm>
          <a:off x="728420" y="2677255"/>
          <a:ext cx="7585608" cy="2681770"/>
        </p:xfrm>
        <a:graphic>
          <a:graphicData uri="http://schemas.openxmlformats.org/drawingml/2006/table">
            <a:tbl>
              <a:tblPr firstRow="1" bandRow="1">
                <a:tableStyleId>{5C22544A-7EE6-4342-B048-85BDC9FD1C3A}</a:tableStyleId>
              </a:tblPr>
              <a:tblGrid>
                <a:gridCol w="1896402"/>
                <a:gridCol w="1896402"/>
                <a:gridCol w="1896402"/>
                <a:gridCol w="1896402"/>
              </a:tblGrid>
              <a:tr h="599312">
                <a:tc>
                  <a:txBody>
                    <a:bodyPr/>
                    <a:lstStyle/>
                    <a:p>
                      <a:r>
                        <a:rPr lang="en-US" sz="1300" dirty="0" smtClean="0"/>
                        <a:t>Property/</a:t>
                      </a:r>
                    </a:p>
                    <a:p>
                      <a:r>
                        <a:rPr lang="en-US" sz="1300" dirty="0" smtClean="0"/>
                        <a:t>Storage</a:t>
                      </a:r>
                      <a:r>
                        <a:rPr lang="en-US" sz="1300" baseline="0" dirty="0" smtClean="0"/>
                        <a:t> Service</a:t>
                      </a:r>
                      <a:endParaRPr lang="en-US" sz="1300" dirty="0"/>
                    </a:p>
                  </a:txBody>
                  <a:tcPr/>
                </a:tc>
                <a:tc>
                  <a:txBody>
                    <a:bodyPr/>
                    <a:lstStyle/>
                    <a:p>
                      <a:r>
                        <a:rPr lang="en-US" sz="1300" dirty="0" smtClean="0"/>
                        <a:t>Amazon</a:t>
                      </a:r>
                      <a:r>
                        <a:rPr lang="en-US" sz="1300" baseline="0" dirty="0" smtClean="0"/>
                        <a:t> S3</a:t>
                      </a:r>
                      <a:endParaRPr lang="en-US" sz="1300" dirty="0"/>
                    </a:p>
                  </a:txBody>
                  <a:tcPr/>
                </a:tc>
                <a:tc>
                  <a:txBody>
                    <a:bodyPr/>
                    <a:lstStyle/>
                    <a:p>
                      <a:r>
                        <a:rPr lang="en-US" sz="1300" dirty="0" err="1" smtClean="0"/>
                        <a:t>DynamoDB</a:t>
                      </a:r>
                      <a:endParaRPr lang="en-US" sz="1300" dirty="0"/>
                    </a:p>
                  </a:txBody>
                  <a:tcPr/>
                </a:tc>
                <a:tc>
                  <a:txBody>
                    <a:bodyPr/>
                    <a:lstStyle/>
                    <a:p>
                      <a:r>
                        <a:rPr lang="en-US" sz="1300" dirty="0" err="1" smtClean="0"/>
                        <a:t>ElastiCache</a:t>
                      </a:r>
                      <a:endParaRPr lang="en-US" sz="1300" dirty="0"/>
                    </a:p>
                  </a:txBody>
                  <a:tcPr/>
                </a:tc>
              </a:tr>
              <a:tr h="599312">
                <a:tc>
                  <a:txBody>
                    <a:bodyPr/>
                    <a:lstStyle/>
                    <a:p>
                      <a:r>
                        <a:rPr lang="en-US" sz="1300" dirty="0" smtClean="0"/>
                        <a:t>Features</a:t>
                      </a:r>
                      <a:endParaRPr lang="en-US" sz="1300" dirty="0"/>
                    </a:p>
                  </a:txBody>
                  <a:tcPr>
                    <a:solidFill>
                      <a:schemeClr val="accent1"/>
                    </a:solidFill>
                  </a:tcPr>
                </a:tc>
                <a:tc>
                  <a:txBody>
                    <a:bodyPr/>
                    <a:lstStyle/>
                    <a:p>
                      <a:r>
                        <a:rPr lang="en-US" sz="1300" dirty="0" smtClean="0"/>
                        <a:t>Object storage</a:t>
                      </a:r>
                      <a:endParaRPr lang="en-US" sz="1300" dirty="0"/>
                    </a:p>
                  </a:txBody>
                  <a:tcPr/>
                </a:tc>
                <a:tc>
                  <a:txBody>
                    <a:bodyPr/>
                    <a:lstStyle/>
                    <a:p>
                      <a:r>
                        <a:rPr lang="en-US" sz="1300" dirty="0" smtClean="0"/>
                        <a:t>Key-value </a:t>
                      </a:r>
                      <a:r>
                        <a:rPr lang="en-US" sz="1300" dirty="0" err="1" smtClean="0"/>
                        <a:t>db</a:t>
                      </a:r>
                      <a:endParaRPr lang="en-US" sz="1300" dirty="0"/>
                    </a:p>
                  </a:txBody>
                  <a:tcPr/>
                </a:tc>
                <a:tc>
                  <a:txBody>
                    <a:bodyPr/>
                    <a:lstStyle/>
                    <a:p>
                      <a:r>
                        <a:rPr lang="en-US" sz="1300" dirty="0" smtClean="0"/>
                        <a:t>Caching</a:t>
                      </a:r>
                      <a:r>
                        <a:rPr lang="en-US" sz="1300" baseline="0" dirty="0" smtClean="0"/>
                        <a:t> of highly utilized data</a:t>
                      </a:r>
                      <a:endParaRPr lang="en-US" sz="1300" dirty="0"/>
                    </a:p>
                  </a:txBody>
                  <a:tcPr/>
                </a:tc>
              </a:tr>
              <a:tr h="599312">
                <a:tc>
                  <a:txBody>
                    <a:bodyPr/>
                    <a:lstStyle/>
                    <a:p>
                      <a:r>
                        <a:rPr lang="en-US" sz="1300" dirty="0" smtClean="0"/>
                        <a:t>Limitations</a:t>
                      </a:r>
                      <a:endParaRPr lang="en-US" sz="1300" dirty="0"/>
                    </a:p>
                  </a:txBody>
                  <a:tcPr>
                    <a:solidFill>
                      <a:schemeClr val="accent1"/>
                    </a:solidFill>
                  </a:tcPr>
                </a:tc>
                <a:tc>
                  <a:txBody>
                    <a:bodyPr/>
                    <a:lstStyle/>
                    <a:p>
                      <a:r>
                        <a:rPr lang="en-US" sz="1300" dirty="0" smtClean="0"/>
                        <a:t>Slower than </a:t>
                      </a:r>
                      <a:r>
                        <a:rPr lang="en-US" sz="1300" dirty="0" err="1" smtClean="0"/>
                        <a:t>nosql</a:t>
                      </a:r>
                      <a:r>
                        <a:rPr lang="en-US" sz="1300" baseline="0" dirty="0" smtClean="0"/>
                        <a:t> alternatives</a:t>
                      </a:r>
                      <a:endParaRPr lang="en-US" sz="1300" dirty="0"/>
                    </a:p>
                  </a:txBody>
                  <a:tcPr/>
                </a:tc>
                <a:tc>
                  <a:txBody>
                    <a:bodyPr/>
                    <a:lstStyle/>
                    <a:p>
                      <a:r>
                        <a:rPr lang="en-US" sz="1300" dirty="0" smtClean="0"/>
                        <a:t>Key/value sizes</a:t>
                      </a:r>
                      <a:endParaRPr lang="en-US" sz="1300" dirty="0"/>
                    </a:p>
                  </a:txBody>
                  <a:tcPr/>
                </a:tc>
                <a:tc>
                  <a:txBody>
                    <a:bodyPr/>
                    <a:lstStyle/>
                    <a:p>
                      <a:r>
                        <a:rPr lang="en-US" sz="1300" dirty="0" smtClean="0"/>
                        <a:t>Can’t be accessed from outside EC2</a:t>
                      </a:r>
                      <a:endParaRPr lang="en-US" sz="1300" dirty="0"/>
                    </a:p>
                  </a:txBody>
                  <a:tcPr/>
                </a:tc>
              </a:tr>
              <a:tr h="441917">
                <a:tc>
                  <a:txBody>
                    <a:bodyPr/>
                    <a:lstStyle/>
                    <a:p>
                      <a:r>
                        <a:rPr lang="en-US" sz="1300" dirty="0" smtClean="0"/>
                        <a:t>Use-cases</a:t>
                      </a:r>
                      <a:endParaRPr lang="en-US" sz="1300" dirty="0"/>
                    </a:p>
                  </a:txBody>
                  <a:tcPr>
                    <a:solidFill>
                      <a:schemeClr val="accent1"/>
                    </a:solidFill>
                  </a:tcPr>
                </a:tc>
                <a:tc>
                  <a:txBody>
                    <a:bodyPr/>
                    <a:lstStyle/>
                    <a:p>
                      <a:r>
                        <a:rPr lang="en-US" sz="1300" dirty="0" smtClean="0"/>
                        <a:t>Cold data</a:t>
                      </a:r>
                      <a:endParaRPr lang="en-US" sz="1300" dirty="0"/>
                    </a:p>
                  </a:txBody>
                  <a:tcPr/>
                </a:tc>
                <a:tc>
                  <a:txBody>
                    <a:bodyPr/>
                    <a:lstStyle/>
                    <a:p>
                      <a:r>
                        <a:rPr lang="en-US" sz="1300" dirty="0" smtClean="0"/>
                        <a:t>Hot data</a:t>
                      </a:r>
                      <a:endParaRPr lang="en-US" sz="1300" dirty="0"/>
                    </a:p>
                  </a:txBody>
                  <a:tcPr/>
                </a:tc>
                <a:tc>
                  <a:txBody>
                    <a:bodyPr/>
                    <a:lstStyle/>
                    <a:p>
                      <a:r>
                        <a:rPr lang="en-US" sz="1300" dirty="0" smtClean="0"/>
                        <a:t>Very hot data</a:t>
                      </a:r>
                      <a:endParaRPr lang="en-US" sz="1300" dirty="0"/>
                    </a:p>
                  </a:txBody>
                  <a:tcPr/>
                </a:tc>
              </a:tr>
              <a:tr h="441917">
                <a:tc>
                  <a:txBody>
                    <a:bodyPr/>
                    <a:lstStyle/>
                    <a:p>
                      <a:r>
                        <a:rPr lang="en-US" sz="1300" dirty="0" smtClean="0"/>
                        <a:t>Price model</a:t>
                      </a:r>
                      <a:endParaRPr lang="en-US" sz="1300" dirty="0"/>
                    </a:p>
                  </a:txBody>
                  <a:tcPr>
                    <a:solidFill>
                      <a:schemeClr val="accent1"/>
                    </a:solidFill>
                  </a:tcPr>
                </a:tc>
                <a:tc>
                  <a:txBody>
                    <a:bodyPr/>
                    <a:lstStyle/>
                    <a:p>
                      <a:endParaRPr lang="en-US" sz="1300" dirty="0"/>
                    </a:p>
                  </a:txBody>
                  <a:tcPr/>
                </a:tc>
                <a:tc>
                  <a:txBody>
                    <a:bodyPr/>
                    <a:lstStyle/>
                    <a:p>
                      <a:endParaRPr lang="en-US" sz="1300"/>
                    </a:p>
                  </a:txBody>
                  <a:tcPr/>
                </a:tc>
                <a:tc>
                  <a:txBody>
                    <a:bodyPr/>
                    <a:lstStyle/>
                    <a:p>
                      <a:endParaRPr lang="en-US" sz="1300" dirty="0"/>
                    </a:p>
                  </a:txBody>
                  <a:tcPr/>
                </a:tc>
              </a:tr>
            </a:tbl>
          </a:graphicData>
        </a:graphic>
      </p:graphicFrame>
      <p:sp>
        <p:nvSpPr>
          <p:cNvPr id="3" name="Curved Up Arrow 2"/>
          <p:cNvSpPr/>
          <p:nvPr/>
        </p:nvSpPr>
        <p:spPr>
          <a:xfrm rot="2702987">
            <a:off x="2051714" y="5650175"/>
            <a:ext cx="1173708" cy="8461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3352600" y="6073254"/>
            <a:ext cx="5581935" cy="646331"/>
          </a:xfrm>
          <a:prstGeom prst="rect">
            <a:avLst/>
          </a:prstGeom>
          <a:noFill/>
        </p:spPr>
        <p:txBody>
          <a:bodyPr wrap="square" rtlCol="0">
            <a:spAutoFit/>
          </a:bodyPr>
          <a:lstStyle/>
          <a:p>
            <a:r>
              <a:rPr lang="en-US" dirty="0"/>
              <a:t>Refer to Amazon’s price calculator: http://calculator.s3.amazonaws.com/index.html</a:t>
            </a:r>
          </a:p>
        </p:txBody>
      </p:sp>
      <p:sp>
        <p:nvSpPr>
          <p:cNvPr id="9" name="Footer Placeholder 8"/>
          <p:cNvSpPr>
            <a:spLocks noGrp="1"/>
          </p:cNvSpPr>
          <p:nvPr>
            <p:ph type="ftr" sz="quarter" idx="11"/>
          </p:nvPr>
        </p:nvSpPr>
        <p:spPr/>
        <p:txBody>
          <a:bodyPr/>
          <a:lstStyle/>
          <a:p>
            <a:r>
              <a:rPr lang="en-US" smtClean="0"/>
              <a:t>Université catholique de Louvain </a:t>
            </a:r>
            <a:endParaRPr lang="en-US"/>
          </a:p>
        </p:txBody>
      </p:sp>
      <p:sp>
        <p:nvSpPr>
          <p:cNvPr id="10" name="Slide Number Placeholder 9"/>
          <p:cNvSpPr>
            <a:spLocks noGrp="1"/>
          </p:cNvSpPr>
          <p:nvPr>
            <p:ph type="sldNum" sz="quarter" idx="10"/>
          </p:nvPr>
        </p:nvSpPr>
        <p:spPr/>
        <p:txBody>
          <a:bodyPr/>
          <a:lstStyle/>
          <a:p>
            <a:fld id="{57FF45E4-09D7-47EE-8CEE-32272683820E}" type="slidenum">
              <a:rPr lang="en-US" smtClean="0"/>
              <a:t>23</a:t>
            </a:fld>
            <a:endParaRPr lang="en-US"/>
          </a:p>
        </p:txBody>
      </p:sp>
    </p:spTree>
    <p:extLst>
      <p:ext uri="{BB962C8B-B14F-4D97-AF65-F5344CB8AC3E}">
        <p14:creationId xmlns:p14="http://schemas.microsoft.com/office/powerpoint/2010/main" val="286018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session</a:t>
            </a:r>
            <a:endParaRPr lang="en-US" dirty="0"/>
          </a:p>
        </p:txBody>
      </p:sp>
      <p:sp>
        <p:nvSpPr>
          <p:cNvPr id="3" name="Content Placeholder 2"/>
          <p:cNvSpPr>
            <a:spLocks noGrp="1"/>
          </p:cNvSpPr>
          <p:nvPr>
            <p:ph idx="1"/>
          </p:nvPr>
        </p:nvSpPr>
        <p:spPr/>
        <p:txBody>
          <a:bodyPr/>
          <a:lstStyle/>
          <a:p>
            <a:r>
              <a:rPr lang="en-US" dirty="0" smtClean="0"/>
              <a:t>Run </a:t>
            </a:r>
            <a:r>
              <a:rPr lang="en-US" dirty="0" smtClean="0"/>
              <a:t>a total of 3 exercises that spans:</a:t>
            </a:r>
          </a:p>
          <a:p>
            <a:pPr lvl="1"/>
            <a:r>
              <a:rPr lang="en-US" dirty="0" smtClean="0"/>
              <a:t>S3</a:t>
            </a:r>
          </a:p>
          <a:p>
            <a:pPr lvl="1"/>
            <a:r>
              <a:rPr lang="en-US" dirty="0" err="1" smtClean="0"/>
              <a:t>DynamoDB</a:t>
            </a:r>
            <a:endParaRPr lang="en-US" dirty="0" smtClean="0"/>
          </a:p>
          <a:p>
            <a:pPr lvl="1"/>
            <a:r>
              <a:rPr lang="en-US" dirty="0" err="1" smtClean="0"/>
              <a:t>ElastiCache</a:t>
            </a:r>
            <a:r>
              <a:rPr lang="en-US" dirty="0" smtClean="0"/>
              <a:t> (</a:t>
            </a:r>
            <a:r>
              <a:rPr lang="en-US" dirty="0" err="1" smtClean="0"/>
              <a:t>Memcached</a:t>
            </a:r>
            <a:r>
              <a:rPr lang="en-US" dirty="0" smtClean="0"/>
              <a:t>)</a:t>
            </a:r>
            <a:endParaRPr lang="en-US" dirty="0"/>
          </a:p>
          <a:p>
            <a:r>
              <a:rPr lang="en-US" dirty="0" smtClean="0"/>
              <a:t>You will be asked to write a few line of code for some added functionality</a:t>
            </a:r>
          </a:p>
          <a:p>
            <a:pPr marL="0" indent="0">
              <a:buNone/>
            </a:pP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24</a:t>
            </a:fld>
            <a:endParaRPr lang="en-US"/>
          </a:p>
        </p:txBody>
      </p:sp>
    </p:spTree>
    <p:extLst>
      <p:ext uri="{BB962C8B-B14F-4D97-AF65-F5344CB8AC3E}">
        <p14:creationId xmlns:p14="http://schemas.microsoft.com/office/powerpoint/2010/main" val="411932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S3</a:t>
            </a:r>
            <a:endParaRPr lang="en-US" dirty="0"/>
          </a:p>
        </p:txBody>
      </p:sp>
      <p:sp>
        <p:nvSpPr>
          <p:cNvPr id="3" name="Content Placeholder 2"/>
          <p:cNvSpPr>
            <a:spLocks noGrp="1"/>
          </p:cNvSpPr>
          <p:nvPr>
            <p:ph idx="1"/>
          </p:nvPr>
        </p:nvSpPr>
        <p:spPr/>
        <p:txBody>
          <a:bodyPr/>
          <a:lstStyle/>
          <a:p>
            <a:r>
              <a:rPr lang="en-US" sz="3200" dirty="0" smtClean="0"/>
              <a:t>Amazon S3 == Simple Storage Service</a:t>
            </a:r>
          </a:p>
          <a:p>
            <a:pPr lvl="1"/>
            <a:r>
              <a:rPr lang="en-US" sz="2400" dirty="0" smtClean="0"/>
              <a:t>On-demand file storage in the AWS cloud</a:t>
            </a:r>
          </a:p>
          <a:p>
            <a:pPr lvl="1"/>
            <a:r>
              <a:rPr lang="en-US" sz="2400" dirty="0" smtClean="0"/>
              <a:t>Highly-reliable (99.999999999% durability and 99.99% availability)</a:t>
            </a:r>
          </a:p>
          <a:p>
            <a:pPr lvl="1"/>
            <a:r>
              <a:rPr lang="en-US" sz="2400" dirty="0" smtClean="0"/>
              <a:t>Many APIs: </a:t>
            </a:r>
            <a:r>
              <a:rPr lang="en-US" sz="2400" dirty="0" err="1" smtClean="0"/>
              <a:t>RESTful</a:t>
            </a:r>
            <a:r>
              <a:rPr lang="en-US" sz="2400" dirty="0" smtClean="0"/>
              <a:t> / SOAP / C# / Java / others</a:t>
            </a:r>
          </a:p>
          <a:p>
            <a:pPr lvl="1"/>
            <a:r>
              <a:rPr lang="en-US" sz="2400" dirty="0" smtClean="0"/>
              <a:t>Two modes:</a:t>
            </a:r>
          </a:p>
          <a:p>
            <a:pPr lvl="2"/>
            <a:r>
              <a:rPr lang="en-US" sz="1800" dirty="0" smtClean="0"/>
              <a:t>Normal – more reliable, more expensive</a:t>
            </a:r>
          </a:p>
          <a:p>
            <a:pPr lvl="2"/>
            <a:r>
              <a:rPr lang="en-US" sz="1800" dirty="0" smtClean="0"/>
              <a:t>Reduced redundancy – cheaper, but less reliable</a:t>
            </a:r>
          </a:p>
          <a:p>
            <a:pPr lvl="1"/>
            <a:r>
              <a:rPr lang="en-US" sz="2400" dirty="0" smtClean="0"/>
              <a:t>Multiple locations: US, Europe, Asia</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3</a:t>
            </a:fld>
            <a:endParaRPr lang="en-US"/>
          </a:p>
        </p:txBody>
      </p:sp>
    </p:spTree>
    <p:extLst>
      <p:ext uri="{BB962C8B-B14F-4D97-AF65-F5344CB8AC3E}">
        <p14:creationId xmlns:p14="http://schemas.microsoft.com/office/powerpoint/2010/main" val="105836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S3 Concepts</a:t>
            </a:r>
          </a:p>
        </p:txBody>
      </p:sp>
      <p:sp>
        <p:nvSpPr>
          <p:cNvPr id="3" name="Content Placeholder 2"/>
          <p:cNvSpPr>
            <a:spLocks noGrp="1"/>
          </p:cNvSpPr>
          <p:nvPr>
            <p:ph idx="1"/>
          </p:nvPr>
        </p:nvSpPr>
        <p:spPr/>
        <p:txBody>
          <a:bodyPr/>
          <a:lstStyle/>
          <a:p>
            <a:r>
              <a:rPr lang="en-US" sz="3200" dirty="0"/>
              <a:t>Your cloud storage consists of buckets</a:t>
            </a:r>
          </a:p>
          <a:p>
            <a:pPr lvl="1"/>
            <a:r>
              <a:rPr lang="en-US" sz="2400" dirty="0"/>
              <a:t>Objects are stored in the buckets</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4</a:t>
            </a:fld>
            <a:endParaRPr lang="en-US"/>
          </a:p>
        </p:txBody>
      </p:sp>
      <p:sp>
        <p:nvSpPr>
          <p:cNvPr id="8" name="Rectangle 7"/>
          <p:cNvSpPr/>
          <p:nvPr/>
        </p:nvSpPr>
        <p:spPr>
          <a:xfrm>
            <a:off x="838200" y="36158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9" name="Rectangle 8"/>
          <p:cNvSpPr/>
          <p:nvPr/>
        </p:nvSpPr>
        <p:spPr>
          <a:xfrm>
            <a:off x="4038600" y="4336029"/>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Tango.mp3</a:t>
            </a:r>
            <a:endParaRPr lang="bg-BG" b="1" dirty="0"/>
          </a:p>
        </p:txBody>
      </p:sp>
      <p:sp>
        <p:nvSpPr>
          <p:cNvPr id="10" name="Rectangle 9"/>
          <p:cNvSpPr/>
          <p:nvPr/>
        </p:nvSpPr>
        <p:spPr>
          <a:xfrm>
            <a:off x="3886200" y="2853814"/>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1" name="Rectangle 10"/>
          <p:cNvSpPr/>
          <p:nvPr/>
        </p:nvSpPr>
        <p:spPr>
          <a:xfrm>
            <a:off x="990600" y="37682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12" name="Rectangle 11"/>
          <p:cNvSpPr/>
          <p:nvPr/>
        </p:nvSpPr>
        <p:spPr>
          <a:xfrm>
            <a:off x="1143000" y="39206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13" name="Rectangle 12"/>
          <p:cNvSpPr/>
          <p:nvPr/>
        </p:nvSpPr>
        <p:spPr>
          <a:xfrm>
            <a:off x="4038600" y="3006214"/>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4" name="Rectangle 13"/>
          <p:cNvSpPr/>
          <p:nvPr/>
        </p:nvSpPr>
        <p:spPr>
          <a:xfrm>
            <a:off x="4191000" y="3158614"/>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5" name="Rectangle 14"/>
          <p:cNvSpPr/>
          <p:nvPr/>
        </p:nvSpPr>
        <p:spPr>
          <a:xfrm>
            <a:off x="4267200" y="4869429"/>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MyHouse.jpeg</a:t>
            </a:r>
            <a:endParaRPr lang="bg-BG" b="1" dirty="0"/>
          </a:p>
        </p:txBody>
      </p:sp>
      <p:sp>
        <p:nvSpPr>
          <p:cNvPr id="16" name="Rectangle 15"/>
          <p:cNvSpPr/>
          <p:nvPr/>
        </p:nvSpPr>
        <p:spPr>
          <a:xfrm>
            <a:off x="4495800" y="5368416"/>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PilotEpisode.avi</a:t>
            </a:r>
            <a:endParaRPr lang="bg-BG" b="1" dirty="0"/>
          </a:p>
        </p:txBody>
      </p:sp>
      <p:cxnSp>
        <p:nvCxnSpPr>
          <p:cNvPr id="17" name="Straight Arrow Connector 16"/>
          <p:cNvCxnSpPr/>
          <p:nvPr/>
        </p:nvCxnSpPr>
        <p:spPr>
          <a:xfrm flipV="1">
            <a:off x="3367548" y="3920615"/>
            <a:ext cx="609600" cy="19050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3367548" y="4606413"/>
            <a:ext cx="6096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5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quizld.com/wp-content/uploads/2012/03/amazondynamodb1.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29524" y="4143375"/>
            <a:ext cx="4252913" cy="2462213"/>
          </a:xfrm>
          <a:prstGeom prst="rect">
            <a:avLst/>
          </a:prstGeom>
          <a:noFill/>
          <a:ln w="9525">
            <a:noFill/>
            <a:miter lim="800000"/>
            <a:headEnd/>
            <a:tailEnd/>
          </a:ln>
          <a:effectLst/>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Introduction to </a:t>
            </a:r>
            <a:r>
              <a:rPr lang="en-US" dirty="0" err="1"/>
              <a:t>DynamoDB</a:t>
            </a:r>
            <a:endParaRPr lang="en-US" dirty="0"/>
          </a:p>
        </p:txBody>
      </p:sp>
      <p:sp>
        <p:nvSpPr>
          <p:cNvPr id="3" name="Content Placeholder 2"/>
          <p:cNvSpPr>
            <a:spLocks noGrp="1"/>
          </p:cNvSpPr>
          <p:nvPr>
            <p:ph idx="1"/>
          </p:nvPr>
        </p:nvSpPr>
        <p:spPr/>
        <p:txBody>
          <a:bodyPr/>
          <a:lstStyle/>
          <a:p>
            <a:r>
              <a:rPr lang="en-US" sz="3200" dirty="0"/>
              <a:t>Fully managed NoSQL database service by Amazon</a:t>
            </a:r>
          </a:p>
          <a:p>
            <a:r>
              <a:rPr lang="en-US" sz="3200" dirty="0"/>
              <a:t>Database type: Key-value </a:t>
            </a:r>
            <a:r>
              <a:rPr lang="en-US" sz="3200" dirty="0" smtClean="0"/>
              <a:t>stores</a:t>
            </a:r>
          </a:p>
          <a:p>
            <a:r>
              <a:rPr lang="en-US" sz="3200" dirty="0" smtClean="0"/>
              <a:t>Performance</a:t>
            </a:r>
            <a:r>
              <a:rPr lang="en-US" sz="3200" dirty="0"/>
              <a:t>, scalability, and reliability</a:t>
            </a:r>
          </a:p>
          <a:p>
            <a:r>
              <a:rPr lang="en-US" sz="3200" dirty="0" smtClean="0"/>
              <a:t>Database management</a:t>
            </a:r>
            <a:endParaRPr lang="en-US" sz="32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5</a:t>
            </a:fld>
            <a:endParaRPr lang="en-US"/>
          </a:p>
        </p:txBody>
      </p:sp>
    </p:spTree>
    <p:extLst>
      <p:ext uri="{BB962C8B-B14F-4D97-AF65-F5344CB8AC3E}">
        <p14:creationId xmlns:p14="http://schemas.microsoft.com/office/powerpoint/2010/main" val="153146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Systems</a:t>
            </a:r>
          </a:p>
        </p:txBody>
      </p:sp>
      <p:sp>
        <p:nvSpPr>
          <p:cNvPr id="3" name="Content Placeholder 2"/>
          <p:cNvSpPr>
            <a:spLocks noGrp="1"/>
          </p:cNvSpPr>
          <p:nvPr>
            <p:ph idx="1"/>
          </p:nvPr>
        </p:nvSpPr>
        <p:spPr/>
        <p:txBody>
          <a:bodyPr/>
          <a:lstStyle/>
          <a:p>
            <a:r>
              <a:rPr lang="en-US" sz="3200" dirty="0" smtClean="0"/>
              <a:t>Traditional DBMS</a:t>
            </a:r>
          </a:p>
          <a:p>
            <a:pPr lvl="1"/>
            <a:r>
              <a:rPr lang="en-US" sz="2400" dirty="0" smtClean="0"/>
              <a:t>Problem with </a:t>
            </a:r>
            <a:r>
              <a:rPr lang="en-US" sz="2400" dirty="0"/>
              <a:t>data management/analysis </a:t>
            </a:r>
            <a:r>
              <a:rPr lang="en-US" sz="2400" dirty="0" smtClean="0"/>
              <a:t>problem</a:t>
            </a:r>
            <a:endParaRPr lang="en-US" sz="2400" dirty="0"/>
          </a:p>
          <a:p>
            <a:r>
              <a:rPr lang="en-US" sz="3200" dirty="0"/>
              <a:t>“NoSQL” = “Not Only SQL”</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6</a:t>
            </a:fld>
            <a:endParaRPr lang="en-US"/>
          </a:p>
        </p:txBody>
      </p:sp>
    </p:spTree>
    <p:extLst>
      <p:ext uri="{BB962C8B-B14F-4D97-AF65-F5344CB8AC3E}">
        <p14:creationId xmlns:p14="http://schemas.microsoft.com/office/powerpoint/2010/main" val="1416142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Systems</a:t>
            </a:r>
          </a:p>
        </p:txBody>
      </p:sp>
      <p:sp>
        <p:nvSpPr>
          <p:cNvPr id="3" name="Content Placeholder 2"/>
          <p:cNvSpPr>
            <a:spLocks noGrp="1"/>
          </p:cNvSpPr>
          <p:nvPr>
            <p:ph idx="1"/>
          </p:nvPr>
        </p:nvSpPr>
        <p:spPr/>
        <p:txBody>
          <a:bodyPr/>
          <a:lstStyle/>
          <a:p>
            <a:r>
              <a:rPr lang="en-US" dirty="0"/>
              <a:t>Alternative to traditional relational </a:t>
            </a:r>
            <a:r>
              <a:rPr lang="en-US" dirty="0" smtClean="0"/>
              <a:t>DBMS</a:t>
            </a:r>
            <a:endParaRPr lang="en-US" sz="3200" dirty="0" smtClean="0"/>
          </a:p>
          <a:p>
            <a:pPr lvl="1"/>
            <a:r>
              <a:rPr lang="en-US" sz="2400" dirty="0" smtClean="0"/>
              <a:t>Flexible schema</a:t>
            </a:r>
          </a:p>
          <a:p>
            <a:pPr lvl="1"/>
            <a:r>
              <a:rPr lang="en-US" sz="2400" dirty="0" smtClean="0"/>
              <a:t>Quicker/cheaper </a:t>
            </a:r>
            <a:r>
              <a:rPr lang="en-US" sz="2400" dirty="0"/>
              <a:t>to set </a:t>
            </a:r>
            <a:r>
              <a:rPr lang="en-US" sz="2400" dirty="0" smtClean="0"/>
              <a:t>up</a:t>
            </a:r>
          </a:p>
          <a:p>
            <a:pPr lvl="1"/>
            <a:r>
              <a:rPr lang="en-US" sz="2400" dirty="0" smtClean="0"/>
              <a:t>Massive scalability</a:t>
            </a:r>
          </a:p>
          <a:p>
            <a:pPr lvl="1"/>
            <a:r>
              <a:rPr lang="en-US" sz="2400" dirty="0" smtClean="0"/>
              <a:t>Relaxed consistency </a:t>
            </a:r>
            <a:r>
              <a:rPr lang="en-US" sz="2400" dirty="0" smtClean="0">
                <a:sym typeface="Wingdings"/>
              </a:rPr>
              <a:t></a:t>
            </a:r>
            <a:r>
              <a:rPr lang="en-US" sz="2400" dirty="0" smtClean="0"/>
              <a:t> higher </a:t>
            </a:r>
            <a:r>
              <a:rPr lang="en-US" sz="2400" dirty="0"/>
              <a:t>performance &amp; availability</a:t>
            </a:r>
          </a:p>
          <a:p>
            <a:r>
              <a:rPr lang="en-US" dirty="0" smtClean="0"/>
              <a:t>More </a:t>
            </a:r>
            <a:r>
              <a:rPr lang="en-US" dirty="0"/>
              <a:t>programming</a:t>
            </a:r>
          </a:p>
          <a:p>
            <a:r>
              <a:rPr lang="en-US" dirty="0" smtClean="0"/>
              <a:t>Relaxed </a:t>
            </a:r>
            <a:r>
              <a:rPr lang="en-US" dirty="0"/>
              <a:t>consistency </a:t>
            </a:r>
            <a:r>
              <a:rPr lang="en-US" dirty="0" smtClean="0">
                <a:sym typeface="Wingdings"/>
              </a:rPr>
              <a:t></a:t>
            </a:r>
            <a:r>
              <a:rPr lang="en-US" dirty="0" smtClean="0"/>
              <a:t> fewer guarantees</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7</a:t>
            </a:fld>
            <a:endParaRPr lang="en-US"/>
          </a:p>
        </p:txBody>
      </p:sp>
    </p:spTree>
    <p:extLst>
      <p:ext uri="{BB962C8B-B14F-4D97-AF65-F5344CB8AC3E}">
        <p14:creationId xmlns:p14="http://schemas.microsoft.com/office/powerpoint/2010/main" val="74567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Systems</a:t>
            </a:r>
          </a:p>
        </p:txBody>
      </p:sp>
      <p:sp>
        <p:nvSpPr>
          <p:cNvPr id="3" name="Content Placeholder 2"/>
          <p:cNvSpPr>
            <a:spLocks noGrp="1"/>
          </p:cNvSpPr>
          <p:nvPr>
            <p:ph idx="1"/>
          </p:nvPr>
        </p:nvSpPr>
        <p:spPr/>
        <p:txBody>
          <a:bodyPr/>
          <a:lstStyle/>
          <a:p>
            <a:r>
              <a:rPr lang="en-US" sz="3200" dirty="0"/>
              <a:t>Several incarnations</a:t>
            </a:r>
          </a:p>
          <a:p>
            <a:pPr lvl="1"/>
            <a:r>
              <a:rPr lang="en-US" sz="2400" dirty="0"/>
              <a:t>Document Stores</a:t>
            </a:r>
          </a:p>
          <a:p>
            <a:pPr lvl="1"/>
            <a:r>
              <a:rPr lang="en-US" sz="2400" dirty="0" err="1"/>
              <a:t>MapReduce</a:t>
            </a:r>
            <a:r>
              <a:rPr lang="en-US" sz="2400" dirty="0"/>
              <a:t> framework</a:t>
            </a:r>
          </a:p>
          <a:p>
            <a:pPr lvl="1"/>
            <a:r>
              <a:rPr lang="en-US" sz="2400" dirty="0"/>
              <a:t>Key-value stores</a:t>
            </a:r>
          </a:p>
          <a:p>
            <a:pPr lvl="1"/>
            <a:r>
              <a:rPr lang="en-US" sz="2400" dirty="0"/>
              <a:t>Graph database </a:t>
            </a:r>
            <a:r>
              <a:rPr lang="en-US" sz="2400" dirty="0" smtClean="0"/>
              <a:t>systems</a:t>
            </a:r>
            <a:endParaRPr lang="en-US" sz="24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8</a:t>
            </a:fld>
            <a:endParaRPr lang="en-US"/>
          </a:p>
        </p:txBody>
      </p:sp>
    </p:spTree>
    <p:extLst>
      <p:ext uri="{BB962C8B-B14F-4D97-AF65-F5344CB8AC3E}">
        <p14:creationId xmlns:p14="http://schemas.microsoft.com/office/powerpoint/2010/main" val="371889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Stores</a:t>
            </a:r>
          </a:p>
        </p:txBody>
      </p:sp>
      <p:sp>
        <p:nvSpPr>
          <p:cNvPr id="3" name="Content Placeholder 2"/>
          <p:cNvSpPr>
            <a:spLocks noGrp="1"/>
          </p:cNvSpPr>
          <p:nvPr>
            <p:ph idx="1"/>
          </p:nvPr>
        </p:nvSpPr>
        <p:spPr/>
        <p:txBody>
          <a:bodyPr/>
          <a:lstStyle/>
          <a:p>
            <a:r>
              <a:rPr lang="en-US" sz="3200" dirty="0"/>
              <a:t>Extremely simple interface</a:t>
            </a:r>
          </a:p>
          <a:p>
            <a:pPr lvl="1"/>
            <a:r>
              <a:rPr lang="en-US" sz="2400" dirty="0"/>
              <a:t>Data model: (key, value) pairs</a:t>
            </a:r>
          </a:p>
          <a:p>
            <a:pPr lvl="1"/>
            <a:r>
              <a:rPr lang="en-US" sz="2400" dirty="0"/>
              <a:t>Operations: Insert(</a:t>
            </a:r>
            <a:r>
              <a:rPr lang="en-US" sz="2400" dirty="0" err="1"/>
              <a:t>key,value</a:t>
            </a:r>
            <a:r>
              <a:rPr lang="en-US" sz="2400" dirty="0"/>
              <a:t>), Fetch(key), Update(key), Delete(key)</a:t>
            </a:r>
          </a:p>
          <a:p>
            <a:r>
              <a:rPr lang="en-US" sz="3200" dirty="0" smtClean="0"/>
              <a:t>Efficiency</a:t>
            </a:r>
            <a:r>
              <a:rPr lang="en-US" sz="3200" dirty="0"/>
              <a:t>, scalability, fault-tolerance</a:t>
            </a:r>
          </a:p>
          <a:p>
            <a:pPr lvl="1"/>
            <a:r>
              <a:rPr lang="en-US" sz="2400" dirty="0"/>
              <a:t>Records distributed to nodes based on key</a:t>
            </a:r>
          </a:p>
          <a:p>
            <a:pPr lvl="1"/>
            <a:r>
              <a:rPr lang="en-US" sz="2400" dirty="0"/>
              <a:t>Replication</a:t>
            </a:r>
          </a:p>
          <a:p>
            <a:pPr lvl="1"/>
            <a:r>
              <a:rPr lang="en-US" sz="2400" dirty="0"/>
              <a:t>Single-record transactions, “eventual consistency”</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9</a:t>
            </a:fld>
            <a:endParaRPr lang="en-US"/>
          </a:p>
        </p:txBody>
      </p:sp>
    </p:spTree>
    <p:extLst>
      <p:ext uri="{BB962C8B-B14F-4D97-AF65-F5344CB8AC3E}">
        <p14:creationId xmlns:p14="http://schemas.microsoft.com/office/powerpoint/2010/main" val="1913271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415</TotalTime>
  <Words>1558</Words>
  <Application>Microsoft Macintosh PowerPoint</Application>
  <PresentationFormat>On-screen Show (4:3)</PresentationFormat>
  <Paragraphs>281</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Tahoma</vt:lpstr>
      <vt:lpstr>Wingdings</vt:lpstr>
      <vt:lpstr>Arial</vt:lpstr>
      <vt:lpstr>mcanini-ingi2145</vt:lpstr>
      <vt:lpstr>Amazon Storage Services</vt:lpstr>
      <vt:lpstr>Cloud Storage Services - Introduction</vt:lpstr>
      <vt:lpstr>Introduction to Amazon S3</vt:lpstr>
      <vt:lpstr>Amazon S3 Concepts</vt:lpstr>
      <vt:lpstr>Introduction to DynamoDB</vt:lpstr>
      <vt:lpstr>NoSQL Systems</vt:lpstr>
      <vt:lpstr>NoSQL Systems</vt:lpstr>
      <vt:lpstr>NoSQL Systems</vt:lpstr>
      <vt:lpstr>Key-Value Stores</vt:lpstr>
      <vt:lpstr>Features</vt:lpstr>
      <vt:lpstr>Features</vt:lpstr>
      <vt:lpstr>Data model concepts</vt:lpstr>
      <vt:lpstr>Data model concepts</vt:lpstr>
      <vt:lpstr>Supported Operations</vt:lpstr>
      <vt:lpstr>Supported Operations</vt:lpstr>
      <vt:lpstr>Considerations</vt:lpstr>
      <vt:lpstr>Introduction to Amazon ElastiCache</vt:lpstr>
      <vt:lpstr>Memcached - Introduction</vt:lpstr>
      <vt:lpstr>Memcached – Users and Services</vt:lpstr>
      <vt:lpstr>Memcached – Access Characteristics</vt:lpstr>
      <vt:lpstr>Memcached - Example</vt:lpstr>
      <vt:lpstr>Memcached - Example</vt:lpstr>
      <vt:lpstr>Comparative analysis</vt:lpstr>
      <vt:lpstr>Tutorial session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Storage Services</dc:title>
  <dc:creator>waleed reda</dc:creator>
  <cp:lastModifiedBy>Thanh Dang Nguyen</cp:lastModifiedBy>
  <cp:revision>199</cp:revision>
  <dcterms:created xsi:type="dcterms:W3CDTF">2014-10-02T19:27:12Z</dcterms:created>
  <dcterms:modified xsi:type="dcterms:W3CDTF">2015-10-02T00:59:56Z</dcterms:modified>
</cp:coreProperties>
</file>