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.jpeg" ContentType="image/jpeg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/>
  <p:notesSz cx="6858000" cy="9144000"/>
  <p:defaultTextStyle>
    <a:lvl1pPr algn="ctr">
      <a:spcBef>
        <a:spcPts val="400"/>
      </a:spcBef>
      <a:defRPr sz="2000">
        <a:latin typeface="Tahoma"/>
        <a:ea typeface="Tahoma"/>
        <a:cs typeface="Tahoma"/>
        <a:sym typeface="Tahoma"/>
      </a:defRPr>
    </a:lvl1pPr>
    <a:lvl2pPr indent="457200" algn="ctr">
      <a:spcBef>
        <a:spcPts val="400"/>
      </a:spcBef>
      <a:defRPr sz="2000">
        <a:latin typeface="Tahoma"/>
        <a:ea typeface="Tahoma"/>
        <a:cs typeface="Tahoma"/>
        <a:sym typeface="Tahoma"/>
      </a:defRPr>
    </a:lvl2pPr>
    <a:lvl3pPr indent="914400" algn="ctr">
      <a:spcBef>
        <a:spcPts val="400"/>
      </a:spcBef>
      <a:defRPr sz="2000">
        <a:latin typeface="Tahoma"/>
        <a:ea typeface="Tahoma"/>
        <a:cs typeface="Tahoma"/>
        <a:sym typeface="Tahoma"/>
      </a:defRPr>
    </a:lvl3pPr>
    <a:lvl4pPr indent="1371600" algn="ctr">
      <a:spcBef>
        <a:spcPts val="400"/>
      </a:spcBef>
      <a:defRPr sz="2000">
        <a:latin typeface="Tahoma"/>
        <a:ea typeface="Tahoma"/>
        <a:cs typeface="Tahoma"/>
        <a:sym typeface="Tahoma"/>
      </a:defRPr>
    </a:lvl4pPr>
    <a:lvl5pPr indent="1828800" algn="ctr">
      <a:spcBef>
        <a:spcPts val="400"/>
      </a:spcBef>
      <a:defRPr sz="2000">
        <a:latin typeface="Tahoma"/>
        <a:ea typeface="Tahoma"/>
        <a:cs typeface="Tahoma"/>
        <a:sym typeface="Tahoma"/>
      </a:defRPr>
    </a:lvl5pPr>
    <a:lvl6pPr indent="2286000" algn="ctr">
      <a:spcBef>
        <a:spcPts val="400"/>
      </a:spcBef>
      <a:defRPr sz="2000">
        <a:latin typeface="Tahoma"/>
        <a:ea typeface="Tahoma"/>
        <a:cs typeface="Tahoma"/>
        <a:sym typeface="Tahoma"/>
      </a:defRPr>
    </a:lvl6pPr>
    <a:lvl7pPr indent="2743200" algn="ctr">
      <a:spcBef>
        <a:spcPts val="400"/>
      </a:spcBef>
      <a:defRPr sz="2000">
        <a:latin typeface="Tahoma"/>
        <a:ea typeface="Tahoma"/>
        <a:cs typeface="Tahoma"/>
        <a:sym typeface="Tahoma"/>
      </a:defRPr>
    </a:lvl7pPr>
    <a:lvl8pPr indent="3200400" algn="ctr">
      <a:spcBef>
        <a:spcPts val="400"/>
      </a:spcBef>
      <a:defRPr sz="2000">
        <a:latin typeface="Tahoma"/>
        <a:ea typeface="Tahoma"/>
        <a:cs typeface="Tahoma"/>
        <a:sym typeface="Tahoma"/>
      </a:defRPr>
    </a:lvl8pPr>
    <a:lvl9pPr indent="3657600" algn="ctr">
      <a:spcBef>
        <a:spcPts val="400"/>
      </a:spcBef>
      <a:defRPr sz="2000">
        <a:latin typeface="Tahoma"/>
        <a:ea typeface="Tahoma"/>
        <a:cs typeface="Tahoma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E4A8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E4A8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E4A8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6E7CA"/>
          </a:solidFill>
        </a:fill>
      </a:tcStyle>
    </a:wholeTbl>
    <a:band2H>
      <a:tcTxStyle b="def" i="def"/>
      <a:tcStyle>
        <a:tcBdr/>
        <a:fill>
          <a:solidFill>
            <a:srgbClr val="FAF3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BB01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BB01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BB0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E4A8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E4A8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Remove the screenshot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Report pricing of (subset of) general purpose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Mention about the free tier option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UPDATE IT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Check prices, see if need updating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Update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9" name="Shape 3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Update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179512" y="276225"/>
            <a:ext cx="7793038" cy="27051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33399"/>
                </a:solidFill>
              </a:rPr>
              <a:t>Click to edit Master title style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0" name="Shape 10"/>
          <p:cNvSpPr/>
          <p:nvPr/>
        </p:nvSpPr>
        <p:spPr>
          <a:xfrm>
            <a:off x="304800" y="838200"/>
            <a:ext cx="787400" cy="3429000"/>
          </a:xfrm>
          <a:prstGeom prst="rect">
            <a:avLst/>
          </a:prstGeom>
          <a:gradFill>
            <a:gsLst>
              <a:gs pos="0">
                <a:srgbClr val="708FE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" name="Shape 11"/>
          <p:cNvSpPr/>
          <p:nvPr/>
        </p:nvSpPr>
        <p:spPr>
          <a:xfrm flipH="1">
            <a:off x="842962" y="1143000"/>
            <a:ext cx="1" cy="2895601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363662" y="3944937"/>
            <a:ext cx="6400801" cy="291306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</a:lstStyle>
          <a:p>
            <a:pPr lvl="0">
              <a:defRPr sz="1800"/>
            </a:pPr>
            <a:r>
              <a:rPr sz="2800"/>
              <a:t>Click to edit Master subtitle style</a:t>
            </a:r>
          </a:p>
        </p:txBody>
      </p:sp>
      <p:sp>
        <p:nvSpPr>
          <p:cNvPr id="13" name="Shape 13"/>
          <p:cNvSpPr/>
          <p:nvPr/>
        </p:nvSpPr>
        <p:spPr>
          <a:xfrm>
            <a:off x="201612" y="3011489"/>
            <a:ext cx="8693152" cy="55562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" name="Shape 14"/>
          <p:cNvSpPr/>
          <p:nvPr/>
        </p:nvSpPr>
        <p:spPr>
          <a:xfrm>
            <a:off x="-1" y="6626859"/>
            <a:ext cx="282926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spcBef>
                <a:spcPts val="0"/>
              </a:spcBef>
              <a:defRPr sz="900"/>
            </a:lvl1pPr>
          </a:lstStyle>
          <a:p>
            <a:pPr lvl="0">
              <a:defRPr sz="1800"/>
            </a:pPr>
            <a:r>
              <a:rPr sz="900"/>
              <a:t>© 2014 M. Canini</a:t>
            </a:r>
          </a:p>
        </p:txBody>
      </p:sp>
      <p:pic>
        <p:nvPicPr>
          <p:cNvPr id="15" name="image1.jpeg" descr="UCL_mention_RVB_we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1166" y="249554"/>
            <a:ext cx="1111384" cy="153924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04800" y="838200"/>
            <a:ext cx="787400" cy="3429000"/>
          </a:xfrm>
          <a:prstGeom prst="rect">
            <a:avLst/>
          </a:prstGeom>
          <a:gradFill>
            <a:gsLst>
              <a:gs pos="0">
                <a:srgbClr val="708FE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" name="Shape 17"/>
          <p:cNvSpPr/>
          <p:nvPr/>
        </p:nvSpPr>
        <p:spPr>
          <a:xfrm flipH="1">
            <a:off x="842962" y="1143000"/>
            <a:ext cx="1" cy="2895601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201612" y="3011489"/>
            <a:ext cx="8693152" cy="55562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Click to edit Master title style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1179512" y="276225"/>
            <a:ext cx="7793038" cy="27051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33399"/>
                </a:solidFill>
              </a:rPr>
              <a:t>Click to edit Master title style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1" name="Shape 31"/>
          <p:cNvSpPr/>
          <p:nvPr/>
        </p:nvSpPr>
        <p:spPr>
          <a:xfrm>
            <a:off x="304800" y="838200"/>
            <a:ext cx="787400" cy="3429000"/>
          </a:xfrm>
          <a:prstGeom prst="rect">
            <a:avLst/>
          </a:prstGeom>
          <a:gradFill>
            <a:gsLst>
              <a:gs pos="0">
                <a:srgbClr val="708FE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2" name="Shape 32"/>
          <p:cNvSpPr/>
          <p:nvPr/>
        </p:nvSpPr>
        <p:spPr>
          <a:xfrm flipH="1">
            <a:off x="842962" y="1143000"/>
            <a:ext cx="1" cy="2895601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363662" y="3944937"/>
            <a:ext cx="6400801" cy="291306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</a:lstStyle>
          <a:p>
            <a:pPr lvl="0">
              <a:defRPr sz="1800"/>
            </a:pPr>
            <a:r>
              <a:rPr sz="2800"/>
              <a:t>Click to edit Master subtitle style</a:t>
            </a:r>
          </a:p>
        </p:txBody>
      </p:sp>
      <p:sp>
        <p:nvSpPr>
          <p:cNvPr id="34" name="Shape 34"/>
          <p:cNvSpPr/>
          <p:nvPr/>
        </p:nvSpPr>
        <p:spPr>
          <a:xfrm>
            <a:off x="201612" y="3011489"/>
            <a:ext cx="8693152" cy="55562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5" name="Shape 35"/>
          <p:cNvSpPr/>
          <p:nvPr/>
        </p:nvSpPr>
        <p:spPr>
          <a:xfrm>
            <a:off x="-1" y="6626859"/>
            <a:ext cx="174841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spcBef>
                <a:spcPts val="0"/>
              </a:spcBef>
              <a:defRPr sz="900"/>
            </a:lvl1pPr>
          </a:lstStyle>
          <a:p>
            <a:pPr lvl="0">
              <a:defRPr sz="1800"/>
            </a:pPr>
            <a:r>
              <a:rPr sz="900"/>
              <a:t>© 2014 M. Canini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95300" y="295275"/>
            <a:ext cx="457200" cy="1762125"/>
          </a:xfrm>
          <a:prstGeom prst="rect">
            <a:avLst/>
          </a:prstGeom>
          <a:gradFill>
            <a:gsLst>
              <a:gs pos="0">
                <a:srgbClr val="708FE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" name="Shape 3"/>
          <p:cNvSpPr/>
          <p:nvPr/>
        </p:nvSpPr>
        <p:spPr>
          <a:xfrm>
            <a:off x="-1" y="6626859"/>
            <a:ext cx="276471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spcBef>
                <a:spcPts val="0"/>
              </a:spcBef>
              <a:defRPr sz="900"/>
            </a:lvl1pPr>
          </a:lstStyle>
          <a:p>
            <a:pPr lvl="0">
              <a:defRPr sz="1800"/>
            </a:pPr>
            <a:r>
              <a:rPr sz="900"/>
              <a:t>© 2014 M. Canini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969962" y="0"/>
            <a:ext cx="7793038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Click to edit Master title style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990600" y="1658938"/>
            <a:ext cx="7772400" cy="5199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858000" y="6474460"/>
            <a:ext cx="1905000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algn="r">
              <a:spcBef>
                <a:spcPts val="0"/>
              </a:spcBef>
              <a:defRPr sz="14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med" advClick="1"/>
  <p:txStyles>
    <p:titleStyle>
      <a:lvl1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1pPr>
      <a:lvl2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2pPr>
      <a:lvl3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3pPr>
      <a:lvl4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4pPr>
      <a:lvl5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5pPr>
      <a:lvl6pPr indent="457200"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6pPr>
      <a:lvl7pPr indent="914400"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7pPr>
      <a:lvl8pPr indent="1371600"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8pPr>
      <a:lvl9pPr indent="1828800"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9pPr>
    </p:titleStyle>
    <p:bodyStyle>
      <a:lvl1pPr marL="342900" indent="-342900">
        <a:spcBef>
          <a:spcPts val="600"/>
        </a:spcBef>
        <a:buClr>
          <a:srgbClr val="3333CC"/>
        </a:buClr>
        <a:buSzPct val="6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1pPr>
      <a:lvl2pPr marL="857250" indent="-400050">
        <a:spcBef>
          <a:spcPts val="600"/>
        </a:spcBef>
        <a:buClr>
          <a:srgbClr val="3333CC"/>
        </a:buClr>
        <a:buSzPct val="55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2pPr>
      <a:lvl3pPr marL="1314450" indent="-400050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3pPr>
      <a:lvl4pPr marL="1691639" indent="-320039">
        <a:spcBef>
          <a:spcPts val="600"/>
        </a:spcBef>
        <a:buClr>
          <a:srgbClr val="3333CC"/>
        </a:buClr>
        <a:buSzPct val="55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4pPr>
      <a:lvl5pPr marL="2148839" indent="-320039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5pPr>
      <a:lvl6pPr marL="2606039" indent="-320039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6pPr>
      <a:lvl7pPr marL="3063239" indent="-320039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7pPr>
      <a:lvl8pPr marL="3520440" indent="-320040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8pPr>
      <a:lvl9pPr marL="3977640" indent="-320040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2286000"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2743200"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3200400"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3657600"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cli/" TargetMode="External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g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g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education/awseducate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1179513" y="1990725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33399"/>
                </a:solidFill>
              </a:rPr>
              <a:t>INGI2145 Cloud Computing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1363662" y="3944937"/>
            <a:ext cx="6400801" cy="17526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Muhammad Bilal</a:t>
            </a:r>
            <a:endParaRPr sz="2800"/>
          </a:p>
          <a:p>
            <a:pPr lvl="0">
              <a:defRPr sz="1800"/>
            </a:pPr>
            <a:r>
              <a:rPr sz="2800"/>
              <a:t>Nicolas Laurent</a:t>
            </a:r>
          </a:p>
        </p:txBody>
      </p:sp>
      <p:sp>
        <p:nvSpPr>
          <p:cNvPr id="43" name="Shape 43"/>
          <p:cNvSpPr/>
          <p:nvPr/>
        </p:nvSpPr>
        <p:spPr>
          <a:xfrm>
            <a:off x="4437538" y="6363939"/>
            <a:ext cx="400331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r">
              <a:spcBef>
                <a:spcPts val="200"/>
              </a:spcBef>
              <a:defRPr sz="1800"/>
            </a:pPr>
            <a:r>
              <a:rPr sz="1000"/>
              <a:t>Lecture slides adapted from Upenn NETS212 by A. Haeberlen, Z. Ives</a:t>
            </a:r>
            <a:br>
              <a:rPr sz="1000"/>
            </a:br>
            <a:r>
              <a:rPr sz="1000"/>
              <a:t>Reproduced with permission</a:t>
            </a:r>
          </a:p>
        </p:txBody>
      </p:sp>
      <p:sp>
        <p:nvSpPr>
          <p:cNvPr id="44" name="Shape 44"/>
          <p:cNvSpPr/>
          <p:nvPr/>
        </p:nvSpPr>
        <p:spPr>
          <a:xfrm>
            <a:off x="2380686" y="3230879"/>
            <a:ext cx="4382628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Lab 1: Introduction to AWS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14" name="Shape 114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Accessing AWS via CLI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Example of access via Command Line Interface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 invalidUrl="" action="" tgtFrame="" tooltip="" history="1" highlightClick="0" endSnd="0"/>
              </a:rPr>
              <a:t>http://aws.amazon.com/cli</a:t>
            </a:r>
            <a:r>
              <a:rPr sz="200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 invalidUrl="" action="" tgtFrame="" tooltip="" history="1" highlightClick="0" endSnd="0"/>
              </a:rPr>
              <a:t>/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17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6575" y="3175261"/>
            <a:ext cx="9427989" cy="5434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20" name="Shape 120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Oh no - where is my data?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990600" y="1658938"/>
            <a:ext cx="7772400" cy="47519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EC2 instances do not have persistent storage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Data survives stops &amp; reboots, but not termination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endParaRPr sz="2000"/>
          </a:p>
          <a:p>
            <a:pPr lvl="0">
              <a:defRPr sz="1800"/>
            </a:pPr>
            <a:endParaRPr sz="2000"/>
          </a:p>
          <a:p>
            <a:pPr lvl="0">
              <a:defRPr sz="1800"/>
            </a:pPr>
            <a:endParaRPr sz="2000"/>
          </a:p>
          <a:p>
            <a:pPr lvl="0">
              <a:defRPr sz="1800"/>
            </a:pPr>
            <a:endParaRPr sz="2000"/>
          </a:p>
          <a:p>
            <a:pPr lvl="0">
              <a:defRPr sz="1800"/>
            </a:pPr>
            <a:r>
              <a:rPr sz="2800"/>
              <a:t>So where should I put persistent data?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Elastic Block Store (EBS) - in a few slides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Ideally, use an AMI with an EBS root (Amzon's default AMI has this property)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23" name="Shape 123"/>
          <p:cNvSpPr/>
          <p:nvPr/>
        </p:nvSpPr>
        <p:spPr>
          <a:xfrm>
            <a:off x="1381678" y="3225520"/>
            <a:ext cx="6525206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000">
                <a:solidFill>
                  <a:srgbClr val="FF0000"/>
                </a:solidFill>
              </a:rPr>
              <a:t>If you store data on the virtual hard disk of your instance</a:t>
            </a:r>
            <a:br>
              <a:rPr sz="2000">
                <a:solidFill>
                  <a:srgbClr val="FF0000"/>
                </a:solidFill>
              </a:rPr>
            </a:br>
            <a:r>
              <a:rPr sz="2000">
                <a:solidFill>
                  <a:srgbClr val="FF0000"/>
                </a:solidFill>
              </a:rPr>
              <a:t>and the instance fails or you terminate it,</a:t>
            </a:r>
            <a:br>
              <a:rPr sz="2000">
                <a:solidFill>
                  <a:srgbClr val="FF0000"/>
                </a:solidFill>
              </a:rPr>
            </a:br>
            <a:r>
              <a:rPr b="1" sz="2000">
                <a:solidFill>
                  <a:srgbClr val="FF0000"/>
                </a:solidFill>
              </a:rPr>
              <a:t>your data WILL be lost!</a:t>
            </a:r>
            <a:r>
              <a:rPr sz="200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24" name="image5.png" descr="C:\Users\Andreas Haeberlen\AppData\Local\Microsoft\Windows\Temporary Internet Files\Content.IE5\D49R5GBN\MC900433883[1]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840" y="3175278"/>
            <a:ext cx="1218250" cy="1218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5.png" descr="C:\Users\Andreas Haeberlen\AppData\Local\Microsoft\Windows\Temporary Internet Files\Content.IE5\D49R5GBN\MC900433883[1]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6585" y="3187001"/>
            <a:ext cx="1218250" cy="121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4"/>
      <p:bldP build="whole" bldLvl="1" animBg="1" rev="0" advAuto="0" spid="123" grpId="1"/>
      <p:bldP build="whole" bldLvl="1" animBg="1" rev="0" advAuto="0" spid="124" grpId="2"/>
      <p:bldP build="whole" bldLvl="1" animBg="1" rev="0" advAuto="0" spid="125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28" name="Shape 128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Amazon Machine Images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990600" y="1658938"/>
            <a:ext cx="7772400" cy="4812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When I launch an instance, what software will be installed on it?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Software is taken from an </a:t>
            </a:r>
            <a:r>
              <a:rPr sz="2000">
                <a:solidFill>
                  <a:srgbClr val="FF9900"/>
                </a:solidFill>
              </a:rPr>
              <a:t>Amazon Machine Image (AMI)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Selected when you launch an instance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Essentially a file system that contains the operating system, applications, and potentially other data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Lives in S3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endParaRPr sz="1000"/>
          </a:p>
          <a:p>
            <a:pPr lvl="0">
              <a:defRPr sz="1800"/>
            </a:pPr>
            <a:r>
              <a:rPr sz="2800"/>
              <a:t>How do I get an AMI?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provides several generic ones, e.g., Amazon Linux, Fedora Core, Windows Server, ...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You can make your own</a:t>
            </a:r>
            <a:endParaRPr sz="2000"/>
          </a:p>
          <a:p>
            <a:pPr lvl="2" marL="1143000" indent="-228600">
              <a:spcBef>
                <a:spcPts val="300"/>
              </a:spcBef>
              <a:defRPr sz="1800"/>
            </a:pPr>
            <a:r>
              <a:rPr sz="1600"/>
              <a:t>You can even run your own custom kernel (with some restrictions)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pic>
        <p:nvPicPr>
          <p:cNvPr id="133" name="image6.png" descr="menuba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99" y="5664761"/>
            <a:ext cx="1148951" cy="92505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Security Groups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990600" y="3557118"/>
            <a:ext cx="7772400" cy="256379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Basically, a set of firewall rules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Can be applied to groups of EC2 instances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Each rule specifies a protocol, port numbers, etc...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Only traffic matching one of the rules is allowed through</a:t>
            </a:r>
            <a:endParaRPr sz="2000"/>
          </a:p>
          <a:p>
            <a:pPr lvl="0">
              <a:defRPr sz="1800"/>
            </a:pPr>
            <a:r>
              <a:rPr sz="2800"/>
              <a:t>Sometimes need to explicitly open ports </a:t>
            </a:r>
          </a:p>
        </p:txBody>
      </p:sp>
      <p:sp>
        <p:nvSpPr>
          <p:cNvPr id="136" name="Shape 136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37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8093" y="1794223"/>
            <a:ext cx="1133477" cy="113347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6453805" y="2863781"/>
            <a:ext cx="106346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000"/>
              <a:t>Instance</a:t>
            </a:r>
          </a:p>
        </p:txBody>
      </p:sp>
      <p:pic>
        <p:nvPicPr>
          <p:cNvPr id="139" name="image8.png" descr="C:\Users\Andreas Haeberlen\AppData\Local\Microsoft\Windows\Temporary Internet Files\Content.IE5\NRR5JRIL\MC900431622[1]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4136780" y="1345850"/>
            <a:ext cx="1714501" cy="171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9.pdf" descr="MCj03491210000[1]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34591" y="1376774"/>
            <a:ext cx="815976" cy="74225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2863780" y="2552281"/>
            <a:ext cx="371791" cy="140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043" y="10800"/>
                </a:moveTo>
                <a:cubicBezTo>
                  <a:pt x="2043" y="13782"/>
                  <a:pt x="5964" y="16200"/>
                  <a:pt x="10800" y="16200"/>
                </a:cubicBezTo>
                <a:cubicBezTo>
                  <a:pt x="15636" y="16200"/>
                  <a:pt x="19557" y="13782"/>
                  <a:pt x="19557" y="10800"/>
                </a:cubicBezTo>
                <a:cubicBezTo>
                  <a:pt x="19557" y="7818"/>
                  <a:pt x="15636" y="5400"/>
                  <a:pt x="10800" y="5400"/>
                </a:cubicBezTo>
                <a:cubicBezTo>
                  <a:pt x="5964" y="5400"/>
                  <a:pt x="2043" y="7818"/>
                  <a:pt x="2043" y="10800"/>
                </a:cubicBezTo>
                <a:close/>
              </a:path>
            </a:pathLst>
          </a:custGeom>
          <a:solidFill>
            <a:srgbClr val="FFFF00"/>
          </a:solidFill>
          <a:ln w="63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142" name="image10.png" descr="MCj04326230000[1]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767552" y="2608140"/>
            <a:ext cx="534989" cy="534989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4783015" y="2512088"/>
            <a:ext cx="231113" cy="241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FFFF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4" name="Shape 144"/>
          <p:cNvSpPr/>
          <p:nvPr/>
        </p:nvSpPr>
        <p:spPr>
          <a:xfrm>
            <a:off x="3312588" y="1870798"/>
            <a:ext cx="1359896" cy="359936"/>
          </a:xfrm>
          <a:prstGeom prst="line">
            <a:avLst/>
          </a:prstGeom>
          <a:ln w="19050"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47" name="Group 147"/>
          <p:cNvGrpSpPr/>
          <p:nvPr/>
        </p:nvGrpSpPr>
        <p:grpSpPr>
          <a:xfrm>
            <a:off x="5014126" y="2272602"/>
            <a:ext cx="1629509" cy="339971"/>
            <a:chOff x="0" y="0"/>
            <a:chExt cx="1629508" cy="339969"/>
          </a:xfrm>
        </p:grpSpPr>
        <p:sp>
          <p:nvSpPr>
            <p:cNvPr id="145" name="Shape 145"/>
            <p:cNvSpPr/>
            <p:nvPr/>
          </p:nvSpPr>
          <p:spPr>
            <a:xfrm flipV="1">
              <a:off x="783772" y="-1"/>
              <a:ext cx="845737" cy="1644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spcBef>
                  <a:spcPts val="0"/>
                </a:spcBef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 flipV="1">
              <a:off x="0" y="159098"/>
              <a:ext cx="793821" cy="180872"/>
            </a:xfrm>
            <a:prstGeom prst="line">
              <a:avLst/>
            </a:prstGeom>
            <a:solidFill>
              <a:srgbClr val="00E4A8"/>
            </a:solidFill>
            <a:ln w="1905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spcBef>
                  <a:spcPts val="0"/>
                </a:spcBef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148" name="Shape 148"/>
          <p:cNvSpPr/>
          <p:nvPr/>
        </p:nvSpPr>
        <p:spPr>
          <a:xfrm flipV="1">
            <a:off x="3302541" y="2632669"/>
            <a:ext cx="1611099" cy="242965"/>
          </a:xfrm>
          <a:prstGeom prst="line">
            <a:avLst/>
          </a:prstGeom>
          <a:ln w="19050"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1915392" y="1567542"/>
            <a:ext cx="73503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300"/>
              </a:spcBef>
              <a:defRPr sz="1800"/>
            </a:pPr>
            <a:r>
              <a:rPr sz="1400"/>
              <a:t>Evil</a:t>
            </a:r>
            <a:br>
              <a:rPr sz="1400"/>
            </a:br>
            <a:r>
              <a:rPr sz="1400"/>
              <a:t>attacker</a:t>
            </a:r>
          </a:p>
        </p:txBody>
      </p:sp>
      <p:sp>
        <p:nvSpPr>
          <p:cNvPr id="150" name="Shape 150"/>
          <p:cNvSpPr/>
          <p:nvPr/>
        </p:nvSpPr>
        <p:spPr>
          <a:xfrm>
            <a:off x="1465174" y="2483617"/>
            <a:ext cx="1377564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300"/>
              </a:spcBef>
              <a:defRPr sz="1800"/>
            </a:pPr>
            <a:r>
              <a:rPr sz="1400"/>
              <a:t>Legitimate</a:t>
            </a:r>
            <a:br>
              <a:rPr sz="1400"/>
            </a:br>
            <a:r>
              <a:rPr sz="1400"/>
              <a:t>user (you or</a:t>
            </a:r>
            <a:br>
              <a:rPr sz="1400"/>
            </a:br>
            <a:r>
              <a:rPr sz="1400"/>
              <a:t>your customers)</a:t>
            </a:r>
          </a:p>
        </p:txBody>
      </p:sp>
      <p:sp>
        <p:nvSpPr>
          <p:cNvPr id="151" name="Shape 151"/>
          <p:cNvSpPr/>
          <p:nvPr/>
        </p:nvSpPr>
        <p:spPr>
          <a:xfrm>
            <a:off x="1148489" y="5760215"/>
            <a:ext cx="1145512" cy="18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152" name="image11.png" descr="secsettings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819400" y="5667907"/>
            <a:ext cx="5261061" cy="966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afterEffect" presetClass="entr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after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afterEffect" presetClass="entr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  <p:bldP build="whole" bldLvl="1" animBg="1" rev="0" advAuto="0" spid="148" grpId="8"/>
      <p:bldP build="whole" bldLvl="1" animBg="1" rev="0" advAuto="0" spid="144" grpId="4"/>
      <p:bldP build="whole" bldLvl="1" animBg="1" rev="0" advAuto="0" spid="141" grpId="7"/>
      <p:bldP build="whole" bldLvl="1" animBg="1" rev="0" advAuto="0" spid="149" grpId="3"/>
      <p:bldP build="whole" bldLvl="1" animBg="1" rev="0" advAuto="0" spid="133" grpId="11"/>
      <p:bldP build="whole" bldLvl="1" animBg="1" rev="0" advAuto="0" spid="142" grpId="6"/>
      <p:bldP build="whole" bldLvl="1" animBg="1" rev="0" advAuto="0" spid="143" grpId="12"/>
      <p:bldP build="whole" bldLvl="1" animBg="1" rev="0" advAuto="0" spid="147" grpId="13"/>
      <p:bldP build="whole" bldLvl="1" animBg="1" rev="0" advAuto="0" spid="151" grpId="9"/>
      <p:bldP build="whole" bldLvl="1" animBg="1" rev="0" advAuto="0" spid="150" grpId="5"/>
      <p:bldP build="whole" bldLvl="1" animBg="1" rev="0" advAuto="0" spid="152" grpId="10"/>
      <p:bldP build="whole" bldLvl="1" animBg="1" rev="0" advAuto="0" spid="140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55" name="Shape 155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Regions and Availability Zones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990598" y="1658938"/>
            <a:ext cx="7892145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12039" indent="-312039" defTabSz="832104">
              <a:defRPr sz="1800"/>
            </a:pPr>
            <a:r>
              <a:rPr sz="2548"/>
              <a:t>Where exactly does my instance run?</a:t>
            </a:r>
            <a:endParaRPr sz="2548"/>
          </a:p>
          <a:p>
            <a:pPr lvl="1" marL="676084" indent="-260032" defTabSz="832104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20"/>
              <a:t>No easy way to find out - Amazon does not say</a:t>
            </a:r>
            <a:endParaRPr sz="1820"/>
          </a:p>
          <a:p>
            <a:pPr lvl="0" marL="312039" indent="-312039" defTabSz="832104">
              <a:defRPr sz="1800"/>
            </a:pPr>
            <a:endParaRPr sz="1456"/>
          </a:p>
          <a:p>
            <a:pPr lvl="0" marL="312039" indent="-312039" defTabSz="832104">
              <a:defRPr sz="1800"/>
            </a:pPr>
            <a:r>
              <a:rPr sz="2548"/>
              <a:t>Instances can be assigned to </a:t>
            </a:r>
            <a:r>
              <a:rPr sz="2548">
                <a:solidFill>
                  <a:srgbClr val="FF9900"/>
                </a:solidFill>
              </a:rPr>
              <a:t>regions</a:t>
            </a:r>
            <a:endParaRPr sz="2548">
              <a:solidFill>
                <a:srgbClr val="FF9900"/>
              </a:solidFill>
            </a:endParaRPr>
          </a:p>
          <a:p>
            <a:pPr lvl="1" marL="676084" indent="-260032" defTabSz="832104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20"/>
              <a:t>Currently 9 available: US East (Northern Virginia), US West (Northern California), US West (Oregon), EU (Ireland), Asia/Pacific (Singapore), Asia/Pacific (Sydney), Asia/Pacific (Tokyo), South America (Sao Paulo), AWS GovCloud</a:t>
            </a:r>
            <a:endParaRPr sz="1820"/>
          </a:p>
          <a:p>
            <a:pPr lvl="1" marL="676084" indent="-260032" defTabSz="832104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20"/>
              <a:t>Important, e.g., for reducing latency to customers</a:t>
            </a:r>
            <a:endParaRPr sz="1820"/>
          </a:p>
          <a:p>
            <a:pPr lvl="1" marL="676084" indent="-260032" defTabSz="832104">
              <a:spcBef>
                <a:spcPts val="400"/>
              </a:spcBef>
              <a:buClr>
                <a:srgbClr val="FF0000"/>
              </a:buClr>
              <a:defRPr sz="1800"/>
            </a:pPr>
            <a:endParaRPr sz="1456"/>
          </a:p>
          <a:p>
            <a:pPr lvl="0" marL="312039" indent="-312039" defTabSz="832104">
              <a:defRPr sz="1800"/>
            </a:pPr>
            <a:r>
              <a:rPr sz="2548"/>
              <a:t>Instances can be assigned to </a:t>
            </a:r>
            <a:r>
              <a:rPr sz="2548">
                <a:solidFill>
                  <a:srgbClr val="FF9900"/>
                </a:solidFill>
              </a:rPr>
              <a:t>availability zones</a:t>
            </a:r>
            <a:endParaRPr sz="2548">
              <a:solidFill>
                <a:srgbClr val="FF9900"/>
              </a:solidFill>
            </a:endParaRPr>
          </a:p>
          <a:p>
            <a:pPr lvl="1" marL="676084" indent="-260032" defTabSz="832104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20"/>
              <a:t>Purpose: Avoid correlated fault</a:t>
            </a:r>
            <a:endParaRPr sz="1820"/>
          </a:p>
          <a:p>
            <a:pPr lvl="1" marL="676084" indent="-260032" defTabSz="832104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20"/>
              <a:t>Several availability zones within each region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60" name="Shape 160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Network pricing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990599" y="4803549"/>
            <a:ext cx="7917096" cy="168089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AWS does charge for network traffic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Price depends on source and destination of traffic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Free within EC2 and other AWS svcs in same region (e.g., S3)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Remember: ISPs are typically charged for upstream traffic</a:t>
            </a: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63" name="Shape 163"/>
          <p:cNvSpPr/>
          <p:nvPr/>
        </p:nvSpPr>
        <p:spPr>
          <a:xfrm rot="16200000">
            <a:off x="7862549" y="1139680"/>
            <a:ext cx="235045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/>
            </a:lvl1pPr>
          </a:lstStyle>
          <a:p>
            <a:pPr lvl="0">
              <a:defRPr sz="1800"/>
            </a:pPr>
            <a:r>
              <a:rPr sz="800"/>
              <a:t>http://aws.amazon.com/ec2/#pricing (9/11/2013)</a:t>
            </a:r>
          </a:p>
        </p:txBody>
      </p:sp>
      <p:pic>
        <p:nvPicPr>
          <p:cNvPr id="164" name="image12.png" descr="network-pric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0" y="1329685"/>
            <a:ext cx="4809067" cy="34039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67" name="Shape 167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Instance types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990600" y="3585681"/>
            <a:ext cx="7772400" cy="305142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So far: </a:t>
            </a:r>
            <a:r>
              <a:rPr sz="2800">
                <a:solidFill>
                  <a:srgbClr val="FF9900"/>
                </a:solidFill>
              </a:rPr>
              <a:t>On-demand</a:t>
            </a:r>
            <a:r>
              <a:rPr sz="2800"/>
              <a:t> instances</a:t>
            </a:r>
            <a:endParaRPr sz="2800"/>
          </a:p>
          <a:p>
            <a:pPr lvl="0">
              <a:defRPr sz="1800"/>
            </a:pPr>
            <a:r>
              <a:rPr sz="2800"/>
              <a:t>Also available: </a:t>
            </a:r>
            <a:r>
              <a:rPr sz="2800">
                <a:solidFill>
                  <a:srgbClr val="FF9900"/>
                </a:solidFill>
              </a:rPr>
              <a:t>Reserved</a:t>
            </a:r>
            <a:r>
              <a:rPr sz="2800"/>
              <a:t> instances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One-time reservation fee to purchase for 1 or 3 years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Usage still billed by the hour, but at a considerable discount</a:t>
            </a:r>
            <a:endParaRPr sz="2000"/>
          </a:p>
          <a:p>
            <a:pPr lvl="0">
              <a:defRPr sz="1800"/>
            </a:pPr>
            <a:r>
              <a:rPr sz="2800"/>
              <a:t>Also available: </a:t>
            </a:r>
            <a:r>
              <a:rPr sz="2800">
                <a:solidFill>
                  <a:srgbClr val="FF9900"/>
                </a:solidFill>
              </a:rPr>
              <a:t>Spot</a:t>
            </a:r>
            <a:r>
              <a:rPr sz="2800"/>
              <a:t> instances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Spot market: Can bid for available capacity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Instance continues until terminated or price rises above bid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70" name="image13.png" descr="reserved-instances-chart-fla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249" y="1376737"/>
            <a:ext cx="5528787" cy="2147299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5908935" y="2712379"/>
            <a:ext cx="19493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200"/>
              </a:spcBef>
              <a:defRPr sz="1800"/>
            </a:pPr>
            <a:r>
              <a:rPr sz="1000"/>
              <a:t>Source: http://aws.amazon.com/</a:t>
            </a:r>
            <a:br>
              <a:rPr sz="1000"/>
            </a:br>
            <a:r>
              <a:rPr sz="1000"/>
              <a:t>ec2/reserved-instances/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  <p:bldP build="whole" bldLvl="1" animBg="1" rev="0" advAuto="0" spid="170" grpId="3"/>
      <p:bldP build="whole" bldLvl="1" animBg="1" rev="0" advAuto="0" spid="171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pic>
        <p:nvPicPr>
          <p:cNvPr id="174" name="image14.png" descr="sl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666" y="1354038"/>
            <a:ext cx="5452534" cy="454128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Service Level Agreement</a:t>
            </a: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77" name="Shape 177"/>
          <p:cNvSpPr/>
          <p:nvPr/>
        </p:nvSpPr>
        <p:spPr>
          <a:xfrm>
            <a:off x="4548335" y="5838092"/>
            <a:ext cx="324658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/>
            </a:lvl1pPr>
          </a:lstStyle>
          <a:p>
            <a:pPr lvl="0">
              <a:defRPr sz="1800"/>
            </a:pPr>
            <a:r>
              <a:rPr sz="1000"/>
              <a:t>http://aws.amazon.com/ec2-sla/ (1 June 2013; excerpt)</a:t>
            </a:r>
          </a:p>
        </p:txBody>
      </p:sp>
      <p:sp>
        <p:nvSpPr>
          <p:cNvPr id="178" name="Shape 178"/>
          <p:cNvSpPr/>
          <p:nvPr/>
        </p:nvSpPr>
        <p:spPr>
          <a:xfrm>
            <a:off x="3641033" y="1579079"/>
            <a:ext cx="904353" cy="241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9" name="Shape 179"/>
          <p:cNvSpPr/>
          <p:nvPr/>
        </p:nvSpPr>
        <p:spPr>
          <a:xfrm>
            <a:off x="4596560" y="5257800"/>
            <a:ext cx="1440175" cy="592668"/>
          </a:xfrm>
          <a:prstGeom prst="rect">
            <a:avLst/>
          </a:prstGeom>
          <a:solidFill>
            <a:srgbClr val="FFFF00">
              <a:alpha val="3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0" name="Shape 180"/>
          <p:cNvSpPr/>
          <p:nvPr/>
        </p:nvSpPr>
        <p:spPr>
          <a:xfrm>
            <a:off x="417374" y="2434975"/>
            <a:ext cx="1404824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300"/>
              </a:spcBef>
              <a:defRPr sz="1800"/>
            </a:pPr>
            <a:r>
              <a:rPr sz="1400">
                <a:solidFill>
                  <a:srgbClr val="FF0000"/>
                </a:solidFill>
              </a:rPr>
              <a:t>4.38h downtime</a:t>
            </a:r>
            <a:br>
              <a:rPr sz="1400">
                <a:solidFill>
                  <a:srgbClr val="FF0000"/>
                </a:solidFill>
              </a:rPr>
            </a:br>
            <a:r>
              <a:rPr sz="1400">
                <a:solidFill>
                  <a:srgbClr val="FF0000"/>
                </a:solidFill>
              </a:rPr>
              <a:t>per year allowed</a:t>
            </a:r>
          </a:p>
        </p:txBody>
      </p:sp>
      <p:cxnSp>
        <p:nvCxnSpPr>
          <p:cNvPr id="181" name="Connector 181"/>
          <p:cNvCxnSpPr>
            <a:stCxn id="180" idx="0"/>
            <a:endCxn id="178" idx="0"/>
          </p:cNvCxnSpPr>
          <p:nvPr/>
        </p:nvCxnSpPr>
        <p:spPr>
          <a:xfrm flipV="1">
            <a:off x="1119786" y="1699660"/>
            <a:ext cx="2973424" cy="996936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2"/>
      <p:bldP build="whole" bldLvl="1" animBg="1" rev="0" advAuto="0" spid="178" grpId="1"/>
      <p:bldP build="whole" bldLvl="1" animBg="1" rev="0" advAuto="0" spid="180" grpId="3"/>
      <p:bldP build="whole" bldLvl="1" animBg="1" rev="0" advAuto="0" spid="179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84" name="Shape 184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Recap: EC2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What EC2 is: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IaaS service - you can rent virtual machines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Various types: Very small to very powerful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endParaRPr sz="2000"/>
          </a:p>
          <a:p>
            <a:pPr lvl="0">
              <a:defRPr sz="1800"/>
            </a:pPr>
            <a:r>
              <a:rPr sz="2800"/>
              <a:t>How to use EC2: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Ephemeral state - local data is lost when instance terminates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AMIs - used to initialize an instance (OS, applications, ...)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Security groups - "firewalls" for your instances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Regions and availability zones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On-demand/reserved/spot instances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Service level agreement (SLA)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89" name="Shape 189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Plan for today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>
                <a:solidFill>
                  <a:srgbClr val="33CC33"/>
                </a:solidFill>
              </a:rPr>
              <a:t>Introduction to Amazon Web Services (AWS)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33CC33"/>
                </a:solidFill>
              </a:rPr>
              <a:t>Elastic Compute Cloud (EC2)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FF9900"/>
                </a:solidFill>
              </a:rPr>
              <a:t>Elastic Block Storage (EBS)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Other services: Elastic MapReduce, CloudFront, ...</a:t>
            </a:r>
            <a:endParaRPr sz="2000"/>
          </a:p>
          <a:p>
            <a:pPr lvl="0">
              <a:defRPr sz="1800"/>
            </a:pPr>
            <a:r>
              <a:rPr sz="2800"/>
              <a:t>Hands on session</a:t>
            </a:r>
            <a:endParaRPr sz="2800"/>
          </a:p>
          <a:p>
            <a:pPr lvl="0">
              <a:defRPr sz="1800"/>
            </a:pPr>
            <a:r>
              <a:rPr sz="2800"/>
              <a:t>Next time: Introduction to Vagrant and Puppet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grpSp>
        <p:nvGrpSpPr>
          <p:cNvPr id="194" name="Group 194"/>
          <p:cNvGrpSpPr/>
          <p:nvPr/>
        </p:nvGrpSpPr>
        <p:grpSpPr>
          <a:xfrm>
            <a:off x="4898047" y="2519622"/>
            <a:ext cx="695326" cy="419101"/>
            <a:chOff x="0" y="0"/>
            <a:chExt cx="695325" cy="419100"/>
          </a:xfrm>
        </p:grpSpPr>
        <p:sp>
          <p:nvSpPr>
            <p:cNvPr id="192" name="Shape 192"/>
            <p:cNvSpPr/>
            <p:nvPr/>
          </p:nvSpPr>
          <p:spPr>
            <a:xfrm rot="10800000">
              <a:off x="0" y="-1"/>
              <a:ext cx="695325" cy="4191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213842" y="85725"/>
              <a:ext cx="442849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200"/>
                </a:spcBef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000"/>
                <a:t>NEXT</a:t>
              </a:r>
            </a:p>
          </p:txBody>
        </p:sp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Plan for today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>
                <a:solidFill>
                  <a:srgbClr val="33CC33"/>
                </a:solidFill>
              </a:rPr>
              <a:t>Introduction to Amazon Web Services (AWS)</a:t>
            </a:r>
            <a:endParaRPr sz="2800">
              <a:solidFill>
                <a:srgbClr val="33CC33"/>
              </a:solidFill>
            </a:endParaRPr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FF9900"/>
                </a:solidFill>
              </a:rPr>
              <a:t>Elastic Compute Cloud (EC2)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Elastic Block Storage (EBS)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Other services: Elastic MapReduce, CloudFront, ...</a:t>
            </a:r>
            <a:endParaRPr sz="2000"/>
          </a:p>
          <a:p>
            <a:pPr lvl="0">
              <a:defRPr sz="1800"/>
            </a:pPr>
            <a:r>
              <a:rPr sz="2800"/>
              <a:t>Hands on session</a:t>
            </a:r>
            <a:endParaRPr sz="2800"/>
          </a:p>
          <a:p>
            <a:pPr lvl="0">
              <a:defRPr sz="1800"/>
            </a:pPr>
            <a:r>
              <a:rPr sz="2800"/>
              <a:t>Next time: Introduction to Vagrant and Puppet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grpSp>
        <p:nvGrpSpPr>
          <p:cNvPr id="52" name="Group 52"/>
          <p:cNvGrpSpPr/>
          <p:nvPr/>
        </p:nvGrpSpPr>
        <p:grpSpPr>
          <a:xfrm>
            <a:off x="5161722" y="2182807"/>
            <a:ext cx="695326" cy="419101"/>
            <a:chOff x="0" y="0"/>
            <a:chExt cx="695325" cy="419100"/>
          </a:xfrm>
        </p:grpSpPr>
        <p:sp>
          <p:nvSpPr>
            <p:cNvPr id="50" name="Shape 50"/>
            <p:cNvSpPr/>
            <p:nvPr/>
          </p:nvSpPr>
          <p:spPr>
            <a:xfrm rot="10800000">
              <a:off x="0" y="-1"/>
              <a:ext cx="695325" cy="4191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213842" y="85725"/>
              <a:ext cx="442849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200"/>
                </a:spcBef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000"/>
                <a:t>NEXT</a:t>
              </a:r>
            </a:p>
          </p:txBody>
        </p:sp>
      </p:grp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99" name="Shape 199"/>
          <p:cNvSpPr/>
          <p:nvPr/>
        </p:nvSpPr>
        <p:spPr>
          <a:xfrm flipH="1" flipV="1">
            <a:off x="3698697" y="2496617"/>
            <a:ext cx="1726057" cy="3"/>
          </a:xfrm>
          <a:prstGeom prst="line">
            <a:avLst/>
          </a:prstGeom>
          <a:solidFill>
            <a:srgbClr val="00E4A8"/>
          </a:solidFill>
          <a:ln w="19050">
            <a:solidFill/>
            <a:round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0" name="Shape 200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What is Elastic Block Store (EBS)?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990600" y="4263775"/>
            <a:ext cx="7772400" cy="207537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36042" indent="-336042" defTabSz="896111">
              <a:defRPr sz="1800"/>
            </a:pPr>
            <a:r>
              <a:rPr sz="2744"/>
              <a:t>Persistent storage</a:t>
            </a:r>
            <a:endParaRPr sz="2744"/>
          </a:p>
          <a:p>
            <a:pPr lvl="1" marL="728091" indent="-280035" defTabSz="89611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960"/>
              <a:t>Unlike the local instance store, data stored in EBS is not lost when an instance fails or is terminated</a:t>
            </a:r>
            <a:endParaRPr sz="1960"/>
          </a:p>
          <a:p>
            <a:pPr lvl="0" marL="336042" indent="-336042" defTabSz="896111">
              <a:defRPr sz="1800"/>
            </a:pPr>
            <a:r>
              <a:rPr sz="2744"/>
              <a:t>Should I use the instance store or EBS?</a:t>
            </a:r>
            <a:endParaRPr sz="2744"/>
          </a:p>
          <a:p>
            <a:pPr lvl="1" marL="728091" indent="-280035" defTabSz="89611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960"/>
              <a:t>Typically, instance store is used for temporary data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203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8719" y="1948334"/>
            <a:ext cx="1133477" cy="113347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3104429" y="3089811"/>
            <a:ext cx="106346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000"/>
              <a:t>Instance</a:t>
            </a:r>
          </a:p>
        </p:txBody>
      </p:sp>
      <p:pic>
        <p:nvPicPr>
          <p:cNvPr id="205" name="image15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008193" y="207462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15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282843">
            <a:off x="3417792" y="2578811"/>
            <a:ext cx="443150" cy="366337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/>
        </p:nvSpPr>
        <p:spPr>
          <a:xfrm>
            <a:off x="4698122" y="3077824"/>
            <a:ext cx="144805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000"/>
              <a:t>EBS storage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presetClass="entr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xit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5" dur="500" fill="hold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nodeType="afterEffect" presetClass="exit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9" dur="500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nodeType="afterEffect" presetClass="exit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3" dur="500" fill="hold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nodeType="afterEffect" presetClass="exit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7" dur="500" fill="hold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6"/>
      <p:bldP build="whole" bldLvl="1" animBg="1" rev="0" advAuto="0" spid="199" grpId="4"/>
      <p:bldP build="whole" bldLvl="1" animBg="1" rev="0" advAuto="0" spid="199" grpId="8"/>
      <p:bldP build="p" bldLvl="1" animBg="1" rev="0" advAuto="0" spid="201" grpId="1"/>
      <p:bldP build="whole" bldLvl="1" animBg="1" rev="0" advAuto="0" spid="207" grpId="3"/>
      <p:bldP build="whole" bldLvl="1" animBg="1" rev="0" advAuto="0" spid="206" grpId="7"/>
      <p:bldP build="whole" bldLvl="1" animBg="1" rev="0" advAuto="0" spid="205" grpId="2"/>
      <p:bldP build="whole" bldLvl="1" animBg="1" rev="0" advAuto="0" spid="203" grpId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10" name="Shape 210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Volumes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990600" y="1541124"/>
            <a:ext cx="7772400" cy="465012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15468" indent="-315468" defTabSz="841247">
              <a:defRPr sz="1800"/>
            </a:pPr>
            <a:r>
              <a:rPr sz="2576"/>
              <a:t>EBS storage is allocated in </a:t>
            </a:r>
            <a:r>
              <a:rPr sz="2576">
                <a:solidFill>
                  <a:srgbClr val="FF9900"/>
                </a:solidFill>
              </a:rPr>
              <a:t>volumes</a:t>
            </a:r>
            <a:endParaRPr sz="2576">
              <a:solidFill>
                <a:srgbClr val="FF9900"/>
              </a:solidFill>
            </a:endParaRPr>
          </a:p>
          <a:p>
            <a:pPr lvl="1" marL="683513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40"/>
              <a:t>A volume is a 'virtual disk' (size: 1GB - 1TB)</a:t>
            </a:r>
            <a:endParaRPr sz="1840"/>
          </a:p>
          <a:p>
            <a:pPr lvl="1" marL="683513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40"/>
              <a:t>Basically, a raw block device</a:t>
            </a:r>
            <a:endParaRPr sz="1840"/>
          </a:p>
          <a:p>
            <a:pPr lvl="1" marL="683513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40"/>
              <a:t>Can be attached to an instance (but only one instance at a time)</a:t>
            </a:r>
            <a:endParaRPr sz="1840"/>
          </a:p>
          <a:p>
            <a:pPr lvl="1" marL="683513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40"/>
              <a:t>A single instance can access multiple volumes</a:t>
            </a:r>
            <a:endParaRPr sz="1840"/>
          </a:p>
          <a:p>
            <a:pPr lvl="0" marL="315468" indent="-315468" defTabSz="841247">
              <a:defRPr sz="1800"/>
            </a:pPr>
            <a:endParaRPr sz="920"/>
          </a:p>
          <a:p>
            <a:pPr lvl="0" marL="315468" indent="-315468" defTabSz="841247">
              <a:defRPr sz="1800"/>
            </a:pPr>
            <a:r>
              <a:rPr sz="2576"/>
              <a:t>Placed in specific availability zones</a:t>
            </a:r>
            <a:endParaRPr sz="2576"/>
          </a:p>
          <a:p>
            <a:pPr lvl="1" marL="683513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40"/>
              <a:t>Why is this useful?</a:t>
            </a:r>
            <a:endParaRPr sz="1840"/>
          </a:p>
          <a:p>
            <a:pPr lvl="1" marL="683513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40">
                <a:solidFill>
                  <a:srgbClr val="FF2600"/>
                </a:solidFill>
              </a:rPr>
              <a:t>Be sure to place it near instances (otherwise can't attach)</a:t>
            </a:r>
            <a:endParaRPr sz="1840">
              <a:solidFill>
                <a:srgbClr val="FF2600"/>
              </a:solidFill>
            </a:endParaRPr>
          </a:p>
          <a:p>
            <a:pPr lvl="0" marL="315468" indent="-315468" defTabSz="841247">
              <a:defRPr sz="1800"/>
            </a:pPr>
            <a:endParaRPr sz="920"/>
          </a:p>
          <a:p>
            <a:pPr lvl="0" marL="315468" indent="-315468" defTabSz="841247">
              <a:defRPr sz="1800"/>
            </a:pPr>
            <a:r>
              <a:rPr sz="2576"/>
              <a:t>Replicated across multiple servers</a:t>
            </a:r>
            <a:endParaRPr sz="2576"/>
          </a:p>
          <a:p>
            <a:pPr lvl="1" marL="683513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40"/>
              <a:t>Data is not lost if a single server fails</a:t>
            </a:r>
            <a:endParaRPr sz="1840"/>
          </a:p>
          <a:p>
            <a:pPr lvl="1" marL="683513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40"/>
              <a:t>Amazon: Annual failure rate is 0.1-0.5% for a 20GB volume</a:t>
            </a:r>
          </a:p>
        </p:txBody>
      </p:sp>
      <p:sp>
        <p:nvSpPr>
          <p:cNvPr id="212" name="Shape 212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15" name="Shape 215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EC2 instances with EBS roots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990600" y="1439333"/>
            <a:ext cx="7772400" cy="475191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18897" indent="-318897" defTabSz="850391">
              <a:defRPr sz="1800"/>
            </a:pPr>
            <a:r>
              <a:rPr sz="2604"/>
              <a:t>EC2 instances can have an EBS volume as their root device ("EBS boot")</a:t>
            </a:r>
            <a:endParaRPr sz="2604"/>
          </a:p>
          <a:p>
            <a:pPr lvl="1" marL="690943" indent="-265747" defTabSz="85039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60"/>
              <a:t>Result: Instance data persists independently from the lifetime of the instance</a:t>
            </a:r>
            <a:endParaRPr sz="1860"/>
          </a:p>
          <a:p>
            <a:pPr lvl="1" marL="690943" indent="-265747" defTabSz="85039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60"/>
              <a:t>You can </a:t>
            </a:r>
            <a:r>
              <a:rPr sz="1860">
                <a:solidFill>
                  <a:srgbClr val="FF9900"/>
                </a:solidFill>
              </a:rPr>
              <a:t>stop and restart </a:t>
            </a:r>
            <a:r>
              <a:rPr sz="1860"/>
              <a:t>the instance, similar to suspending and resuming a laptop</a:t>
            </a:r>
            <a:endParaRPr sz="1860"/>
          </a:p>
          <a:p>
            <a:pPr lvl="2" marL="1062989" indent="-212597" defTabSz="850391">
              <a:spcBef>
                <a:spcPts val="300"/>
              </a:spcBef>
              <a:defRPr sz="1800"/>
            </a:pPr>
            <a:r>
              <a:rPr sz="1488"/>
              <a:t>You won't be charged for the instance while it is stopped (only for EBS)</a:t>
            </a:r>
            <a:endParaRPr sz="1488"/>
          </a:p>
          <a:p>
            <a:pPr lvl="1" marL="690943" indent="-265747" defTabSz="85039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60"/>
              <a:t>You can enable </a:t>
            </a:r>
            <a:r>
              <a:rPr sz="1860">
                <a:solidFill>
                  <a:srgbClr val="FF9900"/>
                </a:solidFill>
              </a:rPr>
              <a:t>termination protection </a:t>
            </a:r>
            <a:r>
              <a:rPr sz="1860"/>
              <a:t>for the instance</a:t>
            </a:r>
            <a:endParaRPr sz="1860"/>
          </a:p>
          <a:p>
            <a:pPr lvl="2" marL="1062989" indent="-212597" defTabSz="850391">
              <a:spcBef>
                <a:spcPts val="300"/>
              </a:spcBef>
              <a:defRPr sz="1800"/>
            </a:pPr>
            <a:r>
              <a:rPr sz="1488"/>
              <a:t>Blocks attempts to terminate the instance (e.g., by accident) until termination protection is disabled again</a:t>
            </a:r>
            <a:endParaRPr sz="1488"/>
          </a:p>
          <a:p>
            <a:pPr lvl="0" marL="318897" indent="-318897" defTabSz="850391">
              <a:defRPr sz="1800"/>
            </a:pPr>
            <a:r>
              <a:rPr sz="2604"/>
              <a:t>Alternative: Use instance store as the root</a:t>
            </a:r>
            <a:endParaRPr sz="2604"/>
          </a:p>
          <a:p>
            <a:pPr lvl="1" marL="690943" indent="-265747" defTabSz="85039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60"/>
              <a:t>You can still store temporary data on it, but it will disappear when you terminate the instance</a:t>
            </a:r>
            <a:endParaRPr sz="1860"/>
          </a:p>
          <a:p>
            <a:pPr lvl="1" marL="690943" indent="-265747" defTabSz="85039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60"/>
              <a:t>You can still create and mount EBS volumes explicitly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20" name="Shape 220"/>
          <p:cNvSpPr/>
          <p:nvPr/>
        </p:nvSpPr>
        <p:spPr>
          <a:xfrm>
            <a:off x="4602822" y="544529"/>
            <a:ext cx="4017197" cy="1589"/>
          </a:xfrm>
          <a:prstGeom prst="line">
            <a:avLst/>
          </a:prstGeom>
          <a:ln w="19050"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8114152" y="647272"/>
            <a:ext cx="43617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Time</a:t>
            </a:r>
          </a:p>
        </p:txBody>
      </p:sp>
      <p:sp>
        <p:nvSpPr>
          <p:cNvPr id="222" name="Shape 222"/>
          <p:cNvSpPr/>
          <p:nvPr/>
        </p:nvSpPr>
        <p:spPr>
          <a:xfrm>
            <a:off x="5126804" y="462336"/>
            <a:ext cx="133565" cy="133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FFFF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3" name="Shape 223"/>
          <p:cNvSpPr/>
          <p:nvPr/>
        </p:nvSpPr>
        <p:spPr>
          <a:xfrm>
            <a:off x="6471006" y="481173"/>
            <a:ext cx="133565" cy="133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FFFF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4" name="Shape 224"/>
          <p:cNvSpPr/>
          <p:nvPr/>
        </p:nvSpPr>
        <p:spPr>
          <a:xfrm>
            <a:off x="6880260" y="489734"/>
            <a:ext cx="133565" cy="133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FFFF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5" name="Shape 225"/>
          <p:cNvSpPr/>
          <p:nvPr/>
        </p:nvSpPr>
        <p:spPr>
          <a:xfrm>
            <a:off x="7772399" y="488022"/>
            <a:ext cx="133566" cy="133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FFFF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6" name="Shape 226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Snapshots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xfrm>
            <a:off x="990600" y="2784296"/>
            <a:ext cx="7865724" cy="37603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You can create a </a:t>
            </a:r>
            <a:r>
              <a:rPr sz="2800">
                <a:solidFill>
                  <a:srgbClr val="FF9900"/>
                </a:solidFill>
              </a:rPr>
              <a:t>snapshot</a:t>
            </a:r>
            <a:r>
              <a:rPr sz="2800"/>
              <a:t> of a volume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Copy of data in the volume at the time snapshot was made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Only the first snapshot makes a full copy; subsequent snapshots are incremental</a:t>
            </a:r>
            <a:endParaRPr sz="2000"/>
          </a:p>
          <a:p>
            <a:pPr lvl="0">
              <a:defRPr sz="1800"/>
            </a:pPr>
            <a:r>
              <a:rPr sz="2800"/>
              <a:t>What are snapshots good for?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Sharing data with others</a:t>
            </a:r>
            <a:endParaRPr sz="2000"/>
          </a:p>
          <a:p>
            <a:pPr lvl="2" marL="1143000" indent="-228600">
              <a:spcBef>
                <a:spcPts val="300"/>
              </a:spcBef>
              <a:defRPr sz="1800"/>
            </a:pPr>
            <a:r>
              <a:rPr sz="1600"/>
              <a:t>Access control list (specific account numbers) or public access</a:t>
            </a:r>
            <a:endParaRPr sz="16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Instantiate new volumes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Point-in-time backups</a:t>
            </a:r>
          </a:p>
        </p:txBody>
      </p:sp>
      <p:sp>
        <p:nvSpPr>
          <p:cNvPr id="228" name="Shape 228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229" name="Shape 229"/>
          <p:cNvSpPr/>
          <p:nvPr/>
        </p:nvSpPr>
        <p:spPr>
          <a:xfrm flipH="1" flipV="1">
            <a:off x="4541179" y="1972635"/>
            <a:ext cx="1726057" cy="3"/>
          </a:xfrm>
          <a:prstGeom prst="line">
            <a:avLst/>
          </a:prstGeom>
          <a:solidFill>
            <a:srgbClr val="00E4A8"/>
          </a:solidFill>
          <a:ln w="19050">
            <a:solidFill/>
            <a:round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30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1200" y="1424352"/>
            <a:ext cx="1133476" cy="1133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15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061752" y="1707033"/>
            <a:ext cx="491021" cy="405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15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018943" y="1736144"/>
            <a:ext cx="491021" cy="405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15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988120" y="1715595"/>
            <a:ext cx="491021" cy="405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15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039491" y="1715596"/>
            <a:ext cx="491021" cy="405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15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850673" y="1550647"/>
            <a:ext cx="806553" cy="666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4"/>
      <p:bldP build="whole" bldLvl="1" animBg="1" rev="0" advAuto="0" spid="224" grpId="6"/>
      <p:bldP build="whole" bldLvl="1" animBg="1" rev="0" advAuto="0" spid="234" grpId="7"/>
      <p:bldP build="whole" bldLvl="1" animBg="1" rev="0" advAuto="0" spid="233" grpId="5"/>
      <p:bldP build="whole" bldLvl="1" animBg="1" rev="0" advAuto="0" spid="231" grpId="1"/>
      <p:bldP build="whole" bldLvl="1" animBg="1" rev="0" advAuto="0" spid="232" grpId="3"/>
      <p:bldP build="whole" bldLvl="1" animBg="1" rev="0" advAuto="0" spid="222" grpId="2"/>
      <p:bldP build="p" bldLvl="5" animBg="1" rev="0" advAuto="0" spid="227" grpId="9"/>
      <p:bldP build="whole" bldLvl="1" animBg="1" rev="0" advAuto="0" spid="225" grpId="8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38" name="Shape 238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Pricing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You pay for...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Storage space: $0.10 per allocated GB per month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I/O requests: $0.10 per million I/O requests</a:t>
            </a:r>
            <a:endParaRPr sz="2000"/>
          </a:p>
          <a:p>
            <a:pPr lvl="1" marL="0" indent="457200">
              <a:spcBef>
                <a:spcPts val="400"/>
              </a:spcBef>
              <a:buSzTx/>
              <a:buNone/>
              <a:defRPr sz="1800"/>
            </a:pPr>
            <a:endParaRPr sz="2000"/>
          </a:p>
          <a:p>
            <a:pPr lvl="0">
              <a:defRPr sz="1800"/>
            </a:pPr>
            <a:r>
              <a:rPr sz="2800"/>
              <a:t>Charge is only for actual storage used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Empty space does not count</a:t>
            </a:r>
          </a:p>
        </p:txBody>
      </p:sp>
      <p:sp>
        <p:nvSpPr>
          <p:cNvPr id="240" name="Shape 240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45" name="Shape 245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Recap: Elastic Block Store (EBS)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xfrm>
            <a:off x="990599" y="1658938"/>
            <a:ext cx="7947919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What EBS is: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Basically a virtual hard disk; can be attached to EC2 instances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Persistent - state survives termination of EC2 instance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endParaRPr sz="2000"/>
          </a:p>
          <a:p>
            <a:pPr lvl="0">
              <a:defRPr sz="1800"/>
            </a:pPr>
            <a:r>
              <a:rPr sz="2800"/>
              <a:t>How to use EBS: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Allocate volume - empty or initialized with a snapshot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Attach it to EC2 instance and mount it there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Can create snapshots for data sharing, backup</a:t>
            </a:r>
          </a:p>
        </p:txBody>
      </p:sp>
      <p:sp>
        <p:nvSpPr>
          <p:cNvPr id="247" name="Shape 247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50" name="Shape 250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Plan for today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>
                <a:solidFill>
                  <a:srgbClr val="33CC33"/>
                </a:solidFill>
              </a:rPr>
              <a:t>Introduction to Amazon Web Services (AWS)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33CC33"/>
                </a:solidFill>
              </a:rPr>
              <a:t>Elastic Compute Cloud (EC2)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33CC33"/>
                </a:solidFill>
              </a:rPr>
              <a:t>Elastic Block Storage (EBS)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FF9900"/>
                </a:solidFill>
              </a:rPr>
              <a:t>Other services: Elastic MapReduce, CloudFront, …</a:t>
            </a:r>
            <a:endParaRPr sz="2000">
              <a:solidFill>
                <a:srgbClr val="FF9900"/>
              </a:solidFill>
            </a:endParaRPr>
          </a:p>
          <a:p>
            <a:pPr lvl="0">
              <a:defRPr sz="1800"/>
            </a:pPr>
            <a:r>
              <a:rPr sz="2800"/>
              <a:t>Hands on session</a:t>
            </a:r>
            <a:endParaRPr sz="2800"/>
          </a:p>
          <a:p>
            <a:pPr lvl="0">
              <a:defRPr sz="1800"/>
            </a:pPr>
            <a:r>
              <a:rPr sz="2800"/>
              <a:t>Next time: Introduction to Vagrant and Puppet</a:t>
            </a:r>
          </a:p>
        </p:txBody>
      </p:sp>
      <p:sp>
        <p:nvSpPr>
          <p:cNvPr id="252" name="Shape 252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grpSp>
        <p:nvGrpSpPr>
          <p:cNvPr id="255" name="Group 255"/>
          <p:cNvGrpSpPr/>
          <p:nvPr/>
        </p:nvGrpSpPr>
        <p:grpSpPr>
          <a:xfrm>
            <a:off x="7462837" y="2906079"/>
            <a:ext cx="695326" cy="419102"/>
            <a:chOff x="0" y="0"/>
            <a:chExt cx="695325" cy="419100"/>
          </a:xfrm>
        </p:grpSpPr>
        <p:sp>
          <p:nvSpPr>
            <p:cNvPr id="253" name="Shape 253"/>
            <p:cNvSpPr/>
            <p:nvPr/>
          </p:nvSpPr>
          <p:spPr>
            <a:xfrm rot="10800000">
              <a:off x="0" y="-1"/>
              <a:ext cx="695325" cy="4191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13842" y="85725"/>
              <a:ext cx="442849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200"/>
                </a:spcBef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000"/>
                <a:t>NEXT</a:t>
              </a:r>
            </a:p>
          </p:txBody>
        </p:sp>
      </p:grp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60" name="Shape 260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AWS Import/Export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xfrm>
            <a:off x="990600" y="4150759"/>
            <a:ext cx="7772400" cy="234250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36042" indent="-336042" defTabSz="896111">
              <a:defRPr sz="1800"/>
            </a:pPr>
            <a:r>
              <a:rPr sz="2744"/>
              <a:t>Import/export large amounts of data to/from S3 buckets via physical storage device</a:t>
            </a:r>
            <a:endParaRPr sz="2744"/>
          </a:p>
          <a:p>
            <a:pPr lvl="1" marL="728091" indent="-280035" defTabSz="89611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960"/>
              <a:t>Mail an actual hard disk to Amazon (power adapter, cables!)</a:t>
            </a:r>
            <a:endParaRPr sz="1960"/>
          </a:p>
          <a:p>
            <a:pPr lvl="1" marL="728091" indent="-280035" defTabSz="89611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960"/>
              <a:t>Signature file for authentication</a:t>
            </a:r>
            <a:endParaRPr sz="1960"/>
          </a:p>
          <a:p>
            <a:pPr lvl="1" marL="728091" indent="-280035" defTabSz="89611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960"/>
              <a:t>Discussion: Is this the Right Way to be shipping data, or should we rather be using a network?</a:t>
            </a:r>
          </a:p>
        </p:txBody>
      </p:sp>
      <p:sp>
        <p:nvSpPr>
          <p:cNvPr id="262" name="Shape 262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263" name="image16.jpg" descr="googl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4355" y="1594099"/>
            <a:ext cx="2276476" cy="2228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10.png" descr="MCj04326230000[1]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4754" y="2484746"/>
            <a:ext cx="534988" cy="5349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8" name="Group 268"/>
          <p:cNvGrpSpPr/>
          <p:nvPr/>
        </p:nvGrpSpPr>
        <p:grpSpPr>
          <a:xfrm>
            <a:off x="2424700" y="1853289"/>
            <a:ext cx="3369926" cy="686015"/>
            <a:chOff x="0" y="0"/>
            <a:chExt cx="3369924" cy="686014"/>
          </a:xfrm>
        </p:grpSpPr>
        <p:pic>
          <p:nvPicPr>
            <p:cNvPr id="265" name="image17.pdf" descr="C:\Users\Andreas Haeberlen\AppData\Local\Microsoft\Windows\Temporary Internet Files\Content.IE5\40YUB0NL\MC900127675[1].wm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21661" y="-1"/>
              <a:ext cx="1147699" cy="6227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6" name="Shape 266"/>
            <p:cNvSpPr/>
            <p:nvPr/>
          </p:nvSpPr>
          <p:spPr>
            <a:xfrm>
              <a:off x="-1" y="684425"/>
              <a:ext cx="3369925" cy="158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spcBef>
                  <a:spcPts val="0"/>
                </a:spcBef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pic>
          <p:nvPicPr>
            <p:cNvPr id="267" name="image18.png" descr="C:\Users\ahae\AppData\Local\Microsoft\Windows\Temporary Internet Files\Content.IE5\YQI4I7RD\MCj04338800000[1]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30856" y="41968"/>
              <a:ext cx="561862" cy="5618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3" name="Group 273"/>
          <p:cNvGrpSpPr/>
          <p:nvPr/>
        </p:nvGrpSpPr>
        <p:grpSpPr>
          <a:xfrm>
            <a:off x="2434975" y="2876763"/>
            <a:ext cx="3349377" cy="686658"/>
            <a:chOff x="0" y="0"/>
            <a:chExt cx="3349376" cy="686657"/>
          </a:xfrm>
        </p:grpSpPr>
        <p:sp>
          <p:nvSpPr>
            <p:cNvPr id="269" name="Shape 269"/>
            <p:cNvSpPr/>
            <p:nvPr/>
          </p:nvSpPr>
          <p:spPr>
            <a:xfrm flipH="1" flipV="1">
              <a:off x="0" y="0"/>
              <a:ext cx="3349377" cy="158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spcBef>
                  <a:spcPts val="0"/>
                </a:spcBef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pic>
          <p:nvPicPr>
            <p:cNvPr id="270" name="image17.pdf" descr="C:\Users\Andreas Haeberlen\AppData\Local\Microsoft\Windows\Temporary Internet Files\Content.IE5\40YUB0NL\MC900127675[1].wm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flipH="1">
              <a:off x="631580" y="63875"/>
              <a:ext cx="1147699" cy="6227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image18.png" descr="C:\Users\ahae\AppData\Local\Microsoft\Windows\Temporary Internet Files\Content.IE5\YQI4I7RD\MCj04338800000[1]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87382" y="75021"/>
              <a:ext cx="561862" cy="5618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image19.png" descr="C:\Users\Andreas Haeberlen\AppData\Local\Microsoft\Windows\Temporary Internet Files\Content.IE5\4ZIVVKYE\MC900432605[1]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903289" y="184935"/>
              <a:ext cx="326091" cy="326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74" name="Table 274"/>
          <p:cNvGraphicFramePr/>
          <p:nvPr/>
        </p:nvGraphicFramePr>
        <p:xfrm>
          <a:off x="5972173" y="185505"/>
          <a:ext cx="2924176" cy="120878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68847"/>
                <a:gridCol w="1255328"/>
              </a:tblGrid>
              <a:tr h="304799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Method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04799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sz="1400"/>
                        <a:t>Internet (20Mbps)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sz="1400"/>
                        <a:t>45 days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04799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sz="1400"/>
                        <a:t>FedEx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sz="1400"/>
                        <a:t>1 day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75" name="Shape 275"/>
          <p:cNvSpPr/>
          <p:nvPr/>
        </p:nvSpPr>
        <p:spPr>
          <a:xfrm>
            <a:off x="6232680" y="1112606"/>
            <a:ext cx="240694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/>
            </a:lvl1pPr>
          </a:lstStyle>
          <a:p>
            <a:pPr lvl="0">
              <a:defRPr sz="1800"/>
            </a:pPr>
            <a:r>
              <a:rPr sz="1400"/>
              <a:t>Time to transfer 10TB [AF10]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500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xi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" dur="500" fill="hold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presetClass="entr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4"/>
      <p:bldP build="whole" bldLvl="1" animBg="1" rev="0" advAuto="0" spid="268" grpId="6"/>
      <p:bldP build="p" bldLvl="1" animBg="1" rev="0" advAuto="0" spid="261" grpId="3"/>
      <p:bldP build="whole" bldLvl="1" animBg="1" rev="0" advAuto="0" spid="274" grpId="2"/>
      <p:bldP build="whole" bldLvl="1" animBg="1" rev="0" advAuto="0" spid="275" grpId="1"/>
      <p:bldP build="whole" bldLvl="1" animBg="1" rev="0" advAuto="0" spid="273" grpId="7"/>
      <p:bldP build="whole" bldLvl="1" animBg="1" rev="0" advAuto="0" spid="263" grpId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Amazon Elastic MapReduce (EMR)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Manage Hadoop Framework for big data processing</a:t>
            </a:r>
            <a:endParaRPr sz="2800"/>
          </a:p>
          <a:p>
            <a:pPr lvl="0">
              <a:defRPr sz="1800"/>
            </a:pPr>
            <a:r>
              <a:rPr sz="2800"/>
              <a:t>Also allows execution of Spark and Presto</a:t>
            </a:r>
            <a:endParaRPr sz="2800"/>
          </a:p>
          <a:p>
            <a:pPr lvl="0">
              <a:defRPr sz="1800"/>
            </a:pPr>
            <a:r>
              <a:rPr sz="2800"/>
              <a:t>Support for Amazon S3 and Amazon DynamoDB</a:t>
            </a:r>
            <a:endParaRPr sz="2800"/>
          </a:p>
          <a:p>
            <a:pPr lvl="0">
              <a:defRPr sz="1800"/>
            </a:pPr>
            <a:r>
              <a:rPr sz="2800"/>
              <a:t>Jobs are submitted by providing the program to execute</a:t>
            </a:r>
            <a:endParaRPr sz="2800"/>
          </a:p>
          <a:p>
            <a:pPr lvl="0">
              <a:defRPr sz="1800"/>
            </a:pPr>
            <a:r>
              <a:rPr sz="2800"/>
              <a:t>Input and output can be done via Amazon Data stores or private data centers</a:t>
            </a:r>
          </a:p>
        </p:txBody>
      </p:sp>
      <p:sp>
        <p:nvSpPr>
          <p:cNvPr id="279" name="Shape 2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82" name="Shape 282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CloudFront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xfrm>
            <a:off x="990600" y="5347261"/>
            <a:ext cx="7772400" cy="112609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98322" indent="-298322" defTabSz="795527">
              <a:spcBef>
                <a:spcPts val="500"/>
              </a:spcBef>
              <a:defRPr sz="1800"/>
            </a:pPr>
            <a:r>
              <a:rPr sz="2436"/>
              <a:t>Content distribution network</a:t>
            </a:r>
            <a:endParaRPr sz="2436"/>
          </a:p>
          <a:p>
            <a:pPr lvl="1" marL="646366" indent="-248602" defTabSz="795527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740"/>
              <a:t>Caches S3 content at edge locations for low-latency delivery</a:t>
            </a:r>
            <a:endParaRPr sz="1740"/>
          </a:p>
          <a:p>
            <a:pPr lvl="1" marL="646366" indent="-248602" defTabSz="795527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740"/>
              <a:t>Some similarities to other CDNs like Akamai, Limelight, ...</a:t>
            </a:r>
          </a:p>
        </p:txBody>
      </p:sp>
      <p:sp>
        <p:nvSpPr>
          <p:cNvPr id="284" name="Shape 284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285" name="image21.gif" descr="world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704" y="1389250"/>
            <a:ext cx="7604482" cy="388314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/>
          <p:nvPr/>
        </p:nvSpPr>
        <p:spPr>
          <a:xfrm>
            <a:off x="2957167" y="2369567"/>
            <a:ext cx="77939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87" name="Shape 287"/>
          <p:cNvSpPr/>
          <p:nvPr/>
        </p:nvSpPr>
        <p:spPr>
          <a:xfrm>
            <a:off x="2696156" y="2552045"/>
            <a:ext cx="77939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88" name="Shape 288"/>
          <p:cNvSpPr/>
          <p:nvPr/>
        </p:nvSpPr>
        <p:spPr>
          <a:xfrm>
            <a:off x="2313878" y="2429624"/>
            <a:ext cx="77939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89" name="Shape 289"/>
          <p:cNvSpPr/>
          <p:nvPr/>
        </p:nvSpPr>
        <p:spPr>
          <a:xfrm>
            <a:off x="3040322" y="2629425"/>
            <a:ext cx="77939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0" name="Shape 290"/>
          <p:cNvSpPr/>
          <p:nvPr/>
        </p:nvSpPr>
        <p:spPr>
          <a:xfrm>
            <a:off x="3247052" y="2323370"/>
            <a:ext cx="77939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1" name="Shape 291"/>
          <p:cNvSpPr/>
          <p:nvPr/>
        </p:nvSpPr>
        <p:spPr>
          <a:xfrm>
            <a:off x="2296554" y="2325682"/>
            <a:ext cx="77939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2" name="Shape 292"/>
          <p:cNvSpPr/>
          <p:nvPr/>
        </p:nvSpPr>
        <p:spPr>
          <a:xfrm>
            <a:off x="2420129" y="2144360"/>
            <a:ext cx="77939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3" name="Shape 293"/>
          <p:cNvSpPr/>
          <p:nvPr/>
        </p:nvSpPr>
        <p:spPr>
          <a:xfrm>
            <a:off x="2897111" y="2534722"/>
            <a:ext cx="77939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4" name="Shape 294"/>
          <p:cNvSpPr/>
          <p:nvPr/>
        </p:nvSpPr>
        <p:spPr>
          <a:xfrm>
            <a:off x="4798109" y="2051966"/>
            <a:ext cx="77939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5" name="Shape 295"/>
          <p:cNvSpPr/>
          <p:nvPr/>
        </p:nvSpPr>
        <p:spPr>
          <a:xfrm>
            <a:off x="4554422" y="2012699"/>
            <a:ext cx="77939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6" name="Shape 296"/>
          <p:cNvSpPr/>
          <p:nvPr/>
        </p:nvSpPr>
        <p:spPr>
          <a:xfrm>
            <a:off x="4878954" y="2125881"/>
            <a:ext cx="77939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7" name="Shape 297"/>
          <p:cNvSpPr/>
          <p:nvPr/>
        </p:nvSpPr>
        <p:spPr>
          <a:xfrm>
            <a:off x="4701095" y="2055430"/>
            <a:ext cx="77939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8" name="Shape 298"/>
          <p:cNvSpPr/>
          <p:nvPr/>
        </p:nvSpPr>
        <p:spPr>
          <a:xfrm>
            <a:off x="6967048" y="2755313"/>
            <a:ext cx="77939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9" name="Shape 299"/>
          <p:cNvSpPr/>
          <p:nvPr/>
        </p:nvSpPr>
        <p:spPr>
          <a:xfrm>
            <a:off x="7381664" y="2428469"/>
            <a:ext cx="77939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300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90183" y="2055331"/>
            <a:ext cx="473787" cy="473787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 flipV="1">
            <a:off x="3414171" y="2051667"/>
            <a:ext cx="1140252" cy="225043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2" name="Shape 302"/>
          <p:cNvSpPr/>
          <p:nvPr/>
        </p:nvSpPr>
        <p:spPr>
          <a:xfrm flipV="1">
            <a:off x="3403629" y="2164850"/>
            <a:ext cx="1475325" cy="122401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3403629" y="2297791"/>
            <a:ext cx="3574833" cy="468935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3443336" y="2298408"/>
            <a:ext cx="3928845" cy="166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FF0000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25" name="Shape 325"/>
          <p:cNvSpPr/>
          <p:nvPr/>
        </p:nvSpPr>
        <p:spPr>
          <a:xfrm>
            <a:off x="2507028" y="2189551"/>
            <a:ext cx="643348" cy="83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FF0000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26" name="Shape 326"/>
          <p:cNvSpPr/>
          <p:nvPr/>
        </p:nvSpPr>
        <p:spPr>
          <a:xfrm>
            <a:off x="3103640" y="2475756"/>
            <a:ext cx="87567" cy="150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9050">
            <a:solidFill>
              <a:srgbClr val="FF0000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27" name="Shape 327"/>
          <p:cNvSpPr/>
          <p:nvPr/>
        </p:nvSpPr>
        <p:spPr>
          <a:xfrm>
            <a:off x="3041274" y="2349337"/>
            <a:ext cx="108415" cy="41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9050">
            <a:solidFill>
              <a:srgbClr val="FF0000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28" name="Shape 328"/>
          <p:cNvSpPr/>
          <p:nvPr/>
        </p:nvSpPr>
        <p:spPr>
          <a:xfrm>
            <a:off x="2974390" y="2407899"/>
            <a:ext cx="174772" cy="13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9050">
            <a:solidFill>
              <a:srgbClr val="FF0000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29" name="Shape 329"/>
          <p:cNvSpPr/>
          <p:nvPr/>
        </p:nvSpPr>
        <p:spPr>
          <a:xfrm>
            <a:off x="2383734" y="2303343"/>
            <a:ext cx="766370" cy="57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9050">
            <a:solidFill>
              <a:srgbClr val="FF0000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10" name="Shape 310"/>
          <p:cNvSpPr/>
          <p:nvPr/>
        </p:nvSpPr>
        <p:spPr>
          <a:xfrm flipH="1" flipV="1">
            <a:off x="6956187" y="2044790"/>
            <a:ext cx="464449" cy="383680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1" name="Shape 311"/>
          <p:cNvSpPr/>
          <p:nvPr/>
        </p:nvSpPr>
        <p:spPr>
          <a:xfrm flipV="1">
            <a:off x="7459602" y="2108041"/>
            <a:ext cx="118546" cy="359399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7459602" y="2467440"/>
            <a:ext cx="55295" cy="178230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3" name="Shape 313"/>
          <p:cNvSpPr/>
          <p:nvPr/>
        </p:nvSpPr>
        <p:spPr>
          <a:xfrm flipV="1">
            <a:off x="7044986" y="2550793"/>
            <a:ext cx="79869" cy="243489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7033571" y="2821836"/>
            <a:ext cx="133451" cy="487960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5" name="Shape 315"/>
          <p:cNvSpPr/>
          <p:nvPr/>
        </p:nvSpPr>
        <p:spPr>
          <a:xfrm flipH="1">
            <a:off x="6228812" y="2833250"/>
            <a:ext cx="777207" cy="107590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6" name="Shape 316"/>
          <p:cNvSpPr/>
          <p:nvPr/>
        </p:nvSpPr>
        <p:spPr>
          <a:xfrm flipH="1">
            <a:off x="6903477" y="2833250"/>
            <a:ext cx="102541" cy="550339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7" name="Shape 317"/>
          <p:cNvSpPr/>
          <p:nvPr/>
        </p:nvSpPr>
        <p:spPr>
          <a:xfrm flipV="1">
            <a:off x="4956890" y="2055334"/>
            <a:ext cx="165037" cy="109517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8" name="Shape 318"/>
          <p:cNvSpPr/>
          <p:nvPr/>
        </p:nvSpPr>
        <p:spPr>
          <a:xfrm flipH="1">
            <a:off x="4710805" y="2121954"/>
            <a:ext cx="1706" cy="186384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4945477" y="2192404"/>
            <a:ext cx="229160" cy="105390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0" name="Shape 320"/>
          <p:cNvSpPr/>
          <p:nvPr/>
        </p:nvSpPr>
        <p:spPr>
          <a:xfrm flipH="1">
            <a:off x="2518127" y="2618569"/>
            <a:ext cx="244554" cy="143058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2380403" y="2496148"/>
            <a:ext cx="232599" cy="54646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3079292" y="2707361"/>
            <a:ext cx="313796" cy="475937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4917922" y="2203817"/>
            <a:ext cx="214548" cy="758106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nodeType="afterEffect" presetClass="entr" presetSubtype="0" presetID="1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presetClass="entr" presetSubtype="0" presetID="1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nodeType="afterEffect" presetClass="entr" presetSubtype="0" presetID="1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nodeType="afterEffect" presetClass="entr" presetSubtype="0" presetID="1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nodeType="afterEffect" presetClass="entr" presetSubtype="0" presetID="1" grpId="1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nodeType="afterEffect" presetClass="entr" presetSubtype="0" presetID="1" grpId="1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nodeType="afterEffect" presetClass="entr" presetSubtype="0" presetID="1" grpId="1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presetClass="entr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nodeType="afterEffect" presetClass="entr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nodeType="afterEffect" presetClass="entr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nodeType="afterEffect" presetClass="entr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nodeType="afterEffect" presetClass="entr" presetSubtype="2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nodeType="afterEffect" presetClass="entr" presetSubtype="2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nodeType="afterEffect" presetClass="entr" presetSubtype="2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nodeType="afterEffect" presetClass="entr" presetSubtype="2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nodeType="afterEffect" presetClass="entr" presetSubtype="2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nodeType="afterEffect" presetClass="entr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presetClass="entr" presetSubtype="0" presetID="10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nodeType="afterEffect" presetClass="entr" presetSubtype="0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nodeType="afterEffect" presetClass="entr" presetSubtype="0" presetID="10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nodeType="afterEffect" presetClass="entr" presetSubtype="0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nodeType="afterEffect" presetClass="entr" presetSubtype="0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nodeType="afterEffect" presetClass="entr" presetSubtype="0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nodeType="afterEffect" presetClass="entr" presetSubtype="0" presetID="10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nodeType="afterEffect" presetClass="entr" presetSubtype="0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nodeType="afterEffect" presetClass="entr" presetSubtype="0" presetID="10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nodeType="afterEffect" presetClass="entr" presetSubtype="0" presetID="10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2" nodeType="afterEffect" presetClass="entr" presetSubtype="0" presetID="10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500"/>
                            </p:stCondLst>
                            <p:childTnLst>
                              <p:par>
                                <p:cTn id="126" nodeType="afterEffect" presetClass="entr" presetSubtype="0" presetID="10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0"/>
                            </p:stCondLst>
                            <p:childTnLst>
                              <p:par>
                                <p:cTn id="130" nodeType="afterEffect" presetClass="entr" presetSubtype="0" presetID="10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500"/>
                            </p:stCondLst>
                            <p:childTnLst>
                              <p:par>
                                <p:cTn id="134" nodeType="afterEffect" presetClass="entr" presetSubtype="0" presetID="10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21"/>
      <p:bldP build="whole" bldLvl="1" animBg="1" rev="0" advAuto="0" spid="329" grpId="18"/>
      <p:bldP build="whole" bldLvl="1" animBg="1" rev="0" advAuto="0" spid="303" grpId="16"/>
      <p:bldP build="whole" bldLvl="1" animBg="1" rev="0" advAuto="0" spid="302" grpId="14"/>
      <p:bldP build="whole" bldLvl="1" animBg="1" rev="0" advAuto="0" spid="315" grpId="30"/>
      <p:bldP build="whole" bldLvl="1" animBg="1" rev="0" advAuto="0" spid="294" grpId="9"/>
      <p:bldP build="whole" bldLvl="1" animBg="1" rev="0" advAuto="0" spid="323" grpId="26"/>
      <p:bldP build="whole" bldLvl="1" animBg="1" rev="0" advAuto="0" spid="320" grpId="24"/>
      <p:bldP build="whole" bldLvl="1" animBg="1" rev="0" advAuto="0" spid="287" grpId="3"/>
      <p:bldP build="whole" bldLvl="1" animBg="1" rev="0" advAuto="0" spid="316" grpId="31"/>
      <p:bldP build="whole" bldLvl="1" animBg="1" rev="0" advAuto="0" spid="291" grpId="22"/>
      <p:bldP build="whole" bldLvl="1" animBg="1" rev="0" advAuto="0" spid="286" grpId="6"/>
      <p:bldP build="whole" bldLvl="1" animBg="1" rev="0" advAuto="0" spid="328" grpId="20"/>
      <p:bldP build="whole" bldLvl="1" animBg="1" rev="0" advAuto="0" spid="299" grpId="12"/>
      <p:bldP build="whole" bldLvl="1" animBg="1" rev="0" advAuto="0" spid="292" grpId="1"/>
      <p:bldP build="whole" bldLvl="1" animBg="1" rev="0" advAuto="0" spid="311" grpId="35"/>
      <p:bldP build="whole" bldLvl="1" animBg="1" rev="0" advAuto="0" spid="317" grpId="28"/>
      <p:bldP build="whole" bldLvl="1" animBg="1" rev="0" advAuto="0" spid="301" grpId="13"/>
      <p:bldP build="whole" bldLvl="1" animBg="1" rev="0" advAuto="0" spid="295" grpId="7"/>
      <p:bldP build="whole" bldLvl="1" animBg="1" rev="0" advAuto="0" spid="312" grpId="36"/>
      <p:bldP build="whole" bldLvl="1" animBg="1" rev="0" advAuto="0" spid="298" grpId="11"/>
      <p:bldP build="whole" bldLvl="1" animBg="1" rev="0" advAuto="0" spid="293" grpId="5"/>
      <p:bldP build="whole" bldLvl="1" animBg="1" rev="0" advAuto="0" spid="297" grpId="8"/>
      <p:bldP build="whole" bldLvl="1" animBg="1" rev="0" advAuto="0" spid="313" grpId="33"/>
      <p:bldP build="whole" bldLvl="1" animBg="1" rev="0" advAuto="0" spid="319" grpId="27"/>
      <p:bldP build="whole" bldLvl="1" animBg="1" rev="0" advAuto="0" spid="324" grpId="15"/>
      <p:bldP build="whole" bldLvl="1" animBg="1" rev="0" advAuto="0" spid="321" grpId="23"/>
      <p:bldP build="whole" bldLvl="1" animBg="1" rev="0" advAuto="0" spid="310" grpId="34"/>
      <p:bldP build="whole" bldLvl="1" animBg="1" rev="0" advAuto="0" spid="296" grpId="10"/>
      <p:bldP build="whole" bldLvl="1" animBg="1" rev="0" advAuto="0" spid="322" grpId="25"/>
      <p:bldP build="whole" bldLvl="1" animBg="1" rev="0" advAuto="0" spid="314" grpId="32"/>
      <p:bldP build="whole" bldLvl="1" animBg="1" rev="0" advAuto="0" spid="288" grpId="2"/>
      <p:bldP build="whole" bldLvl="1" animBg="1" rev="0" advAuto="0" spid="325" grpId="17"/>
      <p:bldP build="whole" bldLvl="1" animBg="1" rev="0" advAuto="0" spid="289" grpId="4"/>
      <p:bldP build="whole" bldLvl="1" animBg="1" rev="0" advAuto="0" spid="327" grpId="19"/>
      <p:bldP build="whole" bldLvl="1" animBg="1" rev="0" advAuto="0" spid="318" grpId="2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55" name="Shape 55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Why Amazon AWS and not             ?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990600" y="1487155"/>
            <a:ext cx="7772400" cy="480311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2325" indent="-322325" defTabSz="859536">
              <a:defRPr sz="1800"/>
            </a:pPr>
            <a:r>
              <a:rPr sz="2632"/>
              <a:t>Amazon is only one of several cloud providers</a:t>
            </a:r>
            <a:endParaRPr sz="2632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79"/>
              <a:t>Others include Microsoft Azure, Google App Engine, ...</a:t>
            </a:r>
            <a:endParaRPr sz="1879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endParaRPr sz="1879"/>
          </a:p>
          <a:p>
            <a:pPr lvl="0" marL="322325" indent="-322325" defTabSz="859536">
              <a:defRPr sz="1800"/>
            </a:pPr>
            <a:r>
              <a:rPr sz="2632"/>
              <a:t>But there is no common standard (yet)</a:t>
            </a:r>
            <a:endParaRPr sz="2632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79"/>
              <a:t>App Engine is PaaS and supports Java/JVM or Python</a:t>
            </a:r>
            <a:endParaRPr sz="1879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79"/>
              <a:t>Azure is PaaS and supports .NET/CLR</a:t>
            </a:r>
            <a:endParaRPr sz="1879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79"/>
              <a:t>AWS is PaaS/IaaS and supports IA-32 and 64 bit virtual machines</a:t>
            </a:r>
            <a:endParaRPr sz="1879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endParaRPr sz="1879"/>
          </a:p>
          <a:p>
            <a:pPr lvl="0" marL="322325" indent="-322325" defTabSz="859536">
              <a:defRPr sz="1800"/>
            </a:pPr>
            <a:r>
              <a:rPr sz="2632"/>
              <a:t>So we had to pick one specific provider</a:t>
            </a:r>
            <a:endParaRPr sz="2632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79"/>
              <a:t>Amazon AWS is going to be used for the rest of this class</a:t>
            </a:r>
            <a:endParaRPr sz="1879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79"/>
              <a:t>Full disclosure: Amazon's only involvement is providing free EC2 credits for this class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58" name="Shape 58"/>
          <p:cNvSpPr/>
          <p:nvPr/>
        </p:nvSpPr>
        <p:spPr>
          <a:xfrm>
            <a:off x="6682154" y="803867"/>
            <a:ext cx="1597689" cy="381838"/>
          </a:xfrm>
          <a:prstGeom prst="rect">
            <a:avLst/>
          </a:prstGeom>
          <a:ln w="19050"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9" name="Shape 59"/>
          <p:cNvSpPr/>
          <p:nvPr/>
        </p:nvSpPr>
        <p:spPr>
          <a:xfrm>
            <a:off x="6779775" y="110532"/>
            <a:ext cx="139626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200"/>
              </a:spcBef>
              <a:defRPr sz="1800"/>
            </a:pPr>
            <a:r>
              <a:rPr sz="1200"/>
              <a:t>Insert your favorite</a:t>
            </a:r>
            <a:br>
              <a:rPr sz="1200"/>
            </a:br>
            <a:r>
              <a:rPr sz="1200"/>
              <a:t>cloud here</a:t>
            </a:r>
          </a:p>
        </p:txBody>
      </p:sp>
      <p:cxnSp>
        <p:nvCxnSpPr>
          <p:cNvPr id="60" name="Connector 60"/>
          <p:cNvCxnSpPr>
            <a:stCxn id="59" idx="0"/>
            <a:endCxn id="58" idx="0"/>
          </p:cNvCxnSpPr>
          <p:nvPr/>
        </p:nvCxnSpPr>
        <p:spPr>
          <a:xfrm>
            <a:off x="7477908" y="334052"/>
            <a:ext cx="3091" cy="660735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332" name="Shape 332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Plan for today</a:t>
            </a:r>
          </a:p>
        </p:txBody>
      </p:sp>
      <p:sp>
        <p:nvSpPr>
          <p:cNvPr id="333" name="Shape 333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>
                <a:solidFill>
                  <a:srgbClr val="33CC33"/>
                </a:solidFill>
              </a:rPr>
              <a:t>Introduction to Amazon Web Services (AWS)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33CC33"/>
                </a:solidFill>
              </a:rPr>
              <a:t>Elastic Compute Cloud (EC2)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33CC33"/>
                </a:solidFill>
              </a:rPr>
              <a:t>Elastic Block Storage (EBS)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00CC00"/>
                </a:solidFill>
              </a:rPr>
              <a:t>Other services: Elastic MapReduce, CloudFront, …</a:t>
            </a:r>
            <a:endParaRPr sz="2000">
              <a:solidFill>
                <a:srgbClr val="00CC00"/>
              </a:solidFill>
            </a:endParaRPr>
          </a:p>
          <a:p>
            <a:pPr lvl="0">
              <a:defRPr sz="1800"/>
            </a:pPr>
            <a:r>
              <a:rPr sz="2800">
                <a:solidFill>
                  <a:srgbClr val="FF9900"/>
                </a:solidFill>
              </a:rPr>
              <a:t>Hands on session</a:t>
            </a:r>
            <a:endParaRPr sz="2800">
              <a:solidFill>
                <a:srgbClr val="FF9900"/>
              </a:solidFill>
            </a:endParaRPr>
          </a:p>
          <a:p>
            <a:pPr lvl="0">
              <a:defRPr sz="1800"/>
            </a:pPr>
            <a:r>
              <a:rPr sz="2800"/>
              <a:t>Next time: Introduction to Vagrant and Puppet</a:t>
            </a:r>
          </a:p>
        </p:txBody>
      </p:sp>
      <p:sp>
        <p:nvSpPr>
          <p:cNvPr id="334" name="Shape 334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grpSp>
        <p:nvGrpSpPr>
          <p:cNvPr id="337" name="Group 337"/>
          <p:cNvGrpSpPr/>
          <p:nvPr/>
        </p:nvGrpSpPr>
        <p:grpSpPr>
          <a:xfrm>
            <a:off x="4224337" y="3352915"/>
            <a:ext cx="695326" cy="419101"/>
            <a:chOff x="0" y="0"/>
            <a:chExt cx="695325" cy="419100"/>
          </a:xfrm>
        </p:grpSpPr>
        <p:sp>
          <p:nvSpPr>
            <p:cNvPr id="335" name="Shape 335"/>
            <p:cNvSpPr/>
            <p:nvPr/>
          </p:nvSpPr>
          <p:spPr>
            <a:xfrm rot="10800000">
              <a:off x="0" y="-1"/>
              <a:ext cx="695325" cy="4191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13842" y="85725"/>
              <a:ext cx="442849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200"/>
                </a:spcBef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000"/>
                <a:t>NEXT</a:t>
              </a:r>
            </a:p>
          </p:txBody>
        </p:sp>
      </p:grp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342" name="Shape 342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Demo</a:t>
            </a:r>
          </a:p>
        </p:txBody>
      </p:sp>
      <p:sp>
        <p:nvSpPr>
          <p:cNvPr id="343" name="Shape 343"/>
          <p:cNvSpPr/>
          <p:nvPr>
            <p:ph type="body" idx="1"/>
          </p:nvPr>
        </p:nvSpPr>
        <p:spPr>
          <a:xfrm>
            <a:off x="990599" y="1658938"/>
            <a:ext cx="7942386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36042" indent="-336042" defTabSz="896111">
              <a:defRPr sz="1800"/>
            </a:pPr>
            <a:r>
              <a:rPr sz="2744"/>
              <a:t>Provisioning the VM</a:t>
            </a:r>
            <a:endParaRPr sz="2744"/>
          </a:p>
          <a:p>
            <a:pPr lvl="0" marL="336042" indent="-336042" defTabSz="896111">
              <a:defRPr sz="1800"/>
            </a:pPr>
            <a:r>
              <a:rPr sz="2744"/>
              <a:t>Logging into AWS Management Console</a:t>
            </a:r>
            <a:endParaRPr sz="2744"/>
          </a:p>
          <a:p>
            <a:pPr lvl="0" marL="336042" indent="-336042" defTabSz="896111">
              <a:defRPr sz="1800"/>
            </a:pPr>
            <a:r>
              <a:rPr sz="2744"/>
              <a:t>Launching an instance</a:t>
            </a:r>
            <a:endParaRPr sz="2744"/>
          </a:p>
          <a:p>
            <a:pPr lvl="0" marL="336042" indent="-336042" defTabSz="896111">
              <a:defRPr sz="1800"/>
            </a:pPr>
            <a:r>
              <a:rPr sz="2744"/>
              <a:t>Contacting the instance via ssh</a:t>
            </a:r>
            <a:endParaRPr sz="2744"/>
          </a:p>
          <a:p>
            <a:pPr lvl="0" marL="336042" indent="-336042" defTabSz="896111">
              <a:defRPr sz="1800"/>
            </a:pPr>
            <a:r>
              <a:rPr sz="2744"/>
              <a:t>Creating an EBS volume</a:t>
            </a:r>
            <a:endParaRPr sz="2744"/>
          </a:p>
          <a:p>
            <a:pPr lvl="0" marL="336042" indent="-336042" defTabSz="896111">
              <a:defRPr sz="1800"/>
            </a:pPr>
            <a:r>
              <a:rPr sz="2744"/>
              <a:t>Attaching &amp; mounting the volume on the instance via the CLI</a:t>
            </a:r>
            <a:endParaRPr sz="2744"/>
          </a:p>
          <a:p>
            <a:pPr lvl="0" marL="336042" indent="-336042" defTabSz="896111">
              <a:defRPr sz="1800"/>
            </a:pPr>
            <a:r>
              <a:rPr sz="2744"/>
              <a:t>Terminating an instance</a:t>
            </a:r>
            <a:endParaRPr sz="2744"/>
          </a:p>
          <a:p>
            <a:pPr lvl="0" marL="336042" indent="-336042" defTabSz="896111">
              <a:defRPr sz="1800"/>
            </a:pPr>
            <a:r>
              <a:rPr sz="2744"/>
              <a:t>Details are on your handouts</a:t>
            </a:r>
          </a:p>
        </p:txBody>
      </p:sp>
      <p:sp>
        <p:nvSpPr>
          <p:cNvPr id="344" name="Shape 344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347" name="Shape 347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INGI2145 mandatory conventions</a:t>
            </a:r>
          </a:p>
        </p:txBody>
      </p:sp>
      <p:sp>
        <p:nvSpPr>
          <p:cNvPr id="348" name="Shape 348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2325" indent="-322325" defTabSz="859536">
              <a:defRPr sz="1800"/>
            </a:pPr>
            <a:r>
              <a:rPr sz="2632"/>
              <a:t>Instances live in a single namespace</a:t>
            </a:r>
            <a:endParaRPr sz="2632"/>
          </a:p>
          <a:p>
            <a:pPr lvl="0" marL="322325" indent="-322325" defTabSz="859536">
              <a:defRPr sz="1800"/>
            </a:pPr>
            <a:r>
              <a:rPr sz="2632"/>
              <a:t>We need a convention that everyone must follow to share the AWS resources</a:t>
            </a:r>
            <a:endParaRPr sz="2632"/>
          </a:p>
          <a:p>
            <a:pPr lvl="0" marL="322325" indent="-322325" defTabSz="859536">
              <a:defRPr sz="1800"/>
            </a:pPr>
            <a:r>
              <a:rPr sz="2632"/>
              <a:t>1. Your login on AWS is:</a:t>
            </a:r>
            <a:endParaRPr sz="2632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79"/>
              <a:t>ingi2145-&lt;username&gt;</a:t>
            </a:r>
            <a:endParaRPr sz="1879"/>
          </a:p>
          <a:p>
            <a:pPr lvl="0" marL="322325" indent="-322325" defTabSz="859536">
              <a:defRPr sz="1800"/>
            </a:pPr>
            <a:r>
              <a:rPr sz="2632"/>
              <a:t>2. Tag each virtual machine with a tag</a:t>
            </a:r>
            <a:endParaRPr sz="2632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79"/>
              <a:t>key=user</a:t>
            </a:r>
            <a:endParaRPr sz="1879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79"/>
              <a:t>value=&lt;username&gt;</a:t>
            </a:r>
            <a:endParaRPr sz="1879"/>
          </a:p>
          <a:p>
            <a:pPr lvl="0" marL="322325" indent="-322325" defTabSz="859536">
              <a:defRPr sz="1800"/>
            </a:pPr>
            <a:r>
              <a:rPr sz="2632"/>
              <a:t>3. Name your key-pair name as your login</a:t>
            </a:r>
            <a:endParaRPr sz="2632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79"/>
              <a:t>ingi2145-&lt;username&gt;</a:t>
            </a:r>
            <a:endParaRPr sz="1879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79"/>
              <a:t>NOTE: you need one key-pair in each region!</a:t>
            </a:r>
          </a:p>
        </p:txBody>
      </p:sp>
      <p:sp>
        <p:nvSpPr>
          <p:cNvPr id="349" name="Shape 349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352" name="Shape 352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INGI2145 mandatory conventions</a:t>
            </a:r>
          </a:p>
        </p:txBody>
      </p:sp>
      <p:sp>
        <p:nvSpPr>
          <p:cNvPr id="353" name="Shape 353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2325" indent="-322325" defTabSz="859536">
              <a:defRPr sz="1800"/>
            </a:pPr>
            <a:r>
              <a:rPr sz="2632"/>
              <a:t>Use only the following AWS regions</a:t>
            </a:r>
            <a:endParaRPr sz="2632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79"/>
              <a:t>us-west-2</a:t>
            </a:r>
            <a:endParaRPr sz="1879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79"/>
              <a:t>us-west-1</a:t>
            </a:r>
            <a:endParaRPr sz="1879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79"/>
              <a:t>us-east-1</a:t>
            </a:r>
            <a:endParaRPr sz="1879"/>
          </a:p>
          <a:p>
            <a:pPr lvl="0" marL="322325" indent="-322325" defTabSz="859536">
              <a:defRPr sz="1800"/>
            </a:pPr>
            <a:endParaRPr sz="1879"/>
          </a:p>
          <a:p>
            <a:pPr lvl="0" marL="322325" indent="-322325" defTabSz="859536">
              <a:defRPr sz="1800"/>
            </a:pPr>
            <a:r>
              <a:rPr b="1" sz="2632"/>
              <a:t>Never terminate a virtual machine that you do not own!</a:t>
            </a:r>
            <a:endParaRPr b="1" sz="2632"/>
          </a:p>
          <a:p>
            <a:pPr lvl="0" marL="322325" indent="-322325" defTabSz="859536">
              <a:defRPr sz="1800"/>
            </a:pPr>
            <a:endParaRPr b="1" sz="2632"/>
          </a:p>
          <a:p>
            <a:pPr lvl="0" marL="322325" indent="-322325" defTabSz="859536">
              <a:defRPr sz="1800"/>
            </a:pPr>
            <a:r>
              <a:rPr b="1" sz="2632"/>
              <a:t>Always terminate instances that you don’t need!</a:t>
            </a:r>
            <a:endParaRPr b="1" sz="2632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79"/>
              <a:t>Remember each of you has about $100 of credit!</a:t>
            </a:r>
          </a:p>
        </p:txBody>
      </p:sp>
      <p:sp>
        <p:nvSpPr>
          <p:cNvPr id="354" name="Shape 354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Up Next</a:t>
            </a:r>
          </a:p>
        </p:txBody>
      </p:sp>
      <p:sp>
        <p:nvSpPr>
          <p:cNvPr id="357" name="Shape 3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Introduction to Vagrant, Puppet and possibly Docker</a:t>
            </a:r>
          </a:p>
        </p:txBody>
      </p:sp>
      <p:sp>
        <p:nvSpPr>
          <p:cNvPr id="358" name="Shape 3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Amazon AWS Education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80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 invalidUrl="" action="" tgtFrame="" tooltip="" history="1" highlightClick="0" endSnd="0"/>
              </a:rPr>
              <a:t>https://aws.amazon.com/education/awseducate/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67" name="Shape 67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What is Amazon AWS?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990600" y="1422400"/>
            <a:ext cx="7772400" cy="491811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Amazon Web Services (AWS) provides a number of different services, including:</a:t>
            </a:r>
            <a:endParaRPr sz="28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Elastic Compute Cloud (EC2)</a:t>
            </a:r>
            <a:br>
              <a:rPr sz="2000"/>
            </a:br>
            <a:r>
              <a:rPr sz="2000"/>
              <a:t>Virtual machines for running custom software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Simple Storage Service (S3)</a:t>
            </a:r>
            <a:br>
              <a:rPr sz="2000"/>
            </a:br>
            <a:r>
              <a:rPr sz="2000"/>
              <a:t>Simple key-value store, accessible as a web service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DynamoDB</a:t>
            </a:r>
            <a:br>
              <a:rPr sz="2000"/>
            </a:br>
            <a:r>
              <a:rPr sz="2000"/>
              <a:t>Simple distributed database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Elastic MapReduce</a:t>
            </a:r>
            <a:br>
              <a:rPr sz="2000"/>
            </a:br>
            <a:r>
              <a:rPr sz="2000"/>
              <a:t>Scalable MapReduce computation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CloudFront</a:t>
            </a:r>
            <a:br>
              <a:rPr sz="2000"/>
            </a:br>
            <a:r>
              <a:rPr sz="2000"/>
              <a:t>Content delivery network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...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70" name="Shape 70"/>
          <p:cNvSpPr/>
          <p:nvPr/>
        </p:nvSpPr>
        <p:spPr>
          <a:xfrm>
            <a:off x="7611347" y="2383413"/>
            <a:ext cx="203387" cy="2324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71"/>
                  <a:pt x="10800" y="158"/>
                </a:cubicBezTo>
                <a:lnTo>
                  <a:pt x="10800" y="10642"/>
                </a:lnTo>
                <a:cubicBezTo>
                  <a:pt x="10800" y="10729"/>
                  <a:pt x="15635" y="10800"/>
                  <a:pt x="21600" y="10800"/>
                </a:cubicBezTo>
                <a:cubicBezTo>
                  <a:pt x="15635" y="10800"/>
                  <a:pt x="10800" y="10871"/>
                  <a:pt x="10800" y="10958"/>
                </a:cubicBezTo>
                <a:lnTo>
                  <a:pt x="10800" y="21442"/>
                </a:lnTo>
                <a:cubicBezTo>
                  <a:pt x="10800" y="21529"/>
                  <a:pt x="5965" y="21600"/>
                  <a:pt x="0" y="21600"/>
                </a:cubicBezTo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1" name="Shape 71"/>
          <p:cNvSpPr/>
          <p:nvPr/>
        </p:nvSpPr>
        <p:spPr>
          <a:xfrm rot="5400000">
            <a:off x="6601077" y="3379069"/>
            <a:ext cx="279922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solidFill>
                  <a:srgbClr val="FF00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0000"/>
                </a:solidFill>
              </a:rPr>
              <a:t>Used for the labs and projects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" grpId="2"/>
      <p:bldP build="whole" bldLvl="1" animBg="1" rev="0" advAuto="0" spid="7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74" name="Shape 74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What is Amazon EC2?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753627" y="5014126"/>
            <a:ext cx="8109020" cy="141681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12039" indent="-312039" defTabSz="832104">
              <a:defRPr sz="1800"/>
            </a:pPr>
            <a:r>
              <a:rPr sz="2548"/>
              <a:t>Infrastructure-as-a-Service (IaaS)</a:t>
            </a:r>
            <a:endParaRPr sz="2548"/>
          </a:p>
          <a:p>
            <a:pPr lvl="1" marL="676084" indent="-260032" defTabSz="832104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20"/>
              <a:t>You can rent various types of virtual machines by the hour</a:t>
            </a:r>
            <a:endParaRPr sz="1820"/>
          </a:p>
          <a:p>
            <a:pPr lvl="1" marL="676084" indent="-260032" defTabSz="832104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820"/>
              <a:t>In your VMs, you can run your own (Linux/Windows) programs</a:t>
            </a:r>
            <a:endParaRPr sz="1820"/>
          </a:p>
          <a:p>
            <a:pPr lvl="2" marL="1040130" indent="-208026" defTabSz="832104">
              <a:spcBef>
                <a:spcPts val="300"/>
              </a:spcBef>
              <a:defRPr sz="1800"/>
            </a:pPr>
            <a:r>
              <a:rPr sz="1456"/>
              <a:t>Examples: Web server, search engine, movie renderer, ...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77" name="Shape 77"/>
          <p:cNvSpPr/>
          <p:nvPr/>
        </p:nvSpPr>
        <p:spPr>
          <a:xfrm rot="16200000">
            <a:off x="7909703" y="1102008"/>
            <a:ext cx="2256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/>
            </a:lvl1pPr>
          </a:lstStyle>
          <a:p>
            <a:pPr lvl="0">
              <a:defRPr sz="1800"/>
            </a:pPr>
            <a:r>
              <a:rPr sz="800"/>
              <a:t>http://aws.amazon.com/ec2/#pricing (09/2014)</a:t>
            </a:r>
          </a:p>
        </p:txBody>
      </p:sp>
      <p:pic>
        <p:nvPicPr>
          <p:cNvPr id="78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7794" y="1404260"/>
            <a:ext cx="7890345" cy="3562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Accessing EC2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AWS Management Console</a:t>
            </a:r>
            <a:endParaRPr sz="2800"/>
          </a:p>
          <a:p>
            <a:pPr lvl="0">
              <a:defRPr sz="1800"/>
            </a:pPr>
            <a:r>
              <a:rPr sz="2800"/>
              <a:t>REST API</a:t>
            </a:r>
            <a:endParaRPr sz="2800"/>
          </a:p>
          <a:p>
            <a:pPr lvl="0">
              <a:defRPr sz="1800"/>
            </a:pPr>
            <a:r>
              <a:rPr sz="2800"/>
              <a:t>AWS CLI tool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87" name="Shape 87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The AWS management console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990600" y="5308231"/>
            <a:ext cx="7772400" cy="97615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2pPr marL="742950" indent="-285750">
              <a:spcBef>
                <a:spcPts val="400"/>
              </a:spcBef>
              <a:buClr>
                <a:srgbClr val="FF0000"/>
              </a:buClr>
              <a:defRPr sz="2000"/>
            </a:lvl2pPr>
          </a:lstStyle>
          <a:p>
            <a:pPr lvl="0">
              <a:defRPr sz="1800"/>
            </a:pPr>
            <a:r>
              <a:rPr sz="2800"/>
              <a:t>Used to control many AWS services:</a:t>
            </a:r>
            <a:endParaRPr sz="2800"/>
          </a:p>
          <a:p>
            <a:pPr lvl="1">
              <a:defRPr sz="1800"/>
            </a:pPr>
            <a:r>
              <a:rPr sz="2000"/>
              <a:t>For example, start/stop EC2 instances, create S3 buckets...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9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8794" y="1424248"/>
            <a:ext cx="5986412" cy="4009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124200" y="6626859"/>
            <a:ext cx="288607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969963" y="304800"/>
            <a:ext cx="7793036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Example: REST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95" name="Shape 95"/>
          <p:cNvSpPr/>
          <p:nvPr/>
        </p:nvSpPr>
        <p:spPr>
          <a:xfrm>
            <a:off x="1158334" y="1964268"/>
            <a:ext cx="4874616" cy="185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l">
              <a:spcBef>
                <a:spcPts val="300"/>
              </a:spcBef>
              <a:defRPr sz="1800"/>
            </a:pPr>
            <a:r>
              <a:rPr sz="1400"/>
              <a:t>https://ec2.amazonaws.com/?Action=DescribeKeyPairs</a:t>
            </a:r>
            <a:endParaRPr sz="1400"/>
          </a:p>
          <a:p>
            <a:pPr lvl="0" algn="l">
              <a:spcBef>
                <a:spcPts val="300"/>
              </a:spcBef>
              <a:defRPr sz="1800"/>
            </a:pPr>
            <a:r>
              <a:rPr sz="1400"/>
              <a:t>&amp;KeyName.1=my-key-pair</a:t>
            </a:r>
            <a:endParaRPr sz="1400"/>
          </a:p>
          <a:p>
            <a:pPr lvl="0" algn="l">
              <a:spcBef>
                <a:spcPts val="300"/>
              </a:spcBef>
              <a:defRPr sz="1800"/>
            </a:pPr>
            <a:r>
              <a:rPr sz="1400"/>
              <a:t>&amp;X-Amz-Algorithm=AWS4-HMAC-SHA256</a:t>
            </a:r>
            <a:endParaRPr sz="1400"/>
          </a:p>
          <a:p>
            <a:pPr lvl="0" algn="l">
              <a:spcBef>
                <a:spcPts val="300"/>
              </a:spcBef>
              <a:defRPr sz="1800"/>
            </a:pPr>
            <a:r>
              <a:rPr sz="1400"/>
              <a:t>&amp;X-Amz-Credential=AKIAIOSFODNN7EXAM …</a:t>
            </a:r>
            <a:endParaRPr sz="1400"/>
          </a:p>
          <a:p>
            <a:pPr lvl="0" algn="l">
              <a:spcBef>
                <a:spcPts val="300"/>
              </a:spcBef>
              <a:defRPr sz="1800"/>
            </a:pPr>
            <a:r>
              <a:rPr sz="1400"/>
              <a:t>&amp;X-Amz-Date=20130813T150206Z</a:t>
            </a:r>
            <a:endParaRPr sz="1400"/>
          </a:p>
          <a:p>
            <a:pPr lvl="0" algn="l">
              <a:spcBef>
                <a:spcPts val="300"/>
              </a:spcBef>
              <a:defRPr sz="1800"/>
            </a:pPr>
            <a:r>
              <a:rPr sz="1400"/>
              <a:t>&amp;X-Amz-SignedHeaders=content-type%3host%3x-amz-date</a:t>
            </a:r>
            <a:endParaRPr sz="1400"/>
          </a:p>
          <a:p>
            <a:pPr lvl="0" algn="l">
              <a:spcBef>
                <a:spcPts val="300"/>
              </a:spcBef>
              <a:defRPr sz="1800"/>
            </a:pPr>
            <a:r>
              <a:rPr sz="1400"/>
              <a:t>&amp;X-Amz-Signature=ced6826de92d2bdeed8f8 …</a:t>
            </a:r>
          </a:p>
        </p:txBody>
      </p:sp>
      <p:sp>
        <p:nvSpPr>
          <p:cNvPr id="96" name="Shape 96"/>
          <p:cNvSpPr/>
          <p:nvPr/>
        </p:nvSpPr>
        <p:spPr>
          <a:xfrm>
            <a:off x="578448" y="3957792"/>
            <a:ext cx="8289147" cy="2119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l">
              <a:spcBef>
                <a:spcPts val="300"/>
              </a:spcBef>
              <a:defRPr sz="1800"/>
            </a:pPr>
            <a:r>
              <a:rPr sz="1400"/>
              <a:t>&lt;DescribeKeyPairsResponse xmlns="http://ec2.amazonaws.com/doc/2014-06-15/"&gt;</a:t>
            </a:r>
            <a:br>
              <a:rPr sz="1400"/>
            </a:br>
            <a:r>
              <a:rPr sz="1400"/>
              <a:t>&lt;requestId&gt;59dbff89-35bd-4eac-99ed-be587EXAMPLE&lt;/requestId&gt;</a:t>
            </a:r>
            <a:br>
              <a:rPr sz="1400"/>
            </a:br>
            <a:r>
              <a:rPr sz="1400"/>
              <a:t>&lt;keySet&gt;</a:t>
            </a:r>
            <a:br>
              <a:rPr sz="1400"/>
            </a:br>
            <a:r>
              <a:rPr sz="1400"/>
              <a:t>    &lt;item&gt;</a:t>
            </a:r>
            <a:br>
              <a:rPr sz="1400"/>
            </a:br>
            <a:r>
              <a:rPr sz="1400"/>
              <a:t>        &lt;keyName&gt;my-key-pair&lt;/keyName&gt;</a:t>
            </a:r>
            <a:br>
              <a:rPr sz="1400"/>
            </a:br>
            <a:r>
              <a:rPr sz="1400"/>
              <a:t>        &lt;keyFingerprint&gt;1f:51:ae:28:bf:89:e9:d8:1f:25:5d:37:2d:7d:b8:ca:9f:f5:f1:6f&lt;/keyFingerprint&gt;    </a:t>
            </a:r>
            <a:br>
              <a:rPr sz="1400"/>
            </a:br>
            <a:r>
              <a:rPr sz="1400"/>
              <a:t>    &lt;/item&gt;</a:t>
            </a:r>
            <a:endParaRPr sz="1400"/>
          </a:p>
          <a:p>
            <a:pPr lvl="0" algn="l">
              <a:spcBef>
                <a:spcPts val="300"/>
              </a:spcBef>
              <a:defRPr sz="1800"/>
            </a:pPr>
            <a:r>
              <a:rPr sz="1400"/>
              <a:t>&lt;/keySet&gt;</a:t>
            </a:r>
            <a:endParaRPr sz="1400"/>
          </a:p>
          <a:p>
            <a:pPr lvl="0" algn="l">
              <a:spcBef>
                <a:spcPts val="300"/>
              </a:spcBef>
              <a:defRPr sz="1800"/>
            </a:pPr>
            <a:r>
              <a:rPr sz="1400"/>
              <a:t>&lt;/DescribeKeyPairsResponse&gt;</a:t>
            </a:r>
          </a:p>
        </p:txBody>
      </p:sp>
      <p:sp>
        <p:nvSpPr>
          <p:cNvPr id="97" name="Shape 97"/>
          <p:cNvSpPr/>
          <p:nvPr/>
        </p:nvSpPr>
        <p:spPr>
          <a:xfrm>
            <a:off x="6576076" y="2542047"/>
            <a:ext cx="189275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Sample request</a:t>
            </a:r>
          </a:p>
        </p:txBody>
      </p:sp>
      <p:sp>
        <p:nvSpPr>
          <p:cNvPr id="98" name="Shape 98"/>
          <p:cNvSpPr/>
          <p:nvPr/>
        </p:nvSpPr>
        <p:spPr>
          <a:xfrm>
            <a:off x="6490753" y="5728651"/>
            <a:ext cx="20565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Sample response</a:t>
            </a:r>
          </a:p>
        </p:txBody>
      </p:sp>
      <p:sp>
        <p:nvSpPr>
          <p:cNvPr id="99" name="Shape 99"/>
          <p:cNvSpPr/>
          <p:nvPr/>
        </p:nvSpPr>
        <p:spPr>
          <a:xfrm>
            <a:off x="2660701" y="6426200"/>
            <a:ext cx="382106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/>
            </a:lvl1pPr>
          </a:lstStyle>
          <a:p>
            <a:pPr lvl="0">
              <a:defRPr sz="1800"/>
            </a:pPr>
            <a:r>
              <a:rPr sz="1000"/>
              <a:t>Source: http://awsdocs.s3.amazonaws.com/SDB/latest/sdb-dg.pdf</a:t>
            </a:r>
          </a:p>
        </p:txBody>
      </p:sp>
      <p:sp>
        <p:nvSpPr>
          <p:cNvPr id="100" name="Shape 100"/>
          <p:cNvSpPr/>
          <p:nvPr/>
        </p:nvSpPr>
        <p:spPr>
          <a:xfrm>
            <a:off x="4773631" y="939799"/>
            <a:ext cx="72974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300"/>
              </a:spcBef>
              <a:defRPr sz="1800"/>
            </a:pPr>
            <a:r>
              <a:rPr sz="1400">
                <a:solidFill>
                  <a:srgbClr val="FF0000"/>
                </a:solidFill>
              </a:rPr>
              <a:t>Invoked</a:t>
            </a:r>
            <a:br>
              <a:rPr sz="1400">
                <a:solidFill>
                  <a:srgbClr val="FF0000"/>
                </a:solidFill>
              </a:rPr>
            </a:br>
            <a:r>
              <a:rPr sz="1400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101" name="Shape 101"/>
          <p:cNvSpPr/>
          <p:nvPr/>
        </p:nvSpPr>
        <p:spPr>
          <a:xfrm>
            <a:off x="4224866" y="2018559"/>
            <a:ext cx="1376915" cy="233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2" name="Shape 102"/>
          <p:cNvSpPr/>
          <p:nvPr/>
        </p:nvSpPr>
        <p:spPr>
          <a:xfrm flipH="1">
            <a:off x="4927600" y="1463020"/>
            <a:ext cx="210902" cy="526648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44205" y="2159256"/>
            <a:ext cx="98515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solidFill>
                  <a:srgbClr val="FF00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0000"/>
                </a:solidFill>
              </a:rPr>
              <a:t>Parameters</a:t>
            </a:r>
          </a:p>
        </p:txBody>
      </p:sp>
      <p:sp>
        <p:nvSpPr>
          <p:cNvPr id="104" name="Shape 104"/>
          <p:cNvSpPr/>
          <p:nvPr/>
        </p:nvSpPr>
        <p:spPr>
          <a:xfrm>
            <a:off x="1099944" y="2036671"/>
            <a:ext cx="110789" cy="412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84"/>
                  <a:pt x="10800" y="21117"/>
                </a:cubicBezTo>
                <a:lnTo>
                  <a:pt x="10800" y="11283"/>
                </a:lnTo>
                <a:cubicBezTo>
                  <a:pt x="10800" y="11016"/>
                  <a:pt x="5965" y="10800"/>
                  <a:pt x="0" y="10800"/>
                </a:cubicBezTo>
                <a:cubicBezTo>
                  <a:pt x="5965" y="10800"/>
                  <a:pt x="10800" y="10584"/>
                  <a:pt x="10800" y="10317"/>
                </a:cubicBezTo>
                <a:lnTo>
                  <a:pt x="10800" y="483"/>
                </a:lnTo>
                <a:cubicBezTo>
                  <a:pt x="10800" y="216"/>
                  <a:pt x="15635" y="0"/>
                  <a:pt x="21600" y="0"/>
                </a:cubicBezTo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5" name="Shape 105"/>
          <p:cNvSpPr/>
          <p:nvPr/>
        </p:nvSpPr>
        <p:spPr>
          <a:xfrm>
            <a:off x="44240" y="2950094"/>
            <a:ext cx="97213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solidFill>
                  <a:srgbClr val="FF00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0000"/>
                </a:solidFill>
              </a:rPr>
              <a:t>Credentials</a:t>
            </a:r>
          </a:p>
        </p:txBody>
      </p:sp>
      <p:sp>
        <p:nvSpPr>
          <p:cNvPr id="106" name="Shape 106"/>
          <p:cNvSpPr/>
          <p:nvPr/>
        </p:nvSpPr>
        <p:spPr>
          <a:xfrm>
            <a:off x="1075417" y="2518447"/>
            <a:ext cx="169335" cy="1236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0"/>
                  <a:pt x="10800" y="21353"/>
                </a:cubicBezTo>
                <a:lnTo>
                  <a:pt x="10800" y="11047"/>
                </a:lnTo>
                <a:cubicBezTo>
                  <a:pt x="10800" y="10910"/>
                  <a:pt x="5965" y="10800"/>
                  <a:pt x="0" y="10800"/>
                </a:cubicBezTo>
                <a:cubicBezTo>
                  <a:pt x="5965" y="10800"/>
                  <a:pt x="10800" y="10690"/>
                  <a:pt x="10800" y="10553"/>
                </a:cubicBezTo>
                <a:lnTo>
                  <a:pt x="10800" y="247"/>
                </a:lnTo>
                <a:cubicBezTo>
                  <a:pt x="10800" y="110"/>
                  <a:pt x="15635" y="0"/>
                  <a:pt x="21600" y="0"/>
                </a:cubicBezTo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7" name="Shape 107"/>
          <p:cNvSpPr/>
          <p:nvPr/>
        </p:nvSpPr>
        <p:spPr>
          <a:xfrm>
            <a:off x="1625594" y="4150521"/>
            <a:ext cx="3477242" cy="328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8" name="Shape 108"/>
          <p:cNvSpPr/>
          <p:nvPr/>
        </p:nvSpPr>
        <p:spPr>
          <a:xfrm>
            <a:off x="4496977" y="5719009"/>
            <a:ext cx="85111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300"/>
              </a:spcBef>
              <a:defRPr sz="1800"/>
            </a:pPr>
            <a:r>
              <a:rPr sz="1400">
                <a:solidFill>
                  <a:srgbClr val="FF0000"/>
                </a:solidFill>
              </a:rPr>
              <a:t>Response</a:t>
            </a:r>
            <a:br>
              <a:rPr sz="1400">
                <a:solidFill>
                  <a:srgbClr val="FF0000"/>
                </a:solidFill>
              </a:rPr>
            </a:br>
            <a:r>
              <a:rPr sz="1400">
                <a:solidFill>
                  <a:srgbClr val="FF0000"/>
                </a:solidFill>
              </a:rPr>
              <a:t>elements</a:t>
            </a:r>
          </a:p>
        </p:txBody>
      </p:sp>
      <p:sp>
        <p:nvSpPr>
          <p:cNvPr id="109" name="Shape 109"/>
          <p:cNvSpPr/>
          <p:nvPr/>
        </p:nvSpPr>
        <p:spPr>
          <a:xfrm>
            <a:off x="798886" y="4597403"/>
            <a:ext cx="7989334" cy="993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cxnSp>
        <p:nvCxnSpPr>
          <p:cNvPr id="110" name="Connector 110"/>
          <p:cNvCxnSpPr>
            <a:stCxn id="108" idx="0"/>
            <a:endCxn id="107" idx="0"/>
          </p:cNvCxnSpPr>
          <p:nvPr/>
        </p:nvCxnSpPr>
        <p:spPr>
          <a:xfrm flipH="1" flipV="1">
            <a:off x="3364214" y="4314955"/>
            <a:ext cx="1558318" cy="1665675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type="triangle"/>
          </a:ln>
        </p:spPr>
      </p:cxnSp>
      <p:sp>
        <p:nvSpPr>
          <p:cNvPr id="111" name="Shape 111"/>
          <p:cNvSpPr/>
          <p:nvPr/>
        </p:nvSpPr>
        <p:spPr>
          <a:xfrm flipH="1" flipV="1">
            <a:off x="3832797" y="5579390"/>
            <a:ext cx="619928" cy="401231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nodeType="afterEffect" presetClass="entr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nodeType="afterEffect" presetClass="entr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nodeType="afterEffect" presetClass="entr" presetSubtype="0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" grpId="7"/>
      <p:bldP build="whole" bldLvl="1" animBg="1" rev="0" advAuto="0" spid="102" grpId="2"/>
      <p:bldP build="whole" bldLvl="1" animBg="1" rev="0" advAuto="0" spid="104" grpId="4"/>
      <p:bldP build="whole" bldLvl="1" animBg="1" rev="0" advAuto="0" spid="107" grpId="11"/>
      <p:bldP build="whole" bldLvl="1" animBg="1" rev="0" advAuto="0" spid="100" grpId="1"/>
      <p:bldP build="whole" bldLvl="1" animBg="1" rev="0" advAuto="0" spid="101" grpId="3"/>
      <p:bldP build="whole" bldLvl="1" animBg="1" rev="0" advAuto="0" spid="109" grpId="12"/>
      <p:bldP build="whole" bldLvl="1" animBg="1" rev="0" advAuto="0" spid="111" grpId="10"/>
      <p:bldP build="whole" bldLvl="1" animBg="1" rev="0" advAuto="0" spid="103" grpId="5"/>
      <p:bldP build="whole" bldLvl="1" animBg="1" rev="0" advAuto="0" spid="108" grpId="8"/>
      <p:bldP build="whole" bldLvl="1" animBg="1" rev="0" advAuto="0" spid="106" grpId="6"/>
      <p:bldP build="whole" bldLvl="1" animBg="1" rev="0" advAuto="0" spid="110" grpId="9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E4A8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E4A8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E4A8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E4A8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