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lvl1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1pPr>
    <a:lvl2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2pPr>
    <a:lvl3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3pPr>
    <a:lvl4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4pPr>
    <a:lvl5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5pPr>
    <a:lvl6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6pPr>
    <a:lvl7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7pPr>
    <a:lvl8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8pPr>
    <a:lvl9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B0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B0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B0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E4A8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E4A8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Remove the screenshot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Report pricing of (subset of) general purpose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Mention about the free tier option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UPDATE 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Check prices, see if need updating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Update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Update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179512" y="0"/>
            <a:ext cx="7793039" cy="29813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" name="Shape 10"/>
          <p:cNvSpPr/>
          <p:nvPr/>
        </p:nvSpPr>
        <p:spPr>
          <a:xfrm>
            <a:off x="304800" y="838200"/>
            <a:ext cx="787400" cy="3429000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1" name="Shape 11"/>
          <p:cNvSpPr/>
          <p:nvPr/>
        </p:nvSpPr>
        <p:spPr>
          <a:xfrm flipH="1">
            <a:off x="842961" y="1143000"/>
            <a:ext cx="3" cy="28956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363662" y="3944937"/>
            <a:ext cx="6400802" cy="291306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algn="ctr">
              <a:buClrTx/>
              <a:buFontTx/>
            </a:lvl4pPr>
            <a:lvl5pPr algn="ctr">
              <a:buClrTx/>
              <a:buFontTx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3" name="Shape 13"/>
          <p:cNvSpPr/>
          <p:nvPr/>
        </p:nvSpPr>
        <p:spPr>
          <a:xfrm>
            <a:off x="201611" y="3011489"/>
            <a:ext cx="8693154" cy="55562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-1" y="6718299"/>
            <a:ext cx="28292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spcBef>
                <a:spcPts val="0"/>
              </a:spcBef>
              <a:defRPr sz="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900"/>
              <a:t>© 2014 M. Canini</a:t>
            </a:r>
          </a:p>
        </p:txBody>
      </p:sp>
      <p:pic>
        <p:nvPicPr>
          <p:cNvPr id="15" name="image1.jpeg" descr="UCL_mention_RVB_we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1165" y="249554"/>
            <a:ext cx="1111385" cy="153924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04800" y="838200"/>
            <a:ext cx="787400" cy="3429000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" name="Shape 17"/>
          <p:cNvSpPr/>
          <p:nvPr/>
        </p:nvSpPr>
        <p:spPr>
          <a:xfrm flipH="1">
            <a:off x="842961" y="1143000"/>
            <a:ext cx="3" cy="28956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201611" y="3011489"/>
            <a:ext cx="8693154" cy="55562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179512" y="0"/>
            <a:ext cx="7793039" cy="29813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1" name="Shape 31"/>
          <p:cNvSpPr/>
          <p:nvPr/>
        </p:nvSpPr>
        <p:spPr>
          <a:xfrm>
            <a:off x="304800" y="838200"/>
            <a:ext cx="787400" cy="3429000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2" name="Shape 32"/>
          <p:cNvSpPr/>
          <p:nvPr/>
        </p:nvSpPr>
        <p:spPr>
          <a:xfrm flipH="1">
            <a:off x="842961" y="1143000"/>
            <a:ext cx="3" cy="28956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363662" y="3944937"/>
            <a:ext cx="6400802" cy="291306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algn="ctr">
              <a:buClrTx/>
              <a:buFontTx/>
            </a:lvl4pPr>
            <a:lvl5pPr algn="ctr">
              <a:buClrTx/>
              <a:buFontTx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4" name="Shape 34"/>
          <p:cNvSpPr/>
          <p:nvPr/>
        </p:nvSpPr>
        <p:spPr>
          <a:xfrm>
            <a:off x="201611" y="3011489"/>
            <a:ext cx="8693154" cy="55562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-1" y="6718299"/>
            <a:ext cx="174841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spcBef>
                <a:spcPts val="0"/>
              </a:spcBef>
              <a:defRPr sz="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900"/>
              <a:t>© 2014 M. Canini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95300" y="295275"/>
            <a:ext cx="457200" cy="1762125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2" y="6718299"/>
            <a:ext cx="2764720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spcBef>
                <a:spcPts val="0"/>
              </a:spcBef>
              <a:defRPr sz="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900"/>
              <a:t>© 2014 M. Canini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69962" y="0"/>
            <a:ext cx="7793039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90600" y="1658938"/>
            <a:ext cx="7772400" cy="519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858000" y="6474459"/>
            <a:ext cx="1905000" cy="3073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algn="r">
              <a:spcBef>
                <a:spcPts val="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med" advClick="1"/>
  <p:txStyles>
    <p:titleStyle>
      <a:lvl1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1pPr>
      <a:lvl2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2pPr>
      <a:lvl3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3pPr>
      <a:lvl4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4pPr>
      <a:lvl5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5pPr>
      <a:lvl6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6pPr>
      <a:lvl7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7pPr>
      <a:lvl8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8pPr>
      <a:lvl9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9pPr>
    </p:titleStyle>
    <p:bodyStyle>
      <a:lvl1pPr marL="342900" indent="-342900">
        <a:spcBef>
          <a:spcPts val="600"/>
        </a:spcBef>
        <a:buClr>
          <a:srgbClr val="3333CC"/>
        </a:buClr>
        <a:buSzPct val="6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1pPr>
      <a:lvl2pPr marL="857250" indent="-400050">
        <a:spcBef>
          <a:spcPts val="600"/>
        </a:spcBef>
        <a:buClr>
          <a:srgbClr val="3333CC"/>
        </a:buClr>
        <a:buSzPct val="55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2pPr>
      <a:lvl3pPr marL="1314450" indent="-400050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3pPr>
      <a:lvl4pPr marL="1691638" indent="-320038">
        <a:spcBef>
          <a:spcPts val="600"/>
        </a:spcBef>
        <a:buClr>
          <a:srgbClr val="3333CC"/>
        </a:buClr>
        <a:buSzPct val="55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4pPr>
      <a:lvl5pPr marL="2148838" indent="-320038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5pPr>
      <a:lvl6pPr marL="2606038" indent="-320038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6pPr>
      <a:lvl7pPr marL="3063238" indent="-320038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7pPr>
      <a:lvl8pPr marL="3520440" indent="-320039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8pPr>
      <a:lvl9pPr marL="3977640" indent="-320040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li/" TargetMode="External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g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ducation/awseducate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179512" y="1990725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3399"/>
                </a:solidFill>
              </a:rPr>
              <a:t>INGI2145 Cloud Computing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363661" y="3944937"/>
            <a:ext cx="6400803" cy="17526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Muhammad Bilal</a:t>
            </a:r>
            <a:endParaRPr sz="2800"/>
          </a:p>
          <a:p>
            <a:pPr lvl="0">
              <a:defRPr sz="1800"/>
            </a:pPr>
            <a:r>
              <a:rPr sz="2800"/>
              <a:t>Thanh Nguyen</a:t>
            </a:r>
          </a:p>
        </p:txBody>
      </p:sp>
      <p:sp>
        <p:nvSpPr>
          <p:cNvPr id="43" name="Shape 43"/>
          <p:cNvSpPr/>
          <p:nvPr/>
        </p:nvSpPr>
        <p:spPr>
          <a:xfrm>
            <a:off x="4437538" y="6363939"/>
            <a:ext cx="400331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r">
              <a:spcBef>
                <a:spcPts val="200"/>
              </a:spcBef>
              <a:defRPr sz="1800"/>
            </a:pPr>
            <a:r>
              <a:rPr sz="1000">
                <a:latin typeface="Tahoma"/>
                <a:ea typeface="Tahoma"/>
                <a:cs typeface="Tahoma"/>
                <a:sym typeface="Tahoma"/>
              </a:rPr>
              <a:t>Lecture slides adapted from Upenn NETS212 by A. Haeberlen, Z. Ives</a:t>
            </a:r>
            <a:br>
              <a:rPr sz="1000">
                <a:latin typeface="Tahoma"/>
                <a:ea typeface="Tahoma"/>
                <a:cs typeface="Tahoma"/>
                <a:sym typeface="Tahoma"/>
              </a:rPr>
            </a:br>
            <a:r>
              <a:rPr sz="1000">
                <a:latin typeface="Tahoma"/>
                <a:ea typeface="Tahoma"/>
                <a:cs typeface="Tahoma"/>
                <a:sym typeface="Tahoma"/>
              </a:rPr>
              <a:t>Reproduced with permission</a:t>
            </a:r>
          </a:p>
        </p:txBody>
      </p:sp>
      <p:sp>
        <p:nvSpPr>
          <p:cNvPr id="44" name="Shape 44"/>
          <p:cNvSpPr/>
          <p:nvPr/>
        </p:nvSpPr>
        <p:spPr>
          <a:xfrm>
            <a:off x="2380686" y="3230878"/>
            <a:ext cx="4382625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800"/>
              <a:t>Lab 1: Introduction to AWS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14" name="Shape 114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Accessing AWS via CLI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Example of access via Command Line Interface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hlinkClick r:id="rId2" invalidUrl="" action="" tgtFrame="" tooltip="" history="1" highlightClick="0" endSnd="0"/>
              </a:rPr>
              <a:t>http://aws.amazon.com/cli</a:t>
            </a:r>
            <a:r>
              <a:rPr sz="2000">
                <a:hlinkClick r:id="rId2" invalidUrl="" action="" tgtFrame="" tooltip="" history="1" highlightClick="0" endSnd="0"/>
              </a:rPr>
              <a:t>/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17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6575" y="3175261"/>
            <a:ext cx="9427989" cy="5434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20" name="Shape 12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Oh no - where is my data?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990600" y="1658938"/>
            <a:ext cx="7772400" cy="47519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EC2 instances do not have persistent storage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Data survives stops &amp; reboots, but not termination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 marL="533400" indent="-533400">
              <a:defRPr sz="1800"/>
            </a:pPr>
            <a:r>
              <a:rPr sz="2800"/>
              <a:t>So where should I put persistent data?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Elastic Block Store (EBS) - in a few slides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Ideally, use an AMI with an EBS root (Amzon's default AMI has this property)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23" name="Shape 123"/>
          <p:cNvSpPr/>
          <p:nvPr/>
        </p:nvSpPr>
        <p:spPr>
          <a:xfrm>
            <a:off x="1381677" y="3225519"/>
            <a:ext cx="6525205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If you store data on the virtual hard disk of your instance</a:t>
            </a:r>
            <a:b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and the instance fails or you terminate it,</a:t>
            </a:r>
            <a:b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your data WILL be lost!</a:t>
            </a:r>
            <a: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pic>
        <p:nvPicPr>
          <p:cNvPr id="124" name="image4.png" descr="C:\Users\Andreas Haeberlen\AppData\Local\Microsoft\Windows\Temporary Internet Files\Content.IE5\D49R5GBN\MC900433883[1]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840" y="3175278"/>
            <a:ext cx="1218250" cy="1218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4.png" descr="C:\Users\Andreas Haeberlen\AppData\Local\Microsoft\Windows\Temporary Internet Files\Content.IE5\D49R5GBN\MC900433883[1]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6585" y="3187001"/>
            <a:ext cx="1218250" cy="121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p" bldLvl="5" animBg="1" rev="0" advAuto="0" spid="121" grpId="4"/>
      <p:bldP build="whole" bldLvl="1" animBg="1" rev="0" advAuto="0" spid="123" grpId="1"/>
      <p:bldP build="whole" bldLvl="1" animBg="1" rev="0" advAuto="0" spid="125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Amazon Machine Images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90600" y="1658938"/>
            <a:ext cx="7772400" cy="4812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When I launch an instance, what software will be installed on it?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Software is taken from an </a:t>
            </a:r>
            <a:r>
              <a:rPr sz="2000">
                <a:solidFill>
                  <a:srgbClr val="FF9900"/>
                </a:solidFill>
              </a:rPr>
              <a:t>Amazon Machine Image (AMI)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Selected when you launch an instance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Essentially a file system that contains the operating system, applications, and potentially other data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Lives in S3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1000"/>
          </a:p>
          <a:p>
            <a:pPr lvl="0" marL="533400" indent="-533400">
              <a:defRPr sz="1800"/>
            </a:pPr>
            <a:r>
              <a:rPr sz="2800"/>
              <a:t>How do I get an AMI?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provides several generic ones, e.g., Amazon Linux, Fedora Core, Windows Server, ...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You can make your own</a:t>
            </a:r>
            <a:endParaRPr sz="2000"/>
          </a:p>
          <a:p>
            <a:pPr lvl="2" marL="1117600" indent="-203200">
              <a:spcBef>
                <a:spcPts val="300"/>
              </a:spcBef>
              <a:defRPr sz="1800"/>
            </a:pPr>
            <a:r>
              <a:rPr sz="1600"/>
              <a:t>You can even run your own custom kernel (with some restrictions)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pic>
        <p:nvPicPr>
          <p:cNvPr id="133" name="image5.png" descr="menuba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99" y="5664760"/>
            <a:ext cx="1148952" cy="92505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Security Groups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90600" y="3557118"/>
            <a:ext cx="7772400" cy="25637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Basically, a set of firewall rules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Can be applied to groups of EC2 instances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Each rule specifies a protocol, port numbers, etc...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Only traffic matching one of the rules is allowed through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Sometimes need to explicitly open ports 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37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8093" y="1794223"/>
            <a:ext cx="1133478" cy="113347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6453804" y="2863781"/>
            <a:ext cx="106346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000"/>
              <a:t>Instance</a:t>
            </a:r>
          </a:p>
        </p:txBody>
      </p:sp>
      <p:pic>
        <p:nvPicPr>
          <p:cNvPr id="139" name="image7.png" descr="C:\Users\Andreas Haeberlen\AppData\Local\Microsoft\Windows\Temporary Internet Files\Content.IE5\NRR5JRIL\MC900431622[1]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4136780" y="1345850"/>
            <a:ext cx="1714502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8.png" descr="MCj03491210000[1]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34591" y="1376774"/>
            <a:ext cx="815976" cy="74226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863780" y="2552281"/>
            <a:ext cx="371792" cy="140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043" y="10800"/>
                </a:moveTo>
                <a:cubicBezTo>
                  <a:pt x="2043" y="13782"/>
                  <a:pt x="5964" y="16200"/>
                  <a:pt x="10800" y="16200"/>
                </a:cubicBezTo>
                <a:cubicBezTo>
                  <a:pt x="15636" y="16200"/>
                  <a:pt x="19557" y="13782"/>
                  <a:pt x="19557" y="10800"/>
                </a:cubicBezTo>
                <a:cubicBezTo>
                  <a:pt x="19557" y="7818"/>
                  <a:pt x="15636" y="5400"/>
                  <a:pt x="10800" y="5400"/>
                </a:cubicBezTo>
                <a:cubicBezTo>
                  <a:pt x="5964" y="5400"/>
                  <a:pt x="2043" y="7818"/>
                  <a:pt x="2043" y="10800"/>
                </a:cubicBezTo>
                <a:close/>
              </a:path>
            </a:pathLst>
          </a:custGeom>
          <a:solidFill>
            <a:srgbClr val="FFFF00"/>
          </a:solidFill>
          <a:ln w="63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142" name="image9.png" descr="MCj04326230000[1]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67552" y="2608140"/>
            <a:ext cx="534990" cy="53499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4783011" y="2512084"/>
            <a:ext cx="231109" cy="241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3312588" y="1870798"/>
            <a:ext cx="1359897" cy="359937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47" name="Group 147"/>
          <p:cNvGrpSpPr/>
          <p:nvPr/>
        </p:nvGrpSpPr>
        <p:grpSpPr>
          <a:xfrm>
            <a:off x="5014126" y="2272601"/>
            <a:ext cx="1629510" cy="339973"/>
            <a:chOff x="0" y="0"/>
            <a:chExt cx="1629509" cy="339972"/>
          </a:xfrm>
        </p:grpSpPr>
        <p:sp>
          <p:nvSpPr>
            <p:cNvPr id="145" name="Shape 145"/>
            <p:cNvSpPr/>
            <p:nvPr/>
          </p:nvSpPr>
          <p:spPr>
            <a:xfrm flipV="1">
              <a:off x="783772" y="-1"/>
              <a:ext cx="845738" cy="16445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 flipV="1">
              <a:off x="-1" y="159098"/>
              <a:ext cx="793823" cy="180874"/>
            </a:xfrm>
            <a:prstGeom prst="line">
              <a:avLst/>
            </a:prstGeom>
            <a:solidFill>
              <a:srgbClr val="00E4A8"/>
            </a:solidFill>
            <a:ln w="1905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48" name="Shape 148"/>
          <p:cNvSpPr/>
          <p:nvPr/>
        </p:nvSpPr>
        <p:spPr>
          <a:xfrm flipV="1">
            <a:off x="3302540" y="2632669"/>
            <a:ext cx="1611100" cy="242965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1915391" y="1567542"/>
            <a:ext cx="735034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Evil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attacker</a:t>
            </a:r>
          </a:p>
        </p:txBody>
      </p:sp>
      <p:sp>
        <p:nvSpPr>
          <p:cNvPr id="150" name="Shape 150"/>
          <p:cNvSpPr/>
          <p:nvPr/>
        </p:nvSpPr>
        <p:spPr>
          <a:xfrm>
            <a:off x="1465174" y="2483617"/>
            <a:ext cx="1377562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Legitimate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user (you or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your customers)</a:t>
            </a:r>
          </a:p>
        </p:txBody>
      </p:sp>
      <p:sp>
        <p:nvSpPr>
          <p:cNvPr id="151" name="Shape 151"/>
          <p:cNvSpPr/>
          <p:nvPr/>
        </p:nvSpPr>
        <p:spPr>
          <a:xfrm>
            <a:off x="1148474" y="5760212"/>
            <a:ext cx="1145484" cy="180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152" name="image10.png" descr="secsettings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19400" y="5667907"/>
            <a:ext cx="5261062" cy="966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  <p:bldP build="whole" bldLvl="1" animBg="1" rev="0" advAuto="0" spid="152" grpId="10"/>
      <p:bldP build="whole" bldLvl="1" animBg="1" rev="0" advAuto="0" spid="147" grpId="13"/>
      <p:bldP build="whole" bldLvl="1" animBg="1" rev="0" advAuto="0" spid="142" grpId="6"/>
      <p:bldP build="whole" bldLvl="1" animBg="1" rev="0" advAuto="0" spid="148" grpId="8"/>
      <p:bldP build="whole" bldLvl="1" animBg="1" rev="0" advAuto="0" spid="141" grpId="7"/>
      <p:bldP build="whole" bldLvl="1" animBg="1" rev="0" advAuto="0" spid="133" grpId="11"/>
      <p:bldP build="whole" bldLvl="1" animBg="1" rev="0" advAuto="0" spid="144" grpId="4"/>
      <p:bldP build="whole" bldLvl="1" animBg="1" rev="0" advAuto="0" spid="150" grpId="5"/>
      <p:bldP build="whole" bldLvl="1" animBg="1" rev="0" advAuto="0" spid="151" grpId="9"/>
      <p:bldP build="whole" bldLvl="1" animBg="1" rev="0" advAuto="0" spid="149" grpId="3"/>
      <p:bldP build="whole" bldLvl="1" animBg="1" rev="0" advAuto="0" spid="140" grpId="2"/>
      <p:bldP build="whole" bldLvl="1" animBg="1" rev="0" advAuto="0" spid="143" grpId="1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55" name="Shape 15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Regions and Availability Zones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990598" y="1658938"/>
            <a:ext cx="7892144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33387" indent="-433387" defTabSz="832103">
              <a:defRPr sz="1800"/>
            </a:pPr>
            <a:r>
              <a:rPr sz="2500"/>
              <a:t>Where exactly does my instance run?</a:t>
            </a:r>
            <a:endParaRPr sz="2500"/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No easy way to find out - Amazon does not say</a:t>
            </a:r>
          </a:p>
          <a:p>
            <a:pPr lvl="0" marL="312038" indent="-312038" defTabSz="832103">
              <a:defRPr sz="1800"/>
            </a:pPr>
            <a:endParaRPr sz="1400"/>
          </a:p>
          <a:p>
            <a:pPr lvl="0" marL="433387" indent="-433387" defTabSz="832103">
              <a:defRPr sz="1800"/>
            </a:pPr>
            <a:r>
              <a:rPr sz="2500"/>
              <a:t>Instances can be assigned to </a:t>
            </a:r>
            <a:r>
              <a:rPr sz="2500">
                <a:solidFill>
                  <a:srgbClr val="FF9900"/>
                </a:solidFill>
              </a:rPr>
              <a:t>regions</a:t>
            </a:r>
            <a:endParaRPr sz="2500">
              <a:solidFill>
                <a:srgbClr val="FF9900"/>
              </a:solidFill>
            </a:endParaRP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Currently 9 available: US East (Northern Virginia), US West (Northern California), US West (Oregon), EU (Ireland), Asia/Pacific (Singapore), Asia/Pacific (Sydney), Asia/Pacific (Tokyo), South America (Sao Paulo), AWS GovCloud</a:t>
            </a: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Important, e.g., for reducing latency to customers</a:t>
            </a: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endParaRPr sz="1400"/>
          </a:p>
          <a:p>
            <a:pPr lvl="0" marL="433387" indent="-433387" defTabSz="832103">
              <a:defRPr sz="1800"/>
            </a:pPr>
            <a:r>
              <a:rPr sz="2500"/>
              <a:t>Instances can be assigned to </a:t>
            </a:r>
            <a:r>
              <a:rPr sz="2500">
                <a:solidFill>
                  <a:srgbClr val="FF9900"/>
                </a:solidFill>
              </a:rPr>
              <a:t>availability zones</a:t>
            </a:r>
            <a:endParaRPr sz="2500">
              <a:solidFill>
                <a:srgbClr val="FF9900"/>
              </a:solidFill>
            </a:endParaRP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Purpose: Avoid correlated fault</a:t>
            </a: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Several availability zones within each region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60" name="Shape 16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Network pricing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990599" y="4803549"/>
            <a:ext cx="7917096" cy="168089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AWS does charge for network traffic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Price depends on source and destination of traffic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Free within EC2 and other AWS svcs in same region (e.g., S3)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Remember: ISPs are typically charged for upstream traffic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63" name="Shape 163"/>
          <p:cNvSpPr/>
          <p:nvPr/>
        </p:nvSpPr>
        <p:spPr>
          <a:xfrm rot="16200000">
            <a:off x="7862548" y="1139683"/>
            <a:ext cx="2350452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800"/>
              <a:t>http://aws.amazon.com/ec2/#pricing (9/11/2013)</a:t>
            </a:r>
          </a:p>
        </p:txBody>
      </p:sp>
      <p:pic>
        <p:nvPicPr>
          <p:cNvPr id="164" name="image11.png" descr="network-pric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1329685"/>
            <a:ext cx="4809067" cy="3403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Instance types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990600" y="3585681"/>
            <a:ext cx="7772400" cy="305142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So far: </a:t>
            </a:r>
            <a:r>
              <a:rPr sz="2800">
                <a:solidFill>
                  <a:srgbClr val="FF9900"/>
                </a:solidFill>
              </a:rPr>
              <a:t>On-demand</a:t>
            </a:r>
            <a:r>
              <a:rPr sz="2800"/>
              <a:t> instances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Also available: </a:t>
            </a:r>
            <a:r>
              <a:rPr sz="2800">
                <a:solidFill>
                  <a:srgbClr val="FF9900"/>
                </a:solidFill>
              </a:rPr>
              <a:t>Reserved</a:t>
            </a:r>
            <a:r>
              <a:rPr sz="2800"/>
              <a:t> instances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One-time reservation fee to purchase for 1 or 3 years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Usage still billed by the hour, but at a considerable discount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Also available: </a:t>
            </a:r>
            <a:r>
              <a:rPr sz="2800">
                <a:solidFill>
                  <a:srgbClr val="FF9900"/>
                </a:solidFill>
              </a:rPr>
              <a:t>Spot</a:t>
            </a:r>
            <a:r>
              <a:rPr sz="2800"/>
              <a:t> instances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Spot market: Can bid for available capacity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Instance continues until terminated or price rises above bid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70" name="image12.png" descr="reserved-instances-chart-fla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249" y="1376736"/>
            <a:ext cx="5528787" cy="2147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5908935" y="2712379"/>
            <a:ext cx="1949297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200"/>
              </a:spcBef>
              <a:defRPr sz="1800"/>
            </a:pPr>
            <a:r>
              <a:rPr sz="1000">
                <a:latin typeface="Tahoma"/>
                <a:ea typeface="Tahoma"/>
                <a:cs typeface="Tahoma"/>
                <a:sym typeface="Tahoma"/>
              </a:rPr>
              <a:t>Source: http://aws.amazon.com/</a:t>
            </a:r>
            <a:br>
              <a:rPr sz="1000">
                <a:latin typeface="Tahoma"/>
                <a:ea typeface="Tahoma"/>
                <a:cs typeface="Tahoma"/>
                <a:sym typeface="Tahoma"/>
              </a:rPr>
            </a:br>
            <a:r>
              <a:rPr sz="1000">
                <a:latin typeface="Tahoma"/>
                <a:ea typeface="Tahoma"/>
                <a:cs typeface="Tahoma"/>
                <a:sym typeface="Tahoma"/>
              </a:rPr>
              <a:t>ec2/reserved-instances/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71" grpId="2"/>
      <p:bldP build="p" bldLvl="5" animBg="1" rev="0" advAuto="0" spid="16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pic>
        <p:nvPicPr>
          <p:cNvPr id="174" name="image13.png" descr="sl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665" y="1354037"/>
            <a:ext cx="5452535" cy="45412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Service Level Agreement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77" name="Shape 177"/>
          <p:cNvSpPr/>
          <p:nvPr/>
        </p:nvSpPr>
        <p:spPr>
          <a:xfrm>
            <a:off x="4548335" y="5838092"/>
            <a:ext cx="3246582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000"/>
              <a:t>http://aws.amazon.com/ec2-sla/ (1 June 2013; excerpt)</a:t>
            </a:r>
          </a:p>
        </p:txBody>
      </p:sp>
      <p:sp>
        <p:nvSpPr>
          <p:cNvPr id="178" name="Shape 178"/>
          <p:cNvSpPr/>
          <p:nvPr/>
        </p:nvSpPr>
        <p:spPr>
          <a:xfrm>
            <a:off x="3641021" y="1579075"/>
            <a:ext cx="904331" cy="241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596560" y="5257800"/>
            <a:ext cx="1440176" cy="592668"/>
          </a:xfrm>
          <a:prstGeom prst="rect">
            <a:avLst/>
          </a:prstGeom>
          <a:solidFill>
            <a:srgbClr val="FFFF00">
              <a:alpha val="3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17373" y="2434975"/>
            <a:ext cx="1404823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4.38h downtime</a:t>
            </a:r>
            <a:b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per year allowed</a:t>
            </a:r>
          </a:p>
        </p:txBody>
      </p:sp>
      <p:cxnSp>
        <p:nvCxnSpPr>
          <p:cNvPr id="181" name="Connector 181"/>
          <p:cNvCxnSpPr>
            <a:stCxn id="180" idx="0"/>
            <a:endCxn id="178" idx="0"/>
          </p:cNvCxnSpPr>
          <p:nvPr/>
        </p:nvCxnSpPr>
        <p:spPr>
          <a:xfrm flipV="1">
            <a:off x="1119784" y="1699654"/>
            <a:ext cx="2973403" cy="996941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80" grpId="3"/>
      <p:bldP build="whole" bldLvl="1" animBg="1" rev="0" advAuto="0" spid="179" grpId="4"/>
      <p:bldP build="whole" bldLvl="1" animBg="1" rev="0" advAuto="0" spid="181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84" name="Shape 184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Recap: EC2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What EC2 is: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IaaS service - you can rent virtual machines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Various types: Very small to very powerful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0" marL="533400" indent="-533400">
              <a:defRPr sz="1800"/>
            </a:pPr>
            <a:r>
              <a:rPr sz="2800"/>
              <a:t>How to use EC2: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Ephemeral state - local data is lost when instance terminates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AMIs - used to initialize an instance (OS, applications, ...)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Security groups - "firewalls" for your instances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Regions and availability zones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On-demand/reserved/spot instances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Service level agreement (SLA)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Compute Cloud (EC2)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FF9900"/>
                </a:solidFill>
              </a:rPr>
              <a:t>Elastic Block Storage (EBS)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Other services: Elastic MapReduce, CloudFront, ...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Hands on session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194" name="Group 194"/>
          <p:cNvGrpSpPr/>
          <p:nvPr/>
        </p:nvGrpSpPr>
        <p:grpSpPr>
          <a:xfrm>
            <a:off x="4898047" y="2519620"/>
            <a:ext cx="695327" cy="419104"/>
            <a:chOff x="0" y="-1"/>
            <a:chExt cx="695326" cy="419102"/>
          </a:xfrm>
        </p:grpSpPr>
        <p:sp>
          <p:nvSpPr>
            <p:cNvPr id="192" name="Shape 192"/>
            <p:cNvSpPr/>
            <p:nvPr/>
          </p:nvSpPr>
          <p:spPr>
            <a:xfrm rot="10800000">
              <a:off x="0" y="-2"/>
              <a:ext cx="695327" cy="4191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213842" y="85725"/>
              <a:ext cx="442847" cy="226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>
              <a:solidFill>
                <a:srgbClr val="33CC33"/>
              </a:solidFill>
            </a:endParaRPr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FF9900"/>
                </a:solidFill>
              </a:rPr>
              <a:t>Elastic Compute Cloud (EC2)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Elastic Block Storage (EBS)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Other services: Elastic MapReduce, CloudFront, ...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Hands on session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52" name="Group 52"/>
          <p:cNvGrpSpPr/>
          <p:nvPr/>
        </p:nvGrpSpPr>
        <p:grpSpPr>
          <a:xfrm>
            <a:off x="5161722" y="2182806"/>
            <a:ext cx="695327" cy="419103"/>
            <a:chOff x="0" y="-1"/>
            <a:chExt cx="695326" cy="419102"/>
          </a:xfrm>
        </p:grpSpPr>
        <p:sp>
          <p:nvSpPr>
            <p:cNvPr id="50" name="Shape 50"/>
            <p:cNvSpPr/>
            <p:nvPr/>
          </p:nvSpPr>
          <p:spPr>
            <a:xfrm rot="10800000">
              <a:off x="0" y="-2"/>
              <a:ext cx="695327" cy="4191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213842" y="85725"/>
              <a:ext cx="442847" cy="226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99" name="Shape 199"/>
          <p:cNvSpPr/>
          <p:nvPr/>
        </p:nvSpPr>
        <p:spPr>
          <a:xfrm flipH="1" flipV="1">
            <a:off x="3698697" y="2496616"/>
            <a:ext cx="1726058" cy="5"/>
          </a:xfrm>
          <a:prstGeom prst="line">
            <a:avLst/>
          </a:prstGeom>
          <a:solidFill>
            <a:srgbClr val="00E4A8"/>
          </a:solidFill>
          <a:ln w="19050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" name="Shape 20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What is Elastic Block Store (EBS)?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990600" y="4263775"/>
            <a:ext cx="7772400" cy="207537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04062" indent="-504062" defTabSz="896111">
              <a:defRPr sz="1800"/>
            </a:pPr>
            <a:r>
              <a:rPr sz="2700"/>
              <a:t>Persistent storage</a:t>
            </a:r>
            <a:endParaRPr sz="27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Unlike the local instance store, data stored in EBS is not lost when an instance fails or is terminated</a:t>
            </a:r>
            <a:endParaRPr sz="1900"/>
          </a:p>
          <a:p>
            <a:pPr lvl="0" marL="504062" indent="-504062" defTabSz="896111">
              <a:defRPr sz="1800"/>
            </a:pPr>
            <a:r>
              <a:rPr sz="2700"/>
              <a:t>Should I use the instance store or EBS?</a:t>
            </a:r>
            <a:endParaRPr sz="27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Typically, instance store is used for temporary data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0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8719" y="1948333"/>
            <a:ext cx="1133478" cy="113347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3104429" y="3089811"/>
            <a:ext cx="106346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000"/>
              <a:t>Instance</a:t>
            </a:r>
          </a:p>
        </p:txBody>
      </p:sp>
      <p:pic>
        <p:nvPicPr>
          <p:cNvPr id="205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008193" y="2074628"/>
            <a:ext cx="806554" cy="666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82843">
            <a:off x="3417792" y="2578811"/>
            <a:ext cx="443151" cy="36633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4698122" y="3077823"/>
            <a:ext cx="1448057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000"/>
              <a:t>EBS storage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presetClass="entr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1" dur="500" fill="hold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nodeType="afterEffect" presetClass="exit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5" dur="5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nodeType="afterEffect" presetClass="exit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9" dur="500" fill="hold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nodeType="afterEffect" presetClass="exit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3" dur="500" fill="hold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5"/>
      <p:bldP build="whole" bldLvl="1" animBg="1" rev="0" advAuto="0" spid="207" grpId="3"/>
      <p:bldP build="p" bldLvl="5" animBg="1" rev="0" advAuto="0" spid="201" grpId="1"/>
      <p:bldP build="whole" bldLvl="1" animBg="1" rev="0" advAuto="0" spid="199" grpId="4"/>
      <p:bldP build="whole" bldLvl="1" animBg="1" rev="0" advAuto="0" spid="206" grpId="7"/>
      <p:bldP build="whole" bldLvl="1" animBg="1" rev="0" advAuto="0" spid="199" grpId="8"/>
      <p:bldP build="whole" bldLvl="1" animBg="1" rev="0" advAuto="0" spid="205" grpId="2"/>
      <p:bldP build="whole" bldLvl="1" animBg="1" rev="0" advAuto="0" spid="204" grpId="6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Volumes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990600" y="1541124"/>
            <a:ext cx="7772400" cy="46501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38150" indent="-438150" defTabSz="841247">
              <a:defRPr sz="1800"/>
            </a:pPr>
            <a:r>
              <a:rPr sz="2500"/>
              <a:t>EBS storage is allocated in </a:t>
            </a:r>
            <a:r>
              <a:rPr sz="2500">
                <a:solidFill>
                  <a:srgbClr val="FF9900"/>
                </a:solidFill>
              </a:rPr>
              <a:t>volumes</a:t>
            </a:r>
            <a:endParaRPr sz="2500">
              <a:solidFill>
                <a:srgbClr val="FF9900"/>
              </a:solidFill>
            </a:endParaRP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A volume is a 'virtual disk' (size: 1GB - 1TB)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Basically, a raw block device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Can be attached to an instance (but only one instance at a time)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A single instance can access multiple volumes</a:t>
            </a:r>
          </a:p>
          <a:p>
            <a:pPr lvl="0" marL="315468" indent="-315468" defTabSz="841247">
              <a:defRPr sz="1800"/>
            </a:pPr>
            <a:endParaRPr sz="900"/>
          </a:p>
          <a:p>
            <a:pPr lvl="0" marL="438150" indent="-438150" defTabSz="841247">
              <a:defRPr sz="1800"/>
            </a:pPr>
            <a:r>
              <a:rPr sz="2500"/>
              <a:t>Placed in specific availability zones</a:t>
            </a:r>
            <a:endParaRPr sz="2500"/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Why is this useful?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>
                <a:solidFill>
                  <a:srgbClr val="FF2600"/>
                </a:solidFill>
              </a:rPr>
              <a:t>Be sure to place it near instances (otherwise can't attach)</a:t>
            </a:r>
            <a:endParaRPr>
              <a:solidFill>
                <a:srgbClr val="FF2600"/>
              </a:solidFill>
            </a:endParaRPr>
          </a:p>
          <a:p>
            <a:pPr lvl="0" marL="315468" indent="-315468" defTabSz="841247">
              <a:defRPr sz="1800"/>
            </a:pPr>
            <a:endParaRPr sz="900"/>
          </a:p>
          <a:p>
            <a:pPr lvl="0" marL="438150" indent="-438150" defTabSz="841247">
              <a:defRPr sz="1800"/>
            </a:pPr>
            <a:r>
              <a:rPr sz="2500"/>
              <a:t>Replicated across multiple servers</a:t>
            </a:r>
            <a:endParaRPr sz="2500"/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Data is not lost if a single server fails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Amazon: Annual failure rate is 0.1-0.5% for a 20GB volume</a:t>
            </a: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EC2 instances with EBS roots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990600" y="1439332"/>
            <a:ext cx="7772400" cy="475191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0629" indent="-460629" defTabSz="850391">
              <a:defRPr sz="1800"/>
            </a:pPr>
            <a:r>
              <a:rPr sz="2600"/>
              <a:t>EC2 instances can have an EBS volume as their root device ("EBS boot")</a:t>
            </a:r>
            <a:endParaRPr sz="2600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Result: Instance data persists independently from the lifetime of the instance</a:t>
            </a:r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</a:t>
            </a:r>
            <a:r>
              <a:rPr>
                <a:solidFill>
                  <a:srgbClr val="FF9900"/>
                </a:solidFill>
              </a:rPr>
              <a:t>stop and restart </a:t>
            </a:r>
            <a:r>
              <a:t>the instance, similar to suspending and resuming a laptop</a:t>
            </a:r>
          </a:p>
          <a:p>
            <a:pPr lvl="2" marL="1015745" indent="-165353" defTabSz="850391">
              <a:spcBef>
                <a:spcPts val="300"/>
              </a:spcBef>
              <a:defRPr sz="1800"/>
            </a:pPr>
            <a:r>
              <a:rPr sz="1400"/>
              <a:t>You won't be charged for the instance while it is stopped (only for EBS)</a:t>
            </a:r>
            <a:endParaRPr sz="1400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enable </a:t>
            </a:r>
            <a:r>
              <a:rPr>
                <a:solidFill>
                  <a:srgbClr val="FF9900"/>
                </a:solidFill>
              </a:rPr>
              <a:t>termination protection </a:t>
            </a:r>
            <a:r>
              <a:t>for the instance</a:t>
            </a:r>
          </a:p>
          <a:p>
            <a:pPr lvl="2" marL="1015745" indent="-165353" defTabSz="850391">
              <a:spcBef>
                <a:spcPts val="300"/>
              </a:spcBef>
              <a:defRPr sz="1800"/>
            </a:pPr>
            <a:r>
              <a:rPr sz="1400"/>
              <a:t>Blocks attempts to terminate the instance (e.g., by accident) until termination protection is disabled again</a:t>
            </a:r>
            <a:endParaRPr sz="1400"/>
          </a:p>
          <a:p>
            <a:pPr lvl="0" marL="460629" indent="-460629" defTabSz="850391">
              <a:defRPr sz="1800"/>
            </a:pPr>
            <a:r>
              <a:rPr sz="2600"/>
              <a:t>Alternative: Use instance store as the root</a:t>
            </a:r>
            <a:endParaRPr sz="2600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still store temporary data on it, but it will disappear when you terminate the instance</a:t>
            </a:r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still create and mount EBS volumes explicitly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20" name="Shape 220"/>
          <p:cNvSpPr/>
          <p:nvPr/>
        </p:nvSpPr>
        <p:spPr>
          <a:xfrm>
            <a:off x="4602822" y="544528"/>
            <a:ext cx="4017198" cy="1591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8114151" y="647272"/>
            <a:ext cx="43617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Time</a:t>
            </a:r>
          </a:p>
        </p:txBody>
      </p:sp>
      <p:sp>
        <p:nvSpPr>
          <p:cNvPr id="222" name="Shape 222"/>
          <p:cNvSpPr/>
          <p:nvPr/>
        </p:nvSpPr>
        <p:spPr>
          <a:xfrm>
            <a:off x="5126802" y="462334"/>
            <a:ext cx="133563" cy="13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6471004" y="481171"/>
            <a:ext cx="133563" cy="13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6880258" y="489732"/>
            <a:ext cx="133562" cy="13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7772397" y="488020"/>
            <a:ext cx="133564" cy="13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6" name="Shape 226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Snapshots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990600" y="2784295"/>
            <a:ext cx="7865724" cy="376034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You can create a </a:t>
            </a:r>
            <a:r>
              <a:rPr sz="2800">
                <a:solidFill>
                  <a:srgbClr val="FF9900"/>
                </a:solidFill>
              </a:rPr>
              <a:t>snapshot</a:t>
            </a:r>
            <a:r>
              <a:rPr sz="2800"/>
              <a:t> of a volume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Copy of data in the volume at the time snapshot was made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Only the first snapshot makes a full copy; subsequent snapshots are incremental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What are snapshots good for?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Sharing data with others</a:t>
            </a:r>
            <a:endParaRPr sz="2000"/>
          </a:p>
          <a:p>
            <a:pPr lvl="2" marL="1117600" indent="-203200">
              <a:spcBef>
                <a:spcPts val="300"/>
              </a:spcBef>
              <a:defRPr sz="1800"/>
            </a:pPr>
            <a:r>
              <a:rPr sz="1600"/>
              <a:t>Access control list (specific account numbers) or public access</a:t>
            </a:r>
            <a:endParaRPr sz="16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Instantiate new volumes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Point-in-time backups</a:t>
            </a: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29" name="Shape 229"/>
          <p:cNvSpPr/>
          <p:nvPr/>
        </p:nvSpPr>
        <p:spPr>
          <a:xfrm flipH="1" flipV="1">
            <a:off x="4541179" y="1972634"/>
            <a:ext cx="1726058" cy="5"/>
          </a:xfrm>
          <a:prstGeom prst="line">
            <a:avLst/>
          </a:prstGeom>
          <a:solidFill>
            <a:srgbClr val="00E4A8"/>
          </a:solidFill>
          <a:ln w="19050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30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1200" y="1424352"/>
            <a:ext cx="1133476" cy="1133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61752" y="1707033"/>
            <a:ext cx="491022" cy="40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18943" y="1736144"/>
            <a:ext cx="491022" cy="40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988120" y="1715595"/>
            <a:ext cx="491022" cy="40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39491" y="1715596"/>
            <a:ext cx="491022" cy="40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850673" y="1550647"/>
            <a:ext cx="806554" cy="666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2"/>
      <p:bldP build="whole" bldLvl="1" animBg="1" rev="0" advAuto="0" spid="224" grpId="6"/>
      <p:bldP build="whole" bldLvl="1" animBg="1" rev="0" advAuto="0" spid="234" grpId="7"/>
      <p:bldP build="whole" bldLvl="1" animBg="1" rev="0" advAuto="0" spid="225" grpId="8"/>
      <p:bldP build="p" bldLvl="5" animBg="1" rev="0" advAuto="0" spid="227" grpId="9"/>
      <p:bldP build="whole" bldLvl="1" animBg="1" rev="0" advAuto="0" spid="233" grpId="5"/>
      <p:bldP build="whole" bldLvl="1" animBg="1" rev="0" advAuto="0" spid="223" grpId="4"/>
      <p:bldP build="whole" bldLvl="1" animBg="1" rev="0" advAuto="0" spid="231" grpId="1"/>
      <p:bldP build="whole" bldLvl="1" animBg="1" rev="0" advAuto="0" spid="232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38" name="Shape 238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Pricing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You pay for...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Storage space: $0.10 per allocated GB per month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I/O requests: $0.10 per million I/O requests</a:t>
            </a:r>
            <a:endParaRPr sz="2000"/>
          </a:p>
          <a:p>
            <a:pPr lvl="1" marL="0" indent="457200">
              <a:spcBef>
                <a:spcPts val="400"/>
              </a:spcBef>
              <a:buSzTx/>
              <a:buNone/>
              <a:defRPr sz="1800"/>
            </a:pPr>
            <a:endParaRPr sz="2000"/>
          </a:p>
          <a:p>
            <a:pPr lvl="0" marL="533400" indent="-533400">
              <a:defRPr sz="1800"/>
            </a:pPr>
            <a:r>
              <a:rPr sz="2800"/>
              <a:t>Charge is only for actual storage used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Empty space does not count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45" name="Shape 24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Recap: Elastic Block Store (EBS)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xfrm>
            <a:off x="990599" y="1658938"/>
            <a:ext cx="7947918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What EBS is: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Basically a virtual hard disk; can be attached to EC2 instances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Persistent - state survives termination of EC2 instance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0" marL="533400" indent="-533400">
              <a:defRPr sz="1800"/>
            </a:pPr>
            <a:r>
              <a:rPr sz="2800"/>
              <a:t>How to use EBS: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Allocate volume - empty or initialized with a snapshot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Attach it to EC2 instance and mount it there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Can create snapshots for data sharing, backup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50" name="Shape 25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Compute Cloud (EC2)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Block Storage (EBS)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FF9900"/>
                </a:solidFill>
              </a:rPr>
              <a:t>Other services: Elastic MapReduce, CloudFront, …</a:t>
            </a:r>
            <a:endParaRPr sz="2000">
              <a:solidFill>
                <a:srgbClr val="FF9900"/>
              </a:solidFill>
            </a:endParaRPr>
          </a:p>
          <a:p>
            <a:pPr lvl="0" marL="533400" indent="-533400">
              <a:defRPr sz="1800"/>
            </a:pPr>
            <a:r>
              <a:rPr sz="2800"/>
              <a:t>Hands on session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252" name="Shape 25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255" name="Group 255"/>
          <p:cNvGrpSpPr/>
          <p:nvPr/>
        </p:nvGrpSpPr>
        <p:grpSpPr>
          <a:xfrm>
            <a:off x="7462836" y="2906077"/>
            <a:ext cx="695327" cy="419105"/>
            <a:chOff x="0" y="-1"/>
            <a:chExt cx="695326" cy="419103"/>
          </a:xfrm>
        </p:grpSpPr>
        <p:sp>
          <p:nvSpPr>
            <p:cNvPr id="253" name="Shape 253"/>
            <p:cNvSpPr/>
            <p:nvPr/>
          </p:nvSpPr>
          <p:spPr>
            <a:xfrm rot="10800000">
              <a:off x="0" y="-2"/>
              <a:ext cx="695327" cy="4191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13842" y="85725"/>
              <a:ext cx="442847" cy="226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60" name="Shape 26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AWS Import/Export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990600" y="4150759"/>
            <a:ext cx="7772400" cy="234250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04062" indent="-504062" defTabSz="896111">
              <a:defRPr sz="1800"/>
            </a:pPr>
            <a:r>
              <a:rPr sz="2700"/>
              <a:t>Import/export large amounts of data to/from S3 buckets via physical storage device</a:t>
            </a:r>
            <a:endParaRPr sz="27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Mail an actual hard disk to Amazon (power adapter, cables!)</a:t>
            </a:r>
            <a:endParaRPr sz="19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Signature file for authentication</a:t>
            </a:r>
            <a:endParaRPr sz="19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Discussion: Is this the Right Way to be shipping data, or should we rather be using a network?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63" name="image2.jpeg" descr="googl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4355" y="1594099"/>
            <a:ext cx="2276477" cy="222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9.png" descr="MCj04326230000[1]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4754" y="2484746"/>
            <a:ext cx="534989" cy="5349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8" name="Group 268"/>
          <p:cNvGrpSpPr/>
          <p:nvPr/>
        </p:nvGrpSpPr>
        <p:grpSpPr>
          <a:xfrm>
            <a:off x="2424699" y="1853287"/>
            <a:ext cx="3369927" cy="686017"/>
            <a:chOff x="-1" y="-1"/>
            <a:chExt cx="3369926" cy="686015"/>
          </a:xfrm>
        </p:grpSpPr>
        <p:pic>
          <p:nvPicPr>
            <p:cNvPr id="265" name="image14.png" descr="C:\Users\Andreas Haeberlen\AppData\Local\Microsoft\Windows\Temporary Internet Files\Content.IE5\40YUB0NL\MC900127675[1].wm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21661" y="-2"/>
              <a:ext cx="1147701" cy="622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Shape 266"/>
            <p:cNvSpPr/>
            <p:nvPr/>
          </p:nvSpPr>
          <p:spPr>
            <a:xfrm>
              <a:off x="-2" y="684426"/>
              <a:ext cx="3369928" cy="1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pic>
          <p:nvPicPr>
            <p:cNvPr id="267" name="image15.png" descr="C:\Users\ahae\AppData\Local\Microsoft\Windows\Temporary Internet Files\Content.IE5\YQI4I7RD\MCj04338800000[1]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30856" y="41968"/>
              <a:ext cx="561863" cy="561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3" name="Group 273"/>
          <p:cNvGrpSpPr/>
          <p:nvPr/>
        </p:nvGrpSpPr>
        <p:grpSpPr>
          <a:xfrm>
            <a:off x="2434975" y="2876763"/>
            <a:ext cx="3349379" cy="686659"/>
            <a:chOff x="0" y="0"/>
            <a:chExt cx="3349378" cy="686658"/>
          </a:xfrm>
        </p:grpSpPr>
        <p:sp>
          <p:nvSpPr>
            <p:cNvPr id="269" name="Shape 269"/>
            <p:cNvSpPr/>
            <p:nvPr/>
          </p:nvSpPr>
          <p:spPr>
            <a:xfrm flipH="1" flipV="1">
              <a:off x="0" y="0"/>
              <a:ext cx="3349379" cy="1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pic>
          <p:nvPicPr>
            <p:cNvPr id="270" name="image14.png" descr="C:\Users\Andreas Haeberlen\AppData\Local\Microsoft\Windows\Temporary Internet Files\Content.IE5\40YUB0NL\MC900127675[1].wm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631580" y="63875"/>
              <a:ext cx="1147700" cy="622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image15.png" descr="C:\Users\ahae\AppData\Local\Microsoft\Windows\Temporary Internet Files\Content.IE5\YQI4I7RD\MCj04338800000[1]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87382" y="75021"/>
              <a:ext cx="561863" cy="561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17.png" descr="C:\Users\Andreas Haeberlen\AppData\Local\Microsoft\Windows\Temporary Internet Files\Content.IE5\4ZIVVKYE\MC900432605[1]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03289" y="184935"/>
              <a:ext cx="326092" cy="326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74" name="Table 274"/>
          <p:cNvGraphicFramePr/>
          <p:nvPr/>
        </p:nvGraphicFramePr>
        <p:xfrm>
          <a:off x="5972173" y="185505"/>
          <a:ext cx="2924177" cy="12087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68847"/>
                <a:gridCol w="1255328"/>
              </a:tblGrid>
              <a:tr h="40292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 Neue"/>
                        </a:rPr>
                        <a:t>Method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4029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>
                          <a:sym typeface="Helvetica Neue"/>
                        </a:rPr>
                        <a:t>Internet (20Mbps)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>
                          <a:sym typeface="Helvetica Neue"/>
                        </a:rPr>
                        <a:t>45 days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4029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>
                          <a:sym typeface="Helvetica Neue"/>
                        </a:rPr>
                        <a:t>FedEx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>
                          <a:sym typeface="Helvetica Neue"/>
                        </a:rPr>
                        <a:t>1 day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5" name="Shape 275"/>
          <p:cNvSpPr/>
          <p:nvPr/>
        </p:nvSpPr>
        <p:spPr>
          <a:xfrm>
            <a:off x="6232680" y="1112606"/>
            <a:ext cx="240694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400"/>
              <a:t>Time to transfer 10TB [AF10]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500" fill="hold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"/>
      <p:bldP build="whole" bldLvl="1" animBg="1" rev="0" advAuto="0" spid="264" grpId="4"/>
      <p:bldP build="p" bldLvl="5" animBg="1" rev="0" advAuto="0" spid="261" grpId="3"/>
      <p:bldP build="whole" bldLvl="1" animBg="1" rev="0" advAuto="0" spid="274" grpId="2"/>
      <p:bldP build="whole" bldLvl="1" animBg="1" rev="0" advAuto="0" spid="268" grpId="6"/>
      <p:bldP build="whole" bldLvl="1" animBg="1" rev="0" advAuto="0" spid="273" grpId="7"/>
      <p:bldP build="whole" bldLvl="1" animBg="1" rev="0" advAuto="0" spid="263" grpId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969961" y="0"/>
            <a:ext cx="7793040" cy="1295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Amazon Elastic MapReduce (EMR)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Manage Hadoop Framework for big data processing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Also allows execution of Spark and Presto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Support for Amazon S3 and Amazon DynamoDB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Jobs are submitted by providing the program to execute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Input and output can be done via Amazon Data stores or private data centers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xfrm>
            <a:off x="6858000" y="6167118"/>
            <a:ext cx="1905000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82" name="Shape 282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CloudFront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990600" y="5347260"/>
            <a:ext cx="7772400" cy="112609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97762" indent="-397762" defTabSz="795527">
              <a:spcBef>
                <a:spcPts val="500"/>
              </a:spcBef>
              <a:defRPr sz="1800"/>
            </a:pPr>
            <a:r>
              <a:rPr sz="2400"/>
              <a:t>Content distribution network</a:t>
            </a:r>
            <a:endParaRPr sz="2400"/>
          </a:p>
          <a:p>
            <a:pPr lvl="1" marL="632554" indent="-234790" defTabSz="79552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700"/>
              <a:t>Caches S3 content at edge locations for low-latency delivery</a:t>
            </a:r>
            <a:endParaRPr sz="1700"/>
          </a:p>
          <a:p>
            <a:pPr lvl="1" marL="632554" indent="-234790" defTabSz="79552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700"/>
              <a:t>Some similarities to other CDNs like Akamai, Limelight, ...</a:t>
            </a:r>
          </a:p>
        </p:txBody>
      </p:sp>
      <p:sp>
        <p:nvSpPr>
          <p:cNvPr id="284" name="Shape 284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85" name="image2.gif" descr="world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704" y="1389249"/>
            <a:ext cx="7604483" cy="3883142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2957166" y="2369566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2696155" y="2552044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2313876" y="2429623"/>
            <a:ext cx="77939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3040321" y="2629423"/>
            <a:ext cx="77938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3247051" y="2323369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2296553" y="2325681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2420128" y="2144359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2897109" y="2534721"/>
            <a:ext cx="77939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4798107" y="2051965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4554420" y="2012698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4878952" y="2125880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4701093" y="2055428"/>
            <a:ext cx="77938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6967047" y="2755312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7381663" y="2428468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300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0183" y="2055330"/>
            <a:ext cx="473788" cy="47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 flipV="1">
            <a:off x="3414170" y="2051666"/>
            <a:ext cx="1140253" cy="225044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2" name="Shape 302"/>
          <p:cNvSpPr/>
          <p:nvPr/>
        </p:nvSpPr>
        <p:spPr>
          <a:xfrm flipV="1">
            <a:off x="3403629" y="2164850"/>
            <a:ext cx="1475326" cy="122401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3403629" y="2297790"/>
            <a:ext cx="3574834" cy="468936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3443335" y="2298407"/>
            <a:ext cx="1309617" cy="55659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5" name="Shape 305"/>
          <p:cNvSpPr/>
          <p:nvPr/>
        </p:nvSpPr>
        <p:spPr>
          <a:xfrm flipH="1" flipV="1">
            <a:off x="2935926" y="2245237"/>
            <a:ext cx="214450" cy="27845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6" name="Shape 306"/>
          <p:cNvSpPr/>
          <p:nvPr/>
        </p:nvSpPr>
        <p:spPr>
          <a:xfrm flipH="1">
            <a:off x="3162017" y="2475756"/>
            <a:ext cx="29190" cy="50243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7" name="Shape 307"/>
          <p:cNvSpPr/>
          <p:nvPr/>
        </p:nvSpPr>
        <p:spPr>
          <a:xfrm flipH="1">
            <a:off x="3113550" y="2349336"/>
            <a:ext cx="36139" cy="13934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8" name="Shape 308"/>
          <p:cNvSpPr/>
          <p:nvPr/>
        </p:nvSpPr>
        <p:spPr>
          <a:xfrm flipH="1">
            <a:off x="3090904" y="2407898"/>
            <a:ext cx="58259" cy="45330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9" name="Shape 309"/>
          <p:cNvSpPr/>
          <p:nvPr/>
        </p:nvSpPr>
        <p:spPr>
          <a:xfrm flipH="1">
            <a:off x="2894647" y="2303342"/>
            <a:ext cx="255458" cy="19228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0" name="Shape 310"/>
          <p:cNvSpPr/>
          <p:nvPr/>
        </p:nvSpPr>
        <p:spPr>
          <a:xfrm flipH="1" flipV="1">
            <a:off x="6956187" y="2044789"/>
            <a:ext cx="464449" cy="383681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1" name="Shape 311"/>
          <p:cNvSpPr/>
          <p:nvPr/>
        </p:nvSpPr>
        <p:spPr>
          <a:xfrm flipV="1">
            <a:off x="7459602" y="2108041"/>
            <a:ext cx="118547" cy="35940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7459601" y="2467440"/>
            <a:ext cx="55296" cy="17823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3" name="Shape 313"/>
          <p:cNvSpPr/>
          <p:nvPr/>
        </p:nvSpPr>
        <p:spPr>
          <a:xfrm flipV="1">
            <a:off x="7044986" y="2550793"/>
            <a:ext cx="79870" cy="243489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7033570" y="2821836"/>
            <a:ext cx="133452" cy="487961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5" name="Shape 315"/>
          <p:cNvSpPr/>
          <p:nvPr/>
        </p:nvSpPr>
        <p:spPr>
          <a:xfrm flipH="1">
            <a:off x="6228812" y="2833249"/>
            <a:ext cx="777208" cy="107591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6" name="Shape 316"/>
          <p:cNvSpPr/>
          <p:nvPr/>
        </p:nvSpPr>
        <p:spPr>
          <a:xfrm flipH="1">
            <a:off x="6903476" y="2833249"/>
            <a:ext cx="102542" cy="55034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7" name="Shape 317"/>
          <p:cNvSpPr/>
          <p:nvPr/>
        </p:nvSpPr>
        <p:spPr>
          <a:xfrm flipV="1">
            <a:off x="4956889" y="2055335"/>
            <a:ext cx="165038" cy="109517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Shape 318"/>
          <p:cNvSpPr/>
          <p:nvPr/>
        </p:nvSpPr>
        <p:spPr>
          <a:xfrm flipH="1">
            <a:off x="4710805" y="2121953"/>
            <a:ext cx="1707" cy="186385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4945476" y="2192403"/>
            <a:ext cx="229161" cy="10539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0" name="Shape 320"/>
          <p:cNvSpPr/>
          <p:nvPr/>
        </p:nvSpPr>
        <p:spPr>
          <a:xfrm flipH="1">
            <a:off x="2518126" y="2618569"/>
            <a:ext cx="244555" cy="143058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2380402" y="2496147"/>
            <a:ext cx="232600" cy="54647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3079292" y="2707360"/>
            <a:ext cx="313797" cy="475938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4917921" y="2203817"/>
            <a:ext cx="214549" cy="758107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nodeType="afterEffect" presetClass="entr" presetSubtype="0" presetID="1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nodeType="afterEffect" presetClass="entr" presetSubtype="0" presetID="1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nodeType="afterEffect" presetClass="entr" presetSubtype="0" presetID="1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nodeType="afterEffect" presetClass="entr" presetSubtype="0" presetID="1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nodeType="afterEffect" presetClass="entr" presetSubtype="0" presetID="1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nodeType="afterEffect" presetClass="entr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nodeType="afterEffect" presetClass="entr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nodeType="afterEffect" presetClass="entr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nodeType="afterEffect" presetClass="entr" presetSubtype="2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nodeType="afterEffect" presetClass="entr" presetSubtype="2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nodeType="afterEffect" presetClass="entr" presetSubtype="2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nodeType="afterEffect" presetClass="entr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nodeType="afterEffect" presetClass="entr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nodeType="after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presetClass="entr" presetSubtype="0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nodeType="afterEffect" presetClass="entr" presetSubtype="0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nodeType="afterEffect" presetClass="entr" presetSubtype="0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nodeType="afterEffect" presetClass="entr" presetSubtype="0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nodeType="afterEffect" presetClass="entr" presetSubtype="0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nodeType="afterEffect" presetClass="entr" presetSubtype="0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nodeType="afterEffect" presetClass="entr" presetSubtype="0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nodeType="afterEffect" presetClass="entr" presetSubtype="0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nodeType="afterEffect" presetClass="entr" presetSubtype="0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nodeType="afterEffect" presetClass="entr" presetSubtype="0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2" nodeType="afterEffect" presetClass="entr" presetSubtype="0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500"/>
                            </p:stCondLst>
                            <p:childTnLst>
                              <p:par>
                                <p:cTn id="126" nodeType="afterEffect" presetClass="entr" presetSubtype="0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0"/>
                            </p:stCondLst>
                            <p:childTnLst>
                              <p:par>
                                <p:cTn id="130" nodeType="afterEffect" presetClass="entr" presetSubtype="0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nodeType="afterEffect" presetClass="entr" presetSubtype="0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8"/>
      <p:bldP build="whole" bldLvl="1" animBg="1" rev="0" advAuto="0" spid="319" grpId="27"/>
      <p:bldP build="whole" bldLvl="1" animBg="1" rev="0" advAuto="0" spid="293" grpId="5"/>
      <p:bldP build="whole" bldLvl="1" animBg="1" rev="0" advAuto="0" spid="322" grpId="25"/>
      <p:bldP build="whole" bldLvl="1" animBg="1" rev="0" advAuto="0" spid="286" grpId="6"/>
      <p:bldP build="whole" bldLvl="1" animBg="1" rev="0" advAuto="0" spid="301" grpId="13"/>
      <p:bldP build="whole" bldLvl="1" animBg="1" rev="0" advAuto="0" spid="304" grpId="15"/>
      <p:bldP build="whole" bldLvl="1" animBg="1" rev="0" advAuto="0" spid="317" grpId="28"/>
      <p:bldP build="whole" bldLvl="1" animBg="1" rev="0" advAuto="0" spid="308" grpId="20"/>
      <p:bldP build="whole" bldLvl="1" animBg="1" rev="0" advAuto="0" spid="316" grpId="31"/>
      <p:bldP build="whole" bldLvl="1" animBg="1" rev="0" advAuto="0" spid="315" grpId="30"/>
      <p:bldP build="whole" bldLvl="1" animBg="1" rev="0" advAuto="0" spid="296" grpId="10"/>
      <p:bldP build="whole" bldLvl="1" animBg="1" rev="0" advAuto="0" spid="318" grpId="29"/>
      <p:bldP build="whole" bldLvl="1" animBg="1" rev="0" advAuto="0" spid="292" grpId="1"/>
      <p:bldP build="whole" bldLvl="1" animBg="1" rev="0" advAuto="0" spid="298" grpId="11"/>
      <p:bldP build="whole" bldLvl="1" animBg="1" rev="0" advAuto="0" spid="313" grpId="33"/>
      <p:bldP build="whole" bldLvl="1" animBg="1" rev="0" advAuto="0" spid="287" grpId="3"/>
      <p:bldP build="whole" bldLvl="1" animBg="1" rev="0" advAuto="0" spid="307" grpId="19"/>
      <p:bldP build="whole" bldLvl="1" animBg="1" rev="0" advAuto="0" spid="302" grpId="14"/>
      <p:bldP build="whole" bldLvl="1" animBg="1" rev="0" advAuto="0" spid="288" grpId="2"/>
      <p:bldP build="whole" bldLvl="1" animBg="1" rev="0" advAuto="0" spid="305" grpId="17"/>
      <p:bldP build="whole" bldLvl="1" animBg="1" rev="0" advAuto="0" spid="289" grpId="4"/>
      <p:bldP build="whole" bldLvl="1" animBg="1" rev="0" advAuto="0" spid="309" grpId="18"/>
      <p:bldP build="whole" bldLvl="1" animBg="1" rev="0" advAuto="0" spid="306" grpId="21"/>
      <p:bldP build="whole" bldLvl="1" animBg="1" rev="0" advAuto="0" spid="320" grpId="24"/>
      <p:bldP build="whole" bldLvl="1" animBg="1" rev="0" advAuto="0" spid="294" grpId="9"/>
      <p:bldP build="whole" bldLvl="1" animBg="1" rev="0" advAuto="0" spid="311" grpId="35"/>
      <p:bldP build="whole" bldLvl="1" animBg="1" rev="0" advAuto="0" spid="321" grpId="23"/>
      <p:bldP build="whole" bldLvl="1" animBg="1" rev="0" advAuto="0" spid="291" grpId="22"/>
      <p:bldP build="whole" bldLvl="1" animBg="1" rev="0" advAuto="0" spid="295" grpId="7"/>
      <p:bldP build="whole" bldLvl="1" animBg="1" rev="0" advAuto="0" spid="314" grpId="32"/>
      <p:bldP build="whole" bldLvl="1" animBg="1" rev="0" advAuto="0" spid="299" grpId="12"/>
      <p:bldP build="whole" bldLvl="1" animBg="1" rev="0" advAuto="0" spid="323" grpId="26"/>
      <p:bldP build="whole" bldLvl="1" animBg="1" rev="0" advAuto="0" spid="312" grpId="36"/>
      <p:bldP build="whole" bldLvl="1" animBg="1" rev="0" advAuto="0" spid="310" grpId="34"/>
      <p:bldP build="whole" bldLvl="1" animBg="1" rev="0" advAuto="0" spid="303" grpId="1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Why Amazon AWS and not             ?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990600" y="1487154"/>
            <a:ext cx="7772400" cy="480311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5580" indent="-465580" defTabSz="859536">
              <a:defRPr sz="1800"/>
            </a:pPr>
            <a:r>
              <a:rPr sz="2600"/>
              <a:t>Amazon is only one of several cloud providers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Others include Microsoft Azure, Google App Engine, ...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</a:p>
          <a:p>
            <a:pPr lvl="0" marL="465580" indent="-465580" defTabSz="859536">
              <a:defRPr sz="1800"/>
            </a:pPr>
            <a:r>
              <a:rPr sz="2600"/>
              <a:t>But there is no common standard (yet)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App Engine is PaaS and supports Java/JVM or Python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Azure is PaaS and supports .NET/CLR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AWS is PaaS/IaaS and supports IA-32 and 64 bit virtual machines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</a:p>
          <a:p>
            <a:pPr lvl="0" marL="465580" indent="-465580" defTabSz="859536">
              <a:defRPr sz="1800"/>
            </a:pPr>
            <a:r>
              <a:rPr sz="2600"/>
              <a:t>So we had to pick one specific provider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Amazon AWS is going to be used for the rest of this class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Full disclosure: Amazon's only involvement is providing free EC2 credits for this class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58" name="Shape 58"/>
          <p:cNvSpPr/>
          <p:nvPr/>
        </p:nvSpPr>
        <p:spPr>
          <a:xfrm>
            <a:off x="6682154" y="803867"/>
            <a:ext cx="1597690" cy="381839"/>
          </a:xfrm>
          <a:prstGeom prst="rect">
            <a:avLst/>
          </a:prstGeom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6779775" y="110532"/>
            <a:ext cx="1396265" cy="44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200"/>
              </a:spcBef>
              <a:defRPr sz="1800"/>
            </a:pPr>
            <a:r>
              <a:rPr sz="1200">
                <a:latin typeface="Tahoma"/>
                <a:ea typeface="Tahoma"/>
                <a:cs typeface="Tahoma"/>
                <a:sym typeface="Tahoma"/>
              </a:rPr>
              <a:t>Insert your favorite</a:t>
            </a:r>
            <a:br>
              <a:rPr sz="1200">
                <a:latin typeface="Tahoma"/>
                <a:ea typeface="Tahoma"/>
                <a:cs typeface="Tahoma"/>
                <a:sym typeface="Tahoma"/>
              </a:rPr>
            </a:br>
            <a:r>
              <a:rPr sz="1200">
                <a:latin typeface="Tahoma"/>
                <a:ea typeface="Tahoma"/>
                <a:cs typeface="Tahoma"/>
                <a:sym typeface="Tahoma"/>
              </a:rPr>
              <a:t>cloud here</a:t>
            </a:r>
          </a:p>
        </p:txBody>
      </p:sp>
      <p:cxnSp>
        <p:nvCxnSpPr>
          <p:cNvPr id="60" name="Connector 60"/>
          <p:cNvCxnSpPr>
            <a:stCxn id="59" idx="0"/>
            <a:endCxn id="58" idx="0"/>
          </p:cNvCxnSpPr>
          <p:nvPr/>
        </p:nvCxnSpPr>
        <p:spPr>
          <a:xfrm>
            <a:off x="7477907" y="334051"/>
            <a:ext cx="3092" cy="660736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26" name="Shape 326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327" name="Shape 327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Compute Cloud (EC2)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Block Storage (EBS)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00CC00"/>
                </a:solidFill>
              </a:rPr>
              <a:t>Other services: Elastic MapReduce, CloudFront, …</a:t>
            </a:r>
            <a:endParaRPr sz="2000">
              <a:solidFill>
                <a:srgbClr val="00CC00"/>
              </a:solidFill>
            </a:endParaRPr>
          </a:p>
          <a:p>
            <a:pPr lvl="0" marL="533400" indent="-533400">
              <a:defRPr sz="1800"/>
            </a:pPr>
            <a:r>
              <a:rPr sz="2800">
                <a:solidFill>
                  <a:srgbClr val="FF9900"/>
                </a:solidFill>
              </a:rPr>
              <a:t>Hands on session</a:t>
            </a:r>
            <a:endParaRPr>
              <a:solidFill>
                <a:srgbClr val="FF9900"/>
              </a:solidFill>
            </a:endParaRPr>
          </a:p>
          <a:p>
            <a:pPr lvl="0" marL="533400" indent="-53340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331" name="Group 331"/>
          <p:cNvGrpSpPr/>
          <p:nvPr/>
        </p:nvGrpSpPr>
        <p:grpSpPr>
          <a:xfrm>
            <a:off x="4224337" y="3352914"/>
            <a:ext cx="695327" cy="419103"/>
            <a:chOff x="0" y="-1"/>
            <a:chExt cx="695326" cy="419102"/>
          </a:xfrm>
        </p:grpSpPr>
        <p:sp>
          <p:nvSpPr>
            <p:cNvPr id="329" name="Shape 329"/>
            <p:cNvSpPr/>
            <p:nvPr/>
          </p:nvSpPr>
          <p:spPr>
            <a:xfrm rot="10800000">
              <a:off x="0" y="-2"/>
              <a:ext cx="695327" cy="4191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13842" y="85725"/>
              <a:ext cx="442847" cy="226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36" name="Shape 336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Demo</a:t>
            </a:r>
          </a:p>
        </p:txBody>
      </p:sp>
      <p:sp>
        <p:nvSpPr>
          <p:cNvPr id="337" name="Shape 337"/>
          <p:cNvSpPr/>
          <p:nvPr>
            <p:ph type="body" idx="1"/>
          </p:nvPr>
        </p:nvSpPr>
        <p:spPr>
          <a:xfrm>
            <a:off x="990599" y="1658938"/>
            <a:ext cx="7942386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04062" indent="-504062" defTabSz="896111">
              <a:defRPr sz="1800"/>
            </a:pPr>
            <a:r>
              <a:rPr sz="2700"/>
              <a:t>Provisioning the VM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Logging into AWS Management Console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Launching an instance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Contacting the instance via ssh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Creating an EBS volume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Attaching &amp; mounting the volume on the instance via the CLI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Terminating an instance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Details are on your handouts</a:t>
            </a:r>
          </a:p>
        </p:txBody>
      </p:sp>
      <p:sp>
        <p:nvSpPr>
          <p:cNvPr id="338" name="Shape 338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339" name="Shape 339"/>
          <p:cNvSpPr/>
          <p:nvPr/>
        </p:nvSpPr>
        <p:spPr>
          <a:xfrm>
            <a:off x="4068700" y="742763"/>
            <a:ext cx="4994401" cy="769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r>
              <a:rPr b="1" sz="2000"/>
              <a:t>Username: ingi2145-firstname.lastname</a:t>
            </a:r>
            <a:endParaRPr b="1" sz="2000"/>
          </a:p>
          <a:p>
            <a:pPr lvl="0">
              <a:defRPr sz="1800"/>
            </a:pPr>
            <a:r>
              <a:rPr b="1" sz="2000"/>
              <a:t>Password: aghaMeJ9Zu4sho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42" name="Shape 342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INGI2145 mandatory conventions</a:t>
            </a:r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5580" indent="-465580" defTabSz="859536">
              <a:defRPr sz="1800"/>
            </a:pPr>
            <a:r>
              <a:rPr sz="2600"/>
              <a:t>Instances live in a single namespace</a:t>
            </a:r>
            <a:endParaRPr sz="2600"/>
          </a:p>
          <a:p>
            <a:pPr lvl="0" marL="465580" indent="-465580" defTabSz="859536">
              <a:defRPr sz="1800"/>
            </a:pPr>
            <a:r>
              <a:rPr sz="2600"/>
              <a:t>We need a convention that everyone must follow to share the AWS resources</a:t>
            </a:r>
            <a:endParaRPr sz="2600"/>
          </a:p>
          <a:p>
            <a:pPr lvl="0" marL="465580" indent="-465580" defTabSz="859536">
              <a:defRPr sz="1800"/>
            </a:pPr>
            <a:r>
              <a:rPr sz="2600"/>
              <a:t>1. Your login on AWS is: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ingi2145-&lt;username&gt;</a:t>
            </a:r>
          </a:p>
          <a:p>
            <a:pPr lvl="0" marL="465580" indent="-465580" defTabSz="859536">
              <a:defRPr sz="1800"/>
            </a:pPr>
            <a:r>
              <a:rPr sz="2600"/>
              <a:t>2. Tag each virtual machine with a tag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key=user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value=&lt;username&gt;</a:t>
            </a:r>
          </a:p>
          <a:p>
            <a:pPr lvl="0" marL="465580" indent="-465580" defTabSz="859536">
              <a:defRPr sz="1800"/>
            </a:pPr>
            <a:r>
              <a:rPr sz="2600"/>
              <a:t>3. Name your key-pair name as your login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ingi2145-&lt;username&gt;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NOTE: you need one key-pair in each region!</a:t>
            </a:r>
          </a:p>
        </p:txBody>
      </p:sp>
      <p:sp>
        <p:nvSpPr>
          <p:cNvPr id="344" name="Shape 344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INGI2145 mandatory conventions</a:t>
            </a: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5580" indent="-465580" defTabSz="859536">
              <a:defRPr sz="1800"/>
            </a:pPr>
            <a:r>
              <a:rPr sz="2600"/>
              <a:t>Use only the following AWS regions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us-west-2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us-west-1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us-east-1</a:t>
            </a:r>
          </a:p>
          <a:p>
            <a:pPr lvl="0" marL="322324" indent="-322324" defTabSz="859536">
              <a:defRPr sz="1800"/>
            </a:pPr>
          </a:p>
          <a:p>
            <a:pPr lvl="0" marL="465580" indent="-465580" defTabSz="859536">
              <a:defRPr sz="1800"/>
            </a:pPr>
            <a:r>
              <a:rPr b="1" sz="2600"/>
              <a:t>Never terminate a virtual machine that you do not own!</a:t>
            </a:r>
            <a:endParaRPr b="1" sz="2600"/>
          </a:p>
          <a:p>
            <a:pPr lvl="0" marL="322324" indent="-322324" defTabSz="859536">
              <a:defRPr sz="1800"/>
            </a:pPr>
            <a:endParaRPr b="1" sz="2600"/>
          </a:p>
          <a:p>
            <a:pPr lvl="0" marL="465580" indent="-465580" defTabSz="859536">
              <a:defRPr sz="1800"/>
            </a:pPr>
            <a:r>
              <a:rPr b="1" sz="2600"/>
              <a:t>Always terminate instances that you don’t need!</a:t>
            </a:r>
            <a:endParaRPr b="1"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Remember each of you has about $100 of credit!</a:t>
            </a:r>
          </a:p>
        </p:txBody>
      </p:sp>
      <p:sp>
        <p:nvSpPr>
          <p:cNvPr id="349" name="Shape 349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969961" y="0"/>
            <a:ext cx="7793040" cy="1295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Up Next</a:t>
            </a:r>
          </a:p>
        </p:txBody>
      </p:sp>
      <p:sp>
        <p:nvSpPr>
          <p:cNvPr id="352" name="Shape 3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533400" indent="-533400"/>
          </a:lstStyle>
          <a:p>
            <a:pPr lvl="0">
              <a:defRPr sz="1800"/>
            </a:pPr>
            <a:r>
              <a:rPr sz="2800"/>
              <a:t>Introduction to Vagrant, Puppet and possibly Docker</a:t>
            </a:r>
          </a:p>
        </p:txBody>
      </p:sp>
      <p:sp>
        <p:nvSpPr>
          <p:cNvPr id="353" name="Shape 353"/>
          <p:cNvSpPr/>
          <p:nvPr>
            <p:ph type="sldNum" sz="quarter" idx="2"/>
          </p:nvPr>
        </p:nvSpPr>
        <p:spPr>
          <a:xfrm>
            <a:off x="6858000" y="6167118"/>
            <a:ext cx="1905000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69961" y="0"/>
            <a:ext cx="7793040" cy="1295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Amazon AWS Educate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t>Visit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https://aws.amazon.com/education/awseducate/</a:t>
            </a:r>
            <a:r>
              <a:t> and Sign up, if you want. </a:t>
            </a:r>
          </a:p>
          <a:p>
            <a:pPr lvl="0">
              <a:defRPr sz="1800"/>
            </a:pPr>
            <a:r>
              <a:t>Free credits for students and a few other benefits.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6858000" y="6167118"/>
            <a:ext cx="1905000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What is Amazon AWS?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90600" y="1422400"/>
            <a:ext cx="7772400" cy="491811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Amazon Web Services (AWS) provides a number of different services, including: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Elastic Compute Cloud (EC2)</a:t>
            </a:r>
            <a:br>
              <a:rPr sz="2000"/>
            </a:br>
            <a:r>
              <a:rPr sz="2000"/>
              <a:t>Virtual machines for running custom software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Simple Storage Service (S3)</a:t>
            </a:r>
            <a:br>
              <a:rPr sz="2000"/>
            </a:br>
            <a:r>
              <a:rPr sz="2000"/>
              <a:t>Simple key-value store, accessible as a web service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DynamoDB</a:t>
            </a:r>
            <a:br>
              <a:rPr sz="2000"/>
            </a:br>
            <a:r>
              <a:rPr sz="2000"/>
              <a:t>Simple distributed database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Elastic MapReduce</a:t>
            </a:r>
            <a:br>
              <a:rPr sz="2000"/>
            </a:br>
            <a:r>
              <a:rPr sz="2000"/>
              <a:t>Scalable MapReduce computation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CloudFront</a:t>
            </a:r>
            <a:br>
              <a:rPr sz="2000"/>
            </a:br>
            <a:r>
              <a:rPr sz="2000"/>
              <a:t>Content delivery network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...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70" name="Shape 70"/>
          <p:cNvSpPr/>
          <p:nvPr/>
        </p:nvSpPr>
        <p:spPr>
          <a:xfrm>
            <a:off x="7611347" y="2383413"/>
            <a:ext cx="203388" cy="232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71"/>
                  <a:pt x="10800" y="158"/>
                </a:cubicBezTo>
                <a:lnTo>
                  <a:pt x="10800" y="10642"/>
                </a:lnTo>
                <a:cubicBezTo>
                  <a:pt x="10800" y="10729"/>
                  <a:pt x="15635" y="10800"/>
                  <a:pt x="21600" y="10800"/>
                </a:cubicBezTo>
                <a:cubicBezTo>
                  <a:pt x="15635" y="10800"/>
                  <a:pt x="10800" y="10871"/>
                  <a:pt x="10800" y="10958"/>
                </a:cubicBezTo>
                <a:lnTo>
                  <a:pt x="10800" y="21442"/>
                </a:lnTo>
                <a:cubicBezTo>
                  <a:pt x="10800" y="21529"/>
                  <a:pt x="5965" y="216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1" name="Shape 71"/>
          <p:cNvSpPr/>
          <p:nvPr/>
        </p:nvSpPr>
        <p:spPr>
          <a:xfrm rot="5400000">
            <a:off x="6601079" y="3379068"/>
            <a:ext cx="279921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0000"/>
                </a:solidFill>
              </a:rPr>
              <a:t>Used for the labs and projects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1"/>
      <p:bldP build="whole" bldLvl="1" animBg="1" rev="0" advAuto="0" spid="7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74" name="Shape 74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What is Amazon EC2?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753627" y="5014126"/>
            <a:ext cx="8109020" cy="141681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33387" indent="-433387" defTabSz="832103">
              <a:defRPr sz="1800"/>
            </a:pPr>
            <a:r>
              <a:rPr sz="2500"/>
              <a:t>Infrastructure-as-a-Service (IaaS)</a:t>
            </a:r>
            <a:endParaRPr sz="2500"/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rent various types of virtual machines by the hour</a:t>
            </a: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In your VMs, you can run your own (Linux/Windows) programs</a:t>
            </a:r>
          </a:p>
          <a:p>
            <a:pPr lvl="2" marL="993902" indent="-161797" defTabSz="832103">
              <a:spcBef>
                <a:spcPts val="300"/>
              </a:spcBef>
              <a:defRPr sz="1800"/>
            </a:pPr>
            <a:r>
              <a:rPr sz="1400"/>
              <a:t>Examples: Web server, search engine, movie renderer, ...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77" name="Shape 77"/>
          <p:cNvSpPr/>
          <p:nvPr/>
        </p:nvSpPr>
        <p:spPr>
          <a:xfrm rot="16200000">
            <a:off x="7909703" y="1102010"/>
            <a:ext cx="225614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800"/>
              <a:t>http://aws.amazon.com/ec2/#pricing (09/2014)</a:t>
            </a:r>
          </a:p>
        </p:txBody>
      </p:sp>
      <p:pic>
        <p:nvPicPr>
          <p:cNvPr id="78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794" y="1404260"/>
            <a:ext cx="7890345" cy="3562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969961" y="0"/>
            <a:ext cx="7793040" cy="1295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Accessing EC2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AWS Management Console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REST API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AWS CLI tool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6858000" y="6167118"/>
            <a:ext cx="1905000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The AWS management console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990600" y="5308231"/>
            <a:ext cx="7772400" cy="97615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533400" indent="-533400"/>
            <a:lvl2pPr marL="774700" indent="-317500">
              <a:spcBef>
                <a:spcPts val="400"/>
              </a:spcBef>
              <a:buClr>
                <a:srgbClr val="FF0000"/>
              </a:buClr>
              <a:defRPr sz="2000"/>
            </a:lvl2pPr>
          </a:lstStyle>
          <a:p>
            <a:pPr lvl="0">
              <a:defRPr sz="1800"/>
            </a:pPr>
            <a:r>
              <a:rPr sz="2800"/>
              <a:t>Used to control many AWS services:</a:t>
            </a:r>
            <a:endParaRPr sz="2800"/>
          </a:p>
          <a:p>
            <a:pPr lvl="1">
              <a:defRPr sz="1800"/>
            </a:pPr>
            <a:r>
              <a:rPr sz="2000"/>
              <a:t>For example, start/stop EC2 instances, create S3 buckets...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9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794" y="1424248"/>
            <a:ext cx="5986413" cy="4009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Example: REST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95" name="Shape 95"/>
          <p:cNvSpPr/>
          <p:nvPr/>
        </p:nvSpPr>
        <p:spPr>
          <a:xfrm>
            <a:off x="1158334" y="1964268"/>
            <a:ext cx="4874613" cy="183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https://ec2.amazonaws.com/?Action=DescribeKeyPairs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&amp;KeyName.1=my-key-pair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&amp;X-Amz-Algorithm=AWS4-HMAC-SHA256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&amp;X-Amz-Credential=AKIAIOSFODNN7EXAM …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&amp;X-Amz-Date=20130813T150206Z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&amp;X-Amz-SignedHeaders=content-type%3host%3x-amz-date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&amp;X-Amz-Signature=ced6826de92d2bdeed8f8 …</a:t>
            </a:r>
          </a:p>
        </p:txBody>
      </p:sp>
      <p:sp>
        <p:nvSpPr>
          <p:cNvPr id="96" name="Shape 96"/>
          <p:cNvSpPr/>
          <p:nvPr/>
        </p:nvSpPr>
        <p:spPr>
          <a:xfrm>
            <a:off x="578448" y="3957792"/>
            <a:ext cx="8289147" cy="211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&lt;DescribeKeyPairsResponse xmlns="http://ec2.amazonaws.com/doc/2014-06-15/"&gt;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&lt;requestId&gt;59dbff89-35bd-4eac-99ed-be587EXAMPLE&lt;/requestId&gt;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&lt;keySet&gt;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    &lt;item&gt;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        &lt;keyName&gt;my-key-pair&lt;/keyName&gt;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        &lt;keyFingerprint&gt;1f:51:ae:28:bf:89:e9:d8:1f:25:5d:37:2d:7d:b8:ca:9f:f5:f1:6f&lt;/keyFingerprint&gt;    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    &lt;/item&gt;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&lt;/keySet&gt;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&lt;/DescribeKeyPairsResponse&gt;</a:t>
            </a:r>
          </a:p>
        </p:txBody>
      </p:sp>
      <p:sp>
        <p:nvSpPr>
          <p:cNvPr id="97" name="Shape 97"/>
          <p:cNvSpPr/>
          <p:nvPr/>
        </p:nvSpPr>
        <p:spPr>
          <a:xfrm>
            <a:off x="6576076" y="2542046"/>
            <a:ext cx="189275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Sample request</a:t>
            </a:r>
          </a:p>
        </p:txBody>
      </p:sp>
      <p:sp>
        <p:nvSpPr>
          <p:cNvPr id="98" name="Shape 98"/>
          <p:cNvSpPr/>
          <p:nvPr/>
        </p:nvSpPr>
        <p:spPr>
          <a:xfrm>
            <a:off x="6490753" y="5728651"/>
            <a:ext cx="20565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Sample response</a:t>
            </a:r>
          </a:p>
        </p:txBody>
      </p:sp>
      <p:sp>
        <p:nvSpPr>
          <p:cNvPr id="99" name="Shape 99"/>
          <p:cNvSpPr/>
          <p:nvPr/>
        </p:nvSpPr>
        <p:spPr>
          <a:xfrm>
            <a:off x="2660700" y="6426200"/>
            <a:ext cx="3821060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000"/>
              <a:t>Source: http://awsdocs.s3.amazonaws.com/SDB/latest/sdb-dg.pdf</a:t>
            </a:r>
          </a:p>
        </p:txBody>
      </p:sp>
      <p:sp>
        <p:nvSpPr>
          <p:cNvPr id="100" name="Shape 100"/>
          <p:cNvSpPr/>
          <p:nvPr/>
        </p:nvSpPr>
        <p:spPr>
          <a:xfrm>
            <a:off x="4773631" y="939799"/>
            <a:ext cx="729738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Invoked</a:t>
            </a:r>
            <a:b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</a:p>
        </p:txBody>
      </p:sp>
      <p:sp>
        <p:nvSpPr>
          <p:cNvPr id="101" name="Shape 101"/>
          <p:cNvSpPr/>
          <p:nvPr/>
        </p:nvSpPr>
        <p:spPr>
          <a:xfrm>
            <a:off x="4224848" y="2018556"/>
            <a:ext cx="1376881" cy="233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02" name="Shape 102"/>
          <p:cNvSpPr/>
          <p:nvPr/>
        </p:nvSpPr>
        <p:spPr>
          <a:xfrm flipH="1">
            <a:off x="4927600" y="1463020"/>
            <a:ext cx="210903" cy="526649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44205" y="2159255"/>
            <a:ext cx="985151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300"/>
              </a:spcBef>
              <a:def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104" name="Shape 104"/>
          <p:cNvSpPr/>
          <p:nvPr/>
        </p:nvSpPr>
        <p:spPr>
          <a:xfrm>
            <a:off x="1099944" y="2036671"/>
            <a:ext cx="110790" cy="41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84"/>
                  <a:pt x="10800" y="21117"/>
                </a:cubicBezTo>
                <a:lnTo>
                  <a:pt x="10800" y="11283"/>
                </a:lnTo>
                <a:cubicBezTo>
                  <a:pt x="10800" y="11016"/>
                  <a:pt x="5965" y="10800"/>
                  <a:pt x="0" y="10800"/>
                </a:cubicBezTo>
                <a:cubicBezTo>
                  <a:pt x="5965" y="10800"/>
                  <a:pt x="10800" y="10584"/>
                  <a:pt x="10800" y="10317"/>
                </a:cubicBezTo>
                <a:lnTo>
                  <a:pt x="10800" y="483"/>
                </a:lnTo>
                <a:cubicBezTo>
                  <a:pt x="10800" y="216"/>
                  <a:pt x="15635" y="0"/>
                  <a:pt x="21600" y="0"/>
                </a:cubicBezTo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44240" y="2950093"/>
            <a:ext cx="97212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300"/>
              </a:spcBef>
              <a:def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0000"/>
                </a:solidFill>
              </a:rPr>
              <a:t>Credentials</a:t>
            </a:r>
          </a:p>
        </p:txBody>
      </p:sp>
      <p:sp>
        <p:nvSpPr>
          <p:cNvPr id="106" name="Shape 106"/>
          <p:cNvSpPr/>
          <p:nvPr/>
        </p:nvSpPr>
        <p:spPr>
          <a:xfrm>
            <a:off x="1075417" y="2518447"/>
            <a:ext cx="169336" cy="1236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0"/>
                  <a:pt x="10800" y="21353"/>
                </a:cubicBezTo>
                <a:lnTo>
                  <a:pt x="10800" y="11047"/>
                </a:lnTo>
                <a:cubicBezTo>
                  <a:pt x="10800" y="10910"/>
                  <a:pt x="5965" y="10800"/>
                  <a:pt x="0" y="10800"/>
                </a:cubicBezTo>
                <a:cubicBezTo>
                  <a:pt x="5965" y="10800"/>
                  <a:pt x="10800" y="10690"/>
                  <a:pt x="10800" y="10553"/>
                </a:cubicBezTo>
                <a:lnTo>
                  <a:pt x="10800" y="247"/>
                </a:lnTo>
                <a:cubicBezTo>
                  <a:pt x="10800" y="110"/>
                  <a:pt x="15635" y="0"/>
                  <a:pt x="21600" y="0"/>
                </a:cubicBezTo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1625549" y="4150516"/>
            <a:ext cx="3477155" cy="32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4496977" y="5719009"/>
            <a:ext cx="851107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Response</a:t>
            </a:r>
            <a:b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elements</a:t>
            </a:r>
          </a:p>
        </p:txBody>
      </p:sp>
      <p:sp>
        <p:nvSpPr>
          <p:cNvPr id="109" name="Shape 109"/>
          <p:cNvSpPr/>
          <p:nvPr/>
        </p:nvSpPr>
        <p:spPr>
          <a:xfrm>
            <a:off x="798784" y="4597390"/>
            <a:ext cx="7989132" cy="99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10" name="Connector 110"/>
          <p:cNvCxnSpPr>
            <a:stCxn id="108" idx="0"/>
            <a:endCxn id="107" idx="0"/>
          </p:cNvCxnSpPr>
          <p:nvPr/>
        </p:nvCxnSpPr>
        <p:spPr>
          <a:xfrm flipH="1" flipV="1">
            <a:off x="3364126" y="4314947"/>
            <a:ext cx="1558405" cy="1665682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type="triangle"/>
          </a:ln>
        </p:spPr>
      </p:cxnSp>
      <p:sp>
        <p:nvSpPr>
          <p:cNvPr id="111" name="Shape 111"/>
          <p:cNvSpPr/>
          <p:nvPr/>
        </p:nvSpPr>
        <p:spPr>
          <a:xfrm flipH="1" flipV="1">
            <a:off x="3832796" y="5579390"/>
            <a:ext cx="619929" cy="401232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nodeType="afterEffect" presetClass="entr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nodeType="after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9"/>
      <p:bldP build="whole" bldLvl="1" animBg="1" rev="0" advAuto="0" spid="111" grpId="10"/>
      <p:bldP build="whole" bldLvl="1" animBg="1" rev="0" advAuto="0" spid="100" grpId="1"/>
      <p:bldP build="whole" bldLvl="1" animBg="1" rev="0" advAuto="0" spid="106" grpId="6"/>
      <p:bldP build="whole" bldLvl="1" animBg="1" rev="0" advAuto="0" spid="109" grpId="12"/>
      <p:bldP build="whole" bldLvl="1" animBg="1" rev="0" advAuto="0" spid="101" grpId="3"/>
      <p:bldP build="whole" bldLvl="1" animBg="1" rev="0" advAuto="0" spid="105" grpId="7"/>
      <p:bldP build="whole" bldLvl="1" animBg="1" rev="0" advAuto="0" spid="108" grpId="8"/>
      <p:bldP build="whole" bldLvl="1" animBg="1" rev="0" advAuto="0" spid="107" grpId="11"/>
      <p:bldP build="whole" bldLvl="1" animBg="1" rev="0" advAuto="0" spid="104" grpId="4"/>
      <p:bldP build="whole" bldLvl="1" animBg="1" rev="0" advAuto="0" spid="103" grpId="5"/>
      <p:bldP build="whole" bldLvl="1" animBg="1" rev="0" advAuto="0" spid="102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