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5"/>
  </p:notesMasterIdLst>
  <p:handoutMasterIdLst>
    <p:handoutMasterId r:id="rId86"/>
  </p:handoutMasterIdLst>
  <p:sldIdLst>
    <p:sldId id="672" r:id="rId2"/>
    <p:sldId id="674" r:id="rId3"/>
    <p:sldId id="675" r:id="rId4"/>
    <p:sldId id="677" r:id="rId5"/>
    <p:sldId id="678" r:id="rId6"/>
    <p:sldId id="679" r:id="rId7"/>
    <p:sldId id="680" r:id="rId8"/>
    <p:sldId id="681" r:id="rId9"/>
    <p:sldId id="682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09" r:id="rId36"/>
    <p:sldId id="710" r:id="rId37"/>
    <p:sldId id="711" r:id="rId38"/>
    <p:sldId id="712" r:id="rId39"/>
    <p:sldId id="713" r:id="rId40"/>
    <p:sldId id="714" r:id="rId41"/>
    <p:sldId id="715" r:id="rId42"/>
    <p:sldId id="716" r:id="rId43"/>
    <p:sldId id="717" r:id="rId44"/>
    <p:sldId id="718" r:id="rId45"/>
    <p:sldId id="719" r:id="rId46"/>
    <p:sldId id="720" r:id="rId47"/>
    <p:sldId id="721" r:id="rId48"/>
    <p:sldId id="722" r:id="rId49"/>
    <p:sldId id="723" r:id="rId50"/>
    <p:sldId id="726" r:id="rId51"/>
    <p:sldId id="727" r:id="rId52"/>
    <p:sldId id="728" r:id="rId53"/>
    <p:sldId id="729" r:id="rId54"/>
    <p:sldId id="725" r:id="rId55"/>
    <p:sldId id="730" r:id="rId56"/>
    <p:sldId id="731" r:id="rId57"/>
    <p:sldId id="732" r:id="rId58"/>
    <p:sldId id="733" r:id="rId59"/>
    <p:sldId id="734" r:id="rId60"/>
    <p:sldId id="735" r:id="rId61"/>
    <p:sldId id="760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4" r:id="rId70"/>
    <p:sldId id="745" r:id="rId71"/>
    <p:sldId id="746" r:id="rId72"/>
    <p:sldId id="747" r:id="rId73"/>
    <p:sldId id="758" r:id="rId74"/>
    <p:sldId id="759" r:id="rId75"/>
    <p:sldId id="750" r:id="rId76"/>
    <p:sldId id="751" r:id="rId77"/>
    <p:sldId id="752" r:id="rId78"/>
    <p:sldId id="753" r:id="rId79"/>
    <p:sldId id="754" r:id="rId80"/>
    <p:sldId id="755" r:id="rId81"/>
    <p:sldId id="763" r:id="rId82"/>
    <p:sldId id="764" r:id="rId83"/>
    <p:sldId id="762" r:id="rId8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5A7D3A"/>
    <a:srgbClr val="00CC00"/>
    <a:srgbClr val="FF9900"/>
    <a:srgbClr val="33CC33"/>
    <a:srgbClr val="FF3399"/>
    <a:srgbClr val="FF3300"/>
    <a:srgbClr val="66FFFF"/>
    <a:srgbClr val="9966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4" autoAdjust="0"/>
    <p:restoredTop sz="81113" autoAdjust="0"/>
  </p:normalViewPr>
  <p:slideViewPr>
    <p:cSldViewPr snapToGrid="0">
      <p:cViewPr varScale="1">
        <p:scale>
          <a:sx n="101" d="100"/>
          <a:sy n="101" d="100"/>
        </p:scale>
        <p:origin x="648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commentAuthors" Target="commentAuthors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5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43D85-9F1A-439E-94A8-E881DCA7F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600200"/>
            <a:ext cx="40132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905250"/>
            <a:ext cx="40132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B3A2-406A-48AC-AF64-DD62EE347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  <p:sldLayoutId id="2147483664" r:id="rId6"/>
    <p:sldLayoutId id="214748366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tool.github.io/MapReduceAlgorithms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Algorithms in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15 </a:t>
            </a:r>
            <a:r>
              <a:rPr lang="en-US" sz="2000" dirty="0" smtClean="0"/>
              <a:t>October </a:t>
            </a:r>
            <a:r>
              <a:rPr lang="en-US" sz="2000" dirty="0" smtClean="0"/>
              <a:t>2015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2774" y="6363939"/>
            <a:ext cx="412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smtClean="0"/>
              <a:t>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Graph algorithms in </a:t>
            </a:r>
            <a:r>
              <a:rPr lang="en-US" dirty="0" err="1" smtClean="0">
                <a:solidFill>
                  <a:srgbClr val="FF9900"/>
                </a:solidFill>
              </a:rPr>
              <a:t>MapReduce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Iterative </a:t>
            </a:r>
            <a:r>
              <a:rPr lang="en-US" dirty="0" err="1" smtClean="0">
                <a:solidFill>
                  <a:srgbClr val="FF9900"/>
                </a:solidFill>
              </a:rPr>
              <a:t>MapReduce</a:t>
            </a: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A toolbox of algorithms</a:t>
            </a:r>
          </a:p>
          <a:p>
            <a:pPr lvl="1"/>
            <a:r>
              <a:rPr lang="en-US" dirty="0" smtClean="0"/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Bayes</a:t>
            </a:r>
          </a:p>
          <a:p>
            <a:pPr lvl="1"/>
            <a:r>
              <a:rPr lang="en-US" dirty="0" smtClean="0"/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541806" y="222619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45628"/>
            <a:ext cx="7862944" cy="3216538"/>
          </a:xfrm>
        </p:spPr>
        <p:txBody>
          <a:bodyPr/>
          <a:lstStyle/>
          <a:p>
            <a:r>
              <a:rPr lang="en-US" dirty="0" smtClean="0"/>
              <a:t>Once the data is encoded in this way, we can perform various computations on it</a:t>
            </a:r>
          </a:p>
          <a:p>
            <a:pPr lvl="1"/>
            <a:r>
              <a:rPr lang="en-US" dirty="0" smtClean="0"/>
              <a:t>Simple example: Which users are their friends' best friend?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often done by</a:t>
            </a:r>
          </a:p>
          <a:p>
            <a:pPr lvl="1"/>
            <a:r>
              <a:rPr lang="en-US" dirty="0" smtClean="0"/>
              <a:t>annotating the vertices with additional information, and </a:t>
            </a:r>
          </a:p>
          <a:p>
            <a:pPr lvl="1"/>
            <a:r>
              <a:rPr lang="en-US" dirty="0" smtClean="0"/>
              <a:t>propagating the information along the edges</a:t>
            </a:r>
          </a:p>
          <a:p>
            <a:pPr lvl="1"/>
            <a:r>
              <a:rPr lang="en-US" dirty="0" smtClean="0"/>
              <a:t>“Think like a vertex”!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011" y="1527710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974868" y="1850640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541932" y="1742856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462170" y="2354914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624" y="2132394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233892" y="1851338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020040" y="2455323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2375" y="2276807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5060" y="15320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069" y="1583724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698" y="2217905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4516" y="2004053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4443" y="2326347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9927" y="1679589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0019" y="206546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7850" y="22411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8108" y="186824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7030" y="200988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1397" y="2635621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dirty="0" smtClean="0"/>
              <a:t>Example: Am I my friends' best friend?</a:t>
            </a:r>
          </a:p>
          <a:p>
            <a:pPr lvl="1"/>
            <a:r>
              <a:rPr lang="en-US" dirty="0" smtClean="0"/>
              <a:t>Step #1: Discard irrelevant vertices and edges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011" y="1527710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974868" y="1850640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541932" y="1742856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462170" y="2354914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624" y="2132394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233892" y="1851338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020040" y="2455323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2375" y="2276807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5060" y="15320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069" y="1583724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698" y="2217905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4516" y="2004053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4443" y="2326347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9927" y="1679589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0019" y="206546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7850" y="22411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8108" y="186824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7030" y="200988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1397" y="2635621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36125" y="3449337"/>
            <a:ext cx="3195022" cy="1033214"/>
            <a:chOff x="2334409" y="1355464"/>
            <a:chExt cx="3195022" cy="1033214"/>
          </a:xfrm>
        </p:grpSpPr>
        <p:sp>
          <p:nvSpPr>
            <p:cNvPr id="41" name="TextBox 40"/>
            <p:cNvSpPr txBox="1"/>
            <p:nvPr/>
          </p:nvSpPr>
          <p:spPr>
            <a:xfrm>
              <a:off x="2334409" y="1355464"/>
              <a:ext cx="3195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All my friends have me as their best friend</a:t>
              </a:r>
              <a:br>
                <a:rPr lang="en-US" sz="1200" dirty="0" smtClean="0">
                  <a:solidFill>
                    <a:srgbClr val="FF0000"/>
                  </a:solidFill>
                </a:rPr>
              </a:br>
              <a:r>
                <a:rPr lang="en-US" sz="1200" dirty="0" smtClean="0">
                  <a:solidFill>
                    <a:srgbClr val="FF0000"/>
                  </a:solidFill>
                </a:rPr>
                <a:t>(highest strength edge)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>
              <a:off x="4278601" y="1785769"/>
              <a:ext cx="422491" cy="6029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5857" y="3302597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95" y="3315147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75781" y="3316940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38" y="3324113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9158" y="3519542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17306" y="3295424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8417" y="3315148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0960" y="3736488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9926" y="3713182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1362" y="3759795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r>
              <a:rPr lang="en-US" smtClean="0"/>
              <a:t>Step #4: Determine result at each vertex</a:t>
            </a:r>
          </a:p>
          <a:p>
            <a:pPr lvl="1">
              <a:buNone/>
            </a:pPr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38" y="3324113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9158" y="3519542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17306" y="3295424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alice</a:t>
            </a:r>
            <a:r>
              <a:rPr lang="en-US" sz="1200" dirty="0" err="1" smtClean="0">
                <a:solidFill>
                  <a:srgbClr val="0070C0"/>
                </a:solidFill>
                <a:sym typeface="Symbol"/>
              </a:rPr>
              <a:t>sunita</a:t>
            </a:r>
            <a:r>
              <a:rPr lang="en-US" sz="1200" dirty="0" smtClean="0">
                <a:solidFill>
                  <a:srgbClr val="0070C0"/>
                </a:solidFill>
                <a:sym typeface="Symbol"/>
              </a:rPr>
              <a:t>: 0.9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8417" y="3315148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0960" y="3736488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9926" y="3713182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1362" y="3759795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076687" y="3320140"/>
            <a:ext cx="1290917" cy="25531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056966" y="3545221"/>
            <a:ext cx="1290917" cy="23570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53868" y="3320140"/>
            <a:ext cx="1290917" cy="27969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this in MapReduce?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5637006"/>
            <a:ext cx="7772400" cy="554243"/>
          </a:xfrm>
        </p:spPr>
        <p:txBody>
          <a:bodyPr/>
          <a:lstStyle/>
          <a:p>
            <a:r>
              <a:rPr lang="en-US" smtClean="0"/>
              <a:t>Using adjacency list representation?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3720" y="1818045"/>
            <a:ext cx="7855836" cy="344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map(key: node, value: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 err="1" smtClean="0">
                <a:latin typeface="Consolas"/>
                <a:cs typeface="Consolas"/>
              </a:rPr>
              <a:t>otherNode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relType</a:t>
            </a:r>
            <a:r>
              <a:rPr lang="en-US" sz="1600" dirty="0" smtClean="0">
                <a:latin typeface="Consolas"/>
                <a:cs typeface="Consolas"/>
              </a:rPr>
              <a:t>, strength&gt;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reduce(key: ________, values: list of ____________________</a:t>
            </a:r>
            <a:r>
              <a:rPr lang="en-US" sz="1600" dirty="0">
                <a:latin typeface="Consolas"/>
                <a:cs typeface="Consolas"/>
              </a:rPr>
              <a:t>_</a:t>
            </a:r>
            <a:r>
              <a:rPr lang="en-US" sz="1600" dirty="0" smtClean="0">
                <a:latin typeface="Consolas"/>
                <a:cs typeface="Consolas"/>
              </a:rPr>
              <a:t>________)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{</a:t>
            </a:r>
            <a:br>
              <a:rPr lang="en-US" sz="1600" dirty="0" smtClean="0">
                <a:latin typeface="Consolas"/>
                <a:cs typeface="Consolas"/>
              </a:rPr>
            </a:br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98041" y="2397974"/>
            <a:ext cx="5712421" cy="880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latin typeface="Consolas"/>
                <a:cs typeface="Consolas"/>
              </a:rPr>
              <a:t>for each </a:t>
            </a:r>
            <a:r>
              <a:rPr lang="en-US" sz="1600" b="1" dirty="0" err="1" smtClean="0">
                <a:latin typeface="Consolas"/>
                <a:cs typeface="Consolas"/>
              </a:rPr>
              <a:t>otherNode</a:t>
            </a:r>
            <a:r>
              <a:rPr lang="en-US" sz="1600" b="1" dirty="0" smtClean="0">
                <a:latin typeface="Consolas"/>
                <a:cs typeface="Consolas"/>
              </a:rPr>
              <a:t>, </a:t>
            </a:r>
            <a:r>
              <a:rPr lang="en-US" sz="1600" b="1" dirty="0" err="1" smtClean="0">
                <a:latin typeface="Consolas"/>
                <a:cs typeface="Consolas"/>
              </a:rPr>
              <a:t>relType</a:t>
            </a:r>
            <a:r>
              <a:rPr lang="en-US" sz="1600" b="1" dirty="0" smtClean="0">
                <a:latin typeface="Consolas"/>
                <a:cs typeface="Consolas"/>
              </a:rPr>
              <a:t>, strength in value:</a:t>
            </a:r>
          </a:p>
          <a:p>
            <a:pPr algn="l"/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for each n in list of </a:t>
            </a:r>
            <a:r>
              <a:rPr lang="en-US" sz="1600" b="1" dirty="0" err="1" smtClean="0">
                <a:latin typeface="Consolas"/>
                <a:cs typeface="Consolas"/>
              </a:rPr>
              <a:t>otherNodes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emit(n, &lt;node, </a:t>
            </a:r>
            <a:r>
              <a:rPr lang="en-US" sz="1600" b="1" dirty="0" err="1" smtClean="0">
                <a:latin typeface="Consolas"/>
                <a:cs typeface="Consolas"/>
              </a:rPr>
              <a:t>otherNode</a:t>
            </a:r>
            <a:r>
              <a:rPr lang="en-US" sz="1600" b="1" dirty="0">
                <a:latin typeface="Consolas"/>
                <a:cs typeface="Consolas"/>
              </a:rPr>
              <a:t>, </a:t>
            </a:r>
            <a:r>
              <a:rPr lang="en-US" sz="1600" b="1" dirty="0" err="1">
                <a:latin typeface="Consolas"/>
                <a:cs typeface="Consolas"/>
              </a:rPr>
              <a:t>relType</a:t>
            </a:r>
            <a:r>
              <a:rPr lang="en-US" sz="1600" b="1" dirty="0">
                <a:latin typeface="Consolas"/>
                <a:cs typeface="Consolas"/>
              </a:rPr>
              <a:t>, strength</a:t>
            </a:r>
            <a:r>
              <a:rPr lang="en-US" sz="1600" b="1" dirty="0" smtClean="0">
                <a:latin typeface="Consolas"/>
                <a:cs typeface="Consolas"/>
              </a:rPr>
              <a:t>&gt;)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4119" y="4047076"/>
            <a:ext cx="6727723" cy="880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latin typeface="Consolas"/>
                <a:cs typeface="Consolas"/>
              </a:rPr>
              <a:t>for each &lt;</a:t>
            </a:r>
            <a:r>
              <a:rPr lang="en-US" sz="1600" b="1" dirty="0" err="1" smtClean="0">
                <a:latin typeface="Consolas"/>
                <a:cs typeface="Consolas"/>
              </a:rPr>
              <a:t>src,dst</a:t>
            </a:r>
            <a:r>
              <a:rPr lang="en-US" sz="1600" b="1" dirty="0" smtClean="0">
                <a:latin typeface="Consolas"/>
                <a:cs typeface="Consolas"/>
              </a:rPr>
              <a:t>&gt; find the </a:t>
            </a:r>
            <a:r>
              <a:rPr lang="en-US" sz="1600" b="1" dirty="0" err="1" smtClean="0">
                <a:latin typeface="Consolas"/>
                <a:cs typeface="Consolas"/>
              </a:rPr>
              <a:t>dst</a:t>
            </a:r>
            <a:r>
              <a:rPr lang="en-US" sz="1600" b="1" dirty="0" smtClean="0">
                <a:latin typeface="Consolas"/>
                <a:cs typeface="Consolas"/>
              </a:rPr>
              <a:t> where strength is highest:</a:t>
            </a:r>
          </a:p>
          <a:p>
            <a:pPr algn="l"/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if (node != </a:t>
            </a:r>
            <a:r>
              <a:rPr lang="en-US" sz="1600" b="1" dirty="0" err="1" smtClean="0">
                <a:latin typeface="Consolas"/>
                <a:cs typeface="Consolas"/>
              </a:rPr>
              <a:t>dst</a:t>
            </a:r>
            <a:r>
              <a:rPr lang="en-US" sz="1600" b="1" dirty="0" smtClean="0">
                <a:latin typeface="Consolas"/>
                <a:cs typeface="Consolas"/>
              </a:rPr>
              <a:t>) emit(node</a:t>
            </a:r>
            <a:r>
              <a:rPr lang="en-US" sz="1600" b="1" dirty="0">
                <a:latin typeface="Consolas"/>
                <a:cs typeface="Consolas"/>
              </a:rPr>
              <a:t>, "</a:t>
            </a:r>
            <a:r>
              <a:rPr lang="en-US" sz="1600" b="1" dirty="0" smtClean="0">
                <a:latin typeface="Consolas"/>
                <a:cs typeface="Consolas"/>
              </a:rPr>
              <a:t>NO"); return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emit(</a:t>
            </a:r>
            <a:r>
              <a:rPr lang="en-US" sz="1600" b="1" dirty="0">
                <a:latin typeface="Consolas"/>
                <a:cs typeface="Consolas"/>
              </a:rPr>
              <a:t>node, "YES")</a:t>
            </a:r>
            <a:endParaRPr lang="en-US" sz="1600" b="1" dirty="0" smtClean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9583" y="3563293"/>
            <a:ext cx="63591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7073" y="3534275"/>
            <a:ext cx="34561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dst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relType</a:t>
            </a:r>
            <a:r>
              <a:rPr lang="en-US" sz="1600" dirty="0" smtClean="0">
                <a:latin typeface="Consolas"/>
                <a:cs typeface="Consolas"/>
              </a:rPr>
              <a:t>, strength&gt;</a:t>
            </a:r>
          </a:p>
        </p:txBody>
      </p:sp>
    </p:spTree>
    <p:extLst>
      <p:ext uri="{BB962C8B-B14F-4D97-AF65-F5344CB8AC3E}">
        <p14:creationId xmlns:p14="http://schemas.microsoft.com/office/powerpoint/2010/main" val="23166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this in MapReduce?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5637006"/>
            <a:ext cx="7772400" cy="554243"/>
          </a:xfrm>
        </p:spPr>
        <p:txBody>
          <a:bodyPr/>
          <a:lstStyle/>
          <a:p>
            <a:r>
              <a:rPr lang="en-US" smtClean="0"/>
              <a:t>Using single-edge data representation?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6623" y="1818043"/>
            <a:ext cx="6163666" cy="285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smtClean="0">
                <a:latin typeface="Consolas"/>
                <a:cs typeface="Consolas"/>
              </a:rPr>
              <a:t>map(key: node, value: &lt;otherNode, relType, strength&gt;)</a:t>
            </a:r>
          </a:p>
          <a:p>
            <a:pPr algn="l"/>
            <a:r>
              <a:rPr lang="en-US" sz="1600" smtClean="0">
                <a:latin typeface="Consolas"/>
                <a:cs typeface="Consolas"/>
              </a:rPr>
              <a:t>{</a:t>
            </a:r>
          </a:p>
          <a:p>
            <a:pPr algn="l"/>
            <a:endParaRPr lang="en-US" sz="1600" smtClean="0">
              <a:latin typeface="Consolas"/>
              <a:cs typeface="Consolas"/>
            </a:endParaRPr>
          </a:p>
          <a:p>
            <a:pPr algn="l"/>
            <a:endParaRPr lang="en-US" sz="1600" smtClean="0">
              <a:latin typeface="Consolas"/>
              <a:cs typeface="Consolas"/>
            </a:endParaRPr>
          </a:p>
          <a:p>
            <a:pPr algn="l"/>
            <a:r>
              <a:rPr lang="en-US" sz="1600" smtClean="0">
                <a:latin typeface="Consolas"/>
                <a:cs typeface="Consolas"/>
              </a:rPr>
              <a:t>}</a:t>
            </a:r>
          </a:p>
          <a:p>
            <a:pPr algn="l"/>
            <a:r>
              <a:rPr lang="en-US" sz="1600" smtClean="0">
                <a:latin typeface="Consolas"/>
                <a:cs typeface="Consolas"/>
              </a:rPr>
              <a:t>reduce(key: ________, values: list of _________)</a:t>
            </a:r>
            <a:br>
              <a:rPr lang="en-US" sz="1600" smtClean="0">
                <a:latin typeface="Consolas"/>
                <a:cs typeface="Consolas"/>
              </a:rPr>
            </a:br>
            <a:r>
              <a:rPr lang="en-US" sz="1600" smtClean="0">
                <a:latin typeface="Consolas"/>
                <a:cs typeface="Consolas"/>
              </a:rPr>
              <a:t>{</a:t>
            </a:r>
            <a:br>
              <a:rPr lang="en-US" sz="1600" smtClean="0">
                <a:latin typeface="Consolas"/>
                <a:cs typeface="Consolas"/>
              </a:rPr>
            </a:br>
            <a:endParaRPr lang="en-US" sz="1600" smtClean="0">
              <a:latin typeface="Consolas"/>
              <a:cs typeface="Consolas"/>
            </a:endParaRPr>
          </a:p>
          <a:p>
            <a:pPr algn="l"/>
            <a:r>
              <a:rPr lang="en-US" sz="1600" smtClean="0">
                <a:latin typeface="Consolas"/>
                <a:cs typeface="Consolas"/>
              </a:rPr>
              <a:t/>
            </a:r>
            <a:br>
              <a:rPr lang="en-US" sz="1600" smtClean="0">
                <a:latin typeface="Consolas"/>
                <a:cs typeface="Consolas"/>
              </a:rPr>
            </a:br>
            <a:r>
              <a:rPr lang="en-US" sz="160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real-world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variant that is actually used in social networks today: "Who are the friends of multiple of my friends?"</a:t>
            </a:r>
          </a:p>
          <a:p>
            <a:pPr lvl="1"/>
            <a:r>
              <a:rPr lang="en-US" smtClean="0"/>
              <a:t>Where have you seen this before?</a:t>
            </a:r>
          </a:p>
          <a:p>
            <a:pPr lvl="1"/>
            <a:endParaRPr lang="en-US" smtClean="0"/>
          </a:p>
          <a:p>
            <a:r>
              <a:rPr lang="en-US" smtClean="0"/>
              <a:t>Friend recommendation!</a:t>
            </a:r>
          </a:p>
          <a:p>
            <a:pPr lvl="1"/>
            <a:r>
              <a:rPr lang="en-US" smtClean="0"/>
              <a:t>Maybe these people should be my friends too!</a:t>
            </a:r>
          </a:p>
          <a:p>
            <a:pPr lvl="1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Generalizing…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suppose we want to go beyond direct friend relationships</a:t>
            </a:r>
          </a:p>
          <a:p>
            <a:pPr lvl="1"/>
            <a:r>
              <a:rPr lang="en-US" smtClean="0"/>
              <a:t>Example: How many of my friends' friends (distance-2 neighbors) have me as their best friend's best friend?</a:t>
            </a:r>
          </a:p>
          <a:p>
            <a:pPr lvl="1"/>
            <a:r>
              <a:rPr lang="en-US" smtClean="0"/>
              <a:t>What do we need to do?</a:t>
            </a:r>
          </a:p>
          <a:p>
            <a:endParaRPr lang="en-US" smtClean="0"/>
          </a:p>
          <a:p>
            <a:r>
              <a:rPr lang="en-US" smtClean="0"/>
              <a:t>How about distance k&gt;2?</a:t>
            </a:r>
          </a:p>
          <a:p>
            <a:endParaRPr lang="en-US" smtClean="0"/>
          </a:p>
          <a:p>
            <a:r>
              <a:rPr lang="en-US" smtClean="0"/>
              <a:t>To compute the answer, we need to run multiple iterations of MapReduce!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have seen so far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how the </a:t>
            </a:r>
            <a:r>
              <a:rPr lang="en-US" dirty="0" err="1" smtClean="0"/>
              <a:t>MapReduce</a:t>
            </a:r>
            <a:r>
              <a:rPr lang="en-US" dirty="0" smtClean="0"/>
              <a:t> model could be used to </a:t>
            </a:r>
            <a:r>
              <a:rPr lang="en-US" dirty="0" smtClean="0">
                <a:solidFill>
                  <a:srgbClr val="FF9900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collect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9900"/>
                </a:solidFill>
              </a:rPr>
              <a:t>aggregate</a:t>
            </a:r>
            <a:r>
              <a:rPr lang="en-US" dirty="0" smtClean="0"/>
              <a:t> values</a:t>
            </a:r>
          </a:p>
          <a:p>
            <a:endParaRPr lang="en-US" dirty="0" smtClean="0"/>
          </a:p>
          <a:p>
            <a:r>
              <a:rPr lang="en-US" dirty="0" smtClean="0"/>
              <a:t>This is useful for data with limited structure</a:t>
            </a:r>
          </a:p>
          <a:p>
            <a:pPr lvl="1"/>
            <a:r>
              <a:rPr lang="en-US" dirty="0" smtClean="0"/>
              <a:t>We could extract pieces of input data items and collect them to run various reduce operations</a:t>
            </a:r>
          </a:p>
          <a:p>
            <a:pPr lvl="1"/>
            <a:r>
              <a:rPr lang="en-US" dirty="0" smtClean="0"/>
              <a:t>We could “join” two different data sets on a common 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that’s not enough…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FF9900"/>
                </a:solidFill>
              </a:rPr>
              <a:t>Iterative</a:t>
            </a:r>
            <a:r>
              <a:rPr lang="en-US" smtClean="0">
                <a:solidFill>
                  <a:srgbClr val="990000"/>
                </a:solidFill>
              </a:rPr>
              <a:t> </a:t>
            </a:r>
            <a:r>
              <a:rPr lang="en-US" smtClean="0"/>
              <a:t>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6979"/>
            <a:ext cx="7540214" cy="5163670"/>
          </a:xfrm>
        </p:spPr>
        <p:txBody>
          <a:bodyPr/>
          <a:lstStyle/>
          <a:p>
            <a:r>
              <a:rPr lang="en-US" sz="2400" smtClean="0"/>
              <a:t>The basic model:</a:t>
            </a:r>
          </a:p>
          <a:p>
            <a:pPr lvl="1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lang="en-US" sz="16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endParaRPr lang="en-US" sz="2000" smtClean="0">
              <a:sym typeface="Wingdings" pitchFamily="2" charset="2"/>
            </a:endParaRPr>
          </a:p>
          <a:p>
            <a:pPr>
              <a:buNone/>
            </a:pPr>
            <a:r>
              <a:rPr lang="en-US" sz="2400" smtClean="0">
                <a:sym typeface="Wingdings" pitchFamily="2" charset="2"/>
              </a:rPr>
              <a:t/>
            </a:r>
            <a:br>
              <a:rPr lang="en-US" sz="2400" smtClean="0">
                <a:sym typeface="Wingdings" pitchFamily="2" charset="2"/>
              </a:rPr>
            </a:br>
            <a:endParaRPr lang="en-US" sz="1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r>
              <a:rPr lang="en-US" sz="2400" smtClean="0">
                <a:sym typeface="Wingdings" pitchFamily="2" charset="2"/>
              </a:rPr>
              <a:t>Note that reduce output must be compatible with the map input!</a:t>
            </a:r>
          </a:p>
          <a:p>
            <a:pPr lvl="1"/>
            <a:r>
              <a:rPr lang="en-US" sz="1600" smtClean="0">
                <a:sym typeface="Wingdings" pitchFamily="2" charset="2"/>
              </a:rPr>
              <a:t>What can happen if we filter out some information in the mapper or in the reducer?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37456" y="1914861"/>
            <a:ext cx="8149841" cy="32057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copy files from input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 staging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 N = 1</a:t>
            </a:r>
            <a:br>
              <a:rPr lang="en-US" sz="1800" b="1" dirty="0" smtClean="0">
                <a:latin typeface="Consolas"/>
                <a:cs typeface="Consolas"/>
                <a:sym typeface="Wingdings" pitchFamily="2" charset="2"/>
              </a:rPr>
            </a:b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(optional: do some </a:t>
            </a: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  <a:sym typeface="Wingdings" pitchFamily="2" charset="2"/>
              </a:rPr>
              <a:t>preprocessing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)</a:t>
            </a:r>
            <a:br>
              <a:rPr lang="en-US" sz="1800" b="1" dirty="0" smtClean="0">
                <a:latin typeface="Consolas"/>
                <a:cs typeface="Consolas"/>
                <a:sym typeface="Wingdings" pitchFamily="2" charset="2"/>
              </a:rPr>
            </a:br>
            <a:endParaRPr lang="en-US" sz="1800" b="1" dirty="0" smtClean="0">
              <a:latin typeface="Consolas"/>
              <a:cs typeface="Consolas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while (!terminating condition) {</a:t>
            </a: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map </a:t>
            </a:r>
            <a:r>
              <a:rPr lang="en-US" sz="1800" b="1" dirty="0" smtClean="0">
                <a:latin typeface="Consolas"/>
                <a:cs typeface="Consolas"/>
              </a:rPr>
              <a:t>from staging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N</a:t>
            </a: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  reduce</a:t>
            </a:r>
            <a:r>
              <a:rPr lang="en-US" sz="1800" b="1" dirty="0" smtClean="0">
                <a:latin typeface="Consolas"/>
                <a:cs typeface="Consolas"/>
              </a:rPr>
              <a:t> into staging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N+1</a:t>
            </a: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  </a:t>
            </a:r>
            <a:r>
              <a:rPr lang="en-US" sz="1800" b="1" dirty="0" smtClean="0">
                <a:latin typeface="Consolas"/>
                <a:cs typeface="Consolas"/>
              </a:rPr>
              <a:t>N = N + 1 (optimization: use only 2 staging </a:t>
            </a:r>
            <a:r>
              <a:rPr lang="en-US" sz="1800" b="1" dirty="0" err="1" smtClean="0">
                <a:latin typeface="Consolas"/>
                <a:cs typeface="Consolas"/>
              </a:rPr>
              <a:t>dirs</a:t>
            </a:r>
            <a:r>
              <a:rPr lang="en-US" sz="1800" b="1" dirty="0" smtClean="0">
                <a:latin typeface="Consolas"/>
                <a:cs typeface="Consolas"/>
              </a:rPr>
              <a:t> alternately)</a:t>
            </a: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}</a:t>
            </a:r>
          </a:p>
          <a:p>
            <a:pPr marL="0" lvl="1" indent="-569913" algn="l">
              <a:spcBef>
                <a:spcPts val="0"/>
              </a:spcBef>
              <a:buNone/>
            </a:pP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  <a:p>
            <a:pPr marL="0" lvl="1" indent="-569913" algn="l">
              <a:spcBef>
                <a:spcPts val="0"/>
              </a:spcBef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(optional: </a:t>
            </a:r>
            <a:r>
              <a:rPr lang="en-US" sz="1800" b="1" dirty="0" err="1" smtClean="0">
                <a:solidFill>
                  <a:srgbClr val="C00000"/>
                </a:solidFill>
                <a:latin typeface="Consolas"/>
                <a:cs typeface="Consolas"/>
                <a:sym typeface="Wingdings" pitchFamily="2" charset="2"/>
              </a:rPr>
              <a:t>postprocessing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)</a:t>
            </a:r>
            <a:endParaRPr lang="en-US" sz="1800" dirty="0" smtClean="0">
              <a:latin typeface="Consolas"/>
              <a:cs typeface="Consolas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move or process files from staging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 N+1  output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algorithms and 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77316"/>
          </a:xfrm>
        </p:spPr>
        <p:txBody>
          <a:bodyPr/>
          <a:lstStyle/>
          <a:p>
            <a:r>
              <a:rPr lang="en-US" dirty="0" smtClean="0"/>
              <a:t>A centralized algorithm typically traverses a tree or a graph one item at a time (there’s only one “cursor”)</a:t>
            </a:r>
          </a:p>
          <a:p>
            <a:pPr lvl="1"/>
            <a:r>
              <a:rPr lang="en-US" dirty="0" smtClean="0"/>
              <a:t>You’ve learned breadth-first and depth-first traversals</a:t>
            </a:r>
          </a:p>
          <a:p>
            <a:endParaRPr lang="en-US" dirty="0" smtClean="0"/>
          </a:p>
          <a:p>
            <a:r>
              <a:rPr lang="en-US" dirty="0" smtClean="0"/>
              <a:t>Most algorithms that are based on graphs make use of multiple map/reduce stages processing one “wave” at a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MapReduce on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70520" cy="4532312"/>
          </a:xfrm>
        </p:spPr>
        <p:txBody>
          <a:bodyPr/>
          <a:lstStyle/>
          <a:p>
            <a:r>
              <a:rPr lang="en-US" smtClean="0"/>
              <a:t>Suppose we want to:</a:t>
            </a:r>
          </a:p>
          <a:p>
            <a:pPr lvl="1"/>
            <a:r>
              <a:rPr lang="en-US" smtClean="0"/>
              <a:t>compute a function for each vertex in a graph...</a:t>
            </a:r>
          </a:p>
          <a:p>
            <a:pPr lvl="1"/>
            <a:r>
              <a:rPr lang="en-US" smtClean="0"/>
              <a:t>... using data from vertices at most k hops away</a:t>
            </a:r>
          </a:p>
          <a:p>
            <a:pPr lvl="1"/>
            <a:endParaRPr lang="en-US" smtClean="0"/>
          </a:p>
          <a:p>
            <a:r>
              <a:rPr lang="en-US" smtClean="0"/>
              <a:t>We can do this as follows:</a:t>
            </a:r>
          </a:p>
          <a:p>
            <a:pPr lvl="1"/>
            <a:r>
              <a:rPr lang="en-US" smtClean="0"/>
              <a:t>"Push" information along the edges</a:t>
            </a:r>
          </a:p>
          <a:p>
            <a:pPr lvl="2"/>
            <a:r>
              <a:rPr lang="en-US" smtClean="0"/>
              <a:t>"Think like a vertex"</a:t>
            </a:r>
          </a:p>
          <a:p>
            <a:pPr lvl="1"/>
            <a:r>
              <a:rPr lang="en-US" smtClean="0"/>
              <a:t>Finally, perform the computation at each vertex</a:t>
            </a:r>
          </a:p>
          <a:p>
            <a:pPr lvl="1"/>
            <a:endParaRPr lang="en-US" smtClean="0"/>
          </a:p>
          <a:p>
            <a:r>
              <a:rPr lang="en-US" smtClean="0"/>
              <a:t>May need more than one MapReduce phase</a:t>
            </a:r>
          </a:p>
          <a:p>
            <a:pPr lvl="1"/>
            <a:r>
              <a:rPr lang="en-US" smtClean="0"/>
              <a:t>Iterative MapReduce: Outputs of stage i </a:t>
            </a:r>
            <a:r>
              <a:rPr lang="en-US" smtClean="0">
                <a:sym typeface="Symbol"/>
              </a:rPr>
              <a:t></a:t>
            </a:r>
            <a:r>
              <a:rPr lang="en-US" smtClean="0"/>
              <a:t> inputs of stage i+1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Bayes</a:t>
            </a:r>
          </a:p>
          <a:p>
            <a:pPr lvl="1"/>
            <a:r>
              <a:rPr lang="en-US" dirty="0" smtClean="0"/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207858" y="349559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Path-based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600200"/>
            <a:ext cx="8141110" cy="4457700"/>
          </a:xfrm>
        </p:spPr>
        <p:txBody>
          <a:bodyPr/>
          <a:lstStyle/>
          <a:p>
            <a:r>
              <a:rPr lang="en-US" dirty="0" smtClean="0"/>
              <a:t>Sometimes our goal is to compute information about the paths (sets of paths) between nodes</a:t>
            </a:r>
          </a:p>
          <a:p>
            <a:pPr lvl="1"/>
            <a:r>
              <a:rPr lang="en-US" dirty="0" smtClean="0"/>
              <a:t>Edges may be annotated with </a:t>
            </a:r>
            <a:r>
              <a:rPr lang="en-US" dirty="0" smtClean="0">
                <a:solidFill>
                  <a:srgbClr val="FF9900"/>
                </a:solidFill>
              </a:rPr>
              <a:t>cost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distance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9900"/>
                </a:solidFill>
              </a:rPr>
              <a:t>similarity</a:t>
            </a:r>
          </a:p>
          <a:p>
            <a:endParaRPr lang="en-US" dirty="0" smtClean="0"/>
          </a:p>
          <a:p>
            <a:r>
              <a:rPr lang="en-US" dirty="0" smtClean="0"/>
              <a:t>Examples of such problems: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Shortest path </a:t>
            </a:r>
            <a:r>
              <a:rPr lang="en-US" dirty="0" smtClean="0"/>
              <a:t>from one node to another</a:t>
            </a:r>
          </a:p>
          <a:p>
            <a:pPr lvl="1"/>
            <a:r>
              <a:rPr lang="en-US" dirty="0" smtClean="0"/>
              <a:t>Minimum spanning tree (minimal-cost tree connecting all vertices in a graph)</a:t>
            </a:r>
          </a:p>
          <a:p>
            <a:pPr lvl="1"/>
            <a:r>
              <a:rPr lang="en-US" dirty="0" smtClean="0"/>
              <a:t>Steiner tree (minimal-cost tree connecting certain nodes)</a:t>
            </a:r>
          </a:p>
          <a:p>
            <a:pPr lvl="1"/>
            <a:r>
              <a:rPr lang="en-US" dirty="0" smtClean="0"/>
              <a:t>Topological sort (node in a DAG comes before all nodes it points to)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Single-Source Shortest Path (SSSP)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1426" y="437725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709" y="442450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635477" y="2762307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35477" y="5763592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349180" y="2762307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49180" y="5763592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+mj-lt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9722" y="235973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8174" y="2374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94470" y="617956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2419" y="61574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267861" y="3009641"/>
            <a:ext cx="1327581" cy="15266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382167" y="4510282"/>
            <a:ext cx="1098968" cy="15266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041877" y="2965507"/>
            <a:ext cx="230730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041877" y="5966792"/>
            <a:ext cx="230730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838570" y="3252983"/>
            <a:ext cx="2713917" cy="24263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3696935" y="3111347"/>
            <a:ext cx="1242652" cy="4180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625403" y="4466150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338035" y="4466149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339106" y="4466150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051738" y="4466149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40857" y="35101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381864" y="50586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347883" y="4048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3974689" y="40705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043947" y="25588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4911211" y="41221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302043" y="5154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014449" y="600995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120578" y="4262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6710514" y="42475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935915" y="1386348"/>
            <a:ext cx="820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+mj-lt"/>
              </a:rPr>
              <a:t>Given a directed graph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G = (V, E)</a:t>
            </a:r>
            <a:r>
              <a:rPr lang="en-US" sz="2000" smtClean="0">
                <a:latin typeface="+mj-lt"/>
              </a:rPr>
              <a:t> in which each edge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e</a:t>
            </a:r>
            <a:r>
              <a:rPr lang="en-US" sz="2000" smtClean="0">
                <a:latin typeface="+mj-lt"/>
              </a:rPr>
              <a:t> has a cost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c(e)</a:t>
            </a:r>
            <a:r>
              <a:rPr lang="en-US" sz="2000" smtClean="0">
                <a:latin typeface="+mj-lt"/>
              </a:rPr>
              <a:t>:</a:t>
            </a:r>
          </a:p>
          <a:p>
            <a:pPr marL="228600" indent="-2286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smtClean="0">
                <a:latin typeface="+mj-lt"/>
              </a:rPr>
              <a:t>Compute the cost of reaching each node from </a:t>
            </a:r>
            <a:r>
              <a:rPr lang="en-US" smtClean="0">
                <a:latin typeface="+mj-lt"/>
              </a:rPr>
              <a:t>the </a:t>
            </a:r>
            <a:r>
              <a:rPr lang="en-US" sz="2000" smtClean="0">
                <a:latin typeface="+mj-lt"/>
              </a:rPr>
              <a:t>source node s in the </a:t>
            </a:r>
            <a:r>
              <a:rPr lang="en-US" sz="2000" b="1" smtClean="0">
                <a:latin typeface="+mj-lt"/>
              </a:rPr>
              <a:t>most efficient way </a:t>
            </a:r>
            <a:r>
              <a:rPr lang="en-US" sz="2000" smtClean="0">
                <a:latin typeface="+mj-lt"/>
              </a:rPr>
              <a:t>(potentially after multiple 'hops')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Intuition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38247" cy="4532312"/>
          </a:xfrm>
        </p:spPr>
        <p:txBody>
          <a:bodyPr/>
          <a:lstStyle/>
          <a:p>
            <a:r>
              <a:rPr lang="en-US" smtClean="0"/>
              <a:t>We can formulate the problem using induction</a:t>
            </a:r>
          </a:p>
          <a:p>
            <a:pPr lvl="1"/>
            <a:r>
              <a:rPr lang="en-US" smtClean="0"/>
              <a:t>The shortest path follows the </a:t>
            </a:r>
            <a:r>
              <a:rPr lang="en-US" smtClean="0">
                <a:solidFill>
                  <a:srgbClr val="FF9900"/>
                </a:solidFill>
              </a:rPr>
              <a:t>principle of optimality</a:t>
            </a:r>
            <a:r>
              <a:rPr lang="en-US" smtClean="0"/>
              <a:t>:  the last step </a:t>
            </a:r>
            <a:r>
              <a:rPr lang="en-US" smtClean="0">
                <a:solidFill>
                  <a:srgbClr val="7030A0"/>
                </a:solidFill>
              </a:rPr>
              <a:t>(</a:t>
            </a:r>
            <a:r>
              <a:rPr lang="en-US" err="1" smtClean="0">
                <a:solidFill>
                  <a:srgbClr val="7030A0"/>
                </a:solidFill>
              </a:rPr>
              <a:t>u,v</a:t>
            </a:r>
            <a:r>
              <a:rPr lang="en-US" smtClean="0">
                <a:solidFill>
                  <a:srgbClr val="7030A0"/>
                </a:solidFill>
              </a:rPr>
              <a:t>)</a:t>
            </a:r>
            <a:r>
              <a:rPr lang="en-US" smtClean="0"/>
              <a:t> makes use of the shortest path to </a:t>
            </a:r>
            <a:r>
              <a:rPr lang="en-US" smtClean="0">
                <a:solidFill>
                  <a:srgbClr val="7030A0"/>
                </a:solidFill>
              </a:rPr>
              <a:t>u</a:t>
            </a:r>
          </a:p>
          <a:p>
            <a:endParaRPr lang="en-US" smtClean="0">
              <a:solidFill>
                <a:srgbClr val="7030A0"/>
              </a:solidFill>
            </a:endParaRPr>
          </a:p>
          <a:p>
            <a:r>
              <a:rPr lang="en-US" smtClean="0"/>
              <a:t>We can express this as follows: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54978" y="4130936"/>
            <a:ext cx="6953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(v)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if (v == source) then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return &lt;distance 0, path[v]&gt;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} else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find </a:t>
            </a:r>
            <a:r>
              <a:rPr lang="en-US" sz="1600" b="1" dirty="0" err="1" smtClean="0">
                <a:latin typeface="Consolas"/>
                <a:cs typeface="Consolas"/>
              </a:rPr>
              <a:t>argmin_u</a:t>
            </a:r>
            <a:r>
              <a:rPr lang="en-US" sz="1600" b="1" dirty="0" smtClean="0">
                <a:latin typeface="Consolas"/>
                <a:cs typeface="Consolas"/>
              </a:rPr>
              <a:t> (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])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return &lt;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], path[u] + v&gt;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}</a:t>
            </a:r>
          </a:p>
          <a:p>
            <a:pPr marL="0" lvl="2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SSSP: Traditional </a:t>
            </a:r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90600" y="1562119"/>
            <a:ext cx="7772400" cy="578653"/>
          </a:xfrm>
        </p:spPr>
        <p:txBody>
          <a:bodyPr/>
          <a:lstStyle/>
          <a:p>
            <a:r>
              <a:rPr lang="en-US" dirty="0" err="1" smtClean="0">
                <a:solidFill>
                  <a:srgbClr val="FF9900"/>
                </a:solidFill>
              </a:rPr>
              <a:t>Dijkstra’s</a:t>
            </a:r>
            <a:r>
              <a:rPr lang="en-US" dirty="0" smtClean="0">
                <a:solidFill>
                  <a:srgbClr val="FF9900"/>
                </a:solidFill>
              </a:rPr>
              <a:t> algorithm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3768" y="2216075"/>
            <a:ext cx="6723415" cy="4179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V: vertices, E: edges, S: start node</a:t>
            </a:r>
          </a:p>
          <a:p>
            <a:pPr algn="l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 in V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:= infinity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predecessor[v] = nil</a:t>
            </a:r>
          </a:p>
          <a:p>
            <a:pPr algn="l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[S] := 0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 := V</a:t>
            </a:r>
          </a:p>
          <a:p>
            <a:pPr algn="l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 (Q not empty) do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u :=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Q.removeNodeClosestTo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 in V where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in E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[u] + cost(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then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[u] + cost(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predecessor[v] = u </a:t>
            </a:r>
          </a:p>
        </p:txBody>
      </p:sp>
      <p:sp>
        <p:nvSpPr>
          <p:cNvPr id="13" name="Right Brace 12"/>
          <p:cNvSpPr/>
          <p:nvPr/>
        </p:nvSpPr>
        <p:spPr bwMode="auto">
          <a:xfrm>
            <a:off x="4991549" y="2840019"/>
            <a:ext cx="182880" cy="140925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10695" y="3130475"/>
            <a:ext cx="196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Initialize length and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last step of path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to default values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467" y="4550228"/>
            <a:ext cx="212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Update length and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path based on edges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radiating from u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8836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679867" y="5635619"/>
            <a:ext cx="4118500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s,a,b,c,d</a:t>
            </a:r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{(a,∞), (b,∞), (c,∞), (d,∞)}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d,nil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10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795516" y="5635619"/>
            <a:ext cx="388720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a,b,c,d</a:t>
            </a:r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10</a:t>
            </a:r>
            <a:r>
              <a:rPr lang="en-US" sz="1600" dirty="0" smtClean="0">
                <a:latin typeface="+mj-lt"/>
              </a:rPr>
              <a:t>), (b,∞), (c,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5</a:t>
            </a:r>
            <a:r>
              <a:rPr lang="en-US" sz="1600" dirty="0" smtClean="0">
                <a:latin typeface="+mj-lt"/>
              </a:rPr>
              <a:t>), (d,∞)}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d,nil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73" y="152400"/>
            <a:ext cx="7585269" cy="1143000"/>
          </a:xfrm>
        </p:spPr>
        <p:txBody>
          <a:bodyPr/>
          <a:lstStyle/>
          <a:p>
            <a:r>
              <a:rPr lang="en-US" smtClean="0"/>
              <a:t>Beyond average/sum/count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99216" cy="4532312"/>
          </a:xfrm>
        </p:spPr>
        <p:txBody>
          <a:bodyPr/>
          <a:lstStyle/>
          <a:p>
            <a:r>
              <a:rPr lang="en-US" dirty="0" smtClean="0"/>
              <a:t>Much of the world is a network of relationships and shared features</a:t>
            </a:r>
          </a:p>
          <a:p>
            <a:pPr lvl="1"/>
            <a:r>
              <a:rPr lang="en-US" dirty="0" smtClean="0"/>
              <a:t>Members of a social network can be friends, and may have shared interests / memberships / etc.</a:t>
            </a:r>
          </a:p>
          <a:p>
            <a:pPr lvl="1"/>
            <a:r>
              <a:rPr lang="en-US" dirty="0" smtClean="0"/>
              <a:t>Customers might view similar movies, and might even be clustered by interest groups</a:t>
            </a:r>
          </a:p>
          <a:p>
            <a:pPr lvl="1"/>
            <a:r>
              <a:rPr lang="en-US" dirty="0" smtClean="0"/>
              <a:t>The Web consists of documents with links</a:t>
            </a:r>
          </a:p>
          <a:p>
            <a:pPr lvl="1"/>
            <a:r>
              <a:rPr lang="en-US" dirty="0" smtClean="0"/>
              <a:t>Documents are also related by topics, words, authors, etc.</a:t>
            </a:r>
          </a:p>
          <a:p>
            <a:endParaRPr lang="en-US" dirty="0" smtClean="0"/>
          </a:p>
          <a:p>
            <a:r>
              <a:rPr lang="en-US" dirty="0" smtClean="0"/>
              <a:t>We need </a:t>
            </a:r>
            <a:r>
              <a:rPr lang="en-US" dirty="0"/>
              <a:t>a toolbox of algorithms </a:t>
            </a:r>
            <a:r>
              <a:rPr lang="en-US" dirty="0" smtClean="0"/>
              <a:t>for </a:t>
            </a:r>
            <a:r>
              <a:rPr lang="en-US" dirty="0"/>
              <a:t>analyzing data </a:t>
            </a:r>
            <a:r>
              <a:rPr lang="en-US" dirty="0" smtClean="0"/>
              <a:t>that has both </a:t>
            </a:r>
            <a:r>
              <a:rPr lang="en-US" dirty="0"/>
              <a:t>relationships </a:t>
            </a:r>
            <a:r>
              <a:rPr lang="en-US" dirty="0" smtClean="0"/>
              <a:t>and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14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7676" y="5635619"/>
            <a:ext cx="36628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a,b,d</a:t>
            </a:r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8</a:t>
            </a:r>
            <a:r>
              <a:rPr lang="en-US" sz="1600" dirty="0" smtClean="0">
                <a:latin typeface="+mj-lt"/>
              </a:rPr>
              <a:t>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14</a:t>
            </a:r>
            <a:r>
              <a:rPr lang="en-US" sz="1600" dirty="0" smtClean="0">
                <a:latin typeface="+mj-lt"/>
              </a:rPr>
              <a:t>), (c,5), (d,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n-US" sz="1600" dirty="0" smtClean="0">
                <a:latin typeface="+mj-lt"/>
              </a:rPr>
              <a:t>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13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6276" y="5635619"/>
            <a:ext cx="36656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</a:t>
            </a:r>
            <a:r>
              <a:rPr lang="en-US" sz="1600" dirty="0" smtClean="0">
                <a:latin typeface="+mj-lt"/>
              </a:rPr>
              <a:t>}	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13</a:t>
            </a:r>
            <a:r>
              <a:rPr lang="en-US" sz="1600" dirty="0" smtClean="0">
                <a:latin typeface="+mj-lt"/>
              </a:rPr>
              <a:t>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9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6276" y="5635619"/>
            <a:ext cx="36656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{b}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9</a:t>
            </a:r>
            <a:r>
              <a:rPr lang="en-US" sz="1600" dirty="0" smtClean="0">
                <a:latin typeface="+mj-lt"/>
              </a:rPr>
              <a:t>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9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830389" y="5635619"/>
            <a:ext cx="3817456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{}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(b,9),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b,a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How to parallelize?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6221"/>
            <a:ext cx="7772400" cy="5099125"/>
          </a:xfrm>
        </p:spPr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traverses the graph along a single route at a time, prioritizing its traversal to the next step based on total path length (and avoiding cycles)</a:t>
            </a:r>
          </a:p>
          <a:p>
            <a:pPr lvl="1"/>
            <a:r>
              <a:rPr lang="en-US" dirty="0" smtClean="0"/>
              <a:t>No real parallelism to be had here!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Intuitively, we want something </a:t>
            </a:r>
            <a:br>
              <a:rPr lang="en-US" dirty="0" smtClean="0"/>
            </a:br>
            <a:r>
              <a:rPr lang="en-US" dirty="0" smtClean="0"/>
              <a:t>that “radiates” from the origin, </a:t>
            </a:r>
            <a:br>
              <a:rPr lang="en-US" dirty="0" smtClean="0"/>
            </a:br>
            <a:r>
              <a:rPr lang="en-US" dirty="0" smtClean="0"/>
              <a:t>one “edge hop distance” at a time</a:t>
            </a:r>
          </a:p>
          <a:p>
            <a:pPr lvl="1"/>
            <a:r>
              <a:rPr lang="en-US" dirty="0" smtClean="0"/>
              <a:t>Each step outwards can be done in parallel, before another iteration occurs - or we are done</a:t>
            </a:r>
          </a:p>
          <a:p>
            <a:pPr lvl="1"/>
            <a:r>
              <a:rPr lang="en-US" dirty="0" smtClean="0"/>
              <a:t>Scalability depends on the algorithm, not (just) on the problem!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3742" y="3624488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</a:t>
            </a:r>
            <a:endParaRPr lang="en-US" sz="1200"/>
          </a:p>
        </p:txBody>
      </p:sp>
      <p:grpSp>
        <p:nvGrpSpPr>
          <p:cNvPr id="11" name="Group 48"/>
          <p:cNvGrpSpPr/>
          <p:nvPr/>
        </p:nvGrpSpPr>
        <p:grpSpPr>
          <a:xfrm>
            <a:off x="6270423" y="2783603"/>
            <a:ext cx="2496126" cy="1723904"/>
            <a:chOff x="5979967" y="3644216"/>
            <a:chExt cx="2496126" cy="1723904"/>
          </a:xfrm>
        </p:grpSpPr>
        <p:sp>
          <p:nvSpPr>
            <p:cNvPr id="5" name="Oval 4"/>
            <p:cNvSpPr/>
            <p:nvPr/>
          </p:nvSpPr>
          <p:spPr bwMode="auto">
            <a:xfrm>
              <a:off x="5979967" y="4461198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897672" y="3644216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97672" y="5162528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270500" y="3644216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smtClean="0">
                  <a:latin typeface="+mj-l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270500" y="5162528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5" idx="7"/>
              <a:endCxn id="7" idx="3"/>
            </p:cNvCxnSpPr>
            <p:nvPr/>
          </p:nvCxnSpPr>
          <p:spPr bwMode="auto">
            <a:xfrm rot="5400000" flipH="1" flipV="1">
              <a:off x="6205813" y="3769339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5" idx="5"/>
              <a:endCxn id="8" idx="1"/>
            </p:cNvCxnSpPr>
            <p:nvPr/>
          </p:nvCxnSpPr>
          <p:spPr bwMode="auto">
            <a:xfrm rot="16200000" flipH="1">
              <a:off x="6263639" y="4528495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7" idx="6"/>
              <a:endCxn id="9" idx="2"/>
            </p:cNvCxnSpPr>
            <p:nvPr/>
          </p:nvCxnSpPr>
          <p:spPr bwMode="auto">
            <a:xfrm>
              <a:off x="7103265" y="3747012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8" idx="6"/>
              <a:endCxn id="10" idx="2"/>
            </p:cNvCxnSpPr>
            <p:nvPr/>
          </p:nvCxnSpPr>
          <p:spPr bwMode="auto">
            <a:xfrm>
              <a:off x="7103265" y="5265324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8" idx="7"/>
              <a:endCxn id="9" idx="3"/>
            </p:cNvCxnSpPr>
            <p:nvPr/>
          </p:nvCxnSpPr>
          <p:spPr bwMode="auto">
            <a:xfrm rot="5400000" flipH="1" flipV="1">
              <a:off x="7000414" y="3892443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0" idx="1"/>
              <a:endCxn id="5" idx="6"/>
            </p:cNvCxnSpPr>
            <p:nvPr/>
          </p:nvCxnSpPr>
          <p:spPr bwMode="auto">
            <a:xfrm rot="16200000" flipV="1">
              <a:off x="6928763" y="3820791"/>
              <a:ext cx="628642" cy="2115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7"/>
              <a:endCxn id="7" idx="5"/>
            </p:cNvCxnSpPr>
            <p:nvPr/>
          </p:nvCxnSpPr>
          <p:spPr bwMode="auto">
            <a:xfrm rot="5400000" flipH="1" flipV="1">
              <a:off x="6386689" y="4506168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1"/>
            </p:cNvCxnSpPr>
            <p:nvPr/>
          </p:nvCxnSpPr>
          <p:spPr bwMode="auto">
            <a:xfrm rot="5400000">
              <a:off x="6241312" y="4506168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7"/>
              <a:endCxn id="9" idx="5"/>
            </p:cNvCxnSpPr>
            <p:nvPr/>
          </p:nvCxnSpPr>
          <p:spPr bwMode="auto">
            <a:xfrm rot="5400000" flipH="1" flipV="1">
              <a:off x="7759516" y="4506169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9" idx="3"/>
              <a:endCxn id="10" idx="1"/>
            </p:cNvCxnSpPr>
            <p:nvPr/>
          </p:nvCxnSpPr>
          <p:spPr bwMode="auto">
            <a:xfrm rot="5400000">
              <a:off x="7614141" y="4506168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42"/>
          <p:cNvGrpSpPr/>
          <p:nvPr/>
        </p:nvGrpSpPr>
        <p:grpSpPr>
          <a:xfrm>
            <a:off x="6270423" y="2783603"/>
            <a:ext cx="1123298" cy="1723904"/>
            <a:chOff x="670030" y="1470511"/>
            <a:chExt cx="1123298" cy="1723904"/>
          </a:xfrm>
        </p:grpSpPr>
        <p:sp>
          <p:nvSpPr>
            <p:cNvPr id="44" name="Oval 43"/>
            <p:cNvSpPr/>
            <p:nvPr/>
          </p:nvSpPr>
          <p:spPr bwMode="auto">
            <a:xfrm>
              <a:off x="670030" y="2287493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587735" y="147051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587735" y="298882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stCxn id="44" idx="7"/>
              <a:endCxn id="45" idx="3"/>
            </p:cNvCxnSpPr>
            <p:nvPr/>
          </p:nvCxnSpPr>
          <p:spPr bwMode="auto">
            <a:xfrm rot="5400000" flipH="1" flipV="1">
              <a:off x="895876" y="1595634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44" idx="5"/>
              <a:endCxn id="46" idx="1"/>
            </p:cNvCxnSpPr>
            <p:nvPr/>
          </p:nvCxnSpPr>
          <p:spPr bwMode="auto">
            <a:xfrm rot="16200000" flipH="1">
              <a:off x="953702" y="2354790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49"/>
          <p:cNvGrpSpPr/>
          <p:nvPr/>
        </p:nvGrpSpPr>
        <p:grpSpPr>
          <a:xfrm>
            <a:off x="6270423" y="2783603"/>
            <a:ext cx="2496126" cy="1723904"/>
            <a:chOff x="4159188" y="1374259"/>
            <a:chExt cx="2496126" cy="1723904"/>
          </a:xfrm>
        </p:grpSpPr>
        <p:sp>
          <p:nvSpPr>
            <p:cNvPr id="51" name="Oval 50"/>
            <p:cNvSpPr/>
            <p:nvPr/>
          </p:nvSpPr>
          <p:spPr bwMode="auto">
            <a:xfrm>
              <a:off x="4159188" y="2191241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076893" y="1374259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076893" y="289257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49721" y="1374259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smtClean="0">
                  <a:latin typeface="+mj-l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449721" y="289257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51" idx="7"/>
              <a:endCxn id="52" idx="3"/>
            </p:cNvCxnSpPr>
            <p:nvPr/>
          </p:nvCxnSpPr>
          <p:spPr bwMode="auto">
            <a:xfrm rot="5400000" flipH="1" flipV="1">
              <a:off x="4385034" y="1499382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5"/>
              <a:endCxn id="53" idx="1"/>
            </p:cNvCxnSpPr>
            <p:nvPr/>
          </p:nvCxnSpPr>
          <p:spPr bwMode="auto">
            <a:xfrm rot="16200000" flipH="1">
              <a:off x="4442860" y="2258538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2" idx="6"/>
              <a:endCxn id="54" idx="2"/>
            </p:cNvCxnSpPr>
            <p:nvPr/>
          </p:nvCxnSpPr>
          <p:spPr bwMode="auto">
            <a:xfrm>
              <a:off x="5282486" y="1477055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6"/>
              <a:endCxn id="55" idx="2"/>
            </p:cNvCxnSpPr>
            <p:nvPr/>
          </p:nvCxnSpPr>
          <p:spPr bwMode="auto">
            <a:xfrm>
              <a:off x="5282486" y="2995367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3" idx="7"/>
              <a:endCxn id="54" idx="3"/>
            </p:cNvCxnSpPr>
            <p:nvPr/>
          </p:nvCxnSpPr>
          <p:spPr bwMode="auto">
            <a:xfrm rot="5400000" flipH="1" flipV="1">
              <a:off x="5179635" y="1622486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3" idx="7"/>
              <a:endCxn id="52" idx="5"/>
            </p:cNvCxnSpPr>
            <p:nvPr/>
          </p:nvCxnSpPr>
          <p:spPr bwMode="auto">
            <a:xfrm rot="5400000" flipH="1" flipV="1">
              <a:off x="4565910" y="2236211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2" idx="3"/>
              <a:endCxn id="53" idx="1"/>
            </p:cNvCxnSpPr>
            <p:nvPr/>
          </p:nvCxnSpPr>
          <p:spPr bwMode="auto">
            <a:xfrm rot="5400000">
              <a:off x="4420533" y="2236211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62"/>
          <p:cNvGrpSpPr/>
          <p:nvPr/>
        </p:nvGrpSpPr>
        <p:grpSpPr>
          <a:xfrm>
            <a:off x="6270423" y="2783603"/>
            <a:ext cx="2496126" cy="1723904"/>
            <a:chOff x="886599" y="3981101"/>
            <a:chExt cx="2496126" cy="1723904"/>
          </a:xfrm>
        </p:grpSpPr>
        <p:sp>
          <p:nvSpPr>
            <p:cNvPr id="64" name="Oval 63"/>
            <p:cNvSpPr/>
            <p:nvPr/>
          </p:nvSpPr>
          <p:spPr bwMode="auto">
            <a:xfrm>
              <a:off x="886599" y="4798083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804304" y="398110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1804304" y="549941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177132" y="398110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177132" y="549941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4" idx="7"/>
              <a:endCxn id="65" idx="3"/>
            </p:cNvCxnSpPr>
            <p:nvPr/>
          </p:nvCxnSpPr>
          <p:spPr bwMode="auto">
            <a:xfrm rot="5400000" flipH="1" flipV="1">
              <a:off x="1112445" y="4106224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4" idx="5"/>
              <a:endCxn id="66" idx="1"/>
            </p:cNvCxnSpPr>
            <p:nvPr/>
          </p:nvCxnSpPr>
          <p:spPr bwMode="auto">
            <a:xfrm rot="16200000" flipH="1">
              <a:off x="1170271" y="4865380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stCxn id="65" idx="6"/>
              <a:endCxn id="67" idx="2"/>
            </p:cNvCxnSpPr>
            <p:nvPr/>
          </p:nvCxnSpPr>
          <p:spPr bwMode="auto">
            <a:xfrm>
              <a:off x="2009897" y="4083897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66" idx="6"/>
              <a:endCxn id="68" idx="2"/>
            </p:cNvCxnSpPr>
            <p:nvPr/>
          </p:nvCxnSpPr>
          <p:spPr bwMode="auto">
            <a:xfrm>
              <a:off x="2009897" y="5602209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6" idx="7"/>
              <a:endCxn id="67" idx="3"/>
            </p:cNvCxnSpPr>
            <p:nvPr/>
          </p:nvCxnSpPr>
          <p:spPr bwMode="auto">
            <a:xfrm rot="5400000" flipH="1" flipV="1">
              <a:off x="1907046" y="4229328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1"/>
              <a:endCxn id="64" idx="6"/>
            </p:cNvCxnSpPr>
            <p:nvPr/>
          </p:nvCxnSpPr>
          <p:spPr bwMode="auto">
            <a:xfrm rot="16200000" flipV="1">
              <a:off x="1835395" y="4157676"/>
              <a:ext cx="628642" cy="211504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stCxn id="66" idx="7"/>
              <a:endCxn id="65" idx="5"/>
            </p:cNvCxnSpPr>
            <p:nvPr/>
          </p:nvCxnSpPr>
          <p:spPr bwMode="auto">
            <a:xfrm rot="5400000" flipH="1" flipV="1">
              <a:off x="1293321" y="4843053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65" idx="3"/>
              <a:endCxn id="66" idx="1"/>
            </p:cNvCxnSpPr>
            <p:nvPr/>
          </p:nvCxnSpPr>
          <p:spPr bwMode="auto">
            <a:xfrm rot="5400000">
              <a:off x="1147944" y="4843053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68" idx="7"/>
              <a:endCxn id="67" idx="5"/>
            </p:cNvCxnSpPr>
            <p:nvPr/>
          </p:nvCxnSpPr>
          <p:spPr bwMode="auto">
            <a:xfrm rot="5400000" flipH="1" flipV="1">
              <a:off x="2666148" y="4843054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 bwMode="auto">
            <a:xfrm rot="5400000">
              <a:off x="2520773" y="4843053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SSSP: Revisiting the inductive definition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3980329"/>
            <a:ext cx="8311179" cy="2296982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carefully considered each u in a way that allowed us to </a:t>
            </a:r>
            <a:r>
              <a:rPr lang="en-US" dirty="0" smtClean="0">
                <a:solidFill>
                  <a:srgbClr val="FF9900"/>
                </a:solidFill>
              </a:rPr>
              <a:t>prune</a:t>
            </a:r>
            <a:r>
              <a:rPr lang="en-US" dirty="0" smtClean="0"/>
              <a:t> certain points</a:t>
            </a:r>
          </a:p>
          <a:p>
            <a:r>
              <a:rPr lang="en-US" dirty="0" smtClean="0"/>
              <a:t>Instead we can look at all potential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  <a:r>
              <a:rPr lang="en-US" dirty="0" smtClean="0"/>
              <a:t>’s for each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</a:p>
          <a:p>
            <a:pPr lvl="1"/>
            <a:r>
              <a:rPr lang="en-US" dirty="0" smtClean="0"/>
              <a:t>Compute iteratively, by keeping a “frontier set” of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  <a:r>
              <a:rPr lang="en-US" dirty="0" smtClean="0"/>
              <a:t> nodes </a:t>
            </a:r>
            <a:r>
              <a:rPr lang="en-US" dirty="0" smtClean="0"/>
              <a:t>located at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edge-hops from the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4978" y="1527586"/>
            <a:ext cx="6953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(v)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if (v == source) then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return &lt;distance 0, path [v]&gt;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} else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find </a:t>
            </a:r>
            <a:r>
              <a:rPr lang="en-US" sz="1600" b="1" dirty="0" err="1" smtClean="0">
                <a:latin typeface="Consolas"/>
                <a:cs typeface="Consolas"/>
              </a:rPr>
              <a:t>argmin_u</a:t>
            </a:r>
            <a:r>
              <a:rPr lang="en-US" sz="1600" b="1" dirty="0" smtClean="0">
                <a:latin typeface="Consolas"/>
                <a:cs typeface="Consolas"/>
              </a:rPr>
              <a:t> (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])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return &lt;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], path[u] + v&gt;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}</a:t>
            </a:r>
          </a:p>
          <a:p>
            <a:pPr marL="0" lvl="2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MapReduce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58" y="1452282"/>
            <a:ext cx="8218842" cy="4738968"/>
          </a:xfrm>
        </p:spPr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node, node ID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sym typeface="Wingdings" pitchFamily="2" charset="2"/>
              </a:rPr>
              <a:t>, -,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  <a:endParaRPr lang="en-US" dirty="0" smtClean="0"/>
          </a:p>
          <a:p>
            <a:r>
              <a:rPr lang="en-US" dirty="0" smtClean="0"/>
              <a:t>map:</a:t>
            </a:r>
          </a:p>
          <a:p>
            <a:pPr lvl="1"/>
            <a:r>
              <a:rPr lang="en-US" dirty="0" smtClean="0"/>
              <a:t>take node ID </a:t>
            </a:r>
            <a:r>
              <a:rPr lang="en-US" dirty="0" smtClean="0">
                <a:sym typeface="Wingdings" pitchFamily="2" charset="2"/>
              </a:rPr>
              <a:t> &lt;distance, next,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 each 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-node-ID:</a:t>
            </a:r>
            <a:endParaRPr lang="en-US" dirty="0" smtClean="0"/>
          </a:p>
          <a:p>
            <a:pPr lvl="2"/>
            <a:r>
              <a:rPr lang="en-US" dirty="0" smtClean="0"/>
              <a:t>emit </a:t>
            </a:r>
            <a:r>
              <a:rPr lang="en-US" dirty="0" err="1" smtClean="0"/>
              <a:t>succ</a:t>
            </a:r>
            <a:r>
              <a:rPr lang="en-US" dirty="0" smtClean="0"/>
              <a:t>-node ID </a:t>
            </a:r>
            <a:r>
              <a:rPr lang="en-US" dirty="0" smtClean="0">
                <a:sym typeface="Wingdings" pitchFamily="2" charset="2"/>
              </a:rPr>
              <a:t> {&lt;node ID, </a:t>
            </a:r>
            <a:r>
              <a:rPr lang="en-US" dirty="0" err="1" smtClean="0">
                <a:sym typeface="Wingdings" pitchFamily="2" charset="2"/>
              </a:rPr>
              <a:t>distance+edge-cost</a:t>
            </a:r>
            <a:r>
              <a:rPr lang="en-US" dirty="0" smtClean="0">
                <a:sym typeface="Wingdings" pitchFamily="2" charset="2"/>
              </a:rPr>
              <a:t>&gt;}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emit node ID 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 distance,{&lt;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succ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-node-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ID,edge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-cost&gt;}</a:t>
            </a:r>
            <a:endParaRPr lang="en-US" dirty="0" smtClean="0"/>
          </a:p>
          <a:p>
            <a:r>
              <a:rPr lang="en-US" dirty="0" smtClean="0"/>
              <a:t>reduce: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distance := min cost from a predecessor; next := that </a:t>
            </a:r>
            <a:r>
              <a:rPr lang="en-US" dirty="0" err="1" smtClean="0">
                <a:sym typeface="Wingdings" pitchFamily="2" charset="2"/>
              </a:rPr>
              <a:t>predec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dirty="0" smtClean="0"/>
              <a:t>emit node ID </a:t>
            </a:r>
            <a:r>
              <a:rPr lang="en-US" dirty="0" smtClean="0">
                <a:sym typeface="Wingdings" pitchFamily="2" charset="2"/>
              </a:rPr>
              <a:t> &lt;distance, next,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</a:p>
          <a:p>
            <a:r>
              <a:rPr lang="en-US" dirty="0" smtClean="0">
                <a:sym typeface="Wingdings" pitchFamily="2" charset="2"/>
              </a:rPr>
              <a:t>Repeat until no changes</a:t>
            </a:r>
          </a:p>
          <a:p>
            <a:r>
              <a:rPr lang="en-US" dirty="0" err="1" smtClean="0">
                <a:sym typeface="Wingdings" pitchFamily="2" charset="2"/>
              </a:rPr>
              <a:t>Postprocessing</a:t>
            </a:r>
            <a:r>
              <a:rPr lang="en-US" dirty="0" smtClean="0">
                <a:sym typeface="Wingdings" pitchFamily="2" charset="2"/>
              </a:rPr>
              <a:t>: Remove adjacency lists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74889" y="4173967"/>
            <a:ext cx="2153342" cy="533688"/>
            <a:chOff x="6174889" y="4173967"/>
            <a:chExt cx="2153342" cy="533688"/>
          </a:xfrm>
        </p:grpSpPr>
        <p:sp>
          <p:nvSpPr>
            <p:cNvPr id="5" name="TextBox 4"/>
            <p:cNvSpPr txBox="1"/>
            <p:nvPr/>
          </p:nvSpPr>
          <p:spPr>
            <a:xfrm>
              <a:off x="6357820" y="4399878"/>
              <a:ext cx="1970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rgbClr val="92D050"/>
                  </a:solidFill>
                </a:rPr>
                <a:t>Why is this necessary?</a:t>
              </a:r>
              <a:endParaRPr lang="en-US" sz="1400">
                <a:solidFill>
                  <a:srgbClr val="92D05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6174889" y="4173967"/>
              <a:ext cx="613186" cy="258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991509" y="1330064"/>
            <a:ext cx="3195022" cy="735404"/>
            <a:chOff x="1991509" y="1330064"/>
            <a:chExt cx="3195022" cy="735404"/>
          </a:xfrm>
        </p:grpSpPr>
        <p:sp>
          <p:nvSpPr>
            <p:cNvPr id="8" name="TextBox 7"/>
            <p:cNvSpPr txBox="1"/>
            <p:nvPr/>
          </p:nvSpPr>
          <p:spPr>
            <a:xfrm>
              <a:off x="1991509" y="1330064"/>
              <a:ext cx="3195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The shortest path we have found so far from the source to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nodeID</a:t>
              </a:r>
              <a:r>
                <a:rPr lang="en-US" sz="1200" dirty="0" smtClean="0">
                  <a:solidFill>
                    <a:srgbClr val="FF0000"/>
                  </a:solidFill>
                </a:rPr>
                <a:t> has length </a:t>
              </a:r>
              <a:r>
                <a:rPr lang="en-US" sz="1200" dirty="0" smtClean="0">
                  <a:solidFill>
                    <a:srgbClr val="FF0000"/>
                  </a:solidFill>
                  <a:sym typeface="Symbol"/>
                </a:rPr>
                <a:t>…</a:t>
              </a:r>
              <a:r>
                <a:rPr lang="en-US" sz="1200" dirty="0">
                  <a:solidFill>
                    <a:srgbClr val="FF0000"/>
                  </a:solidFill>
                  <a:sym typeface="Symbol"/>
                </a:rPr>
                <a:t/>
              </a:r>
              <a:br>
                <a:rPr lang="en-US" sz="1200" dirty="0">
                  <a:solidFill>
                    <a:srgbClr val="FF0000"/>
                  </a:solidFill>
                  <a:sym typeface="Symbol"/>
                </a:rPr>
              </a:br>
              <a:r>
                <a:rPr lang="en-US" sz="1200" dirty="0" smtClean="0">
                  <a:solidFill>
                    <a:srgbClr val="FF0000"/>
                  </a:solidFill>
                  <a:sym typeface="Symbol"/>
                </a:rPr>
                <a:t>(this is 0 for the source)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701092" y="1785769"/>
              <a:ext cx="473336" cy="279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6700221" y="1281953"/>
            <a:ext cx="2443779" cy="686696"/>
            <a:chOff x="6700221" y="1281953"/>
            <a:chExt cx="2443779" cy="686696"/>
          </a:xfrm>
        </p:grpSpPr>
        <p:sp>
          <p:nvSpPr>
            <p:cNvPr id="12" name="TextBox 11"/>
            <p:cNvSpPr txBox="1"/>
            <p:nvPr/>
          </p:nvSpPr>
          <p:spPr>
            <a:xfrm>
              <a:off x="6700221" y="1281953"/>
              <a:ext cx="2443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... and here is the adjacency </a:t>
              </a:r>
              <a:br>
                <a:rPr lang="en-US" sz="1200" dirty="0" smtClean="0">
                  <a:solidFill>
                    <a:srgbClr val="FF0000"/>
                  </a:solidFill>
                </a:rPr>
              </a:br>
              <a:r>
                <a:rPr lang="en-US" sz="1200" dirty="0" smtClean="0">
                  <a:solidFill>
                    <a:srgbClr val="FF0000"/>
                  </a:solidFill>
                </a:rPr>
                <a:t>list for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nodeID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2"/>
            </p:cNvCxnSpPr>
            <p:nvPr/>
          </p:nvCxnSpPr>
          <p:spPr bwMode="auto">
            <a:xfrm flipH="1">
              <a:off x="7356438" y="1743618"/>
              <a:ext cx="565673" cy="225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734287" y="3175298"/>
            <a:ext cx="2538803" cy="1030942"/>
            <a:chOff x="6734287" y="3175298"/>
            <a:chExt cx="2538803" cy="1030942"/>
          </a:xfrm>
        </p:grpSpPr>
        <p:sp>
          <p:nvSpPr>
            <p:cNvPr id="18" name="TextBox 17"/>
            <p:cNvSpPr txBox="1"/>
            <p:nvPr/>
          </p:nvSpPr>
          <p:spPr>
            <a:xfrm>
              <a:off x="7166384" y="3175298"/>
              <a:ext cx="2106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This is a new path from 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the source to succ-node-ID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that we just discovered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(not necessarily shortest)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Arc 18"/>
            <p:cNvSpPr/>
            <p:nvPr/>
          </p:nvSpPr>
          <p:spPr bwMode="auto">
            <a:xfrm rot="17297997">
              <a:off x="6734287" y="3291840"/>
              <a:ext cx="914400" cy="914400"/>
            </a:xfrm>
            <a:prstGeom prst="arc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71247" y="1292711"/>
            <a:ext cx="190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... this is the next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hop on that path...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 flipH="1">
            <a:off x="5454128" y="1754376"/>
            <a:ext cx="770068" cy="2913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0: Base case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(a,&lt;s,10&gt;) (c,&lt;s,5&gt;)</a:t>
            </a:r>
            <a:r>
              <a:rPr lang="en-US" smtClean="0">
                <a:latin typeface="+mn-lt"/>
              </a:rPr>
              <a:t> edges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mtClean="0">
                <a:solidFill>
                  <a:srgbClr val="FF0000"/>
                </a:solidFill>
                <a:latin typeface="+mn-lt"/>
              </a:rPr>
            </a:br>
            <a:r>
              <a:rPr lang="en-US" smtClean="0">
                <a:latin typeface="+mn-lt"/>
              </a:rPr>
              <a:t>	</a:t>
            </a:r>
            <a:endParaRPr lang="en-US" smtClean="0">
              <a:solidFill>
                <a:srgbClr val="FF0000"/>
              </a:solidFill>
              <a:latin typeface="+mn-lt"/>
            </a:endParaRP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(a,&lt;10, ...&gt;) (c,&lt;5, ...&gt;)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2022439" y="3797450"/>
            <a:ext cx="830132" cy="1538343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275621" y="3539264"/>
            <a:ext cx="83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2058098" y="4388017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8381" y="44352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117" name="Oval 116"/>
          <p:cNvSpPr/>
          <p:nvPr/>
        </p:nvSpPr>
        <p:spPr bwMode="auto">
          <a:xfrm>
            <a:off x="3872149" y="2773068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3872149" y="5774353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6585852" y="2773068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6585852" y="5774353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9118" y="25856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978331" y="25250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533110" y="603971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011820" y="60606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25" name="Straight Arrow Connector 124"/>
          <p:cNvCxnSpPr>
            <a:stCxn id="115" idx="7"/>
            <a:endCxn id="117" idx="3"/>
          </p:cNvCxnSpPr>
          <p:nvPr/>
        </p:nvCxnSpPr>
        <p:spPr bwMode="auto">
          <a:xfrm rot="5400000" flipH="1" flipV="1">
            <a:off x="2504533" y="3020402"/>
            <a:ext cx="1327581" cy="15266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115" idx="5"/>
            <a:endCxn id="118" idx="1"/>
          </p:cNvCxnSpPr>
          <p:nvPr/>
        </p:nvCxnSpPr>
        <p:spPr bwMode="auto">
          <a:xfrm rot="16200000" flipH="1">
            <a:off x="2618839" y="4521043"/>
            <a:ext cx="1098968" cy="15266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17" idx="6"/>
            <a:endCxn id="119" idx="2"/>
          </p:cNvCxnSpPr>
          <p:nvPr/>
        </p:nvCxnSpPr>
        <p:spPr bwMode="auto">
          <a:xfrm>
            <a:off x="4278549" y="2976268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18" idx="6"/>
            <a:endCxn id="120" idx="2"/>
          </p:cNvCxnSpPr>
          <p:nvPr/>
        </p:nvCxnSpPr>
        <p:spPr bwMode="auto">
          <a:xfrm>
            <a:off x="4278549" y="5977553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118" idx="7"/>
            <a:endCxn id="119" idx="3"/>
          </p:cNvCxnSpPr>
          <p:nvPr/>
        </p:nvCxnSpPr>
        <p:spPr bwMode="auto">
          <a:xfrm rot="5400000" flipH="1" flipV="1">
            <a:off x="4075242" y="3263744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120" idx="1"/>
            <a:endCxn id="115" idx="6"/>
          </p:cNvCxnSpPr>
          <p:nvPr/>
        </p:nvCxnSpPr>
        <p:spPr bwMode="auto">
          <a:xfrm rot="16200000" flipV="1">
            <a:off x="3933607" y="3122108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118" idx="7"/>
            <a:endCxn id="117" idx="5"/>
          </p:cNvCxnSpPr>
          <p:nvPr/>
        </p:nvCxnSpPr>
        <p:spPr bwMode="auto">
          <a:xfrm rot="5400000" flipH="1" flipV="1">
            <a:off x="2862075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117" idx="3"/>
            <a:endCxn id="118" idx="1"/>
          </p:cNvCxnSpPr>
          <p:nvPr/>
        </p:nvCxnSpPr>
        <p:spPr bwMode="auto">
          <a:xfrm rot="5400000">
            <a:off x="2574707" y="447691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>
            <a:stCxn id="120" idx="7"/>
            <a:endCxn id="119" idx="5"/>
          </p:cNvCxnSpPr>
          <p:nvPr/>
        </p:nvCxnSpPr>
        <p:spPr bwMode="auto">
          <a:xfrm rot="5400000" flipH="1" flipV="1">
            <a:off x="5575778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>
            <a:stCxn id="119" idx="3"/>
            <a:endCxn id="120" idx="1"/>
          </p:cNvCxnSpPr>
          <p:nvPr/>
        </p:nvCxnSpPr>
        <p:spPr bwMode="auto">
          <a:xfrm rot="5400000">
            <a:off x="5288410" y="447691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2677529" y="352086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136" name="TextBox 135"/>
          <p:cNvSpPr txBox="1"/>
          <p:nvPr/>
        </p:nvSpPr>
        <p:spPr>
          <a:xfrm>
            <a:off x="2618536" y="50694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137" name="TextBox 136"/>
          <p:cNvSpPr txBox="1"/>
          <p:nvPr/>
        </p:nvSpPr>
        <p:spPr>
          <a:xfrm>
            <a:off x="3584555" y="4059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38" name="TextBox 137"/>
          <p:cNvSpPr txBox="1"/>
          <p:nvPr/>
        </p:nvSpPr>
        <p:spPr>
          <a:xfrm>
            <a:off x="4211361" y="40813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139" name="TextBox 138"/>
          <p:cNvSpPr txBox="1"/>
          <p:nvPr/>
        </p:nvSpPr>
        <p:spPr>
          <a:xfrm>
            <a:off x="5280619" y="25695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140" name="TextBox 139"/>
          <p:cNvSpPr txBox="1"/>
          <p:nvPr/>
        </p:nvSpPr>
        <p:spPr>
          <a:xfrm>
            <a:off x="5147883" y="41329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141" name="TextBox 140"/>
          <p:cNvSpPr txBox="1"/>
          <p:nvPr/>
        </p:nvSpPr>
        <p:spPr>
          <a:xfrm>
            <a:off x="5538715" y="516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142" name="TextBox 141"/>
          <p:cNvSpPr txBox="1"/>
          <p:nvPr/>
        </p:nvSpPr>
        <p:spPr>
          <a:xfrm>
            <a:off x="5251121" y="602071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43" name="TextBox 142"/>
          <p:cNvSpPr txBox="1"/>
          <p:nvPr/>
        </p:nvSpPr>
        <p:spPr>
          <a:xfrm>
            <a:off x="6357250" y="42730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144" name="TextBox 143"/>
          <p:cNvSpPr txBox="1"/>
          <p:nvPr/>
        </p:nvSpPr>
        <p:spPr>
          <a:xfrm>
            <a:off x="6947186" y="42582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(a,&lt;c,8&gt;) (c,&lt;a,9&gt;) </a:t>
            </a:r>
            <a:r>
              <a:rPr lang="en-US" smtClean="0">
                <a:solidFill>
                  <a:srgbClr val="FF0000"/>
                </a:solidFill>
              </a:rPr>
              <a:t>(b,&lt;a,11&gt;)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mtClean="0">
                <a:solidFill>
                  <a:srgbClr val="FF0000"/>
                </a:solidFill>
                <a:latin typeface="+mn-lt"/>
              </a:rPr>
            </a:br>
            <a:r>
              <a:rPr lang="en-US" smtClean="0">
                <a:latin typeface="+mn-lt"/>
              </a:rPr>
              <a:t>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(b,&lt;c,14&gt;) (d,&lt;c,7&gt;)</a:t>
            </a:r>
            <a:r>
              <a:rPr lang="en-US" smtClean="0"/>
              <a:t> edges</a:t>
            </a:r>
            <a:endParaRPr lang="en-US" smtClean="0">
              <a:solidFill>
                <a:srgbClr val="FF0000"/>
              </a:solidFill>
              <a:latin typeface="+mn-lt"/>
            </a:endParaRP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(a,&lt;8, ...&gt;) </a:t>
            </a:r>
            <a:r>
              <a:rPr lang="en-US" smtClean="0">
                <a:latin typeface="+mn-lt"/>
              </a:rPr>
              <a:t>(c,&lt;5, ...&gt;)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(b,&lt;11, ...&gt;) (d,&lt;7, ...&gt;)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2058101" y="4388018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3872152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10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872152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585855" y="2773069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585855" y="5774354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5" name="Straight Arrow Connector 84"/>
          <p:cNvCxnSpPr>
            <a:stCxn id="80" idx="7"/>
            <a:endCxn id="81" idx="3"/>
          </p:cNvCxnSpPr>
          <p:nvPr/>
        </p:nvCxnSpPr>
        <p:spPr bwMode="auto">
          <a:xfrm rot="5400000" flipH="1" flipV="1">
            <a:off x="2504536" y="3020403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0" idx="5"/>
            <a:endCxn id="82" idx="1"/>
          </p:cNvCxnSpPr>
          <p:nvPr/>
        </p:nvCxnSpPr>
        <p:spPr bwMode="auto">
          <a:xfrm rot="16200000" flipH="1">
            <a:off x="2618842" y="4521044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81" idx="6"/>
            <a:endCxn id="83" idx="2"/>
          </p:cNvCxnSpPr>
          <p:nvPr/>
        </p:nvCxnSpPr>
        <p:spPr bwMode="auto">
          <a:xfrm>
            <a:off x="4278552" y="2976269"/>
            <a:ext cx="2307303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 bwMode="auto">
          <a:xfrm>
            <a:off x="4278552" y="5977554"/>
            <a:ext cx="2307303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82" idx="7"/>
            <a:endCxn id="83" idx="3"/>
          </p:cNvCxnSpPr>
          <p:nvPr/>
        </p:nvCxnSpPr>
        <p:spPr bwMode="auto">
          <a:xfrm rot="5400000" flipH="1" flipV="1">
            <a:off x="4075245" y="3263745"/>
            <a:ext cx="2713917" cy="24263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4" idx="1"/>
            <a:endCxn id="80" idx="6"/>
          </p:cNvCxnSpPr>
          <p:nvPr/>
        </p:nvCxnSpPr>
        <p:spPr bwMode="auto">
          <a:xfrm rot="16200000" flipV="1">
            <a:off x="3933610" y="3122109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82" idx="7"/>
            <a:endCxn id="81" idx="5"/>
          </p:cNvCxnSpPr>
          <p:nvPr/>
        </p:nvCxnSpPr>
        <p:spPr bwMode="auto">
          <a:xfrm rot="5400000" flipH="1" flipV="1">
            <a:off x="2862078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3"/>
            <a:endCxn id="82" idx="1"/>
          </p:cNvCxnSpPr>
          <p:nvPr/>
        </p:nvCxnSpPr>
        <p:spPr bwMode="auto">
          <a:xfrm rot="5400000">
            <a:off x="2574710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4" idx="7"/>
            <a:endCxn id="83" idx="5"/>
          </p:cNvCxnSpPr>
          <p:nvPr/>
        </p:nvCxnSpPr>
        <p:spPr bwMode="auto">
          <a:xfrm rot="5400000" flipH="1" flipV="1">
            <a:off x="5575781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83" idx="3"/>
            <a:endCxn id="84" idx="1"/>
          </p:cNvCxnSpPr>
          <p:nvPr/>
        </p:nvCxnSpPr>
        <p:spPr bwMode="auto">
          <a:xfrm rot="5400000">
            <a:off x="5288413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677532" y="35208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96" name="TextBox 95"/>
          <p:cNvSpPr txBox="1"/>
          <p:nvPr/>
        </p:nvSpPr>
        <p:spPr>
          <a:xfrm>
            <a:off x="2618539" y="5069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3584558" y="40591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98" name="TextBox 97"/>
          <p:cNvSpPr txBox="1"/>
          <p:nvPr/>
        </p:nvSpPr>
        <p:spPr>
          <a:xfrm>
            <a:off x="4211364" y="40813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99" name="TextBox 98"/>
          <p:cNvSpPr txBox="1"/>
          <p:nvPr/>
        </p:nvSpPr>
        <p:spPr>
          <a:xfrm>
            <a:off x="5147886" y="4132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100" name="TextBox 99"/>
          <p:cNvSpPr txBox="1"/>
          <p:nvPr/>
        </p:nvSpPr>
        <p:spPr>
          <a:xfrm>
            <a:off x="5538718" y="51653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101" name="TextBox 100"/>
          <p:cNvSpPr txBox="1"/>
          <p:nvPr/>
        </p:nvSpPr>
        <p:spPr>
          <a:xfrm>
            <a:off x="6357253" y="42730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102" name="TextBox 101"/>
          <p:cNvSpPr txBox="1"/>
          <p:nvPr/>
        </p:nvSpPr>
        <p:spPr>
          <a:xfrm>
            <a:off x="6947189" y="42582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109" name="TextBox 108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10" name="Freeform 109"/>
          <p:cNvSpPr/>
          <p:nvPr/>
        </p:nvSpPr>
        <p:spPr bwMode="auto">
          <a:xfrm>
            <a:off x="4281544" y="2517290"/>
            <a:ext cx="830132" cy="4001844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416854" y="2495773"/>
            <a:ext cx="8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2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(a,&lt;c,8&gt;) (c,&lt;a,9&gt;)</a:t>
            </a:r>
            <a:r>
              <a:rPr lang="en-US" smtClean="0"/>
              <a:t> (b,&lt;a,11&gt;) </a:t>
            </a:r>
            <a:r>
              <a:rPr lang="en-US" smtClean="0">
                <a:latin typeface="+mn-lt"/>
              </a:rPr>
              <a:t>	(b,&lt;c,14&gt;) (d,&lt;c,7&gt;)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 (b,&lt;d,13&gt;) (d,&lt;b,15&gt;)</a:t>
            </a:r>
            <a:r>
              <a:rPr lang="en-US" smtClean="0">
                <a:latin typeface="+mn-lt"/>
              </a:rPr>
              <a:t> edges</a:t>
            </a: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(a,&lt;8&gt;) (c,&lt;5&gt;) (b,&lt;11&gt;) (d,&lt;7&gt;)</a:t>
            </a:r>
            <a:endParaRPr lang="en-US"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058101" y="4388018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72152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72152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585855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11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585855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44" idx="7"/>
            <a:endCxn id="49" idx="3"/>
          </p:cNvCxnSpPr>
          <p:nvPr/>
        </p:nvCxnSpPr>
        <p:spPr bwMode="auto">
          <a:xfrm rot="5400000" flipH="1" flipV="1">
            <a:off x="2504536" y="3020403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4" idx="5"/>
            <a:endCxn id="51" idx="1"/>
          </p:cNvCxnSpPr>
          <p:nvPr/>
        </p:nvCxnSpPr>
        <p:spPr bwMode="auto">
          <a:xfrm rot="16200000" flipH="1">
            <a:off x="2618842" y="4521044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9" idx="6"/>
            <a:endCxn id="52" idx="2"/>
          </p:cNvCxnSpPr>
          <p:nvPr/>
        </p:nvCxnSpPr>
        <p:spPr bwMode="auto">
          <a:xfrm>
            <a:off x="4278552" y="2976269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 bwMode="auto">
          <a:xfrm>
            <a:off x="4278552" y="5977554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1" idx="7"/>
            <a:endCxn id="52" idx="3"/>
          </p:cNvCxnSpPr>
          <p:nvPr/>
        </p:nvCxnSpPr>
        <p:spPr bwMode="auto">
          <a:xfrm rot="5400000" flipH="1" flipV="1">
            <a:off x="4075245" y="3263745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3" idx="1"/>
            <a:endCxn id="44" idx="6"/>
          </p:cNvCxnSpPr>
          <p:nvPr/>
        </p:nvCxnSpPr>
        <p:spPr bwMode="auto">
          <a:xfrm rot="16200000" flipV="1">
            <a:off x="3933610" y="3122109"/>
            <a:ext cx="1242652" cy="41808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1" idx="7"/>
            <a:endCxn id="49" idx="5"/>
          </p:cNvCxnSpPr>
          <p:nvPr/>
        </p:nvCxnSpPr>
        <p:spPr bwMode="auto">
          <a:xfrm rot="5400000" flipH="1" flipV="1">
            <a:off x="2862078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9" idx="3"/>
            <a:endCxn id="51" idx="1"/>
          </p:cNvCxnSpPr>
          <p:nvPr/>
        </p:nvCxnSpPr>
        <p:spPr bwMode="auto">
          <a:xfrm rot="5400000">
            <a:off x="2574710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3" idx="7"/>
            <a:endCxn id="52" idx="5"/>
          </p:cNvCxnSpPr>
          <p:nvPr/>
        </p:nvCxnSpPr>
        <p:spPr bwMode="auto">
          <a:xfrm rot="5400000" flipH="1" flipV="1">
            <a:off x="5575781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2" idx="3"/>
            <a:endCxn id="53" idx="1"/>
          </p:cNvCxnSpPr>
          <p:nvPr/>
        </p:nvCxnSpPr>
        <p:spPr bwMode="auto">
          <a:xfrm rot="5400000">
            <a:off x="5288413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677532" y="35208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65" name="TextBox 64"/>
          <p:cNvSpPr txBox="1"/>
          <p:nvPr/>
        </p:nvSpPr>
        <p:spPr>
          <a:xfrm>
            <a:off x="2618539" y="5069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66" name="TextBox 65"/>
          <p:cNvSpPr txBox="1"/>
          <p:nvPr/>
        </p:nvSpPr>
        <p:spPr>
          <a:xfrm>
            <a:off x="3584558" y="40591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67" name="TextBox 66"/>
          <p:cNvSpPr txBox="1"/>
          <p:nvPr/>
        </p:nvSpPr>
        <p:spPr>
          <a:xfrm>
            <a:off x="4211364" y="40813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5147886" y="4132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5538718" y="51653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70" name="TextBox 69"/>
          <p:cNvSpPr txBox="1"/>
          <p:nvPr/>
        </p:nvSpPr>
        <p:spPr>
          <a:xfrm>
            <a:off x="6357253" y="42730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6947189" y="42582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72" name="TextBox 71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78" name="TextBox 77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79" name="Freeform 78"/>
          <p:cNvSpPr/>
          <p:nvPr/>
        </p:nvSpPr>
        <p:spPr bwMode="auto">
          <a:xfrm>
            <a:off x="7293685" y="2517290"/>
            <a:ext cx="830132" cy="4001844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504298" y="2495773"/>
            <a:ext cx="8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Representing data in graphs</a:t>
            </a:r>
          </a:p>
          <a:p>
            <a:r>
              <a:rPr lang="en-US" dirty="0" smtClean="0"/>
              <a:t>Graph algorithms in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Computation model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A toolbox of algorithms</a:t>
            </a:r>
          </a:p>
          <a:p>
            <a:pPr lvl="1"/>
            <a:r>
              <a:rPr lang="en-US" dirty="0" smtClean="0"/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Bayes</a:t>
            </a:r>
          </a:p>
          <a:p>
            <a:pPr lvl="1"/>
            <a:r>
              <a:rPr lang="en-US" dirty="0" smtClean="0"/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993167" y="1709823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3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(a,&lt;c,8&gt;) (c,&lt;a,9&gt;)</a:t>
            </a:r>
            <a:r>
              <a:rPr lang="en-US" smtClean="0"/>
              <a:t> (b,&lt;a,11&gt;) </a:t>
            </a:r>
            <a:r>
              <a:rPr lang="en-US" smtClean="0">
                <a:latin typeface="+mn-lt"/>
              </a:rPr>
              <a:t/>
            </a:r>
            <a:br>
              <a:rPr lang="en-US" smtClean="0">
                <a:latin typeface="+mn-lt"/>
              </a:rPr>
            </a:br>
            <a:r>
              <a:rPr lang="en-US" smtClean="0">
                <a:latin typeface="+mn-lt"/>
              </a:rPr>
              <a:t>	(b,&lt;c,14&gt;) (d,&lt;c,7&gt;) (b,&lt;d,13&gt;) (d,&lt;b,15&gt;) edges</a:t>
            </a: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(a,&lt;8&gt;) (c,&lt;5&gt;) (b,&lt;11&gt;) (d,&lt;7&gt;)</a:t>
            </a:r>
            <a:endParaRPr lang="en-US">
              <a:latin typeface="+mn-lt"/>
            </a:endParaRPr>
          </a:p>
        </p:txBody>
      </p:sp>
      <p:sp>
        <p:nvSpPr>
          <p:cNvPr id="50" name="Rectangular Callout 49"/>
          <p:cNvSpPr/>
          <p:nvPr/>
        </p:nvSpPr>
        <p:spPr bwMode="auto">
          <a:xfrm>
            <a:off x="6135130" y="268940"/>
            <a:ext cx="2104448" cy="687627"/>
          </a:xfrm>
          <a:prstGeom prst="wedgeRectCallout">
            <a:avLst>
              <a:gd name="adj1" fmla="val -35758"/>
              <a:gd name="adj2" fmla="val 102006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660066"/>
                </a:solidFill>
                <a:latin typeface="+mj-lt"/>
              </a:rPr>
              <a:t>No change! Convergence!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22" y="5550942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Question: If a vertex's path cost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is the same in two consecutive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rounds, can we be sure that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this vertex has converged?</a:t>
            </a:r>
            <a:endParaRPr lang="en-US" sz="160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058101" y="2773069"/>
            <a:ext cx="5201994" cy="3407685"/>
            <a:chOff x="1961279" y="2687005"/>
            <a:chExt cx="5201994" cy="3407685"/>
          </a:xfrm>
        </p:grpSpPr>
        <p:sp>
          <p:nvSpPr>
            <p:cNvPr id="49" name="Oval 48"/>
            <p:cNvSpPr/>
            <p:nvPr/>
          </p:nvSpPr>
          <p:spPr bwMode="auto">
            <a:xfrm>
              <a:off x="1961279" y="4301954"/>
              <a:ext cx="406400" cy="406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75330" y="2687005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8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75330" y="5688290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489033" y="2687005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Gill Sans MT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89033" y="5688290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7"/>
              <a:endCxn id="51" idx="3"/>
            </p:cNvCxnSpPr>
            <p:nvPr/>
          </p:nvCxnSpPr>
          <p:spPr bwMode="auto">
            <a:xfrm rot="5400000" flipH="1" flipV="1">
              <a:off x="2407714" y="2934339"/>
              <a:ext cx="1327581" cy="1526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2522020" y="4434980"/>
              <a:ext cx="1098968" cy="1526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6"/>
              <a:endCxn id="53" idx="2"/>
            </p:cNvCxnSpPr>
            <p:nvPr/>
          </p:nvCxnSpPr>
          <p:spPr bwMode="auto">
            <a:xfrm>
              <a:off x="4181730" y="2890205"/>
              <a:ext cx="230730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2" idx="6"/>
              <a:endCxn id="54" idx="2"/>
            </p:cNvCxnSpPr>
            <p:nvPr/>
          </p:nvCxnSpPr>
          <p:spPr bwMode="auto">
            <a:xfrm>
              <a:off x="4181730" y="5891490"/>
              <a:ext cx="230730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7"/>
              <a:endCxn id="53" idx="3"/>
            </p:cNvCxnSpPr>
            <p:nvPr/>
          </p:nvCxnSpPr>
          <p:spPr bwMode="auto">
            <a:xfrm rot="5400000" flipH="1" flipV="1">
              <a:off x="3978423" y="3177681"/>
              <a:ext cx="2713917" cy="24263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4" idx="1"/>
              <a:endCxn id="49" idx="6"/>
            </p:cNvCxnSpPr>
            <p:nvPr/>
          </p:nvCxnSpPr>
          <p:spPr bwMode="auto">
            <a:xfrm rot="16200000" flipV="1">
              <a:off x="3836788" y="3036045"/>
              <a:ext cx="1242652" cy="41808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2" idx="7"/>
              <a:endCxn id="51" idx="5"/>
            </p:cNvCxnSpPr>
            <p:nvPr/>
          </p:nvCxnSpPr>
          <p:spPr bwMode="auto">
            <a:xfrm rot="5400000" flipH="1" flipV="1">
              <a:off x="2765256" y="4390848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3"/>
              <a:endCxn id="52" idx="1"/>
            </p:cNvCxnSpPr>
            <p:nvPr/>
          </p:nvCxnSpPr>
          <p:spPr bwMode="auto">
            <a:xfrm rot="5400000">
              <a:off x="2477888" y="4390847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54" idx="7"/>
              <a:endCxn id="53" idx="5"/>
            </p:cNvCxnSpPr>
            <p:nvPr/>
          </p:nvCxnSpPr>
          <p:spPr bwMode="auto">
            <a:xfrm rot="5400000" flipH="1" flipV="1">
              <a:off x="5478959" y="4390848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53" idx="3"/>
              <a:endCxn id="54" idx="1"/>
            </p:cNvCxnSpPr>
            <p:nvPr/>
          </p:nvCxnSpPr>
          <p:spPr bwMode="auto">
            <a:xfrm rot="5400000">
              <a:off x="5191591" y="4390847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80710" y="343480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10</a:t>
              </a:r>
              <a:endParaRPr lang="en-US" sz="2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21717" y="49833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5</a:t>
              </a:r>
              <a:endParaRPr lang="en-US" sz="2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87736" y="397312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2</a:t>
              </a:r>
              <a:endParaRPr lang="en-US" sz="2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14542" y="399524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3</a:t>
              </a:r>
              <a:endParaRPr lang="en-US" sz="2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51064" y="40468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9</a:t>
              </a:r>
              <a:endParaRPr lang="en-US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41896" y="5079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7</a:t>
              </a:r>
              <a:endParaRPr lang="en-US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60431" y="41869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4</a:t>
              </a:r>
              <a:endParaRPr lang="en-US" sz="2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50367" y="41722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6</a:t>
              </a:r>
              <a:endParaRPr lang="en-US" sz="20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79" name="TextBox 78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SSSP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23528"/>
          </a:xfrm>
        </p:spPr>
        <p:txBody>
          <a:bodyPr/>
          <a:lstStyle/>
          <a:p>
            <a:r>
              <a:rPr lang="en-US" smtClean="0"/>
              <a:t>Path-based algorithms typically involve iterative map/reduce</a:t>
            </a:r>
          </a:p>
          <a:p>
            <a:r>
              <a:rPr lang="en-US" smtClean="0"/>
              <a:t>They are typically formulated in a way that traverses in “waves” or “stages”, like breadth-first search</a:t>
            </a:r>
          </a:p>
          <a:p>
            <a:pPr lvl="1"/>
            <a:r>
              <a:rPr lang="en-US" smtClean="0"/>
              <a:t>This allows for parallelism</a:t>
            </a:r>
          </a:p>
          <a:p>
            <a:pPr lvl="1"/>
            <a:r>
              <a:rPr lang="en-US" smtClean="0"/>
              <a:t>They need a way to test for convergence</a:t>
            </a:r>
          </a:p>
          <a:p>
            <a:r>
              <a:rPr lang="en-US" smtClean="0"/>
              <a:t>Example: Single-source shortest path (SSSP)</a:t>
            </a:r>
          </a:p>
          <a:p>
            <a:pPr lvl="1"/>
            <a:r>
              <a:rPr lang="en-US" smtClean="0"/>
              <a:t>Original Dijkstra formulation is hard to parallelize</a:t>
            </a:r>
          </a:p>
          <a:p>
            <a:pPr lvl="1"/>
            <a:r>
              <a:rPr lang="en-US" smtClean="0"/>
              <a:t>But we can make it work with the "wave" approach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k-means clustering</a:t>
            </a:r>
          </a:p>
          <a:p>
            <a:pPr lvl="1"/>
            <a:r>
              <a:rPr lang="en-US" dirty="0" smtClean="0"/>
              <a:t>Classification with Naïve Bayes</a:t>
            </a:r>
          </a:p>
          <a:p>
            <a:pPr lvl="1"/>
            <a:r>
              <a:rPr lang="en-US" dirty="0" smtClean="0"/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089063" y="427014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39" y="152400"/>
            <a:ext cx="8007555" cy="1143000"/>
          </a:xfrm>
        </p:spPr>
        <p:txBody>
          <a:bodyPr/>
          <a:lstStyle/>
          <a:p>
            <a:r>
              <a:rPr lang="en-US" smtClean="0"/>
              <a:t>Learning (clustering / classification)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our goal is to take a set of entities, possibly related, and group them</a:t>
            </a:r>
          </a:p>
          <a:p>
            <a:pPr lvl="1"/>
            <a:r>
              <a:rPr lang="en-US" smtClean="0"/>
              <a:t>If the groups are based on similarity, we call this </a:t>
            </a:r>
            <a:r>
              <a:rPr lang="en-US" smtClean="0">
                <a:solidFill>
                  <a:srgbClr val="FF9900"/>
                </a:solidFill>
              </a:rPr>
              <a:t>clustering</a:t>
            </a:r>
          </a:p>
          <a:p>
            <a:pPr lvl="1"/>
            <a:r>
              <a:rPr lang="en-US" smtClean="0"/>
              <a:t>If the groups are based on putting them into a semantically meaningful class, we call this </a:t>
            </a:r>
            <a:r>
              <a:rPr lang="en-US" smtClean="0">
                <a:solidFill>
                  <a:srgbClr val="FF9900"/>
                </a:solidFill>
              </a:rPr>
              <a:t>classification</a:t>
            </a:r>
          </a:p>
          <a:p>
            <a:pPr lvl="1"/>
            <a:endParaRPr lang="en-US" smtClean="0">
              <a:solidFill>
                <a:srgbClr val="FF9900"/>
              </a:solidFill>
            </a:endParaRPr>
          </a:p>
          <a:p>
            <a:r>
              <a:rPr lang="en-US" smtClean="0"/>
              <a:t>Both are instances of </a:t>
            </a:r>
            <a:r>
              <a:rPr lang="en-US" smtClean="0">
                <a:solidFill>
                  <a:srgbClr val="FF9900"/>
                </a:solidFill>
              </a:rPr>
              <a:t>machine learning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 bwMode="auto">
          <a:xfrm>
            <a:off x="5665549" y="1584758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751149" y="1562636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962110" y="2631894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12284" y="3066971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k-clustering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4227755"/>
            <a:ext cx="7873701" cy="2205318"/>
          </a:xfrm>
        </p:spPr>
        <p:txBody>
          <a:bodyPr/>
          <a:lstStyle/>
          <a:p>
            <a:r>
              <a:rPr lang="en-US" smtClean="0"/>
              <a:t>Given: A set of items in a n-dimensional </a:t>
            </a:r>
            <a:r>
              <a:rPr lang="en-US" smtClean="0">
                <a:solidFill>
                  <a:srgbClr val="FF9900"/>
                </a:solidFill>
              </a:rPr>
              <a:t>feature space</a:t>
            </a:r>
          </a:p>
          <a:p>
            <a:pPr lvl="1"/>
            <a:r>
              <a:rPr lang="en-US" smtClean="0"/>
              <a:t>Example: data points from survey, people in a social network</a:t>
            </a:r>
          </a:p>
          <a:p>
            <a:r>
              <a:rPr lang="en-US" smtClean="0"/>
              <a:t>Goal: Group the items into k “clusters”</a:t>
            </a:r>
          </a:p>
          <a:p>
            <a:pPr lvl="1"/>
            <a:r>
              <a:rPr lang="en-US" smtClean="0"/>
              <a:t>What would be a 'good' set of clusters?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2763805" y="2635581"/>
            <a:ext cx="196890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748259" y="3612661"/>
            <a:ext cx="23302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3177735" y="2345579"/>
            <a:ext cx="61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67849" y="367902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Expenses</a:t>
            </a: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4876510" y="1739616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63007" y="352417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770382" y="338406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55633" y="320708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90711" y="2971106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90711" y="2816248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57975" y="291211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116969" y="3037474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082987" y="180598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6006" y="1923970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90361" y="1946092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72026" y="1769112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27781" y="189447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82639" y="189447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990013" y="1761738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81336" y="252804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Items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endCxn id="25" idx="4"/>
          </p:cNvCxnSpPr>
          <p:nvPr/>
        </p:nvCxnSpPr>
        <p:spPr bwMode="auto">
          <a:xfrm flipV="1">
            <a:off x="5744583" y="1968215"/>
            <a:ext cx="274927" cy="6351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22" idx="4"/>
          </p:cNvCxnSpPr>
          <p:nvPr/>
        </p:nvCxnSpPr>
        <p:spPr bwMode="auto">
          <a:xfrm flipH="1" flipV="1">
            <a:off x="5127232" y="2019834"/>
            <a:ext cx="283864" cy="5404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2" idx="0"/>
            <a:endCxn id="24" idx="3"/>
          </p:cNvCxnSpPr>
          <p:nvPr/>
        </p:nvCxnSpPr>
        <p:spPr bwMode="auto">
          <a:xfrm flipV="1">
            <a:off x="5632554" y="1957416"/>
            <a:ext cx="206026" cy="5706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849797" y="20672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Clusters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29" idx="2"/>
          </p:cNvCxnSpPr>
          <p:nvPr/>
        </p:nvCxnSpPr>
        <p:spPr bwMode="auto">
          <a:xfrm flipV="1">
            <a:off x="4518212" y="1864978"/>
            <a:ext cx="232937" cy="2327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9" idx="2"/>
            <a:endCxn id="30" idx="0"/>
          </p:cNvCxnSpPr>
          <p:nvPr/>
        </p:nvCxnSpPr>
        <p:spPr bwMode="auto">
          <a:xfrm flipH="1">
            <a:off x="4257078" y="2405817"/>
            <a:ext cx="43324" cy="2260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Approach: k-Means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9847"/>
            <a:ext cx="7772400" cy="4532312"/>
          </a:xfrm>
        </p:spPr>
        <p:txBody>
          <a:bodyPr/>
          <a:lstStyle/>
          <a:p>
            <a:r>
              <a:rPr lang="en-US" dirty="0" smtClean="0"/>
              <a:t>Let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be representative points for each of our k clusters</a:t>
            </a:r>
          </a:p>
          <a:p>
            <a:pPr lvl="1"/>
            <a:r>
              <a:rPr lang="en-US" dirty="0" smtClean="0"/>
              <a:t>Specifically: the </a:t>
            </a:r>
            <a:r>
              <a:rPr lang="en-US" dirty="0" smtClean="0">
                <a:solidFill>
                  <a:srgbClr val="FF9900"/>
                </a:solidFill>
              </a:rPr>
              <a:t>centroid</a:t>
            </a:r>
            <a:r>
              <a:rPr lang="en-US" dirty="0" smtClean="0"/>
              <a:t> of the cluster</a:t>
            </a:r>
          </a:p>
          <a:p>
            <a:r>
              <a:rPr lang="en-US" dirty="0" smtClean="0"/>
              <a:t>Initialize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to random values in the data</a:t>
            </a:r>
          </a:p>
          <a:p>
            <a:r>
              <a:rPr lang="en-US" dirty="0" smtClean="0"/>
              <a:t>For t = 1, 2, …:</a:t>
            </a:r>
          </a:p>
          <a:p>
            <a:pPr lvl="1"/>
            <a:r>
              <a:rPr lang="en-US" dirty="0" smtClean="0"/>
              <a:t>Assign each point to the closest centroid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 becomes new centroid for its points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38379" y="5691935"/>
          <a:ext cx="2177582" cy="84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4" imgW="1206360" imgH="469800" progId="Equation.3">
                  <p:embed/>
                </p:oleObj>
              </mc:Choice>
              <mc:Fallback>
                <p:oleObj name="Equation" r:id="rId4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379" y="5691935"/>
                        <a:ext cx="2177582" cy="848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99294" y="4773454"/>
          <a:ext cx="4188034" cy="43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6" imgW="2679480" imgH="279360" progId="Equation.3">
                  <p:embed/>
                </p:oleObj>
              </mc:Choice>
              <mc:Fallback>
                <p:oleObj name="Equation" r:id="rId6" imgW="2679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4" y="4773454"/>
                        <a:ext cx="4188034" cy="43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(1/4)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(2/4)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39848" y="4001845"/>
            <a:ext cx="240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Randomly chosen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initial centers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4" name="5-Point Star 23"/>
          <p:cNvSpPr/>
          <p:nvPr/>
        </p:nvSpPr>
        <p:spPr bwMode="auto">
          <a:xfrm>
            <a:off x="3141233" y="3786692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089238" y="4423186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 bwMode="auto">
          <a:xfrm flipV="1">
            <a:off x="2216075" y="3856546"/>
            <a:ext cx="925158" cy="306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076226" y="4378362"/>
            <a:ext cx="935915" cy="1506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8" idx="3"/>
            <a:endCxn id="37" idx="1"/>
          </p:cNvCxnSpPr>
          <p:nvPr/>
        </p:nvCxnSpPr>
        <p:spPr bwMode="auto">
          <a:xfrm flipH="1">
            <a:off x="3276600" y="3042368"/>
            <a:ext cx="657530" cy="767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1" idx="3"/>
          </p:cNvCxnSpPr>
          <p:nvPr/>
        </p:nvCxnSpPr>
        <p:spPr bwMode="auto">
          <a:xfrm flipH="1">
            <a:off x="3276600" y="2939325"/>
            <a:ext cx="1024866" cy="9468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352800" y="2971800"/>
            <a:ext cx="182880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200400" y="4343400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(3/4)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4" name="5-Point Star 23"/>
          <p:cNvSpPr/>
          <p:nvPr/>
        </p:nvSpPr>
        <p:spPr bwMode="auto">
          <a:xfrm>
            <a:off x="4114800" y="3124200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276600" y="4343400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0" idx="4"/>
          </p:cNvCxnSpPr>
          <p:nvPr/>
        </p:nvCxnSpPr>
        <p:spPr bwMode="auto">
          <a:xfrm>
            <a:off x="3230310" y="3922512"/>
            <a:ext cx="115318" cy="5096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259658" y="3159208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9900"/>
                </a:solidFill>
              </a:rPr>
              <a:t>(19.75,19.5)</a:t>
            </a:r>
            <a:endParaRPr lang="en-US" sz="1400">
              <a:solidFill>
                <a:srgbClr val="FF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411480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(12.5,11)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34" idx="5"/>
          </p:cNvCxnSpPr>
          <p:nvPr/>
        </p:nvCxnSpPr>
        <p:spPr bwMode="auto">
          <a:xfrm>
            <a:off x="3987953" y="3058965"/>
            <a:ext cx="203047" cy="1414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1" idx="4"/>
          </p:cNvCxnSpPr>
          <p:nvPr/>
        </p:nvCxnSpPr>
        <p:spPr bwMode="auto">
          <a:xfrm flipH="1">
            <a:off x="4238513" y="2956846"/>
            <a:ext cx="111296" cy="21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29" idx="3"/>
            <a:endCxn id="24" idx="4"/>
          </p:cNvCxnSpPr>
          <p:nvPr/>
        </p:nvCxnSpPr>
        <p:spPr bwMode="auto">
          <a:xfrm flipH="1">
            <a:off x="4297680" y="2922233"/>
            <a:ext cx="892550" cy="271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3" idx="7"/>
            <a:endCxn id="25" idx="2"/>
          </p:cNvCxnSpPr>
          <p:nvPr/>
        </p:nvCxnSpPr>
        <p:spPr bwMode="auto">
          <a:xfrm>
            <a:off x="3210286" y="4469880"/>
            <a:ext cx="101241" cy="56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2" idx="3"/>
            <a:endCxn id="25" idx="0"/>
          </p:cNvCxnSpPr>
          <p:nvPr/>
        </p:nvCxnSpPr>
        <p:spPr bwMode="auto">
          <a:xfrm flipH="1" flipV="1">
            <a:off x="3368040" y="4343400"/>
            <a:ext cx="185215" cy="341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9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(4/4)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4" name="5-Point Star 23"/>
          <p:cNvSpPr/>
          <p:nvPr/>
        </p:nvSpPr>
        <p:spPr bwMode="auto">
          <a:xfrm>
            <a:off x="4572000" y="3124200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265842" y="4095974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06860" y="3245269"/>
            <a:ext cx="12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9900"/>
                </a:solidFill>
              </a:rPr>
              <a:t>(22.67,20.67)</a:t>
            </a:r>
            <a:endParaRPr lang="en-US" sz="1400">
              <a:solidFill>
                <a:srgbClr val="FF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49244" y="409328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(12,12.67)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83911" y="549715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Stable!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endCxn id="25" idx="0"/>
          </p:cNvCxnSpPr>
          <p:nvPr/>
        </p:nvCxnSpPr>
        <p:spPr bwMode="auto">
          <a:xfrm>
            <a:off x="3230310" y="3922512"/>
            <a:ext cx="126972" cy="173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32" idx="2"/>
            <a:endCxn id="25" idx="3"/>
          </p:cNvCxnSpPr>
          <p:nvPr/>
        </p:nvCxnSpPr>
        <p:spPr bwMode="auto">
          <a:xfrm flipH="1" flipV="1">
            <a:off x="3413795" y="4278853"/>
            <a:ext cx="119436" cy="563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33" idx="0"/>
            <a:endCxn id="25" idx="2"/>
          </p:cNvCxnSpPr>
          <p:nvPr/>
        </p:nvCxnSpPr>
        <p:spPr bwMode="auto">
          <a:xfrm flipV="1">
            <a:off x="3161944" y="4278853"/>
            <a:ext cx="138825" cy="1735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5"/>
            <a:endCxn id="24" idx="1"/>
          </p:cNvCxnSpPr>
          <p:nvPr/>
        </p:nvCxnSpPr>
        <p:spPr bwMode="auto">
          <a:xfrm>
            <a:off x="3987953" y="3058965"/>
            <a:ext cx="584047" cy="1350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1" idx="5"/>
            <a:endCxn id="24" idx="0"/>
          </p:cNvCxnSpPr>
          <p:nvPr/>
        </p:nvCxnSpPr>
        <p:spPr bwMode="auto">
          <a:xfrm>
            <a:off x="4398151" y="2939325"/>
            <a:ext cx="265289" cy="1848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29" idx="3"/>
            <a:endCxn id="24" idx="4"/>
          </p:cNvCxnSpPr>
          <p:nvPr/>
        </p:nvCxnSpPr>
        <p:spPr bwMode="auto">
          <a:xfrm flipH="1">
            <a:off x="4754880" y="2922233"/>
            <a:ext cx="435350" cy="271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xit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1" grpId="3"/>
      <p:bldP spid="4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about related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2296"/>
            <a:ext cx="7772400" cy="2608953"/>
          </a:xfrm>
        </p:spPr>
        <p:txBody>
          <a:bodyPr/>
          <a:lstStyle/>
          <a:p>
            <a:r>
              <a:rPr lang="en-US" smtClean="0"/>
              <a:t>We can represent related objects as a </a:t>
            </a:r>
            <a:r>
              <a:rPr lang="en-US" smtClean="0">
                <a:solidFill>
                  <a:srgbClr val="FF9900"/>
                </a:solidFill>
              </a:rPr>
              <a:t>labeled, directed graph</a:t>
            </a:r>
          </a:p>
          <a:p>
            <a:r>
              <a:rPr lang="en-US" smtClean="0"/>
              <a:t>Entities are typically represented as nodes; relationships are typically edges</a:t>
            </a:r>
          </a:p>
          <a:p>
            <a:pPr lvl="1"/>
            <a:r>
              <a:rPr lang="en-US" smtClean="0"/>
              <a:t>Nodes all have IDs, and possibly other properties</a:t>
            </a:r>
          </a:p>
          <a:p>
            <a:pPr lvl="1"/>
            <a:r>
              <a:rPr lang="en-US" smtClean="0"/>
              <a:t>Edges typically have values, possibly IDs and other properties</a:t>
            </a:r>
          </a:p>
        </p:txBody>
      </p:sp>
      <p:pic>
        <p:nvPicPr>
          <p:cNvPr id="5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342" y="2595179"/>
            <a:ext cx="462167" cy="462167"/>
          </a:xfrm>
          <a:prstGeom prst="rect">
            <a:avLst/>
          </a:prstGeom>
          <a:noFill/>
        </p:spPr>
      </p:pic>
      <p:pic>
        <p:nvPicPr>
          <p:cNvPr id="6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4687" y="1712341"/>
            <a:ext cx="408482" cy="408482"/>
          </a:xfrm>
          <a:prstGeom prst="rect">
            <a:avLst/>
          </a:prstGeom>
          <a:noFill/>
        </p:spPr>
      </p:pic>
      <p:pic>
        <p:nvPicPr>
          <p:cNvPr id="7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8288" y="1592954"/>
            <a:ext cx="645857" cy="645857"/>
          </a:xfrm>
          <a:prstGeom prst="rect">
            <a:avLst/>
          </a:prstGeom>
          <a:noFill/>
        </p:spPr>
      </p:pic>
      <p:pic>
        <p:nvPicPr>
          <p:cNvPr id="8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960835" y="2634114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761709" y="2609928"/>
            <a:ext cx="462167" cy="46216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6" idx="1"/>
            <a:endCxn id="7" idx="3"/>
          </p:cNvCxnSpPr>
          <p:nvPr/>
        </p:nvCxnSpPr>
        <p:spPr bwMode="auto">
          <a:xfrm rot="10800000">
            <a:off x="4324145" y="191588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0"/>
            <a:endCxn id="7" idx="1"/>
          </p:cNvCxnSpPr>
          <p:nvPr/>
        </p:nvCxnSpPr>
        <p:spPr bwMode="auto">
          <a:xfrm rot="5400000" flipH="1" flipV="1">
            <a:off x="2891209" y="180810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 bwMode="auto">
          <a:xfrm flipV="1">
            <a:off x="4223876" y="283835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9" idx="1"/>
            <a:endCxn id="5" idx="3"/>
          </p:cNvCxnSpPr>
          <p:nvPr/>
        </p:nvCxnSpPr>
        <p:spPr bwMode="auto">
          <a:xfrm rot="10800000">
            <a:off x="3014509" y="282626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9" idx="0"/>
            <a:endCxn id="7" idx="2"/>
          </p:cNvCxnSpPr>
          <p:nvPr/>
        </p:nvCxnSpPr>
        <p:spPr bwMode="auto">
          <a:xfrm rot="5400000" flipH="1" flipV="1">
            <a:off x="3811447" y="242015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4901" y="2197638"/>
            <a:ext cx="645857" cy="645857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6" idx="3"/>
            <a:endCxn id="15" idx="0"/>
          </p:cNvCxnSpPr>
          <p:nvPr/>
        </p:nvCxnSpPr>
        <p:spPr bwMode="auto">
          <a:xfrm>
            <a:off x="5583169" y="191658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 bwMode="auto">
          <a:xfrm flipV="1">
            <a:off x="5369317" y="252056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36313" y="1626753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0353" y="2519030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6238" y="2533779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2668" y="2260934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8760" y="2047082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719" y="2423166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4171" y="1722618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0986" y="29836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0354" y="29983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9720" y="297623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82962" y="20470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652" y="234205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4337" y="159725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7724060" y="1204496"/>
            <a:ext cx="2624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Images by </a:t>
            </a:r>
            <a:r>
              <a:rPr lang="en-US" sz="800" err="1" smtClean="0"/>
              <a:t>Jojo</a:t>
            </a:r>
            <a:r>
              <a:rPr lang="en-US" sz="800" smtClean="0"/>
              <a:t> Mendoza, Creative Commons licensed</a:t>
            </a:r>
            <a:endParaRPr lang="en-US" sz="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each </a:t>
            </a:r>
            <a:r>
              <a:rPr lang="en-US" dirty="0" smtClean="0"/>
              <a:t>point </a:t>
            </a:r>
            <a:r>
              <a:rPr lang="en-US" dirty="0"/>
              <a:t>to the closest </a:t>
            </a:r>
            <a:r>
              <a:rPr lang="en-US" dirty="0" smtClean="0"/>
              <a:t>centroid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Recenter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becomes new centroid for its </a:t>
            </a:r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 until no change</a:t>
            </a:r>
          </a:p>
          <a:p>
            <a:pPr lvl="1"/>
            <a:r>
              <a:rPr lang="en-US" dirty="0" smtClean="0"/>
              <a:t>Centroids have converged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20953"/>
              </p:ext>
            </p:extLst>
          </p:nvPr>
        </p:nvGraphicFramePr>
        <p:xfrm>
          <a:off x="2699294" y="2709604"/>
          <a:ext cx="4188034" cy="43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Equation" r:id="rId3" imgW="2679480" imgH="279360" progId="Equation.3">
                  <p:embed/>
                </p:oleObj>
              </mc:Choice>
              <mc:Fallback>
                <p:oleObj name="Equation" r:id="rId3" imgW="2679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4" y="2709604"/>
                        <a:ext cx="4188034" cy="43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18594"/>
              </p:ext>
            </p:extLst>
          </p:nvPr>
        </p:nvGraphicFramePr>
        <p:xfrm>
          <a:off x="3638379" y="4633551"/>
          <a:ext cx="2177582" cy="84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5" imgW="1206360" imgH="469800" progId="Equation.3">
                  <p:embed/>
                </p:oleObj>
              </mc:Choice>
              <mc:Fallback>
                <p:oleObj name="Equation" r:id="rId5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379" y="4633551"/>
                        <a:ext cx="2177582" cy="848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4669" y="1360684"/>
            <a:ext cx="215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the Map phase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041789" y="1689069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36553" y="3272649"/>
            <a:ext cx="2440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the Reduce phase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048679" y="3614263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Step as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 in global </a:t>
            </a:r>
            <a:r>
              <a:rPr lang="en-US" dirty="0" err="1" smtClean="0"/>
              <a:t>var</a:t>
            </a:r>
            <a:r>
              <a:rPr lang="en-US" dirty="0" smtClean="0"/>
              <a:t> centroids from file</a:t>
            </a:r>
          </a:p>
          <a:p>
            <a:pPr lvl="2"/>
            <a:r>
              <a:rPr lang="en-US" dirty="0" smtClean="0"/>
              <a:t>Initially k random points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ap(centroid, point):</a:t>
            </a:r>
            <a:endParaRPr lang="en-US" dirty="0"/>
          </a:p>
          <a:p>
            <a:pPr lvl="1"/>
            <a:r>
              <a:rPr lang="en-US" dirty="0" smtClean="0"/>
              <a:t>Compute nearest centroid based on centroids</a:t>
            </a:r>
          </a:p>
          <a:p>
            <a:pPr lvl="1"/>
            <a:r>
              <a:rPr lang="en-US" dirty="0" smtClean="0"/>
              <a:t>emit(nearest centroid, point)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940038" y="3084160"/>
            <a:ext cx="308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How do we know the centroids?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268593" y="3412545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15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Recenter</a:t>
            </a:r>
            <a:r>
              <a:rPr lang="en-US" dirty="0" smtClean="0"/>
              <a:t> Step as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global </a:t>
            </a:r>
            <a:r>
              <a:rPr lang="en-US" dirty="0" err="1" smtClean="0"/>
              <a:t>var</a:t>
            </a:r>
            <a:r>
              <a:rPr lang="en-US" dirty="0" smtClean="0"/>
              <a:t> centroids = []</a:t>
            </a:r>
          </a:p>
          <a:p>
            <a:endParaRPr lang="en-US" dirty="0" smtClean="0"/>
          </a:p>
          <a:p>
            <a:r>
              <a:rPr lang="en-US" dirty="0" smtClean="0"/>
              <a:t>reduce(centroid, points[])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centroid from points in it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point in points: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emit</a:t>
            </a:r>
            <a:r>
              <a:rPr lang="en-US" dirty="0"/>
              <a:t>(</a:t>
            </a:r>
            <a:r>
              <a:rPr lang="en-US" dirty="0" smtClean="0"/>
              <a:t>centroid, point)</a:t>
            </a:r>
          </a:p>
          <a:p>
            <a:pPr lvl="1"/>
            <a:r>
              <a:rPr lang="en-US" dirty="0" smtClean="0"/>
              <a:t>Add centroid to global centroids</a:t>
            </a:r>
          </a:p>
          <a:p>
            <a:endParaRPr lang="en-US" dirty="0"/>
          </a:p>
          <a:p>
            <a:r>
              <a:rPr lang="en-US" dirty="0" smtClean="0"/>
              <a:t>cleanup (after all calls to reduce are made):</a:t>
            </a:r>
          </a:p>
          <a:p>
            <a:pPr lvl="1"/>
            <a:r>
              <a:rPr lang="en-US" dirty="0" smtClean="0"/>
              <a:t>Save global centroids to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78127" cy="4532312"/>
          </a:xfrm>
        </p:spPr>
        <p:txBody>
          <a:bodyPr/>
          <a:lstStyle/>
          <a:p>
            <a:r>
              <a:rPr lang="en-US" dirty="0" smtClean="0"/>
              <a:t>After reduce phase finishes, must check if any centroid has changed and, in such case, start another </a:t>
            </a:r>
            <a:r>
              <a:rPr lang="en-US" dirty="0" err="1" smtClean="0"/>
              <a:t>MapReduce</a:t>
            </a:r>
            <a:r>
              <a:rPr lang="en-US" dirty="0" smtClean="0"/>
              <a:t> iteration</a:t>
            </a:r>
          </a:p>
          <a:p>
            <a:r>
              <a:rPr lang="en-US" dirty="0" smtClean="0"/>
              <a:t>Our solution doesn’t fit pure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It uses global variable to efficiently know current centroids</a:t>
            </a:r>
          </a:p>
          <a:p>
            <a:pPr lvl="1"/>
            <a:r>
              <a:rPr lang="en-US" dirty="0" smtClean="0"/>
              <a:t>This state is read and written to </a:t>
            </a:r>
            <a:r>
              <a:rPr lang="en-US" dirty="0" smtClean="0"/>
              <a:t>a shared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When more than </a:t>
            </a:r>
            <a:r>
              <a:rPr lang="en-US" dirty="0"/>
              <a:t>1 reducer is </a:t>
            </a:r>
            <a:r>
              <a:rPr lang="en-US" dirty="0" smtClean="0"/>
              <a:t>used, it needs to </a:t>
            </a:r>
            <a:r>
              <a:rPr lang="en-US" dirty="0"/>
              <a:t>avoid file conflicts and merge before next iteration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Can you think of solution without global state?</a:t>
            </a:r>
          </a:p>
          <a:p>
            <a:pPr lvl="1"/>
            <a:r>
              <a:rPr lang="en-US" dirty="0" smtClean="0"/>
              <a:t>What data needs to </a:t>
            </a:r>
            <a:r>
              <a:rPr lang="en-US" dirty="0" smtClean="0"/>
              <a:t>be passed </a:t>
            </a:r>
            <a:r>
              <a:rPr lang="en-US" dirty="0" smtClean="0"/>
              <a:t>around?</a:t>
            </a:r>
          </a:p>
          <a:p>
            <a:pPr lvl="1"/>
            <a:r>
              <a:rPr lang="en-US" dirty="0" smtClean="0"/>
              <a:t>How many </a:t>
            </a:r>
            <a:r>
              <a:rPr lang="en-US" dirty="0" err="1" smtClean="0"/>
              <a:t>MapReduce</a:t>
            </a:r>
            <a:r>
              <a:rPr lang="en-US" dirty="0" smtClean="0"/>
              <a:t> jobs?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k-means clustering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Classification with Naïve Bayes</a:t>
            </a:r>
          </a:p>
          <a:p>
            <a:pPr lvl="1"/>
            <a:r>
              <a:rPr lang="en-US" dirty="0" smtClean="0"/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423012" y="4614389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138" y="4226996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learn what is </a:t>
            </a:r>
            <a:br>
              <a:rPr lang="en-US" dirty="0" smtClean="0"/>
            </a:br>
            <a:r>
              <a:rPr lang="en-US" dirty="0" smtClean="0"/>
              <a:t>spam (or interesting, or …)</a:t>
            </a:r>
          </a:p>
          <a:p>
            <a:pPr lvl="1"/>
            <a:r>
              <a:rPr lang="en-US" dirty="0" smtClean="0"/>
              <a:t>Predefine a set of </a:t>
            </a:r>
            <a:r>
              <a:rPr lang="en-US" dirty="0" smtClean="0">
                <a:solidFill>
                  <a:srgbClr val="FF9900"/>
                </a:solidFill>
              </a:rPr>
              <a:t>classes</a:t>
            </a:r>
            <a:r>
              <a:rPr lang="en-US" dirty="0" smtClean="0"/>
              <a:t> with semantic meaning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Train</a:t>
            </a:r>
            <a:r>
              <a:rPr lang="en-US" dirty="0" smtClean="0"/>
              <a:t> an algorithm to look at data and assign a class</a:t>
            </a:r>
          </a:p>
          <a:p>
            <a:pPr lvl="2"/>
            <a:r>
              <a:rPr lang="en-US" dirty="0" smtClean="0"/>
              <a:t>Based on giving it some </a:t>
            </a:r>
            <a:r>
              <a:rPr lang="en-US" dirty="0" smtClean="0">
                <a:solidFill>
                  <a:srgbClr val="FF9900"/>
                </a:solidFill>
              </a:rPr>
              <a:t>examples</a:t>
            </a:r>
            <a:r>
              <a:rPr lang="en-US" dirty="0" smtClean="0"/>
              <a:t> of data in each class</a:t>
            </a:r>
          </a:p>
          <a:p>
            <a:pPr lvl="2"/>
            <a:r>
              <a:rPr lang="en-US" dirty="0" smtClean="0"/>
              <a:t>… and the sets of </a:t>
            </a:r>
            <a:r>
              <a:rPr lang="en-US" dirty="0" smtClean="0">
                <a:solidFill>
                  <a:srgbClr val="FF9900"/>
                </a:solidFill>
              </a:rPr>
              <a:t>features</a:t>
            </a:r>
            <a:r>
              <a:rPr lang="en-US" dirty="0" smtClean="0"/>
              <a:t> they have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probabilistic techniques exist</a:t>
            </a:r>
          </a:p>
          <a:p>
            <a:pPr lvl="1"/>
            <a:r>
              <a:rPr lang="en-US" dirty="0" smtClean="0"/>
              <a:t>Each class has probabilistic relationships with others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ambria Math"/>
                <a:cs typeface="Cambria Math"/>
              </a:rPr>
              <a:t>p (spam | </a:t>
            </a:r>
            <a:r>
              <a:rPr lang="en-US" dirty="0" err="1" smtClean="0">
                <a:latin typeface="Cambria Math"/>
                <a:cs typeface="Cambria Math"/>
              </a:rPr>
              <a:t>isSentLocally</a:t>
            </a:r>
            <a:r>
              <a:rPr lang="en-US" dirty="0" smtClean="0">
                <a:latin typeface="Cambria Math"/>
                <a:cs typeface="Cambria Math"/>
              </a:rPr>
              <a:t>), p (</a:t>
            </a:r>
            <a:r>
              <a:rPr lang="en-US" dirty="0" err="1" smtClean="0">
                <a:latin typeface="Cambria Math"/>
                <a:cs typeface="Cambria Math"/>
              </a:rPr>
              <a:t>isSentLocally</a:t>
            </a:r>
            <a:r>
              <a:rPr lang="en-US" dirty="0" smtClean="0">
                <a:latin typeface="Cambria Math"/>
                <a:cs typeface="Cambria Math"/>
              </a:rPr>
              <a:t> | </a:t>
            </a:r>
            <a:r>
              <a:rPr lang="en-US" dirty="0" err="1" smtClean="0">
                <a:latin typeface="Cambria Math"/>
                <a:cs typeface="Cambria Math"/>
              </a:rPr>
              <a:t>fromBob</a:t>
            </a:r>
            <a:r>
              <a:rPr lang="en-US" dirty="0" smtClean="0">
                <a:latin typeface="Cambria Math"/>
                <a:cs typeface="Cambria Math"/>
              </a:rPr>
              <a:t>), …</a:t>
            </a:r>
          </a:p>
          <a:p>
            <a:pPr lvl="1"/>
            <a:r>
              <a:rPr lang="en-US" dirty="0" smtClean="0"/>
              <a:t>But we’ll focus on a simple, “flat” model: Naïve Bayes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0348" y="173728"/>
            <a:ext cx="2089060" cy="208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50" y="1600200"/>
            <a:ext cx="7788536" cy="4457700"/>
          </a:xfrm>
        </p:spPr>
        <p:txBody>
          <a:bodyPr/>
          <a:lstStyle/>
          <a:p>
            <a:r>
              <a:rPr lang="en-US" dirty="0" smtClean="0"/>
              <a:t>Suppose we just look at the keywords in the email's title:</a:t>
            </a:r>
          </a:p>
          <a:p>
            <a:pPr lvl="1">
              <a:buNone/>
            </a:pPr>
            <a:r>
              <a:rPr lang="en-US" sz="1600" dirty="0" smtClean="0"/>
              <a:t>	Message(1, “Won contract”)</a:t>
            </a:r>
          </a:p>
          <a:p>
            <a:pPr lvl="1">
              <a:buNone/>
            </a:pPr>
            <a:r>
              <a:rPr lang="en-US" sz="1600" dirty="0" smtClean="0"/>
              <a:t>	Message(2, “Won award”)</a:t>
            </a:r>
          </a:p>
          <a:p>
            <a:pPr lvl="1">
              <a:buNone/>
            </a:pPr>
            <a:r>
              <a:rPr lang="en-US" sz="1600" dirty="0"/>
              <a:t>	Message</a:t>
            </a:r>
            <a:r>
              <a:rPr lang="en-US" sz="1600" dirty="0" smtClean="0"/>
              <a:t>(3, "Won the lottery")</a:t>
            </a:r>
          </a:p>
          <a:p>
            <a:pPr lvl="1">
              <a:buNone/>
            </a:pPr>
            <a:r>
              <a:rPr lang="en-US" sz="1600" dirty="0" smtClean="0"/>
              <a:t>	Message(4, “Unsubscribe”)</a:t>
            </a:r>
          </a:p>
          <a:p>
            <a:pPr lvl="1">
              <a:buNone/>
            </a:pPr>
            <a:r>
              <a:rPr lang="en-US" sz="1600" dirty="0" smtClean="0"/>
              <a:t>	Message(5, "Millions of customers")</a:t>
            </a:r>
          </a:p>
          <a:p>
            <a:pPr lvl="1">
              <a:buNone/>
            </a:pPr>
            <a:r>
              <a:rPr lang="en-US" sz="1600" dirty="0" smtClean="0"/>
              <a:t>	Message(6, "Millions of dollars")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</a:t>
            </a:r>
            <a:r>
              <a:rPr lang="en-US" sz="2400" b="1" dirty="0" smtClean="0"/>
              <a:t>probability </a:t>
            </a:r>
            <a:r>
              <a:rPr lang="en-US" sz="2400" dirty="0" smtClean="0"/>
              <a:t>message "Won Millions" is       ?</a:t>
            </a:r>
          </a:p>
          <a:p>
            <a:pPr lvl="1">
              <a:buNone/>
            </a:pPr>
            <a:r>
              <a:rPr lang="en-US" sz="2000" dirty="0" smtClean="0">
                <a:latin typeface="Cambria Math"/>
                <a:cs typeface="Cambria Math"/>
              </a:rPr>
              <a:t>p(spam | </a:t>
            </a:r>
            <a:r>
              <a:rPr lang="en-US" sz="2000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ambria Math"/>
                <a:cs typeface="Cambria Math"/>
              </a:rPr>
              <a:t>=	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u="sng" dirty="0" smtClean="0">
                <a:latin typeface="Cambria Math"/>
                <a:cs typeface="Cambria Math"/>
              </a:rPr>
              <a:t> | spam)</a:t>
            </a:r>
            <a:br>
              <a:rPr lang="en-US" sz="2000" u="sng" dirty="0" smtClean="0">
                <a:latin typeface="Cambria Math"/>
                <a:cs typeface="Cambria Math"/>
              </a:rPr>
            </a:br>
            <a:r>
              <a:rPr lang="en-US" sz="2000" dirty="0" smtClean="0">
                <a:latin typeface="Cambria Math"/>
                <a:cs typeface="Cambria Math"/>
              </a:rPr>
              <a:t>          p(</a:t>
            </a:r>
            <a:r>
              <a:rPr lang="en-US" sz="2000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082" y="2663130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3748" y="4613757"/>
            <a:ext cx="625642" cy="62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9"/>
          <p:cNvGrpSpPr/>
          <p:nvPr/>
        </p:nvGrpSpPr>
        <p:grpSpPr>
          <a:xfrm>
            <a:off x="5095351" y="3239278"/>
            <a:ext cx="491079" cy="529390"/>
            <a:chOff x="6352674" y="4756484"/>
            <a:chExt cx="1130968" cy="12192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&quot;No&quot; Symbol 8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49447" y="2441985"/>
            <a:ext cx="407569" cy="439365"/>
            <a:chOff x="6352674" y="4756484"/>
            <a:chExt cx="1130968" cy="12192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&quot;No&quot; Symbol 12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Rectangular Callout 13"/>
          <p:cNvSpPr/>
          <p:nvPr/>
        </p:nvSpPr>
        <p:spPr bwMode="auto">
          <a:xfrm>
            <a:off x="7621624" y="5610223"/>
            <a:ext cx="1451811" cy="810126"/>
          </a:xfrm>
          <a:prstGeom prst="wedgeRectCallout">
            <a:avLst>
              <a:gd name="adj1" fmla="val -85250"/>
              <a:gd name="adj2" fmla="val -153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/>
                <a:cs typeface="Cambria Math"/>
              </a:rPr>
              <a:t>Bayes’ Theorem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7811" y="2933865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510" y="3869780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9"/>
          <p:cNvGrpSpPr/>
          <p:nvPr/>
        </p:nvGrpSpPr>
        <p:grpSpPr>
          <a:xfrm>
            <a:off x="5570484" y="3531528"/>
            <a:ext cx="491079" cy="529390"/>
            <a:chOff x="6352674" y="4756484"/>
            <a:chExt cx="1130968" cy="12192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&quot;No&quot; Symbol 18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using Naïve </a:t>
            </a:r>
            <a:r>
              <a:rPr lang="en-US" err="1" smtClean="0"/>
              <a:t>Bayes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0009"/>
            <a:ext cx="7772400" cy="4771241"/>
          </a:xfrm>
        </p:spPr>
        <p:txBody>
          <a:bodyPr/>
          <a:lstStyle/>
          <a:p>
            <a:pPr marL="342900" lvl="1" indent="-342900"/>
            <a:r>
              <a:rPr lang="en-US" sz="2000" dirty="0" smtClean="0"/>
              <a:t>Basic assumption: Probabilities of events are independent</a:t>
            </a:r>
          </a:p>
          <a:p>
            <a:pPr marL="742950" lvl="2" indent="-342900"/>
            <a:r>
              <a:rPr lang="en-US" sz="1600" dirty="0" smtClean="0"/>
              <a:t>This is why it is called 'na</a:t>
            </a:r>
            <a:r>
              <a:rPr lang="en-US" dirty="0" smtClean="0"/>
              <a:t>ï</a:t>
            </a:r>
            <a:r>
              <a:rPr lang="en-US" sz="1600" dirty="0" smtClean="0"/>
              <a:t>ve'</a:t>
            </a:r>
            <a:br>
              <a:rPr lang="en-US" sz="1600" dirty="0" smtClean="0"/>
            </a:br>
            <a:endParaRPr lang="en-US" sz="1600" dirty="0" smtClean="0"/>
          </a:p>
          <a:p>
            <a:pPr marL="342900" lvl="1" indent="-342900"/>
            <a:r>
              <a:rPr lang="en-US" sz="2000" dirty="0" smtClean="0"/>
              <a:t>Under this assumption,</a:t>
            </a:r>
            <a:br>
              <a:rPr lang="en-US" sz="2000" dirty="0" smtClean="0"/>
            </a:br>
            <a:endParaRPr lang="en-US" sz="800" dirty="0" smtClean="0"/>
          </a:p>
          <a:p>
            <a:pPr marL="342900" lvl="1" indent="-342900">
              <a:buNone/>
            </a:pPr>
            <a:r>
              <a:rPr lang="en-US" sz="2000" dirty="0" smtClean="0">
                <a:latin typeface="Cambria Math"/>
                <a:cs typeface="Cambria Math"/>
              </a:rPr>
              <a:t>		     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u="sng" dirty="0" smtClean="0">
                <a:latin typeface="Cambria Math"/>
                <a:cs typeface="Cambria Math"/>
              </a:rPr>
              <a:t> | spam)</a:t>
            </a:r>
            <a:br>
              <a:rPr lang="en-US" sz="2000" u="sng" dirty="0" smtClean="0">
                <a:latin typeface="Cambria Math"/>
                <a:cs typeface="Cambria Math"/>
              </a:rPr>
            </a:br>
            <a:r>
              <a:rPr lang="en-US" sz="2000" dirty="0" smtClean="0">
                <a:latin typeface="Cambria Math"/>
                <a:cs typeface="Cambria Math"/>
              </a:rPr>
              <a:t>         	  p(</a:t>
            </a:r>
            <a:r>
              <a:rPr lang="en-US" sz="2000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  <a:p>
            <a:pPr marL="342900" lvl="1" indent="-342900">
              <a:buNone/>
            </a:pPr>
            <a:endParaRPr lang="en-US" sz="2000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sz="2000" dirty="0" smtClean="0">
                <a:latin typeface="Cambria Math"/>
                <a:cs typeface="Cambria Math"/>
              </a:rPr>
              <a:t>	</a:t>
            </a:r>
            <a:r>
              <a:rPr lang="en-US" sz="2000" dirty="0" smtClean="0">
                <a:latin typeface="Cambria Math"/>
                <a:cs typeface="Cambria Math"/>
              </a:rPr>
              <a:t>=  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</a:t>
            </a:r>
            <a:r>
              <a:rPr lang="en-US" sz="2000" u="sng" dirty="0" smtClean="0">
                <a:latin typeface="Cambria Math"/>
                <a:cs typeface="Cambria Math"/>
              </a:rPr>
              <a:t> | 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containsMillions</a:t>
            </a:r>
            <a:r>
              <a:rPr lang="en-US" sz="2000" u="sng" dirty="0" smtClean="0">
                <a:latin typeface="Cambria Math"/>
                <a:cs typeface="Cambria Math"/>
              </a:rPr>
              <a:t> | spam)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cs typeface="Cambria Math"/>
              </a:rPr>
              <a:t>			         p(</a:t>
            </a:r>
            <a:r>
              <a:rPr lang="en-US" sz="2000" dirty="0" err="1" smtClean="0">
                <a:latin typeface="Cambria Math"/>
                <a:cs typeface="Cambria Math"/>
              </a:rPr>
              <a:t>containsWon</a:t>
            </a:r>
            <a:r>
              <a:rPr lang="en-US" sz="2000" dirty="0" smtClean="0">
                <a:latin typeface="Cambria Math"/>
                <a:cs typeface="Cambria Math"/>
              </a:rPr>
              <a:t>) p(</a:t>
            </a:r>
            <a:r>
              <a:rPr lang="en-US" sz="2000" dirty="0" err="1" smtClean="0">
                <a:latin typeface="Cambria Math"/>
                <a:cs typeface="Cambria Math"/>
              </a:rPr>
              <a:t>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cs typeface="Cambria Math"/>
              </a:rPr>
              <a:t>		</a:t>
            </a:r>
            <a:r>
              <a:rPr lang="en-US" sz="2000" dirty="0" smtClean="0">
                <a:latin typeface="Cambria Math"/>
                <a:cs typeface="Cambria Math"/>
              </a:rPr>
              <a:t>= 0.5 * 0.67 * 0.33 / (0.5 * 0.33) = 0.67</a:t>
            </a:r>
          </a:p>
          <a:p>
            <a:pPr>
              <a:buNone/>
            </a:pPr>
            <a:endParaRPr lang="en-US" sz="1400" dirty="0" smtClean="0">
              <a:latin typeface="Cambria Math"/>
              <a:cs typeface="Cambria Math"/>
            </a:endParaRPr>
          </a:p>
          <a:p>
            <a:pPr marL="344488" lvl="1" indent="-344488"/>
            <a:r>
              <a:rPr lang="en-US" dirty="0" smtClean="0"/>
              <a:t>So how do we “train” a learner (compute the above probabilities) using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7958884" cy="990600"/>
          </a:xfrm>
        </p:spPr>
        <p:txBody>
          <a:bodyPr/>
          <a:lstStyle/>
          <a:p>
            <a:r>
              <a:rPr lang="en-US" smtClean="0"/>
              <a:t>What do we need to train the learner?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88074"/>
          </a:xfrm>
        </p:spPr>
        <p:txBody>
          <a:bodyPr/>
          <a:lstStyle/>
          <a:p>
            <a:r>
              <a:rPr lang="en-US" dirty="0" smtClean="0"/>
              <a:t>p(spam)</a:t>
            </a:r>
          </a:p>
          <a:p>
            <a:pPr lvl="1"/>
            <a:r>
              <a:rPr lang="en-US" dirty="0" smtClean="0"/>
              <a:t>Count how many spam emails there are</a:t>
            </a:r>
          </a:p>
          <a:p>
            <a:pPr lvl="1"/>
            <a:r>
              <a:rPr lang="en-US" dirty="0" smtClean="0"/>
              <a:t>Count total number of emails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containsXYZ</a:t>
            </a:r>
            <a:r>
              <a:rPr lang="en-US" dirty="0" smtClean="0"/>
              <a:t> | spam)</a:t>
            </a:r>
          </a:p>
          <a:p>
            <a:pPr lvl="1"/>
            <a:r>
              <a:rPr lang="en-US" dirty="0" smtClean="0"/>
              <a:t>Count how many spam emails contain XYZ</a:t>
            </a:r>
          </a:p>
          <a:p>
            <a:pPr lvl="1"/>
            <a:r>
              <a:rPr lang="en-US" dirty="0" smtClean="0"/>
              <a:t>Count how many emails contain XYZ overall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containsXYZ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Count how many emails contain XYZ overall</a:t>
            </a:r>
          </a:p>
          <a:p>
            <a:pPr lvl="1"/>
            <a:r>
              <a:rPr lang="en-US" dirty="0" smtClean="0"/>
              <a:t>Count total number of emails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3661" y="217304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5452" y="252984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6488" y="587726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315200" y="3851237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7316993" y="4304852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7318786" y="5489986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 a Naïve </a:t>
            </a:r>
            <a:r>
              <a:rPr lang="en-US" err="1" smtClean="0"/>
              <a:t>Bayes</a:t>
            </a:r>
            <a:r>
              <a:rPr lang="en-US" smtClean="0"/>
              <a:t> Learner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64" y="1516828"/>
            <a:ext cx="7699267" cy="4034118"/>
          </a:xfrm>
        </p:spPr>
        <p:txBody>
          <a:bodyPr/>
          <a:lstStyle/>
          <a:p>
            <a:r>
              <a:rPr lang="en-US" dirty="0" smtClean="0"/>
              <a:t>map 1:</a:t>
            </a:r>
          </a:p>
          <a:p>
            <a:pPr lvl="1"/>
            <a:r>
              <a:rPr lang="en-US" dirty="0" smtClean="0"/>
              <a:t>takes </a:t>
            </a:r>
            <a:r>
              <a:rPr lang="en-US" dirty="0" err="1" smtClean="0"/>
              <a:t>messageId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&lt;class, {words}&gt;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&lt;word, class&gt;  1</a:t>
            </a:r>
          </a:p>
          <a:p>
            <a:r>
              <a:rPr lang="en-US" dirty="0" smtClean="0">
                <a:sym typeface="Wingdings" pitchFamily="2" charset="2"/>
              </a:rPr>
              <a:t>reduce 1:</a:t>
            </a:r>
          </a:p>
          <a:p>
            <a:pPr lvl="1"/>
            <a:r>
              <a:rPr lang="en-US" dirty="0" smtClean="0"/>
              <a:t>emits &lt;word, class&gt; </a:t>
            </a:r>
            <a:r>
              <a:rPr lang="en-US" dirty="0" smtClean="0">
                <a:sym typeface="Wingdings" pitchFamily="2" charset="2"/>
              </a:rPr>
              <a:t> &lt;count&gt;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map 2: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takes </a:t>
            </a:r>
            <a:r>
              <a:rPr lang="en-US" dirty="0" err="1" smtClean="0">
                <a:sym typeface="Wingdings" pitchFamily="2" charset="2"/>
              </a:rPr>
              <a:t>messageId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&lt;class, {words}&gt;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word  1</a:t>
            </a:r>
          </a:p>
          <a:p>
            <a:r>
              <a:rPr lang="en-US" dirty="0" smtClean="0">
                <a:sym typeface="Wingdings" pitchFamily="2" charset="2"/>
              </a:rPr>
              <a:t>reduce 2: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word  &lt;</a:t>
            </a:r>
            <a:r>
              <a:rPr lang="en-US" dirty="0" err="1" smtClean="0">
                <a:sym typeface="Wingdings" pitchFamily="2" charset="2"/>
              </a:rPr>
              <a:t>totalCount</a:t>
            </a:r>
            <a:r>
              <a:rPr lang="en-US" dirty="0" smtClean="0">
                <a:sym typeface="Wingdings" pitchFamily="2" charset="2"/>
              </a:rPr>
              <a:t>&gt;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6594438" y="1667435"/>
            <a:ext cx="118334" cy="195789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3817" y="2065467"/>
            <a:ext cx="2192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Count how many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emails in the class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contain the word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(modified WordCount)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585474" y="4208031"/>
            <a:ext cx="105782" cy="197761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5724" y="4616818"/>
            <a:ext cx="1832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Count how many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emails contain the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word overall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(WordCount)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1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the data in a graph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5643" y="3586114"/>
            <a:ext cx="8280003" cy="2783758"/>
          </a:xfrm>
        </p:spPr>
        <p:txBody>
          <a:bodyPr/>
          <a:lstStyle/>
          <a:p>
            <a:r>
              <a:rPr lang="en-US" dirty="0" smtClean="0"/>
              <a:t>Recall basic definition of a graph: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G = (V, E)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dirty="0" smtClean="0"/>
              <a:t> denotes vertices, </a:t>
            </a:r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 denotes edges of the form </a:t>
            </a:r>
            <a:r>
              <a:rPr lang="en-US" dirty="0" smtClean="0">
                <a:solidFill>
                  <a:srgbClr val="7030A0"/>
                </a:solidFill>
              </a:rPr>
              <a:t>(v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,v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,v</a:t>
            </a:r>
            <a:r>
              <a:rPr lang="en-US" baseline="-25000" dirty="0" smtClean="0">
                <a:solidFill>
                  <a:srgbClr val="7030A0"/>
                </a:solidFill>
              </a:rPr>
              <a:t>2 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7030A0"/>
                </a:solidFill>
              </a:rPr>
              <a:t> V</a:t>
            </a:r>
          </a:p>
          <a:p>
            <a:r>
              <a:rPr lang="en-US" dirty="0" smtClean="0"/>
              <a:t>Assume we only care about connected vertices</a:t>
            </a:r>
          </a:p>
          <a:p>
            <a:pPr lvl="1"/>
            <a:r>
              <a:rPr lang="en-US" dirty="0" smtClean="0"/>
              <a:t>Then we can capture a graph simply as a set of </a:t>
            </a:r>
            <a:r>
              <a:rPr lang="en-US" dirty="0" smtClean="0">
                <a:solidFill>
                  <a:srgbClr val="FF9900"/>
                </a:solidFill>
              </a:rPr>
              <a:t>edges</a:t>
            </a:r>
          </a:p>
          <a:p>
            <a:pPr lvl="1"/>
            <a:r>
              <a:rPr lang="en-US" dirty="0" smtClean="0"/>
              <a:t>... or as an </a:t>
            </a:r>
            <a:r>
              <a:rPr lang="en-US" dirty="0" smtClean="0">
                <a:solidFill>
                  <a:srgbClr val="FF9900"/>
                </a:solidFill>
              </a:rPr>
              <a:t>adjacency list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i</a:t>
            </a:r>
            <a:r>
              <a:rPr lang="en-US" dirty="0" smtClean="0"/>
              <a:t> goes to [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j+1</a:t>
            </a:r>
            <a:r>
              <a:rPr lang="en-US" dirty="0" smtClean="0"/>
              <a:t>, … ]</a:t>
            </a: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795" y="2583723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140" y="1700885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741" y="1581498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934288" y="2622658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735162" y="2598472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4297598" y="1904428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864662" y="1796644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4197329" y="2826899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987962" y="2814808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784900" y="2408702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54" y="2186182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556622" y="1905126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342770" y="2509111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434439" y="2972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3807" y="298689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3173" y="2964774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6415" y="20356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105" y="2330595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7790" y="15858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Learning and 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Clustering algorithms typically have multiple aggregation stages or iterations</a:t>
            </a:r>
          </a:p>
          <a:p>
            <a:pPr lvl="1"/>
            <a:r>
              <a:rPr lang="en-US" smtClean="0"/>
              <a:t>k-means clustering repeatedly computes </a:t>
            </a:r>
            <a:r>
              <a:rPr lang="en-US" err="1" smtClean="0"/>
              <a:t>centroids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maps items to them</a:t>
            </a:r>
          </a:p>
          <a:p>
            <a:pPr lvl="1"/>
            <a:r>
              <a:rPr lang="en-US" smtClean="0"/>
              <a:t>Fixpoint computation</a:t>
            </a:r>
          </a:p>
          <a:p>
            <a:pPr lvl="1"/>
            <a:endParaRPr lang="en-US" smtClean="0"/>
          </a:p>
          <a:p>
            <a:r>
              <a:rPr lang="en-US" smtClean="0"/>
              <a:t>Classification algorithms can be quite complex</a:t>
            </a:r>
          </a:p>
          <a:p>
            <a:pPr lvl="1"/>
            <a:r>
              <a:rPr lang="en-US" smtClean="0"/>
              <a:t>In general: need to capture conditional probabilities</a:t>
            </a:r>
          </a:p>
          <a:p>
            <a:pPr lvl="1"/>
            <a:r>
              <a:rPr lang="en-US" smtClean="0"/>
              <a:t>Naïve </a:t>
            </a:r>
            <a:r>
              <a:rPr lang="en-US" err="1" smtClean="0"/>
              <a:t>Bayes</a:t>
            </a:r>
            <a:r>
              <a:rPr lang="en-US" smtClean="0"/>
              <a:t> assumes everything is independent</a:t>
            </a:r>
          </a:p>
          <a:p>
            <a:pPr lvl="1"/>
            <a:r>
              <a:rPr lang="en-US" smtClean="0"/>
              <a:t>Training is a matter of computing probability distribution</a:t>
            </a:r>
          </a:p>
          <a:p>
            <a:pPr lvl="2"/>
            <a:r>
              <a:rPr lang="en-US" smtClean="0"/>
              <a:t>Can be accomplished using two Map/Reduce passes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k-means clustering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Classification with Naïve Bayes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PageRank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24727" y="500746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792" y="4571969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138" y="4226996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 analysis?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06071"/>
            <a:ext cx="7772400" cy="4685179"/>
          </a:xfrm>
        </p:spPr>
        <p:txBody>
          <a:bodyPr/>
          <a:lstStyle/>
          <a:p>
            <a:r>
              <a:rPr lang="en-US" smtClean="0"/>
              <a:t>Suppose a search engine processes a query for "team sports"</a:t>
            </a:r>
          </a:p>
          <a:p>
            <a:pPr lvl="1"/>
            <a:r>
              <a:rPr lang="en-US" smtClean="0"/>
              <a:t>Problem: Millions of pages contain these words!</a:t>
            </a:r>
          </a:p>
          <a:p>
            <a:pPr lvl="1"/>
            <a:r>
              <a:rPr lang="en-US" smtClean="0"/>
              <a:t>Which ones should we return first?</a:t>
            </a:r>
          </a:p>
          <a:p>
            <a:r>
              <a:rPr lang="en-US" smtClean="0">
                <a:solidFill>
                  <a:srgbClr val="FF9900"/>
                </a:solidFill>
              </a:rPr>
              <a:t>Idea: </a:t>
            </a:r>
            <a:r>
              <a:rPr lang="en-US" smtClean="0"/>
              <a:t>Hyperlinks encode a considerable amount of human judgment</a:t>
            </a:r>
          </a:p>
          <a:p>
            <a:pPr lvl="1"/>
            <a:r>
              <a:rPr lang="en-US" smtClean="0"/>
              <a:t>What does it mean when a web page links another page?</a:t>
            </a:r>
          </a:p>
          <a:p>
            <a:pPr lvl="1"/>
            <a:r>
              <a:rPr lang="en-US" smtClean="0"/>
              <a:t>Intra-domain links: Often created primarily for navigation</a:t>
            </a:r>
          </a:p>
          <a:p>
            <a:pPr lvl="1"/>
            <a:r>
              <a:rPr lang="en-US" smtClean="0"/>
              <a:t>Inter-domain links: Confer some measure of authority</a:t>
            </a:r>
          </a:p>
          <a:p>
            <a:r>
              <a:rPr lang="en-US" smtClean="0"/>
              <a:t>So, can we simply boost the rank of pages with lots of inbound links?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Popularity </a:t>
            </a:r>
            <a:r>
              <a:rPr lang="en-US" smtClean="0">
                <a:sym typeface="Symbol"/>
              </a:rPr>
              <a:t> r</a:t>
            </a:r>
            <a:r>
              <a:rPr lang="en-US" smtClean="0"/>
              <a:t>elevance!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761326" y="2615420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991078" y="3972526"/>
            <a:ext cx="521088" cy="47935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176173" y="3948495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520465" y="1848966"/>
            <a:ext cx="10698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“A-Team” </a:t>
            </a:r>
            <a:br>
              <a:rPr lang="en-US" sz="1600"/>
            </a:br>
            <a:r>
              <a:rPr lang="en-US" sz="1600"/>
              <a:t>page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505196" y="4572030"/>
            <a:ext cx="1447319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Hollywood</a:t>
            </a:r>
          </a:p>
          <a:p>
            <a:pPr algn="ctr"/>
            <a:r>
              <a:rPr lang="en-US" sz="1600"/>
              <a:t>“Series to</a:t>
            </a:r>
          </a:p>
          <a:p>
            <a:pPr algn="ctr"/>
            <a:r>
              <a:rPr lang="en-US" sz="1600"/>
              <a:t>Recycle” page</a:t>
            </a:r>
          </a:p>
        </p:txBody>
      </p:sp>
      <p:sp>
        <p:nvSpPr>
          <p:cNvPr id="25609" name="Line 13"/>
          <p:cNvSpPr>
            <a:spLocks noChangeShapeType="1"/>
          </p:cNvSpPr>
          <p:nvPr/>
        </p:nvSpPr>
        <p:spPr bwMode="auto">
          <a:xfrm flipV="1">
            <a:off x="2247827" y="3094771"/>
            <a:ext cx="555237" cy="8777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 flipH="1" flipV="1">
            <a:off x="3207793" y="3021414"/>
            <a:ext cx="265603" cy="95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AutoShape 15"/>
          <p:cNvSpPr>
            <a:spLocks noChangeArrowheads="1"/>
          </p:cNvSpPr>
          <p:nvPr/>
        </p:nvSpPr>
        <p:spPr bwMode="auto">
          <a:xfrm>
            <a:off x="6221754" y="2557241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AutoShape 16"/>
          <p:cNvSpPr>
            <a:spLocks noChangeArrowheads="1"/>
          </p:cNvSpPr>
          <p:nvPr/>
        </p:nvSpPr>
        <p:spPr bwMode="auto">
          <a:xfrm>
            <a:off x="5897972" y="3932053"/>
            <a:ext cx="521088" cy="47935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7"/>
          <p:cNvSpPr>
            <a:spLocks noChangeArrowheads="1"/>
          </p:cNvSpPr>
          <p:nvPr/>
        </p:nvSpPr>
        <p:spPr bwMode="auto">
          <a:xfrm>
            <a:off x="6974297" y="3910551"/>
            <a:ext cx="521088" cy="47935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8"/>
          <p:cNvSpPr>
            <a:spLocks noChangeShapeType="1"/>
          </p:cNvSpPr>
          <p:nvPr/>
        </p:nvSpPr>
        <p:spPr bwMode="auto">
          <a:xfrm flipV="1">
            <a:off x="6121837" y="3036591"/>
            <a:ext cx="141655" cy="88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9"/>
          <p:cNvSpPr>
            <a:spLocks noChangeShapeType="1"/>
          </p:cNvSpPr>
          <p:nvPr/>
        </p:nvSpPr>
        <p:spPr bwMode="auto">
          <a:xfrm flipH="1" flipV="1">
            <a:off x="6668221" y="2963234"/>
            <a:ext cx="523617" cy="95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5689556" y="4540410"/>
            <a:ext cx="977127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Yahoo</a:t>
            </a:r>
          </a:p>
          <a:p>
            <a:pPr algn="ctr"/>
            <a:r>
              <a:rPr lang="en-US" sz="1600"/>
              <a:t>d</a:t>
            </a:r>
            <a:r>
              <a:rPr lang="en-US" sz="1600" smtClean="0"/>
              <a:t>irectory</a:t>
            </a:r>
            <a:endParaRPr lang="en-US" sz="1600"/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6765008" y="4542939"/>
            <a:ext cx="1053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Wikipedia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3145056" y="4556852"/>
            <a:ext cx="76418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Mr. T’s</a:t>
            </a:r>
          </a:p>
          <a:p>
            <a:pPr algn="ctr"/>
            <a:r>
              <a:rPr lang="en-US" sz="1600"/>
              <a:t>page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6143338" y="1832524"/>
            <a:ext cx="767720" cy="6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Team</a:t>
            </a:r>
          </a:p>
          <a:p>
            <a:pPr algn="ctr"/>
            <a:r>
              <a:rPr lang="en-US" sz="1600"/>
              <a:t>Sports</a:t>
            </a:r>
          </a:p>
        </p:txBody>
      </p:sp>
      <p:sp>
        <p:nvSpPr>
          <p:cNvPr id="25620" name="AutoShape 24"/>
          <p:cNvSpPr>
            <a:spLocks noChangeArrowheads="1"/>
          </p:cNvSpPr>
          <p:nvPr/>
        </p:nvSpPr>
        <p:spPr bwMode="auto">
          <a:xfrm>
            <a:off x="4294235" y="3954819"/>
            <a:ext cx="521088" cy="47935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5"/>
          <p:cNvSpPr>
            <a:spLocks noChangeShapeType="1"/>
          </p:cNvSpPr>
          <p:nvPr/>
        </p:nvSpPr>
        <p:spPr bwMode="auto">
          <a:xfrm flipH="1" flipV="1">
            <a:off x="3233088" y="3012560"/>
            <a:ext cx="1324220" cy="919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936868" y="4549264"/>
            <a:ext cx="1252267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smtClean="0"/>
              <a:t>Cheesy TV</a:t>
            </a:r>
            <a:endParaRPr lang="en-US" sz="1600"/>
          </a:p>
          <a:p>
            <a:pPr algn="ctr"/>
            <a:r>
              <a:rPr lang="en-US" sz="1600" smtClean="0"/>
              <a:t>shows page</a:t>
            </a:r>
            <a:endParaRPr lang="en-US" sz="1600"/>
          </a:p>
        </p:txBody>
      </p:sp>
      <p:sp>
        <p:nvSpPr>
          <p:cNvPr id="26" name="Oval 25"/>
          <p:cNvSpPr/>
          <p:nvPr/>
        </p:nvSpPr>
        <p:spPr bwMode="auto">
          <a:xfrm>
            <a:off x="5604734" y="4464423"/>
            <a:ext cx="2355925" cy="8390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50490" y="5626250"/>
            <a:ext cx="3055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Shouldn't links from Yahoo and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Wikipedia “count more”?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 bwMode="auto">
          <a:xfrm flipV="1">
            <a:off x="6278024" y="5303520"/>
            <a:ext cx="348687" cy="322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4459" cy="4532312"/>
          </a:xfrm>
        </p:spPr>
        <p:txBody>
          <a:bodyPr/>
          <a:lstStyle/>
          <a:p>
            <a:r>
              <a:rPr lang="en-US" dirty="0" smtClean="0"/>
              <a:t>This question occurs in several other areas:</a:t>
            </a:r>
          </a:p>
          <a:p>
            <a:pPr lvl="1"/>
            <a:r>
              <a:rPr lang="en-US" dirty="0"/>
              <a:t>Who are the most "influential" individuals in a social network?</a:t>
            </a:r>
            <a:br>
              <a:rPr lang="en-US" dirty="0"/>
            </a:br>
            <a:r>
              <a:rPr lang="en-US" dirty="0"/>
              <a:t>(#friends?)</a:t>
            </a:r>
          </a:p>
          <a:p>
            <a:pPr lvl="1"/>
            <a:r>
              <a:rPr lang="en-US" dirty="0" smtClean="0"/>
              <a:t>How do we measure the "impact" of a researcher?</a:t>
            </a:r>
            <a:br>
              <a:rPr lang="en-US" dirty="0" smtClean="0"/>
            </a:br>
            <a:r>
              <a:rPr lang="en-US" dirty="0" smtClean="0"/>
              <a:t>(#papers? #citations?)</a:t>
            </a:r>
          </a:p>
          <a:p>
            <a:pPr lvl="1"/>
            <a:r>
              <a:rPr lang="en-US" dirty="0" smtClean="0"/>
              <a:t>Which programmers are writing the "best" code?</a:t>
            </a:r>
            <a:br>
              <a:rPr lang="en-US" dirty="0" smtClean="0"/>
            </a:br>
            <a:r>
              <a:rPr lang="en-US" dirty="0" smtClean="0"/>
              <a:t>(#uses?)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Intuition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80" y="3679634"/>
            <a:ext cx="7772400" cy="2743200"/>
          </a:xfrm>
        </p:spPr>
        <p:txBody>
          <a:bodyPr/>
          <a:lstStyle/>
          <a:p>
            <a:r>
              <a:rPr lang="en-US" smtClean="0"/>
              <a:t>Imagine a contest for The Web's Best Page</a:t>
            </a:r>
          </a:p>
          <a:p>
            <a:pPr lvl="1"/>
            <a:r>
              <a:rPr lang="en-US" smtClean="0"/>
              <a:t>Initially, each page has one vote</a:t>
            </a:r>
          </a:p>
          <a:p>
            <a:pPr lvl="1"/>
            <a:r>
              <a:rPr lang="en-US" smtClean="0"/>
              <a:t>Each page votes for all the pages it has a link to</a:t>
            </a:r>
          </a:p>
          <a:p>
            <a:pPr lvl="1"/>
            <a:r>
              <a:rPr lang="en-US" smtClean="0"/>
              <a:t>To ensure fairness, pages voting for more than one page must split their vote equally between them</a:t>
            </a:r>
          </a:p>
          <a:p>
            <a:pPr lvl="1"/>
            <a:r>
              <a:rPr lang="en-US" smtClean="0"/>
              <a:t>Voting proceeds in rounds; in each round, each page has the number of votes it received in the previous round</a:t>
            </a:r>
          </a:p>
          <a:p>
            <a:pPr lvl="1"/>
            <a:r>
              <a:rPr lang="en-US" smtClean="0"/>
              <a:t>In practice, it's a little more complicated - but not much!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37244" y="1299992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046425" y="1860015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4678498" y="1924280"/>
            <a:ext cx="407624" cy="4076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055605" y="2420039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064785" y="2969046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4687679" y="2693625"/>
            <a:ext cx="407624" cy="4076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13" name="Straight Arrow Connector 12"/>
          <p:cNvCxnSpPr>
            <a:stCxn id="8" idx="7"/>
            <a:endCxn id="6" idx="2"/>
          </p:cNvCxnSpPr>
          <p:nvPr/>
        </p:nvCxnSpPr>
        <p:spPr bwMode="auto">
          <a:xfrm rot="5400000" flipH="1" flipV="1">
            <a:off x="5291750" y="1238482"/>
            <a:ext cx="480171" cy="10108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 bwMode="auto">
          <a:xfrm flipV="1">
            <a:off x="5086122" y="2063827"/>
            <a:ext cx="960303" cy="642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7"/>
            <a:endCxn id="7" idx="3"/>
          </p:cNvCxnSpPr>
          <p:nvPr/>
        </p:nvCxnSpPr>
        <p:spPr bwMode="auto">
          <a:xfrm rot="5400000" flipH="1" flipV="1">
            <a:off x="5298176" y="1945376"/>
            <a:ext cx="545376" cy="10705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1" idx="6"/>
            <a:endCxn id="9" idx="2"/>
          </p:cNvCxnSpPr>
          <p:nvPr/>
        </p:nvCxnSpPr>
        <p:spPr bwMode="auto">
          <a:xfrm flipV="1">
            <a:off x="5095303" y="2623851"/>
            <a:ext cx="960302" cy="2735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5"/>
            <a:endCxn id="10" idx="2"/>
          </p:cNvCxnSpPr>
          <p:nvPr/>
        </p:nvCxnSpPr>
        <p:spPr bwMode="auto">
          <a:xfrm rot="16200000" flipH="1">
            <a:off x="5484544" y="2592617"/>
            <a:ext cx="131304" cy="10291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3608025" y="1349567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G</a:t>
            </a: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3628223" y="1865523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3626386" y="2392496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613533" y="2941503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J</a:t>
            </a:r>
            <a:endParaRPr lang="en-US"/>
          </a:p>
        </p:txBody>
      </p:sp>
      <p:cxnSp>
        <p:nvCxnSpPr>
          <p:cNvPr id="28" name="Straight Arrow Connector 27"/>
          <p:cNvCxnSpPr>
            <a:stCxn id="22" idx="6"/>
            <a:endCxn id="8" idx="1"/>
          </p:cNvCxnSpPr>
          <p:nvPr/>
        </p:nvCxnSpPr>
        <p:spPr bwMode="auto">
          <a:xfrm>
            <a:off x="4015649" y="1553379"/>
            <a:ext cx="722544" cy="4305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3" idx="6"/>
            <a:endCxn id="8" idx="2"/>
          </p:cNvCxnSpPr>
          <p:nvPr/>
        </p:nvCxnSpPr>
        <p:spPr bwMode="auto">
          <a:xfrm>
            <a:off x="4035847" y="2069335"/>
            <a:ext cx="642651" cy="587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4" idx="6"/>
            <a:endCxn id="8" idx="3"/>
          </p:cNvCxnSpPr>
          <p:nvPr/>
        </p:nvCxnSpPr>
        <p:spPr bwMode="auto">
          <a:xfrm flipV="1">
            <a:off x="4034010" y="2272209"/>
            <a:ext cx="704183" cy="324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5" idx="6"/>
            <a:endCxn id="11" idx="2"/>
          </p:cNvCxnSpPr>
          <p:nvPr/>
        </p:nvCxnSpPr>
        <p:spPr bwMode="auto">
          <a:xfrm flipV="1">
            <a:off x="4021157" y="2897437"/>
            <a:ext cx="666522" cy="2478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317215" y="2493486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2249277" y="2789105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335576" y="307370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2476959" y="3369327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2618343" y="2353939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2803793" y="335463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871732" y="1483606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2902946" y="1922444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22" idx="2"/>
          </p:cNvCxnSpPr>
          <p:nvPr/>
        </p:nvCxnSpPr>
        <p:spPr bwMode="auto">
          <a:xfrm flipV="1">
            <a:off x="3110431" y="1553379"/>
            <a:ext cx="497594" cy="495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6" idx="6"/>
            <a:endCxn id="23" idx="2"/>
          </p:cNvCxnSpPr>
          <p:nvPr/>
        </p:nvCxnSpPr>
        <p:spPr bwMode="auto">
          <a:xfrm>
            <a:off x="3141645" y="2041794"/>
            <a:ext cx="486578" cy="27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3" idx="6"/>
            <a:endCxn id="25" idx="1"/>
          </p:cNvCxnSpPr>
          <p:nvPr/>
        </p:nvCxnSpPr>
        <p:spPr bwMode="auto">
          <a:xfrm>
            <a:off x="3191220" y="2642214"/>
            <a:ext cx="482008" cy="3589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5" idx="6"/>
            <a:endCxn id="25" idx="2"/>
          </p:cNvCxnSpPr>
          <p:nvPr/>
        </p:nvCxnSpPr>
        <p:spPr bwMode="auto">
          <a:xfrm>
            <a:off x="2555914" y="2612836"/>
            <a:ext cx="1057619" cy="5324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0" idx="6"/>
            <a:endCxn id="25" idx="3"/>
          </p:cNvCxnSpPr>
          <p:nvPr/>
        </p:nvCxnSpPr>
        <p:spPr bwMode="auto">
          <a:xfrm flipV="1">
            <a:off x="3042492" y="3289432"/>
            <a:ext cx="630736" cy="1845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42" idx="6"/>
            <a:endCxn id="25" idx="2"/>
          </p:cNvCxnSpPr>
          <p:nvPr/>
        </p:nvCxnSpPr>
        <p:spPr bwMode="auto">
          <a:xfrm>
            <a:off x="2906618" y="3117775"/>
            <a:ext cx="706915" cy="27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8" idx="7"/>
            <a:endCxn id="25" idx="3"/>
          </p:cNvCxnSpPr>
          <p:nvPr/>
        </p:nvCxnSpPr>
        <p:spPr bwMode="auto">
          <a:xfrm rot="5400000" flipH="1" flipV="1">
            <a:off x="3119538" y="2850595"/>
            <a:ext cx="114852" cy="9925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6" idx="6"/>
            <a:endCxn id="25" idx="2"/>
          </p:cNvCxnSpPr>
          <p:nvPr/>
        </p:nvCxnSpPr>
        <p:spPr bwMode="auto">
          <a:xfrm>
            <a:off x="2487976" y="2908455"/>
            <a:ext cx="1125557" cy="23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39" idx="5"/>
            <a:endCxn id="25" idx="1"/>
          </p:cNvCxnSpPr>
          <p:nvPr/>
        </p:nvCxnSpPr>
        <p:spPr bwMode="auto">
          <a:xfrm rot="16200000" flipH="1">
            <a:off x="3025898" y="2353867"/>
            <a:ext cx="443517" cy="851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2669755" y="2691789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2952521" y="2522864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 bwMode="auto">
          <a:xfrm>
            <a:off x="3005770" y="290661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37" idx="6"/>
            <a:endCxn id="25" idx="2"/>
          </p:cNvCxnSpPr>
          <p:nvPr/>
        </p:nvCxnSpPr>
        <p:spPr bwMode="auto">
          <a:xfrm flipV="1">
            <a:off x="2574275" y="3145315"/>
            <a:ext cx="1039258" cy="47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667919" y="2998425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576444" y="19830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Shouldn't E's vote be 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worth more than F's?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>
            <a:endCxn id="8" idx="0"/>
          </p:cNvCxnSpPr>
          <p:nvPr/>
        </p:nvCxnSpPr>
        <p:spPr bwMode="auto">
          <a:xfrm rot="5400000">
            <a:off x="4767550" y="896958"/>
            <a:ext cx="1142082" cy="9125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0" y="2423711"/>
            <a:ext cx="2015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How many levels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should we consider?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1" grpId="0" animBg="1"/>
      <p:bldP spid="43" grpId="0" animBg="1"/>
      <p:bldP spid="44" grpId="0" animBg="1"/>
      <p:bldP spid="42" grpId="0" animBg="1"/>
      <p:bldP spid="69" grpId="0"/>
      <p:bldP spid="4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8294"/>
            <a:ext cx="7772400" cy="4692956"/>
          </a:xfrm>
        </p:spPr>
        <p:txBody>
          <a:bodyPr/>
          <a:lstStyle/>
          <a:p>
            <a:r>
              <a:rPr lang="en-US" smtClean="0"/>
              <a:t>Each page i is given a rank x</a:t>
            </a:r>
            <a:r>
              <a:rPr lang="en-US" baseline="-25000" smtClean="0"/>
              <a:t>i</a:t>
            </a:r>
            <a:endParaRPr lang="en-US" smtClean="0"/>
          </a:p>
          <a:p>
            <a:r>
              <a:rPr lang="en-US" smtClean="0"/>
              <a:t>Goal: Assign the x</a:t>
            </a:r>
            <a:r>
              <a:rPr lang="en-US" baseline="-25000" smtClean="0"/>
              <a:t>i</a:t>
            </a:r>
            <a:r>
              <a:rPr lang="en-US" smtClean="0"/>
              <a:t> such that the rank of each page is governed by the ranks of the pages linking to it: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463772" y="3130494"/>
          <a:ext cx="2308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" imgW="838080" imgH="444240" progId="Equation.3">
                  <p:embed/>
                </p:oleObj>
              </mc:Choice>
              <mc:Fallback>
                <p:oleObj name="Equation" r:id="rId3" imgW="83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772" y="3130494"/>
                        <a:ext cx="23082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436535" y="3938531"/>
            <a:ext cx="7215187" cy="2473286"/>
            <a:chOff x="1436535" y="3839379"/>
            <a:chExt cx="7215187" cy="2840038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767235" y="3860017"/>
              <a:ext cx="87312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683222" y="4590267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Rank of page j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36535" y="4734729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Rank of page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0497" y="3839379"/>
              <a:ext cx="842963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198785" y="4264829"/>
              <a:ext cx="374650" cy="144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74860" y="5857092"/>
              <a:ext cx="1941512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Every page</a:t>
              </a:r>
            </a:p>
            <a:p>
              <a:pPr algn="ctr"/>
              <a:r>
                <a:rPr lang="en-US"/>
                <a:t>j that links to i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86335" y="5306229"/>
              <a:ext cx="15875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Number of</a:t>
              </a:r>
            </a:p>
            <a:p>
              <a:pPr algn="ctr"/>
              <a:r>
                <a:rPr lang="en-US"/>
                <a:t>links out</a:t>
              </a:r>
            </a:p>
            <a:p>
              <a:pPr algn="ctr"/>
              <a:r>
                <a:rPr lang="en-US"/>
                <a:t>from page j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5259235" y="4255304"/>
              <a:ext cx="935037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7201" y="5684704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How do we compute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the rank values?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Surfer Model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0600" y="1498295"/>
            <a:ext cx="7772400" cy="5045724"/>
          </a:xfrm>
        </p:spPr>
        <p:txBody>
          <a:bodyPr/>
          <a:lstStyle/>
          <a:p>
            <a:r>
              <a:rPr lang="en-US" dirty="0" smtClean="0"/>
              <a:t>PageRank has an intuitive basis in random walks on graphs</a:t>
            </a:r>
          </a:p>
          <a:p>
            <a:endParaRPr lang="en-US" sz="1800" dirty="0" smtClean="0"/>
          </a:p>
          <a:p>
            <a:r>
              <a:rPr lang="en-US" dirty="0" smtClean="0"/>
              <a:t>Imagine a </a:t>
            </a:r>
            <a:r>
              <a:rPr lang="en-US" dirty="0" smtClean="0">
                <a:solidFill>
                  <a:srgbClr val="FF9900"/>
                </a:solidFill>
              </a:rPr>
              <a:t>random surfer</a:t>
            </a:r>
            <a:r>
              <a:rPr lang="en-US" dirty="0" smtClean="0"/>
              <a:t>, who starts on a random page and, in each step,</a:t>
            </a:r>
          </a:p>
          <a:p>
            <a:pPr lvl="1"/>
            <a:r>
              <a:rPr lang="en-US" dirty="0" smtClean="0"/>
              <a:t>with probability d, clicks on a random link on the page</a:t>
            </a:r>
          </a:p>
          <a:p>
            <a:pPr lvl="1"/>
            <a:r>
              <a:rPr lang="en-US" dirty="0" smtClean="0"/>
              <a:t>with probability 1-d, jumps to a random page (bored?)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The PageRank of a page can be interpreted as the fraction of steps the surfer spends on the corresponding page</a:t>
            </a:r>
          </a:p>
          <a:p>
            <a:pPr lvl="1"/>
            <a:r>
              <a:rPr lang="en-US" dirty="0" smtClean="0"/>
              <a:t>Transition matrix can be interpreted as a Markov Chain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PageRank (simplified)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903253" y="4413250"/>
          <a:ext cx="3009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53" y="4413250"/>
                        <a:ext cx="3009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150691" y="1733550"/>
          <a:ext cx="14557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691" y="1733550"/>
                        <a:ext cx="14557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858855" y="1936750"/>
            <a:ext cx="2451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Initialize </a:t>
            </a:r>
            <a:r>
              <a:rPr lang="en-US" dirty="0" smtClean="0">
                <a:latin typeface="Tahoma"/>
                <a:cs typeface="Tahoma"/>
              </a:rPr>
              <a:t>all ranks to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be equal, e.g.: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261216" y="4648200"/>
            <a:ext cx="16530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Iterate </a:t>
            </a:r>
            <a:r>
              <a:rPr lang="en-US" smtClean="0">
                <a:latin typeface="Tahoma"/>
                <a:cs typeface="Tahoma"/>
              </a:rPr>
              <a:t>until</a:t>
            </a:r>
            <a:br>
              <a:rPr lang="en-US" smtClean="0">
                <a:latin typeface="Tahoma"/>
                <a:cs typeface="Tahoma"/>
              </a:rPr>
            </a:br>
            <a:r>
              <a:rPr lang="en-US" smtClean="0">
                <a:latin typeface="Tahoma"/>
                <a:cs typeface="Tahoma"/>
              </a:rPr>
              <a:t>convergence</a:t>
            </a:r>
            <a:endParaRPr lang="en-US">
              <a:latin typeface="Tahoma"/>
              <a:cs typeface="Tahom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7911" y="5723069"/>
            <a:ext cx="1628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need to decide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how many levels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to consider!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356386" y="5282005"/>
            <a:ext cx="602428" cy="4733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0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2422525" y="537527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219575" y="30067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310188" y="46910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348638" y="1726052"/>
            <a:ext cx="2138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Initialize </a:t>
            </a:r>
            <a:r>
              <a:rPr lang="en-US" dirty="0" smtClean="0">
                <a:latin typeface="Tahoma"/>
                <a:cs typeface="Tahoma"/>
              </a:rPr>
              <a:t>all ranks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to be equal</a:t>
            </a:r>
            <a:endParaRPr lang="en-US" dirty="0">
              <a:latin typeface="Tahoma"/>
              <a:cs typeface="Tahoma"/>
            </a:endParaRPr>
          </a:p>
        </p:txBody>
      </p:sp>
      <p:graphicFrame>
        <p:nvGraphicFramePr>
          <p:cNvPr id="6146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794250" y="1608138"/>
          <a:ext cx="11953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608138"/>
                        <a:ext cx="11953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encodings: Set of edges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45629" y="3765176"/>
            <a:ext cx="2312894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Twitter)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222625" y="52197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4364038" y="3557588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3294063" y="4160838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141538" y="377507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921761" y="1593850"/>
            <a:ext cx="22792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Propagate weights</a:t>
            </a:r>
            <a:br>
              <a:rPr lang="en-US" dirty="0">
                <a:latin typeface="Tahoma"/>
                <a:cs typeface="Tahoma"/>
              </a:rPr>
            </a:br>
            <a:r>
              <a:rPr lang="en-US" dirty="0">
                <a:latin typeface="Tahoma"/>
                <a:cs typeface="Tahoma"/>
              </a:rPr>
              <a:t>across out-edges</a:t>
            </a:r>
          </a:p>
        </p:txBody>
      </p:sp>
    </p:spTree>
    <p:extLst>
      <p:ext uri="{BB962C8B-B14F-4D97-AF65-F5344CB8AC3E}">
        <p14:creationId xmlns:p14="http://schemas.microsoft.com/office/powerpoint/2010/main" val="33653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2</a:t>
            </a:r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468813" y="530225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3438525" y="245745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0.50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379663" y="54070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07926" y="1593850"/>
            <a:ext cx="22576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Compute weights</a:t>
            </a:r>
          </a:p>
          <a:p>
            <a:r>
              <a:rPr lang="en-US" dirty="0">
                <a:latin typeface="Tahoma"/>
                <a:cs typeface="Tahoma"/>
              </a:rPr>
              <a:t>based on in-edges</a:t>
            </a:r>
          </a:p>
        </p:txBody>
      </p:sp>
      <p:graphicFrame>
        <p:nvGraphicFramePr>
          <p:cNvPr id="8194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4575175" y="1736725"/>
          <a:ext cx="20923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3" imgW="1066680" imgH="444240" progId="Equation.3">
                  <p:embed/>
                </p:oleObj>
              </mc:Choice>
              <mc:Fallback>
                <p:oleObj name="Equation" r:id="rId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1736725"/>
                        <a:ext cx="20923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Convergence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9218" name="Object 1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594483"/>
              </p:ext>
            </p:extLst>
          </p:nvPr>
        </p:nvGraphicFramePr>
        <p:xfrm>
          <a:off x="1111227" y="1592263"/>
          <a:ext cx="26273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27" y="1592263"/>
                        <a:ext cx="26273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3902630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2935842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4994830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V="1">
            <a:off x="3258105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H="1" flipV="1">
            <a:off x="4463017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 flipH="1">
            <a:off x="3404155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3601005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4953555" y="53022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4011775" y="245745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0.4</a:t>
            </a:r>
            <a:endParaRPr lang="en-US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2864405" y="54070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6141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PageRank Algorithm Restated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N(p) = number outgoing links from page p</a:t>
            </a:r>
          </a:p>
          <a:p>
            <a:pPr lvl="1"/>
            <a:r>
              <a:rPr lang="en-US" dirty="0"/>
              <a:t>B(p) = number of back-links to page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page b distributes its importance to all of the pages it points to (so we scale by 1/N(b))</a:t>
            </a:r>
          </a:p>
          <a:p>
            <a:pPr lvl="1"/>
            <a:r>
              <a:rPr lang="en-US" dirty="0"/>
              <a:t>Page p’s importance is increased by the importance of its back set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AA077F-F328-4EF4-B5A1-96CB8E3F530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27473"/>
              </p:ext>
            </p:extLst>
          </p:nvPr>
        </p:nvGraphicFramePr>
        <p:xfrm>
          <a:off x="2216953" y="3310889"/>
          <a:ext cx="4710094" cy="8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3" y="3310889"/>
                        <a:ext cx="4710094" cy="843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6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Linear Algebra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m x m matrix M to capture links</a:t>
            </a:r>
            <a:r>
              <a:rPr lang="en-US" dirty="0" smtClean="0"/>
              <a:t>:</a:t>
            </a:r>
          </a:p>
          <a:p>
            <a:pPr lvl="1">
              <a:tabLst>
                <a:tab pos="2687638" algn="l"/>
              </a:tabLst>
            </a:pPr>
            <a:r>
              <a:rPr lang="en-US" dirty="0" smtClean="0"/>
              <a:t>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= 1 /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	if page </a:t>
            </a:r>
            <a:r>
              <a:rPr lang="en-US" dirty="0" err="1"/>
              <a:t>i</a:t>
            </a:r>
            <a:r>
              <a:rPr lang="en-US" dirty="0"/>
              <a:t> is pointed to by page j </a:t>
            </a:r>
            <a:br>
              <a:rPr lang="en-US" dirty="0"/>
            </a:br>
            <a:r>
              <a:rPr lang="en-US" dirty="0"/>
              <a:t>	and page j has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outgoing links</a:t>
            </a:r>
            <a:br>
              <a:rPr lang="en-US" dirty="0"/>
            </a:br>
            <a:r>
              <a:rPr lang="en-US" dirty="0"/>
              <a:t>           = 0      	otherwise</a:t>
            </a:r>
          </a:p>
          <a:p>
            <a:pPr lvl="1">
              <a:tabLst>
                <a:tab pos="2687638" algn="l"/>
              </a:tabLst>
            </a:pPr>
            <a:endParaRPr lang="en-US" dirty="0"/>
          </a:p>
          <a:p>
            <a:pPr lvl="1"/>
            <a:r>
              <a:rPr lang="en-US" dirty="0"/>
              <a:t>Initialize all </a:t>
            </a:r>
            <a:r>
              <a:rPr lang="en-US" dirty="0" err="1"/>
              <a:t>PageRanks</a:t>
            </a:r>
            <a:r>
              <a:rPr lang="en-US" dirty="0"/>
              <a:t> to 1, multiply by M repeatedly until all values converge: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Computes </a:t>
            </a:r>
            <a:r>
              <a:rPr lang="en-US" dirty="0">
                <a:solidFill>
                  <a:srgbClr val="FF9900"/>
                </a:solidFill>
              </a:rPr>
              <a:t>principal eigenvector </a:t>
            </a:r>
            <a:r>
              <a:rPr lang="en-US" dirty="0"/>
              <a:t>via </a:t>
            </a:r>
            <a:r>
              <a:rPr lang="en-US" dirty="0">
                <a:solidFill>
                  <a:srgbClr val="FF9900"/>
                </a:solidFill>
              </a:rPr>
              <a:t>power iteration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94823"/>
              </p:ext>
            </p:extLst>
          </p:nvPr>
        </p:nvGraphicFramePr>
        <p:xfrm>
          <a:off x="2249445" y="4210202"/>
          <a:ext cx="4645110" cy="172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45" y="4210202"/>
                        <a:ext cx="4645110" cy="17272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93147147"/>
              </p:ext>
            </p:extLst>
          </p:nvPr>
        </p:nvGraphicFramePr>
        <p:xfrm>
          <a:off x="5921125" y="2071533"/>
          <a:ext cx="1932064" cy="1371600"/>
        </p:xfrm>
        <a:graphic>
          <a:graphicData uri="http://schemas.openxmlformats.org/drawingml/2006/table">
            <a:tbl>
              <a:tblPr/>
              <a:tblGrid>
                <a:gridCol w="624488"/>
                <a:gridCol w="632860"/>
                <a:gridCol w="67471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36434" y="152400"/>
            <a:ext cx="7242366" cy="1143000"/>
          </a:xfrm>
        </p:spPr>
        <p:txBody>
          <a:bodyPr/>
          <a:lstStyle/>
          <a:p>
            <a:r>
              <a:rPr lang="en-US" smtClean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121464" y="1738313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Google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094477" y="28162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766114" y="2816225"/>
            <a:ext cx="1119188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Yahoo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1370702" y="231616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1908864" y="2303463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226364" y="295116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212077" y="3259138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17619681"/>
              </p:ext>
            </p:extLst>
          </p:nvPr>
        </p:nvGraphicFramePr>
        <p:xfrm>
          <a:off x="5922963" y="2084388"/>
          <a:ext cx="1932064" cy="1371600"/>
        </p:xfrm>
        <a:graphic>
          <a:graphicData uri="http://schemas.openxmlformats.org/drawingml/2006/table">
            <a:tbl>
              <a:tblPr/>
              <a:tblGrid>
                <a:gridCol w="624488"/>
                <a:gridCol w="632860"/>
                <a:gridCol w="67471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54642"/>
              </p:ext>
            </p:extLst>
          </p:nvPr>
        </p:nvGraphicFramePr>
        <p:xfrm>
          <a:off x="4903788" y="2055813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79032"/>
              </p:ext>
            </p:extLst>
          </p:nvPr>
        </p:nvGraphicFramePr>
        <p:xfrm>
          <a:off x="8232202" y="2084674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489681" y="2465388"/>
            <a:ext cx="371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882538" y="2536825"/>
            <a:ext cx="324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*</a:t>
            </a:r>
          </a:p>
        </p:txBody>
      </p:sp>
      <p:sp>
        <p:nvSpPr>
          <p:cNvPr id="26661" name="Text Box 126"/>
          <p:cNvSpPr txBox="1">
            <a:spLocks noChangeArrowheads="1"/>
          </p:cNvSpPr>
          <p:nvPr/>
        </p:nvSpPr>
        <p:spPr bwMode="auto">
          <a:xfrm>
            <a:off x="978128" y="5957888"/>
            <a:ext cx="4272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Total rank sums to number of pages</a:t>
            </a:r>
          </a:p>
        </p:txBody>
      </p:sp>
      <p:graphicFrame>
        <p:nvGraphicFramePr>
          <p:cNvPr id="1304705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32322"/>
              </p:ext>
            </p:extLst>
          </p:nvPr>
        </p:nvGraphicFramePr>
        <p:xfrm>
          <a:off x="1373188" y="4418777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71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33325"/>
              </p:ext>
            </p:extLst>
          </p:nvPr>
        </p:nvGraphicFramePr>
        <p:xfrm>
          <a:off x="2339975" y="4418777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4" name="Text Box 145"/>
          <p:cNvSpPr txBox="1">
            <a:spLocks noChangeArrowheads="1"/>
          </p:cNvSpPr>
          <p:nvPr/>
        </p:nvSpPr>
        <p:spPr bwMode="auto">
          <a:xfrm>
            <a:off x="1957493" y="4871214"/>
            <a:ext cx="371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=</a:t>
            </a:r>
          </a:p>
        </p:txBody>
      </p:sp>
      <p:graphicFrame>
        <p:nvGraphicFramePr>
          <p:cNvPr id="130473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74068"/>
              </p:ext>
            </p:extLst>
          </p:nvPr>
        </p:nvGraphicFramePr>
        <p:xfrm>
          <a:off x="3192463" y="4426714"/>
          <a:ext cx="712787" cy="1371600"/>
        </p:xfrm>
        <a:graphic>
          <a:graphicData uri="http://schemas.openxmlformats.org/drawingml/2006/table">
            <a:tbl>
              <a:tblPr/>
              <a:tblGrid>
                <a:gridCol w="7127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1" name="Text Box 173"/>
          <p:cNvSpPr txBox="1">
            <a:spLocks noChangeArrowheads="1"/>
          </p:cNvSpPr>
          <p:nvPr/>
        </p:nvSpPr>
        <p:spPr bwMode="auto">
          <a:xfrm>
            <a:off x="2890838" y="4871214"/>
            <a:ext cx="260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</a:t>
            </a:r>
          </a:p>
        </p:txBody>
      </p:sp>
      <p:graphicFrame>
        <p:nvGraphicFramePr>
          <p:cNvPr id="1304761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2228"/>
              </p:ext>
            </p:extLst>
          </p:nvPr>
        </p:nvGraphicFramePr>
        <p:xfrm>
          <a:off x="4230688" y="4436239"/>
          <a:ext cx="859105" cy="1371600"/>
        </p:xfrm>
        <a:graphic>
          <a:graphicData uri="http://schemas.openxmlformats.org/drawingml/2006/table">
            <a:tbl>
              <a:tblPr/>
              <a:tblGrid>
                <a:gridCol w="85910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8" name="Text Box 186"/>
          <p:cNvSpPr txBox="1">
            <a:spLocks noChangeArrowheads="1"/>
          </p:cNvSpPr>
          <p:nvPr/>
        </p:nvSpPr>
        <p:spPr bwMode="auto">
          <a:xfrm>
            <a:off x="3856038" y="4871214"/>
            <a:ext cx="260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</a:t>
            </a:r>
          </a:p>
        </p:txBody>
      </p:sp>
      <p:graphicFrame>
        <p:nvGraphicFramePr>
          <p:cNvPr id="1304763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8224"/>
              </p:ext>
            </p:extLst>
          </p:nvPr>
        </p:nvGraphicFramePr>
        <p:xfrm>
          <a:off x="6059488" y="4441002"/>
          <a:ext cx="848088" cy="1371600"/>
        </p:xfrm>
        <a:graphic>
          <a:graphicData uri="http://schemas.openxmlformats.org/drawingml/2006/table">
            <a:tbl>
              <a:tblPr/>
              <a:tblGrid>
                <a:gridCol w="84808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95" name="Text Box 195"/>
          <p:cNvSpPr txBox="1">
            <a:spLocks noChangeArrowheads="1"/>
          </p:cNvSpPr>
          <p:nvPr/>
        </p:nvSpPr>
        <p:spPr bwMode="auto">
          <a:xfrm>
            <a:off x="5103813" y="4933127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 …</a:t>
            </a:r>
          </a:p>
        </p:txBody>
      </p:sp>
      <p:sp>
        <p:nvSpPr>
          <p:cNvPr id="26696" name="Text Box 196"/>
          <p:cNvSpPr txBox="1">
            <a:spLocks noChangeArrowheads="1"/>
          </p:cNvSpPr>
          <p:nvPr/>
        </p:nvSpPr>
        <p:spPr bwMode="auto">
          <a:xfrm>
            <a:off x="902735" y="3817938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240652" y="2014538"/>
            <a:ext cx="1085850" cy="801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B3A2-406A-48AC-AF64-DD62EE347FAC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1" grpId="0"/>
      <p:bldP spid="26674" grpId="0"/>
      <p:bldP spid="26681" grpId="0"/>
      <p:bldP spid="26688" grpId="0"/>
      <p:bldP spid="26695" grpId="0"/>
      <p:bldP spid="2669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Oops #1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75744" y="189388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48757" y="2971800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20394" y="2971800"/>
            <a:ext cx="1119188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24982" y="2471738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963144" y="2459038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280644" y="3106738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10770"/>
              </p:ext>
            </p:extLst>
          </p:nvPr>
        </p:nvGraphicFramePr>
        <p:xfrm>
          <a:off x="5827923" y="1749425"/>
          <a:ext cx="1663547" cy="1371600"/>
        </p:xfrm>
        <a:graphic>
          <a:graphicData uri="http://schemas.openxmlformats.org/drawingml/2006/table">
            <a:tbl>
              <a:tblPr/>
              <a:tblGrid>
                <a:gridCol w="645123"/>
                <a:gridCol w="384174"/>
                <a:gridCol w="6342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07686"/>
              </p:ext>
            </p:extLst>
          </p:nvPr>
        </p:nvGraphicFramePr>
        <p:xfrm>
          <a:off x="4775200" y="1743075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09396"/>
              </p:ext>
            </p:extLst>
          </p:nvPr>
        </p:nvGraphicFramePr>
        <p:xfrm>
          <a:off x="7889553" y="1749425"/>
          <a:ext cx="550862" cy="1371600"/>
        </p:xfrm>
        <a:graphic>
          <a:graphicData uri="http://schemas.openxmlformats.org/drawingml/2006/table">
            <a:tbl>
              <a:tblPr/>
              <a:tblGrid>
                <a:gridCol w="55086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368925" y="21304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7521253" y="2192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4122"/>
              </p:ext>
            </p:extLst>
          </p:nvPr>
        </p:nvGraphicFramePr>
        <p:xfrm>
          <a:off x="1741488" y="4757738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8075"/>
              </p:ext>
            </p:extLst>
          </p:nvPr>
        </p:nvGraphicFramePr>
        <p:xfrm>
          <a:off x="2708275" y="47577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333625" y="52101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03992"/>
              </p:ext>
            </p:extLst>
          </p:nvPr>
        </p:nvGraphicFramePr>
        <p:xfrm>
          <a:off x="3560763" y="4765675"/>
          <a:ext cx="658697" cy="1371600"/>
        </p:xfrm>
        <a:graphic>
          <a:graphicData uri="http://schemas.openxmlformats.org/drawingml/2006/table">
            <a:tbl>
              <a:tblPr/>
              <a:tblGrid>
                <a:gridCol w="65869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2591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1455"/>
              </p:ext>
            </p:extLst>
          </p:nvPr>
        </p:nvGraphicFramePr>
        <p:xfrm>
          <a:off x="4598988" y="4775200"/>
          <a:ext cx="876395" cy="1371600"/>
        </p:xfrm>
        <a:graphic>
          <a:graphicData uri="http://schemas.openxmlformats.org/drawingml/2006/table">
            <a:tbl>
              <a:tblPr/>
              <a:tblGrid>
                <a:gridCol w="87639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2243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25554"/>
              </p:ext>
            </p:extLst>
          </p:nvPr>
        </p:nvGraphicFramePr>
        <p:xfrm>
          <a:off x="6427788" y="4779963"/>
          <a:ext cx="708025" cy="1371600"/>
        </p:xfrm>
        <a:graphic>
          <a:graphicData uri="http://schemas.openxmlformats.org/drawingml/2006/table">
            <a:tbl>
              <a:tblPr/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604315" y="5272088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 </a:t>
            </a:r>
            <a:r>
              <a:rPr lang="en-US" smtClean="0"/>
              <a:t>… ,</a:t>
            </a:r>
            <a:endParaRPr lang="en-US"/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946803" y="4014788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294932" y="2170113"/>
            <a:ext cx="1085850" cy="801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476446" y="3525397"/>
            <a:ext cx="22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'dead end' - PageRank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is lost after each round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 bwMode="auto">
          <a:xfrm rot="10800000">
            <a:off x="3999126" y="3349131"/>
            <a:ext cx="477321" cy="468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671465" y="677731"/>
            <a:ext cx="3406606" cy="6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PageRank sinks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108499" y="3259567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6" grpId="0"/>
      <p:bldP spid="27703" grpId="0"/>
      <p:bldP spid="27710" grpId="0"/>
      <p:bldP spid="27717" grpId="0"/>
      <p:bldP spid="27718" grpId="0"/>
      <p:bldP spid="26" grpId="0"/>
      <p:bldP spid="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Oops #2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115171" y="18510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088183" y="292893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759821" y="2928938"/>
            <a:ext cx="1119187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1364408" y="242887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902571" y="2416175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220071" y="3063875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20969"/>
              </p:ext>
            </p:extLst>
          </p:nvPr>
        </p:nvGraphicFramePr>
        <p:xfrm>
          <a:off x="5754688" y="1811338"/>
          <a:ext cx="1604579" cy="1371600"/>
        </p:xfrm>
        <a:graphic>
          <a:graphicData uri="http://schemas.openxmlformats.org/drawingml/2006/table">
            <a:tbl>
              <a:tblPr/>
              <a:tblGrid>
                <a:gridCol w="622255"/>
                <a:gridCol w="370556"/>
                <a:gridCol w="61176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12851"/>
              </p:ext>
            </p:extLst>
          </p:nvPr>
        </p:nvGraphicFramePr>
        <p:xfrm>
          <a:off x="4735513" y="1804988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1323"/>
              </p:ext>
            </p:extLst>
          </p:nvPr>
        </p:nvGraphicFramePr>
        <p:xfrm>
          <a:off x="7823162" y="18113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329238" y="21923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7448512" y="2254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25746"/>
              </p:ext>
            </p:extLst>
          </p:nvPr>
        </p:nvGraphicFramePr>
        <p:xfrm>
          <a:off x="1741488" y="4757738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71226"/>
              </p:ext>
            </p:extLst>
          </p:nvPr>
        </p:nvGraphicFramePr>
        <p:xfrm>
          <a:off x="2708275" y="47577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333625" y="52101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7084"/>
              </p:ext>
            </p:extLst>
          </p:nvPr>
        </p:nvGraphicFramePr>
        <p:xfrm>
          <a:off x="3560763" y="4765675"/>
          <a:ext cx="680731" cy="1371600"/>
        </p:xfrm>
        <a:graphic>
          <a:graphicData uri="http://schemas.openxmlformats.org/drawingml/2006/table">
            <a:tbl>
              <a:tblPr/>
              <a:tblGrid>
                <a:gridCol w="68073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2591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70193"/>
              </p:ext>
            </p:extLst>
          </p:nvPr>
        </p:nvGraphicFramePr>
        <p:xfrm>
          <a:off x="4598988" y="4775200"/>
          <a:ext cx="909446" cy="1371600"/>
        </p:xfrm>
        <a:graphic>
          <a:graphicData uri="http://schemas.openxmlformats.org/drawingml/2006/table">
            <a:tbl>
              <a:tblPr/>
              <a:tblGrid>
                <a:gridCol w="90944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2243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57568"/>
              </p:ext>
            </p:extLst>
          </p:nvPr>
        </p:nvGraphicFramePr>
        <p:xfrm>
          <a:off x="6427788" y="4779963"/>
          <a:ext cx="708025" cy="1371600"/>
        </p:xfrm>
        <a:graphic>
          <a:graphicData uri="http://schemas.openxmlformats.org/drawingml/2006/table">
            <a:tbl>
              <a:tblPr/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604317" y="5272088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 </a:t>
            </a:r>
            <a:r>
              <a:rPr lang="en-US" smtClean="0"/>
              <a:t>… ,</a:t>
            </a:r>
            <a:endParaRPr lang="en-US"/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623421" y="3481388"/>
            <a:ext cx="793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067796" y="3684588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058271" y="34559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990865" y="4025900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234358" y="2127250"/>
            <a:ext cx="1085850" cy="8016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4476446" y="3525397"/>
            <a:ext cx="22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PageRank cannot flow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out and accumulates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 bwMode="auto">
          <a:xfrm rot="10800000">
            <a:off x="3999126" y="3349131"/>
            <a:ext cx="477321" cy="468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15323" y="3399416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2671465" y="677729"/>
            <a:ext cx="3406606" cy="6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PageRank hogs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7" grpId="0"/>
      <p:bldP spid="28734" grpId="0"/>
      <p:bldP spid="28741" grpId="0"/>
      <p:bldP spid="29" grpId="0"/>
      <p:bldP spid="3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Stopping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8385"/>
              </p:ext>
            </p:extLst>
          </p:nvPr>
        </p:nvGraphicFramePr>
        <p:xfrm>
          <a:off x="5342663" y="1758950"/>
          <a:ext cx="1642029" cy="1371600"/>
        </p:xfrm>
        <a:graphic>
          <a:graphicData uri="http://schemas.openxmlformats.org/drawingml/2006/table">
            <a:tbl>
              <a:tblPr/>
              <a:tblGrid>
                <a:gridCol w="636778"/>
                <a:gridCol w="379205"/>
                <a:gridCol w="62604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7888"/>
              </p:ext>
            </p:extLst>
          </p:nvPr>
        </p:nvGraphicFramePr>
        <p:xfrm>
          <a:off x="3857625" y="1730375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84712"/>
              </p:ext>
            </p:extLst>
          </p:nvPr>
        </p:nvGraphicFramePr>
        <p:xfrm>
          <a:off x="7334019" y="179228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384704" y="2239103"/>
            <a:ext cx="9460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 smtClean="0"/>
              <a:t>0.85</a:t>
            </a:r>
            <a:endParaRPr lang="en-US" dirty="0"/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959369" y="230101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9480"/>
              </p:ext>
            </p:extLst>
          </p:nvPr>
        </p:nvGraphicFramePr>
        <p:xfrm>
          <a:off x="627063" y="4622800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1219200" y="51435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5588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26973"/>
              </p:ext>
            </p:extLst>
          </p:nvPr>
        </p:nvGraphicFramePr>
        <p:xfrm>
          <a:off x="5761049" y="4622800"/>
          <a:ext cx="849064" cy="1371600"/>
        </p:xfrm>
        <a:graphic>
          <a:graphicData uri="http://schemas.openxmlformats.org/drawingml/2006/table">
            <a:tbl>
              <a:tblPr/>
              <a:tblGrid>
                <a:gridCol w="849064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2.48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3" name="Text Box 88"/>
          <p:cNvSpPr txBox="1">
            <a:spLocks noChangeArrowheads="1"/>
          </p:cNvSpPr>
          <p:nvPr/>
        </p:nvSpPr>
        <p:spPr bwMode="auto">
          <a:xfrm>
            <a:off x="3725863" y="4983163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,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57504"/>
              </p:ext>
            </p:extLst>
          </p:nvPr>
        </p:nvGraphicFramePr>
        <p:xfrm>
          <a:off x="8174516" y="1781175"/>
          <a:ext cx="870331" cy="1371600"/>
        </p:xfrm>
        <a:graphic>
          <a:graphicData uri="http://schemas.openxmlformats.org/drawingml/2006/table">
            <a:tbl>
              <a:tblPr/>
              <a:tblGrid>
                <a:gridCol w="87033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7836625" y="2259741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672870" y="4067175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949919" y="18510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922931" y="292893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2594569" y="2928938"/>
            <a:ext cx="1119187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1199156" y="242887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1737319" y="2416175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054819" y="3063875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458169" y="3481388"/>
            <a:ext cx="793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2902544" y="3684588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2893019" y="34559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069106" y="2127250"/>
            <a:ext cx="1085850" cy="8016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93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85360"/>
              </p:ext>
            </p:extLst>
          </p:nvPr>
        </p:nvGraphicFramePr>
        <p:xfrm>
          <a:off x="1697038" y="4622800"/>
          <a:ext cx="803791" cy="1371600"/>
        </p:xfrm>
        <a:graphic>
          <a:graphicData uri="http://schemas.openxmlformats.org/drawingml/2006/table">
            <a:tbl>
              <a:tblPr/>
              <a:tblGrid>
                <a:gridCol w="803791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1.85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43593"/>
              </p:ext>
            </p:extLst>
          </p:nvPr>
        </p:nvGraphicFramePr>
        <p:xfrm>
          <a:off x="2930525" y="4622800"/>
          <a:ext cx="815210" cy="1371600"/>
        </p:xfrm>
        <a:graphic>
          <a:graphicData uri="http://schemas.openxmlformats.org/drawingml/2006/table">
            <a:tbl>
              <a:tblPr/>
              <a:tblGrid>
                <a:gridCol w="81521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2.21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5182"/>
              </p:ext>
            </p:extLst>
          </p:nvPr>
        </p:nvGraphicFramePr>
        <p:xfrm>
          <a:off x="4164013" y="4622800"/>
          <a:ext cx="826628" cy="1371600"/>
        </p:xfrm>
        <a:graphic>
          <a:graphicData uri="http://schemas.openxmlformats.org/drawingml/2006/table">
            <a:tbl>
              <a:tblPr/>
              <a:tblGrid>
                <a:gridCol w="826628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2.36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1" name="Text Box 88"/>
          <p:cNvSpPr txBox="1">
            <a:spLocks noChangeArrowheads="1"/>
          </p:cNvSpPr>
          <p:nvPr/>
        </p:nvSpPr>
        <p:spPr bwMode="auto">
          <a:xfrm>
            <a:off x="2420938" y="4992688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5009405" y="5040253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, </a:t>
            </a:r>
            <a:r>
              <a:rPr lang="en-US" dirty="0" smtClean="0"/>
              <a:t>… ,</a:t>
            </a:r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61243" y="2248348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8026998" y="1561652"/>
            <a:ext cx="1138517" cy="18700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/>
      <p:bldP spid="30801" grpId="0"/>
      <p:bldP spid="3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Improved PageRank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8938"/>
            <a:ext cx="7866961" cy="4532312"/>
          </a:xfrm>
        </p:spPr>
        <p:txBody>
          <a:bodyPr/>
          <a:lstStyle/>
          <a:p>
            <a:r>
              <a:rPr lang="en-US" sz="2400" dirty="0" smtClean="0"/>
              <a:t>Remove out-degree 0 nodes (or consider them to refer back to referrer)</a:t>
            </a:r>
          </a:p>
          <a:p>
            <a:r>
              <a:rPr lang="en-US" sz="2400" dirty="0" smtClean="0"/>
              <a:t>Add </a:t>
            </a:r>
            <a:r>
              <a:rPr lang="en-US" sz="2400" dirty="0" smtClean="0">
                <a:solidFill>
                  <a:srgbClr val="FF9900"/>
                </a:solidFill>
              </a:rPr>
              <a:t>decay factor d </a:t>
            </a:r>
            <a:r>
              <a:rPr lang="en-US" sz="2400" dirty="0" smtClean="0"/>
              <a:t>to deal with sinks</a:t>
            </a:r>
          </a:p>
          <a:p>
            <a:endParaRPr lang="en-US" sz="2400" dirty="0" smtClean="0"/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Typical value: </a:t>
            </a:r>
            <a:r>
              <a:rPr lang="en-US" sz="2400" i="1" dirty="0" smtClean="0">
                <a:sym typeface="Symbol" pitchFamily="18" charset="2"/>
              </a:rPr>
              <a:t>d</a:t>
            </a:r>
            <a:r>
              <a:rPr lang="en-US" sz="2400" dirty="0" smtClean="0">
                <a:sym typeface="Symbol" pitchFamily="18" charset="2"/>
              </a:rPr>
              <a:t>=0.85</a:t>
            </a: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Intuition in the idea of the “</a:t>
            </a:r>
            <a:r>
              <a:rPr lang="en-US" sz="2400" dirty="0" smtClean="0">
                <a:solidFill>
                  <a:srgbClr val="FF9900"/>
                </a:solidFill>
                <a:sym typeface="Symbol" pitchFamily="18" charset="2"/>
              </a:rPr>
              <a:t>random surfer</a:t>
            </a:r>
            <a:r>
              <a:rPr lang="en-US" sz="2400" dirty="0" smtClean="0">
                <a:sym typeface="Symbol" pitchFamily="18" charset="2"/>
              </a:rPr>
              <a:t>”: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Surfer occasionally stops following link sequence and jumps to new random page, with probability 1 - </a:t>
            </a:r>
            <a:r>
              <a:rPr lang="en-US" i="1" dirty="0" smtClean="0">
                <a:sym typeface="Symbol" pitchFamily="18" charset="2"/>
              </a:rPr>
              <a:t>d</a:t>
            </a: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1302532" name="Object 4"/>
          <p:cNvGraphicFramePr>
            <a:graphicFrameLocks noChangeAspect="1"/>
          </p:cNvGraphicFramePr>
          <p:nvPr/>
        </p:nvGraphicFramePr>
        <p:xfrm>
          <a:off x="1758778" y="2955275"/>
          <a:ext cx="6727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3" imgW="3009600" imgH="457200" progId="Equation.3">
                  <p:embed/>
                </p:oleObj>
              </mc:Choice>
              <mc:Fallback>
                <p:oleObj name="Equation" r:id="rId3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778" y="2955275"/>
                        <a:ext cx="6727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encodings: Adding edge types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72291" y="3765176"/>
            <a:ext cx="3055171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/>
              <a:t>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smtClean="0"/>
              <a:t>on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9252"/>
            <a:ext cx="7895216" cy="4781998"/>
          </a:xfrm>
        </p:spPr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Of the form: page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currentWeightOfPage</a:t>
            </a:r>
            <a:r>
              <a:rPr lang="en-US" dirty="0" smtClean="0">
                <a:sym typeface="Wingdings" pitchFamily="2" charset="2"/>
              </a:rPr>
              <a:t>, {adjacency list})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Page p “propagates” 1/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p</a:t>
            </a:r>
            <a:r>
              <a:rPr lang="en-US" dirty="0" smtClean="0"/>
              <a:t> of its d * weight(p) to the destinations of its out-edges (think like a vertex!)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p-</a:t>
            </a:r>
            <a:r>
              <a:rPr lang="en-US" dirty="0" err="1" smtClean="0"/>
              <a:t>th</a:t>
            </a:r>
            <a:r>
              <a:rPr lang="en-US" dirty="0" smtClean="0"/>
              <a:t> page sums the incoming weights and adds (1-d), to get its weight’(p)</a:t>
            </a:r>
          </a:p>
          <a:p>
            <a:r>
              <a:rPr lang="en-US" dirty="0" smtClean="0"/>
              <a:t>Iterate until convergence</a:t>
            </a:r>
          </a:p>
          <a:p>
            <a:pPr lvl="1"/>
            <a:r>
              <a:rPr lang="en-US" dirty="0" smtClean="0"/>
              <a:t>Common practice: run some fixed number of times, e.g., 25x</a:t>
            </a:r>
          </a:p>
          <a:p>
            <a:pPr lvl="1"/>
            <a:r>
              <a:rPr lang="en-US" dirty="0" smtClean="0"/>
              <a:t>Alternatively: Test after each iteration with a second </a:t>
            </a:r>
            <a:r>
              <a:rPr lang="en-US" dirty="0" err="1" smtClean="0"/>
              <a:t>MapReduce</a:t>
            </a:r>
            <a:r>
              <a:rPr lang="en-US" dirty="0" smtClean="0"/>
              <a:t> job, to determine the maximum change between old and new weights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and Take-aways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had a whirlwind tour of common kinds of algorithms used on the Web</a:t>
            </a:r>
          </a:p>
          <a:p>
            <a:pPr lvl="1"/>
            <a:r>
              <a:rPr lang="en-US" dirty="0" smtClean="0"/>
              <a:t>Path analysis: route planning, games, keyword search, etc.</a:t>
            </a:r>
          </a:p>
          <a:p>
            <a:pPr lvl="1"/>
            <a:r>
              <a:rPr lang="en-US" dirty="0" smtClean="0"/>
              <a:t>Clustering and classification: mining, recommendations, spam filtering, context-sensitive search, ad placement, etc.</a:t>
            </a:r>
          </a:p>
          <a:p>
            <a:pPr lvl="1"/>
            <a:r>
              <a:rPr lang="en-US" dirty="0" smtClean="0"/>
              <a:t>Link analysis: ranking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such algorithms (though not all) have a reasonably straightforward, often </a:t>
            </a:r>
            <a:r>
              <a:rPr lang="en-US" dirty="0" smtClean="0">
                <a:solidFill>
                  <a:srgbClr val="FF9900"/>
                </a:solidFill>
              </a:rPr>
              <a:t>iterative</a:t>
            </a:r>
            <a:r>
              <a:rPr lang="en-US" dirty="0" smtClean="0"/>
              <a:t>, </a:t>
            </a:r>
            <a:r>
              <a:rPr lang="en-US" dirty="0" err="1" smtClean="0"/>
              <a:t>MapReduce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6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Data-Intensive Text Processing with </a:t>
            </a:r>
            <a:r>
              <a:rPr lang="en-US" dirty="0" err="1"/>
              <a:t>MapReduce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Jimmy Lin and Chris </a:t>
            </a:r>
            <a:r>
              <a:rPr lang="en-US" dirty="0" smtClean="0"/>
              <a:t>Dyer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Morgan &amp; Claypool Publishers, </a:t>
            </a:r>
            <a:r>
              <a:rPr lang="en-US" dirty="0" smtClean="0"/>
              <a:t>2010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http://lintool.github.io/MapReduceAlgorithms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5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Beyond </a:t>
            </a:r>
            <a:r>
              <a:rPr lang="en-US" sz="2000" b="1" dirty="0" err="1" smtClean="0">
                <a:solidFill>
                  <a:srgbClr val="00CC00"/>
                </a:solidFill>
              </a:rPr>
              <a:t>MapReduce</a:t>
            </a:r>
            <a:r>
              <a:rPr lang="en-US" sz="2000" b="1" dirty="0">
                <a:solidFill>
                  <a:srgbClr val="00CC00"/>
                </a:solidFill>
              </a:rPr>
              <a:t> - Higher-level languages, Graphs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6850216422_edc28103cf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789" y="1716112"/>
            <a:ext cx="5898776" cy="3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174037" cy="990600"/>
          </a:xfrm>
        </p:spPr>
        <p:txBody>
          <a:bodyPr/>
          <a:lstStyle/>
          <a:p>
            <a:r>
              <a:rPr lang="en-US" smtClean="0"/>
              <a:t>Graph encodings: Adding weights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00169" y="3765176"/>
            <a:ext cx="3302598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0.5,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0.9,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0.5,</a:t>
            </a:r>
            <a:r>
              <a:rPr lang="en-US" sz="1600" dirty="0" smtClean="0">
                <a:solidFill>
                  <a:srgbClr val="33CC33"/>
                </a:solidFill>
              </a:rPr>
              <a:t>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>
                <a:solidFill>
                  <a:srgbClr val="FF0000"/>
                </a:solidFill>
              </a:rPr>
              <a:t>0.3,</a:t>
            </a:r>
            <a:r>
              <a:rPr lang="en-US" sz="1600" dirty="0" smtClean="0">
                <a:solidFill>
                  <a:srgbClr val="33CC33"/>
                </a:solidFill>
              </a:rPr>
              <a:t>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0.8,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0.7,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0.7,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0.9, </a:t>
            </a:r>
            <a:r>
              <a:rPr lang="en-US" sz="1600" dirty="0" smtClean="0"/>
              <a:t>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>
                <a:solidFill>
                  <a:srgbClr val="FF0000"/>
                </a:solidFill>
              </a:rPr>
              <a:t>0.3, </a:t>
            </a:r>
            <a:r>
              <a:rPr lang="en-US" sz="1600" dirty="0" smtClean="0"/>
              <a:t>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53958" y="200092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2718" y="272347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1789" y="217662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1163" y="270554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047" y="18036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0969" y="194533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336" y="25710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40253</TotalTime>
  <Words>4862</Words>
  <Application>Microsoft Macintosh PowerPoint</Application>
  <PresentationFormat>On-screen Show (4:3)</PresentationFormat>
  <Paragraphs>1436</Paragraphs>
  <Slides>83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Cambria Math</vt:lpstr>
      <vt:lpstr>Consolas</vt:lpstr>
      <vt:lpstr>Courier New</vt:lpstr>
      <vt:lpstr>Gill Sans MT</vt:lpstr>
      <vt:lpstr>Symbol</vt:lpstr>
      <vt:lpstr>Tahoma</vt:lpstr>
      <vt:lpstr>Times New Roman</vt:lpstr>
      <vt:lpstr>Wingdings</vt:lpstr>
      <vt:lpstr>Arial</vt:lpstr>
      <vt:lpstr>mcanini-ingi2145</vt:lpstr>
      <vt:lpstr>Equation</vt:lpstr>
      <vt:lpstr>INGI2145: CLOUD COMPUTING (Fall 2015)</vt:lpstr>
      <vt:lpstr>What we have seen so far</vt:lpstr>
      <vt:lpstr>Beyond average/sum/count</vt:lpstr>
      <vt:lpstr>Plan for today</vt:lpstr>
      <vt:lpstr>Thinking about related objects</vt:lpstr>
      <vt:lpstr>Encoding the data in a graph</vt:lpstr>
      <vt:lpstr>Graph encodings: Set of edges</vt:lpstr>
      <vt:lpstr>Graph encodings: Adding edge types</vt:lpstr>
      <vt:lpstr>Graph encodings: Adding weights</vt:lpstr>
      <vt:lpstr>Plan for today</vt:lpstr>
      <vt:lpstr>A computation model for graphs</vt:lpstr>
      <vt:lpstr>A computation model for graphs</vt:lpstr>
      <vt:lpstr>A computation model for graphs</vt:lpstr>
      <vt:lpstr>A computation model for graphs</vt:lpstr>
      <vt:lpstr>A computation model for graphs</vt:lpstr>
      <vt:lpstr>Can we do this in MapReduce?</vt:lpstr>
      <vt:lpstr>Can we do this in MapReduce?</vt:lpstr>
      <vt:lpstr>A real-world use case</vt:lpstr>
      <vt:lpstr>Generalizing…</vt:lpstr>
      <vt:lpstr> Iterative MapReduce</vt:lpstr>
      <vt:lpstr>Graph algorithms and MapReduce</vt:lpstr>
      <vt:lpstr>Recap: MapReduce on graphs</vt:lpstr>
      <vt:lpstr>Plan for today</vt:lpstr>
      <vt:lpstr>Path-based algorithms</vt:lpstr>
      <vt:lpstr>Single-Source Shortest Path (SSSP)</vt:lpstr>
      <vt:lpstr>SSSP: Intuition</vt:lpstr>
      <vt:lpstr>SSSP: Traditional Solution</vt:lpstr>
      <vt:lpstr>SSSP: Dijkstra in Action </vt:lpstr>
      <vt:lpstr>SSSP: Dijkstra in Action </vt:lpstr>
      <vt:lpstr>SSSP: Dijkstra in Action </vt:lpstr>
      <vt:lpstr>SSSP: Dijkstra in Action </vt:lpstr>
      <vt:lpstr>SSSP: Dijkstra in Action </vt:lpstr>
      <vt:lpstr>SSSP: Dijkstra in Action </vt:lpstr>
      <vt:lpstr>SSSP: How to parallelize?</vt:lpstr>
      <vt:lpstr>SSSP: Revisiting the inductive definition</vt:lpstr>
      <vt:lpstr>SSSP: MapReduce formulation</vt:lpstr>
      <vt:lpstr>Iteration 0: Base case</vt:lpstr>
      <vt:lpstr>Iteration 1</vt:lpstr>
      <vt:lpstr>Iteration 2</vt:lpstr>
      <vt:lpstr>Iteration 3</vt:lpstr>
      <vt:lpstr>Summary: SSSP</vt:lpstr>
      <vt:lpstr>Plan for today</vt:lpstr>
      <vt:lpstr>Learning (clustering / classification)</vt:lpstr>
      <vt:lpstr>The k-clustering Problem</vt:lpstr>
      <vt:lpstr>Approach: k-Means </vt:lpstr>
      <vt:lpstr>A simple example (1/4)</vt:lpstr>
      <vt:lpstr>A simple example (2/4)</vt:lpstr>
      <vt:lpstr>A simple example (3/4)</vt:lpstr>
      <vt:lpstr>A simple example (4/4)</vt:lpstr>
      <vt:lpstr>k-Means in MapReduce</vt:lpstr>
      <vt:lpstr>Classification Step as Map</vt:lpstr>
      <vt:lpstr>Recenter Step as Reduce</vt:lpstr>
      <vt:lpstr>Practical Notes</vt:lpstr>
      <vt:lpstr>Plan for today</vt:lpstr>
      <vt:lpstr>Classification</vt:lpstr>
      <vt:lpstr>A simple example</vt:lpstr>
      <vt:lpstr>Classification using Naïve Bayes</vt:lpstr>
      <vt:lpstr>What do we need to train the learner?</vt:lpstr>
      <vt:lpstr>Training a Naïve Bayes Learner</vt:lpstr>
      <vt:lpstr>Summary: Learning and MapReduce</vt:lpstr>
      <vt:lpstr>Plan for today</vt:lpstr>
      <vt:lpstr>Why link analysis?</vt:lpstr>
      <vt:lpstr>Problem: Popularity  relevance!</vt:lpstr>
      <vt:lpstr>Other applications</vt:lpstr>
      <vt:lpstr>PageRank: Intuition</vt:lpstr>
      <vt:lpstr>PageRank</vt:lpstr>
      <vt:lpstr>Random Surfer Model</vt:lpstr>
      <vt:lpstr>Iterative PageRank (simplified)</vt:lpstr>
      <vt:lpstr>Example: Step 0</vt:lpstr>
      <vt:lpstr>Example: Step 1</vt:lpstr>
      <vt:lpstr>Example: Step 2</vt:lpstr>
      <vt:lpstr>Example: Convergence</vt:lpstr>
      <vt:lpstr>Naïve PageRank Algorithm Restated</vt:lpstr>
      <vt:lpstr>In Linear Algebra formulation</vt:lpstr>
      <vt:lpstr>A brief example</vt:lpstr>
      <vt:lpstr>Oops #1</vt:lpstr>
      <vt:lpstr>Oops #2</vt:lpstr>
      <vt:lpstr>Stopping the Hog</vt:lpstr>
      <vt:lpstr>Improved PageRank</vt:lpstr>
      <vt:lpstr>PageRank on MapReduce</vt:lpstr>
      <vt:lpstr>Recap and Take-aways</vt:lpstr>
      <vt:lpstr>Additional references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MapReduce</dc:title>
  <dc:subject>INGI2145: Cloud Computing</dc:subject>
  <dc:creator>Marco Canini</dc:creator>
  <cp:keywords/>
  <dc:description/>
  <cp:lastModifiedBy>Marco Canini</cp:lastModifiedBy>
  <cp:revision>4460</cp:revision>
  <dcterms:created xsi:type="dcterms:W3CDTF">1999-05-23T11:18:07Z</dcterms:created>
  <dcterms:modified xsi:type="dcterms:W3CDTF">2015-10-15T09:49:56Z</dcterms:modified>
  <cp:category/>
</cp:coreProperties>
</file>