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9" r:id="rId1"/>
  </p:sldMasterIdLst>
  <p:notesMasterIdLst>
    <p:notesMasterId r:id="rId68"/>
  </p:notesMasterIdLst>
  <p:handoutMasterIdLst>
    <p:handoutMasterId r:id="rId69"/>
  </p:handoutMasterIdLst>
  <p:sldIdLst>
    <p:sldId id="672" r:id="rId2"/>
    <p:sldId id="1497" r:id="rId3"/>
    <p:sldId id="1447" r:id="rId4"/>
    <p:sldId id="1448" r:id="rId5"/>
    <p:sldId id="1449" r:id="rId6"/>
    <p:sldId id="1450" r:id="rId7"/>
    <p:sldId id="1451" r:id="rId8"/>
    <p:sldId id="1452" r:id="rId9"/>
    <p:sldId id="1453" r:id="rId10"/>
    <p:sldId id="1454" r:id="rId11"/>
    <p:sldId id="1455" r:id="rId12"/>
    <p:sldId id="1456" r:id="rId13"/>
    <p:sldId id="1457" r:id="rId14"/>
    <p:sldId id="1458" r:id="rId15"/>
    <p:sldId id="1459" r:id="rId16"/>
    <p:sldId id="1460" r:id="rId17"/>
    <p:sldId id="1461" r:id="rId18"/>
    <p:sldId id="1462" r:id="rId19"/>
    <p:sldId id="1463" r:id="rId20"/>
    <p:sldId id="1464" r:id="rId21"/>
    <p:sldId id="1465" r:id="rId22"/>
    <p:sldId id="1514" r:id="rId23"/>
    <p:sldId id="1466" r:id="rId24"/>
    <p:sldId id="1467" r:id="rId25"/>
    <p:sldId id="1468" r:id="rId26"/>
    <p:sldId id="1469" r:id="rId27"/>
    <p:sldId id="1470" r:id="rId28"/>
    <p:sldId id="1489" r:id="rId29"/>
    <p:sldId id="1471" r:id="rId30"/>
    <p:sldId id="1472" r:id="rId31"/>
    <p:sldId id="1473" r:id="rId32"/>
    <p:sldId id="1515" r:id="rId33"/>
    <p:sldId id="1475" r:id="rId34"/>
    <p:sldId id="1476" r:id="rId35"/>
    <p:sldId id="1477" r:id="rId36"/>
    <p:sldId id="1478" r:id="rId37"/>
    <p:sldId id="1479" r:id="rId38"/>
    <p:sldId id="1490" r:id="rId39"/>
    <p:sldId id="1491" r:id="rId40"/>
    <p:sldId id="1492" r:id="rId41"/>
    <p:sldId id="1516" r:id="rId42"/>
    <p:sldId id="1481" r:id="rId43"/>
    <p:sldId id="1483" r:id="rId44"/>
    <p:sldId id="1493" r:id="rId45"/>
    <p:sldId id="1494" r:id="rId46"/>
    <p:sldId id="1518" r:id="rId47"/>
    <p:sldId id="1485" r:id="rId48"/>
    <p:sldId id="1486" r:id="rId49"/>
    <p:sldId id="1495" r:id="rId50"/>
    <p:sldId id="1519" r:id="rId51"/>
    <p:sldId id="1511" r:id="rId52"/>
    <p:sldId id="1498" r:id="rId53"/>
    <p:sldId id="1499" r:id="rId54"/>
    <p:sldId id="1500" r:id="rId55"/>
    <p:sldId id="1501" r:id="rId56"/>
    <p:sldId id="1505" r:id="rId57"/>
    <p:sldId id="1506" r:id="rId58"/>
    <p:sldId id="1507" r:id="rId59"/>
    <p:sldId id="1508" r:id="rId60"/>
    <p:sldId id="1509" r:id="rId61"/>
    <p:sldId id="1512" r:id="rId62"/>
    <p:sldId id="1520" r:id="rId63"/>
    <p:sldId id="1521" r:id="rId64"/>
    <p:sldId id="1522" r:id="rId65"/>
    <p:sldId id="1523" r:id="rId66"/>
    <p:sldId id="1496" r:id="rId67"/>
  </p:sldIdLst>
  <p:sldSz cx="9144000" cy="6858000" type="screen4x3"/>
  <p:notesSz cx="9601200" cy="7315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5520">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s Haeberle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424"/>
    <a:srgbClr val="5A7D3A"/>
    <a:srgbClr val="00CC00"/>
    <a:srgbClr val="FF9900"/>
    <a:srgbClr val="33CC33"/>
    <a:srgbClr val="FF3399"/>
    <a:srgbClr val="FF3300"/>
    <a:srgbClr val="66FFFF"/>
    <a:srgbClr val="996633"/>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11" autoAdjust="0"/>
    <p:restoredTop sz="81181" autoAdjust="0"/>
  </p:normalViewPr>
  <p:slideViewPr>
    <p:cSldViewPr snapToGrid="0">
      <p:cViewPr varScale="1">
        <p:scale>
          <a:sx n="102" d="100"/>
          <a:sy n="102" d="100"/>
        </p:scale>
        <p:origin x="352" y="168"/>
      </p:cViewPr>
      <p:guideLst>
        <p:guide orient="horz" pos="3888"/>
        <p:guide pos="5520"/>
      </p:guideLst>
    </p:cSldViewPr>
  </p:slideViewPr>
  <p:outlineViewPr>
    <p:cViewPr>
      <p:scale>
        <a:sx n="33" d="100"/>
        <a:sy n="33" d="100"/>
      </p:scale>
      <p:origin x="0" y="23346"/>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22" d="100"/>
          <a:sy n="122" d="100"/>
        </p:scale>
        <p:origin x="-1944" y="-96"/>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commentAuthors" Target="commentAuthors.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9709728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1279256" y="3475660"/>
            <a:ext cx="7042689" cy="32901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26" name="Rectangle 6"/>
          <p:cNvSpPr>
            <a:spLocks noGrp="1" noChangeArrowheads="1"/>
          </p:cNvSpPr>
          <p:nvPr>
            <p:ph type="ftr" sz="quarter" idx="4"/>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305916458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5691D3-A157-48F6-8FA0-A025F564B5A1}" type="slidenum">
              <a:rPr lang="en-US"/>
              <a:pPr/>
              <a:t>1</a:t>
            </a:fld>
            <a:endParaRPr lang="en-US"/>
          </a:p>
        </p:txBody>
      </p:sp>
      <p:sp>
        <p:nvSpPr>
          <p:cNvPr id="980994" name="Rectangle 2"/>
          <p:cNvSpPr>
            <a:spLocks noGrp="1" noRot="1" noChangeAspect="1" noChangeArrowheads="1" noTextEdit="1"/>
          </p:cNvSpPr>
          <p:nvPr>
            <p:ph type="sldImg"/>
          </p:nvPr>
        </p:nvSpPr>
        <p:spPr>
          <a:ln/>
        </p:spPr>
      </p:sp>
      <p:sp>
        <p:nvSpPr>
          <p:cNvPr id="980995"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479462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34</a:t>
            </a:fld>
            <a:endParaRPr lang="en-US"/>
          </a:p>
        </p:txBody>
      </p:sp>
    </p:spTree>
    <p:extLst>
      <p:ext uri="{BB962C8B-B14F-4D97-AF65-F5344CB8AC3E}">
        <p14:creationId xmlns:p14="http://schemas.microsoft.com/office/powerpoint/2010/main" val="148895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36</a:t>
            </a:fld>
            <a:endParaRPr lang="en-US"/>
          </a:p>
        </p:txBody>
      </p:sp>
    </p:spTree>
    <p:extLst>
      <p:ext uri="{BB962C8B-B14F-4D97-AF65-F5344CB8AC3E}">
        <p14:creationId xmlns:p14="http://schemas.microsoft.com/office/powerpoint/2010/main" val="259410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37</a:t>
            </a:fld>
            <a:endParaRPr lang="en-US"/>
          </a:p>
        </p:txBody>
      </p:sp>
    </p:spTree>
    <p:extLst>
      <p:ext uri="{BB962C8B-B14F-4D97-AF65-F5344CB8AC3E}">
        <p14:creationId xmlns:p14="http://schemas.microsoft.com/office/powerpoint/2010/main" val="523814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41</a:t>
            </a:fld>
            <a:endParaRPr lang="en-US"/>
          </a:p>
        </p:txBody>
      </p:sp>
    </p:spTree>
    <p:extLst>
      <p:ext uri="{BB962C8B-B14F-4D97-AF65-F5344CB8AC3E}">
        <p14:creationId xmlns:p14="http://schemas.microsoft.com/office/powerpoint/2010/main" val="1217908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46</a:t>
            </a:fld>
            <a:endParaRPr lang="en-US"/>
          </a:p>
        </p:txBody>
      </p:sp>
    </p:spTree>
    <p:extLst>
      <p:ext uri="{BB962C8B-B14F-4D97-AF65-F5344CB8AC3E}">
        <p14:creationId xmlns:p14="http://schemas.microsoft.com/office/powerpoint/2010/main" val="1715267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47</a:t>
            </a:fld>
            <a:endParaRPr lang="en-US"/>
          </a:p>
        </p:txBody>
      </p:sp>
    </p:spTree>
    <p:extLst>
      <p:ext uri="{BB962C8B-B14F-4D97-AF65-F5344CB8AC3E}">
        <p14:creationId xmlns:p14="http://schemas.microsoft.com/office/powerpoint/2010/main" val="684412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50</a:t>
            </a:fld>
            <a:endParaRPr lang="en-US"/>
          </a:p>
        </p:txBody>
      </p:sp>
    </p:spTree>
    <p:extLst>
      <p:ext uri="{BB962C8B-B14F-4D97-AF65-F5344CB8AC3E}">
        <p14:creationId xmlns:p14="http://schemas.microsoft.com/office/powerpoint/2010/main" val="990826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52</a:t>
            </a:fld>
            <a:endParaRPr lang="en-US"/>
          </a:p>
        </p:txBody>
      </p:sp>
    </p:spTree>
    <p:extLst>
      <p:ext uri="{BB962C8B-B14F-4D97-AF65-F5344CB8AC3E}">
        <p14:creationId xmlns:p14="http://schemas.microsoft.com/office/powerpoint/2010/main" val="1240904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54</a:t>
            </a:fld>
            <a:endParaRPr lang="en-US"/>
          </a:p>
        </p:txBody>
      </p:sp>
    </p:spTree>
    <p:extLst>
      <p:ext uri="{BB962C8B-B14F-4D97-AF65-F5344CB8AC3E}">
        <p14:creationId xmlns:p14="http://schemas.microsoft.com/office/powerpoint/2010/main" val="1667277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55</a:t>
            </a:fld>
            <a:endParaRPr lang="en-US"/>
          </a:p>
        </p:txBody>
      </p:sp>
    </p:spTree>
    <p:extLst>
      <p:ext uri="{BB962C8B-B14F-4D97-AF65-F5344CB8AC3E}">
        <p14:creationId xmlns:p14="http://schemas.microsoft.com/office/powerpoint/2010/main" val="1566047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3</a:t>
            </a:fld>
            <a:endParaRPr lang="en-US"/>
          </a:p>
        </p:txBody>
      </p:sp>
    </p:spTree>
    <p:extLst>
      <p:ext uri="{BB962C8B-B14F-4D97-AF65-F5344CB8AC3E}">
        <p14:creationId xmlns:p14="http://schemas.microsoft.com/office/powerpoint/2010/main" val="970148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57</a:t>
            </a:fld>
            <a:endParaRPr lang="en-US"/>
          </a:p>
        </p:txBody>
      </p:sp>
    </p:spTree>
    <p:extLst>
      <p:ext uri="{BB962C8B-B14F-4D97-AF65-F5344CB8AC3E}">
        <p14:creationId xmlns:p14="http://schemas.microsoft.com/office/powerpoint/2010/main" val="1001292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61</a:t>
            </a:fld>
            <a:endParaRPr lang="en-US"/>
          </a:p>
        </p:txBody>
      </p:sp>
    </p:spTree>
    <p:extLst>
      <p:ext uri="{BB962C8B-B14F-4D97-AF65-F5344CB8AC3E}">
        <p14:creationId xmlns:p14="http://schemas.microsoft.com/office/powerpoint/2010/main" val="1169779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66</a:t>
            </a:fld>
            <a:endParaRPr lang="en-US"/>
          </a:p>
        </p:txBody>
      </p:sp>
    </p:spTree>
    <p:extLst>
      <p:ext uri="{BB962C8B-B14F-4D97-AF65-F5344CB8AC3E}">
        <p14:creationId xmlns:p14="http://schemas.microsoft.com/office/powerpoint/2010/main" val="1044416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12</a:t>
            </a:fld>
            <a:endParaRPr lang="en-US"/>
          </a:p>
        </p:txBody>
      </p:sp>
    </p:spTree>
    <p:extLst>
      <p:ext uri="{BB962C8B-B14F-4D97-AF65-F5344CB8AC3E}">
        <p14:creationId xmlns:p14="http://schemas.microsoft.com/office/powerpoint/2010/main" val="1385009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14</a:t>
            </a:fld>
            <a:endParaRPr lang="en-US"/>
          </a:p>
        </p:txBody>
      </p:sp>
    </p:spTree>
    <p:extLst>
      <p:ext uri="{BB962C8B-B14F-4D97-AF65-F5344CB8AC3E}">
        <p14:creationId xmlns:p14="http://schemas.microsoft.com/office/powerpoint/2010/main" val="1271668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16</a:t>
            </a:fld>
            <a:endParaRPr lang="en-US"/>
          </a:p>
        </p:txBody>
      </p:sp>
    </p:spTree>
    <p:extLst>
      <p:ext uri="{BB962C8B-B14F-4D97-AF65-F5344CB8AC3E}">
        <p14:creationId xmlns:p14="http://schemas.microsoft.com/office/powerpoint/2010/main" val="1177577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17</a:t>
            </a:fld>
            <a:endParaRPr lang="en-US"/>
          </a:p>
        </p:txBody>
      </p:sp>
    </p:spTree>
    <p:extLst>
      <p:ext uri="{BB962C8B-B14F-4D97-AF65-F5344CB8AC3E}">
        <p14:creationId xmlns:p14="http://schemas.microsoft.com/office/powerpoint/2010/main" val="336356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22</a:t>
            </a:fld>
            <a:endParaRPr lang="en-US"/>
          </a:p>
        </p:txBody>
      </p:sp>
    </p:spTree>
    <p:extLst>
      <p:ext uri="{BB962C8B-B14F-4D97-AF65-F5344CB8AC3E}">
        <p14:creationId xmlns:p14="http://schemas.microsoft.com/office/powerpoint/2010/main" val="971778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27</a:t>
            </a:fld>
            <a:endParaRPr lang="en-US"/>
          </a:p>
        </p:txBody>
      </p:sp>
    </p:spTree>
    <p:extLst>
      <p:ext uri="{BB962C8B-B14F-4D97-AF65-F5344CB8AC3E}">
        <p14:creationId xmlns:p14="http://schemas.microsoft.com/office/powerpoint/2010/main" val="1071408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32</a:t>
            </a:fld>
            <a:endParaRPr lang="en-US"/>
          </a:p>
        </p:txBody>
      </p:sp>
    </p:spTree>
    <p:extLst>
      <p:ext uri="{BB962C8B-B14F-4D97-AF65-F5344CB8AC3E}">
        <p14:creationId xmlns:p14="http://schemas.microsoft.com/office/powerpoint/2010/main" val="507859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179513" y="1990725"/>
            <a:ext cx="7793037" cy="990600"/>
          </a:xfrm>
        </p:spPr>
        <p:txBody>
          <a:bodyPr/>
          <a:lstStyle>
            <a:lvl1pPr>
              <a:defRPr sz="4000"/>
            </a:lvl1p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05072F42-4DFA-4725-86F9-7594E4AB4EB5}" type="slidenum">
              <a:rPr lang="en-GB" smtClean="0"/>
              <a:pPr/>
              <a:t>‹#›</a:t>
            </a:fld>
            <a:endParaRPr lang="en-GB"/>
          </a:p>
        </p:txBody>
      </p:sp>
      <p:sp>
        <p:nvSpPr>
          <p:cNvPr id="4" name="Footer Placeholder 3"/>
          <p:cNvSpPr>
            <a:spLocks noGrp="1"/>
          </p:cNvSpPr>
          <p:nvPr>
            <p:ph type="ftr" sz="quarter" idx="11"/>
          </p:nvPr>
        </p:nvSpPr>
        <p:spPr/>
        <p:txBody>
          <a:bodyPr/>
          <a:lstStyle/>
          <a:p>
            <a:r>
              <a:rPr lang="en-US" smtClean="0"/>
              <a:t>Université catholique de Louvain</a:t>
            </a:r>
            <a:endParaRPr lang="en-GB" dirty="0"/>
          </a:p>
        </p:txBody>
      </p:sp>
      <p:sp>
        <p:nvSpPr>
          <p:cNvPr id="5" name="Rectangle 111"/>
          <p:cNvSpPr>
            <a:spLocks noChangeArrowheads="1"/>
          </p:cNvSpPr>
          <p:nvPr/>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6" name="Line 110"/>
          <p:cNvSpPr>
            <a:spLocks noChangeShapeType="1"/>
          </p:cNvSpPr>
          <p:nvPr/>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8" name="Rectangle 13"/>
          <p:cNvSpPr>
            <a:spLocks noGrp="1" noChangeArrowheads="1"/>
          </p:cNvSpPr>
          <p:nvPr>
            <p:ph type="subTitle" idx="1"/>
          </p:nvPr>
        </p:nvSpPr>
        <p:spPr>
          <a:xfrm>
            <a:off x="1363663" y="3944938"/>
            <a:ext cx="6400800" cy="1752600"/>
          </a:xfrm>
        </p:spPr>
        <p:txBody>
          <a:bodyPr/>
          <a:lstStyle>
            <a:lvl1pPr marL="0" indent="0" algn="ctr">
              <a:buFont typeface="Wingdings" pitchFamily="2" charset="2"/>
              <a:buNone/>
              <a:defRPr/>
            </a:lvl1pPr>
          </a:lstStyle>
          <a:p>
            <a:r>
              <a:rPr lang="en-US" smtClean="0"/>
              <a:t>Click to edit Master subtitle style</a:t>
            </a:r>
            <a:endParaRPr lang="en-GB"/>
          </a:p>
        </p:txBody>
      </p:sp>
      <p:sp>
        <p:nvSpPr>
          <p:cNvPr id="10" name="Rectangle 11"/>
          <p:cNvSpPr>
            <a:spLocks noChangeArrowheads="1"/>
          </p:cNvSpPr>
          <p:nvPr/>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sp>
        <p:nvSpPr>
          <p:cNvPr id="12" name="Rectangle 32"/>
          <p:cNvSpPr>
            <a:spLocks noChangeArrowheads="1"/>
          </p:cNvSpPr>
          <p:nvPr/>
        </p:nvSpPr>
        <p:spPr bwMode="auto">
          <a:xfrm>
            <a:off x="0" y="6605588"/>
            <a:ext cx="2829261"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dirty="0" smtClean="0"/>
              <a:t>© </a:t>
            </a:r>
            <a:r>
              <a:rPr lang="de-DE" sz="900" dirty="0" smtClean="0"/>
              <a:t>2015 </a:t>
            </a:r>
            <a:r>
              <a:rPr lang="de-DE" sz="900" dirty="0" smtClean="0"/>
              <a:t>M. Canini</a:t>
            </a:r>
            <a:endParaRPr lang="en-GB" sz="900" dirty="0" smtClean="0"/>
          </a:p>
        </p:txBody>
      </p:sp>
      <p:pic>
        <p:nvPicPr>
          <p:cNvPr id="13" name="Picture 12" descr="UCL_mention_RVB_we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861167" y="249555"/>
            <a:ext cx="1111383" cy="1539240"/>
          </a:xfrm>
          <a:prstGeom prst="rect">
            <a:avLst/>
          </a:prstGeom>
        </p:spPr>
      </p:pic>
      <p:sp>
        <p:nvSpPr>
          <p:cNvPr id="11" name="Rectangle 111"/>
          <p:cNvSpPr>
            <a:spLocks noChangeArrowheads="1"/>
          </p:cNvSpPr>
          <p:nvPr userDrawn="1"/>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14" name="Line 110"/>
          <p:cNvSpPr>
            <a:spLocks noChangeShapeType="1"/>
          </p:cNvSpPr>
          <p:nvPr userDrawn="1"/>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15" name="Rectangle 11"/>
          <p:cNvSpPr>
            <a:spLocks noChangeArrowheads="1"/>
          </p:cNvSpPr>
          <p:nvPr userDrawn="1"/>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sp>
        <p:nvSpPr>
          <p:cNvPr id="17" name="Rectangle 32"/>
          <p:cNvSpPr>
            <a:spLocks noChangeArrowheads="1"/>
          </p:cNvSpPr>
          <p:nvPr userDrawn="1"/>
        </p:nvSpPr>
        <p:spPr bwMode="auto">
          <a:xfrm>
            <a:off x="0" y="6605588"/>
            <a:ext cx="1748413"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endParaRPr lang="en-GB" sz="900"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ormal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03F590D-1EE3-4679-BAB2-47D8C4772F51}" type="slidenum">
              <a:rPr lang="en-GB" smtClean="0"/>
              <a:pPr/>
              <a:t>‹#›</a:t>
            </a:fld>
            <a:endParaRPr lang="en-GB"/>
          </a:p>
        </p:txBody>
      </p:sp>
      <p:sp>
        <p:nvSpPr>
          <p:cNvPr id="5" name="Footer Placeholder 4"/>
          <p:cNvSpPr>
            <a:spLocks noGrp="1"/>
          </p:cNvSpPr>
          <p:nvPr>
            <p:ph type="ftr" sz="quarter" idx="11"/>
          </p:nvPr>
        </p:nvSpPr>
        <p:spPr/>
        <p:txBody>
          <a:bodyPr/>
          <a:lstStyle>
            <a:lvl1pPr>
              <a:defRPr/>
            </a:lvl1pPr>
          </a:lstStyle>
          <a:p>
            <a:r>
              <a:rPr lang="en-US" smtClean="0"/>
              <a:t>Université catholique de Louvain</a:t>
            </a:r>
            <a:endParaRPr lang="en-GB"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Empty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83AAF25D-2282-4A01-B1B7-8122C6628E7D}" type="slidenum">
              <a:rPr lang="en-GB" smtClean="0"/>
              <a:pPr/>
              <a:t>‹#›</a:t>
            </a:fld>
            <a:endParaRPr lang="en-GB"/>
          </a:p>
        </p:txBody>
      </p:sp>
      <p:sp>
        <p:nvSpPr>
          <p:cNvPr id="4" name="Footer Placeholder 3"/>
          <p:cNvSpPr>
            <a:spLocks noGrp="1"/>
          </p:cNvSpPr>
          <p:nvPr>
            <p:ph type="ftr" sz="quarter" idx="11"/>
          </p:nvPr>
        </p:nvSpPr>
        <p:spPr/>
        <p:txBody>
          <a:bodyPr/>
          <a:lstStyle>
            <a:lvl1pPr>
              <a:defRPr/>
            </a:lvl1pPr>
          </a:lstStyle>
          <a:p>
            <a:r>
              <a:rPr lang="en-US" smtClean="0"/>
              <a:t>Université catholique de Louvain</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31800" y="6229350"/>
            <a:ext cx="1905000" cy="45720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r>
              <a:rPr lang="en-US" smtClean="0"/>
              <a:t>Université catholique de Louvain</a:t>
            </a:r>
            <a:endParaRPr lang="en-GB" dirty="0"/>
          </a:p>
        </p:txBody>
      </p:sp>
      <p:sp>
        <p:nvSpPr>
          <p:cNvPr id="4" name="Rectangle 6"/>
          <p:cNvSpPr>
            <a:spLocks noGrp="1" noChangeArrowheads="1"/>
          </p:cNvSpPr>
          <p:nvPr>
            <p:ph type="sldNum" sz="quarter" idx="12"/>
          </p:nvPr>
        </p:nvSpPr>
        <p:spPr>
          <a:ln/>
        </p:spPr>
        <p:txBody>
          <a:bodyPr/>
          <a:lstStyle>
            <a:lvl1pPr>
              <a:defRPr/>
            </a:lvl1pPr>
          </a:lstStyle>
          <a:p>
            <a:fld id="{05072F42-4DFA-4725-86F9-7594E4AB4EB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179513" y="1990725"/>
            <a:ext cx="7793037" cy="990600"/>
          </a:xfrm>
        </p:spPr>
        <p:txBody>
          <a:bodyPr/>
          <a:lstStyle>
            <a:lvl1pPr>
              <a:defRPr sz="4000"/>
            </a:lvl1p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05072F42-4DFA-4725-86F9-7594E4AB4EB5}" type="slidenum">
              <a:rPr lang="en-GB" smtClean="0"/>
              <a:pPr/>
              <a:t>‹#›</a:t>
            </a:fld>
            <a:endParaRPr lang="en-GB"/>
          </a:p>
        </p:txBody>
      </p:sp>
      <p:sp>
        <p:nvSpPr>
          <p:cNvPr id="4" name="Footer Placeholder 3"/>
          <p:cNvSpPr>
            <a:spLocks noGrp="1"/>
          </p:cNvSpPr>
          <p:nvPr>
            <p:ph type="ftr" sz="quarter" idx="11"/>
          </p:nvPr>
        </p:nvSpPr>
        <p:spPr/>
        <p:txBody>
          <a:bodyPr/>
          <a:lstStyle/>
          <a:p>
            <a:r>
              <a:rPr lang="en-US" smtClean="0"/>
              <a:t>Université catholique de Louvain</a:t>
            </a:r>
            <a:endParaRPr lang="en-GB" dirty="0"/>
          </a:p>
        </p:txBody>
      </p:sp>
      <p:sp>
        <p:nvSpPr>
          <p:cNvPr id="5" name="Rectangle 111"/>
          <p:cNvSpPr>
            <a:spLocks noChangeArrowheads="1"/>
          </p:cNvSpPr>
          <p:nvPr userDrawn="1"/>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6" name="Line 110"/>
          <p:cNvSpPr>
            <a:spLocks noChangeShapeType="1"/>
          </p:cNvSpPr>
          <p:nvPr userDrawn="1"/>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8" name="Rectangle 13"/>
          <p:cNvSpPr>
            <a:spLocks noGrp="1" noChangeArrowheads="1"/>
          </p:cNvSpPr>
          <p:nvPr>
            <p:ph type="subTitle" idx="1"/>
          </p:nvPr>
        </p:nvSpPr>
        <p:spPr>
          <a:xfrm>
            <a:off x="1363663" y="3944938"/>
            <a:ext cx="64008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sp>
        <p:nvSpPr>
          <p:cNvPr id="12" name="Rectangle 32"/>
          <p:cNvSpPr>
            <a:spLocks noChangeArrowheads="1"/>
          </p:cNvSpPr>
          <p:nvPr userDrawn="1"/>
        </p:nvSpPr>
        <p:spPr bwMode="auto">
          <a:xfrm>
            <a:off x="0" y="6605588"/>
            <a:ext cx="1748413"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dirty="0" smtClean="0"/>
              <a:t>© 2014 M. Canini</a:t>
            </a:r>
            <a:endParaRPr lang="en-GB" sz="900"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0843" name="Rectangle 27"/>
          <p:cNvSpPr>
            <a:spLocks noChangeArrowheads="1"/>
          </p:cNvSpPr>
          <p:nvPr/>
        </p:nvSpPr>
        <p:spPr bwMode="auto">
          <a:xfrm>
            <a:off x="495300" y="295275"/>
            <a:ext cx="457200" cy="1762125"/>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290824" name="Rectangle 8"/>
          <p:cNvSpPr>
            <a:spLocks noGrp="1" noChangeArrowheads="1"/>
          </p:cNvSpPr>
          <p:nvPr>
            <p:ph type="title"/>
          </p:nvPr>
        </p:nvSpPr>
        <p:spPr bwMode="auto">
          <a:xfrm>
            <a:off x="969963" y="304800"/>
            <a:ext cx="7793037" cy="990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GB" smtClean="0"/>
          </a:p>
        </p:txBody>
      </p:sp>
      <p:sp>
        <p:nvSpPr>
          <p:cNvPr id="290825" name="Rectangle 9"/>
          <p:cNvSpPr>
            <a:spLocks noGrp="1" noChangeArrowheads="1"/>
          </p:cNvSpPr>
          <p:nvPr>
            <p:ph type="body" idx="1"/>
          </p:nvPr>
        </p:nvSpPr>
        <p:spPr bwMode="auto">
          <a:xfrm>
            <a:off x="990600" y="1658938"/>
            <a:ext cx="7772400" cy="4532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290828" name="Rectangle 12"/>
          <p:cNvSpPr>
            <a:spLocks noGrp="1" noChangeArrowheads="1"/>
          </p:cNvSpPr>
          <p:nvPr>
            <p:ph type="sldNum" sz="quarter" idx="4"/>
          </p:nvPr>
        </p:nvSpPr>
        <p:spPr bwMode="auto">
          <a:xfrm>
            <a:off x="68580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a:lvl1pPr>
          </a:lstStyle>
          <a:p>
            <a:fld id="{05072F42-4DFA-4725-86F9-7594E4AB4EB5}" type="slidenum">
              <a:rPr lang="en-GB" smtClean="0"/>
              <a:pPr/>
              <a:t>‹#›</a:t>
            </a:fld>
            <a:endParaRPr lang="en-GB"/>
          </a:p>
        </p:txBody>
      </p:sp>
      <p:sp>
        <p:nvSpPr>
          <p:cNvPr id="290827" name="Rectangle 11"/>
          <p:cNvSpPr>
            <a:spLocks noGrp="1" noChangeArrowheads="1"/>
          </p:cNvSpPr>
          <p:nvPr>
            <p:ph type="ftr" sz="quarter" idx="3"/>
          </p:nvPr>
        </p:nvSpPr>
        <p:spPr bwMode="auto">
          <a:xfrm>
            <a:off x="3124201" y="6605588"/>
            <a:ext cx="2886074" cy="2524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sz="900">
                <a:solidFill>
                  <a:schemeClr val="bg2"/>
                </a:solidFill>
              </a:defRPr>
            </a:lvl1pPr>
          </a:lstStyle>
          <a:p>
            <a:r>
              <a:rPr lang="en-US" smtClean="0"/>
              <a:t>Université catholique de Louvain</a:t>
            </a:r>
            <a:endParaRPr lang="en-GB" dirty="0"/>
          </a:p>
        </p:txBody>
      </p:sp>
      <p:sp>
        <p:nvSpPr>
          <p:cNvPr id="11" name="Rectangle 32"/>
          <p:cNvSpPr>
            <a:spLocks noChangeArrowheads="1"/>
          </p:cNvSpPr>
          <p:nvPr/>
        </p:nvSpPr>
        <p:spPr bwMode="auto">
          <a:xfrm>
            <a:off x="0" y="6605588"/>
            <a:ext cx="2764716"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dirty="0" smtClean="0"/>
              <a:t>© </a:t>
            </a:r>
            <a:r>
              <a:rPr lang="de-DE" sz="900" dirty="0" smtClean="0"/>
              <a:t>2015 </a:t>
            </a:r>
            <a:r>
              <a:rPr lang="de-DE" sz="900" dirty="0" smtClean="0"/>
              <a:t>M. Canini</a:t>
            </a:r>
            <a:endParaRPr lang="en-GB" sz="900" dirty="0" smtClean="0"/>
          </a:p>
        </p:txBody>
      </p:sp>
      <p:sp>
        <p:nvSpPr>
          <p:cNvPr id="9" name="Rectangle 32"/>
          <p:cNvSpPr>
            <a:spLocks noChangeArrowheads="1"/>
          </p:cNvSpPr>
          <p:nvPr userDrawn="1"/>
        </p:nvSpPr>
        <p:spPr bwMode="auto">
          <a:xfrm>
            <a:off x="0" y="6605588"/>
            <a:ext cx="1778558"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endParaRPr lang="en-GB" sz="900" dirty="0" smtClean="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58" r:id="rId5"/>
  </p:sldLayoutIdLst>
  <p:timing>
    <p:tnLst>
      <p:par>
        <p:cTn id="1" dur="indefinite" restart="never" nodeType="tmRoot"/>
      </p:par>
    </p:tnLst>
  </p:timing>
  <p:hf hd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Tahoma" pitchFamily="34" charset="0"/>
        </a:defRPr>
      </a:lvl2pPr>
      <a:lvl3pPr algn="l" rtl="0" eaLnBrk="1" fontAlgn="base" hangingPunct="1">
        <a:spcBef>
          <a:spcPct val="0"/>
        </a:spcBef>
        <a:spcAft>
          <a:spcPct val="0"/>
        </a:spcAft>
        <a:defRPr sz="3600">
          <a:solidFill>
            <a:schemeClr val="tx2"/>
          </a:solidFill>
          <a:latin typeface="Tahoma" pitchFamily="34" charset="0"/>
        </a:defRPr>
      </a:lvl3pPr>
      <a:lvl4pPr algn="l" rtl="0" eaLnBrk="1" fontAlgn="base" hangingPunct="1">
        <a:spcBef>
          <a:spcPct val="0"/>
        </a:spcBef>
        <a:spcAft>
          <a:spcPct val="0"/>
        </a:spcAft>
        <a:defRPr sz="3600">
          <a:solidFill>
            <a:schemeClr val="tx2"/>
          </a:solidFill>
          <a:latin typeface="Tahoma" pitchFamily="34" charset="0"/>
        </a:defRPr>
      </a:lvl4pPr>
      <a:lvl5pPr algn="l" rtl="0" eaLnBrk="1" fontAlgn="base" hangingPunct="1">
        <a:spcBef>
          <a:spcPct val="0"/>
        </a:spcBef>
        <a:spcAft>
          <a:spcPct val="0"/>
        </a:spcAft>
        <a:defRPr sz="3600">
          <a:solidFill>
            <a:schemeClr val="tx2"/>
          </a:solidFill>
          <a:latin typeface="Tahoma" pitchFamily="34" charset="0"/>
        </a:defRPr>
      </a:lvl5pPr>
      <a:lvl6pPr marL="457200" algn="l" rtl="0" eaLnBrk="1" fontAlgn="base" hangingPunct="1">
        <a:spcBef>
          <a:spcPct val="0"/>
        </a:spcBef>
        <a:spcAft>
          <a:spcPct val="0"/>
        </a:spcAft>
        <a:defRPr sz="3600">
          <a:solidFill>
            <a:schemeClr val="tx2"/>
          </a:solidFill>
          <a:latin typeface="Tahoma" pitchFamily="34" charset="0"/>
        </a:defRPr>
      </a:lvl6pPr>
      <a:lvl7pPr marL="914400" algn="l" rtl="0" eaLnBrk="1" fontAlgn="base" hangingPunct="1">
        <a:spcBef>
          <a:spcPct val="0"/>
        </a:spcBef>
        <a:spcAft>
          <a:spcPct val="0"/>
        </a:spcAft>
        <a:defRPr sz="3600">
          <a:solidFill>
            <a:schemeClr val="tx2"/>
          </a:solidFill>
          <a:latin typeface="Tahoma" pitchFamily="34" charset="0"/>
        </a:defRPr>
      </a:lvl7pPr>
      <a:lvl8pPr marL="1371600" algn="l" rtl="0" eaLnBrk="1" fontAlgn="base" hangingPunct="1">
        <a:spcBef>
          <a:spcPct val="0"/>
        </a:spcBef>
        <a:spcAft>
          <a:spcPct val="0"/>
        </a:spcAft>
        <a:defRPr sz="3600">
          <a:solidFill>
            <a:schemeClr val="tx2"/>
          </a:solidFill>
          <a:latin typeface="Tahoma" pitchFamily="34" charset="0"/>
        </a:defRPr>
      </a:lvl8pPr>
      <a:lvl9pPr marL="1828800" algn="l" rtl="0" eaLnBrk="1" fontAlgn="base" hangingPunct="1">
        <a:spcBef>
          <a:spcPct val="0"/>
        </a:spcBef>
        <a:spcAft>
          <a:spcPct val="0"/>
        </a:spcAft>
        <a:defRPr sz="36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0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16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abs.google.com/papers/sawzall.html" TargetMode="External"/><Relationship Id="rId3" Type="http://schemas.openxmlformats.org/officeDocument/2006/relationships/hyperlink" Target="http://hadoop.apache.org/cor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intool.github.io/MapReduceAlgorithm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p:txBody>
          <a:bodyPr/>
          <a:lstStyle/>
          <a:p>
            <a:r>
              <a:rPr lang="en-US" sz="3000" dirty="0"/>
              <a:t>INGI2145: CLOUD COMPUTING (Fall </a:t>
            </a:r>
            <a:r>
              <a:rPr lang="en-US" sz="3000" dirty="0" smtClean="0"/>
              <a:t>2015)</a:t>
            </a:r>
            <a:endParaRPr lang="en-US" sz="3000" dirty="0"/>
          </a:p>
        </p:txBody>
      </p:sp>
      <p:sp>
        <p:nvSpPr>
          <p:cNvPr id="5" name="Rectangle 16"/>
          <p:cNvSpPr>
            <a:spLocks noGrp="1" noChangeArrowheads="1"/>
          </p:cNvSpPr>
          <p:nvPr>
            <p:ph type="sldNum" sz="quarter" idx="10"/>
          </p:nvPr>
        </p:nvSpPr>
        <p:spPr/>
        <p:txBody>
          <a:bodyPr/>
          <a:lstStyle/>
          <a:p>
            <a:fld id="{8E567325-2963-4A7A-BA2E-40008A41508F}" type="slidenum">
              <a:rPr lang="en-GB"/>
              <a:pPr/>
              <a:t>1</a:t>
            </a:fld>
            <a:endParaRPr lang="en-GB"/>
          </a:p>
        </p:txBody>
      </p:sp>
      <p:sp>
        <p:nvSpPr>
          <p:cNvPr id="4" name="Rectangle 15"/>
          <p:cNvSpPr>
            <a:spLocks noGrp="1" noChangeArrowheads="1"/>
          </p:cNvSpPr>
          <p:nvPr>
            <p:ph type="ftr" sz="quarter" idx="11"/>
          </p:nvPr>
        </p:nvSpPr>
        <p:spPr/>
        <p:txBody>
          <a:bodyPr/>
          <a:lstStyle/>
          <a:p>
            <a:r>
              <a:rPr lang="en-US" smtClean="0"/>
              <a:t>Université catholique de Louvain</a:t>
            </a:r>
            <a:endParaRPr lang="en-GB" dirty="0"/>
          </a:p>
        </p:txBody>
      </p:sp>
      <p:sp>
        <p:nvSpPr>
          <p:cNvPr id="6" name="Subtitle 5"/>
          <p:cNvSpPr>
            <a:spLocks noGrp="1"/>
          </p:cNvSpPr>
          <p:nvPr>
            <p:ph type="subTitle" idx="1"/>
          </p:nvPr>
        </p:nvSpPr>
        <p:spPr>
          <a:xfrm>
            <a:off x="1396947" y="3944938"/>
            <a:ext cx="6351587" cy="1150937"/>
          </a:xfrm>
        </p:spPr>
        <p:txBody>
          <a:bodyPr/>
          <a:lstStyle/>
          <a:p>
            <a:r>
              <a:rPr lang="en-US" sz="2000" dirty="0" err="1" smtClean="0"/>
              <a:t>MapReduce</a:t>
            </a:r>
            <a:endParaRPr lang="en-US" sz="2000" dirty="0" smtClean="0"/>
          </a:p>
          <a:p>
            <a:endParaRPr lang="en-US" sz="2000" dirty="0" smtClean="0"/>
          </a:p>
          <a:p>
            <a:r>
              <a:rPr lang="en-US" sz="2000" dirty="0"/>
              <a:t>8</a:t>
            </a:r>
            <a:r>
              <a:rPr lang="en-US" sz="2000" dirty="0" smtClean="0"/>
              <a:t> </a:t>
            </a:r>
            <a:r>
              <a:rPr lang="en-US" sz="2000" dirty="0" smtClean="0"/>
              <a:t>October </a:t>
            </a:r>
            <a:r>
              <a:rPr lang="en-US" sz="2000" dirty="0" smtClean="0"/>
              <a:t>2015</a:t>
            </a:r>
            <a:endParaRPr lang="en-US" sz="2000" dirty="0" smtClean="0"/>
          </a:p>
        </p:txBody>
      </p:sp>
      <p:sp>
        <p:nvSpPr>
          <p:cNvPr id="7" name="TextBox 6"/>
          <p:cNvSpPr txBox="1"/>
          <p:nvPr/>
        </p:nvSpPr>
        <p:spPr>
          <a:xfrm>
            <a:off x="3911610" y="6363939"/>
            <a:ext cx="4529242" cy="400110"/>
          </a:xfrm>
          <a:prstGeom prst="rect">
            <a:avLst/>
          </a:prstGeom>
          <a:noFill/>
        </p:spPr>
        <p:txBody>
          <a:bodyPr wrap="none" rtlCol="0">
            <a:spAutoFit/>
          </a:bodyPr>
          <a:lstStyle/>
          <a:p>
            <a:pPr algn="r"/>
            <a:r>
              <a:rPr lang="en-US" sz="1000" dirty="0" smtClean="0"/>
              <a:t>Certain lecture </a:t>
            </a:r>
            <a:r>
              <a:rPr lang="en-US" sz="1000" dirty="0"/>
              <a:t>slides adapted from </a:t>
            </a:r>
            <a:r>
              <a:rPr lang="en-US" sz="1000" dirty="0" err="1" smtClean="0"/>
              <a:t>Upenn</a:t>
            </a:r>
            <a:r>
              <a:rPr lang="en-US" sz="1000" dirty="0" smtClean="0"/>
              <a:t> NETS212 </a:t>
            </a:r>
            <a:r>
              <a:rPr lang="en-US" sz="1000" dirty="0"/>
              <a:t>by </a:t>
            </a:r>
            <a:r>
              <a:rPr lang="en-US" sz="1000" dirty="0" smtClean="0"/>
              <a:t>A. </a:t>
            </a:r>
            <a:r>
              <a:rPr lang="en-US" sz="1000" dirty="0" err="1" smtClean="0"/>
              <a:t>Haeberlen</a:t>
            </a:r>
            <a:r>
              <a:rPr lang="en-US" sz="1000" dirty="0" smtClean="0"/>
              <a:t>, Z. Ives</a:t>
            </a:r>
            <a:br>
              <a:rPr lang="en-US" sz="1000" dirty="0" smtClean="0"/>
            </a:br>
            <a:r>
              <a:rPr lang="en-US" sz="1000" dirty="0" smtClean="0"/>
              <a:t>Reproduced </a:t>
            </a:r>
            <a:r>
              <a:rPr lang="en-US" sz="1000" dirty="0"/>
              <a:t>with </a:t>
            </a:r>
            <a:r>
              <a:rPr lang="en-US" sz="1000" dirty="0" smtClean="0"/>
              <a:t>permission</a:t>
            </a:r>
            <a:endParaRPr lang="en-US" sz="10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Abstracting once more</a:t>
            </a:r>
            <a:endParaRPr lang="en-US" dirty="0"/>
          </a:p>
        </p:txBody>
      </p:sp>
      <p:sp>
        <p:nvSpPr>
          <p:cNvPr id="3" name="Content Placeholder 2"/>
          <p:cNvSpPr>
            <a:spLocks noGrp="1"/>
          </p:cNvSpPr>
          <p:nvPr>
            <p:ph idx="1"/>
          </p:nvPr>
        </p:nvSpPr>
        <p:spPr/>
        <p:txBody>
          <a:bodyPr/>
          <a:lstStyle/>
          <a:p>
            <a:r>
              <a:rPr lang="en-US" dirty="0" smtClean="0"/>
              <a:t>There are two kinds of workers:</a:t>
            </a:r>
          </a:p>
          <a:p>
            <a:pPr lvl="1"/>
            <a:r>
              <a:rPr lang="en-US" dirty="0" smtClean="0"/>
              <a:t>Those that take input data items and produce output items for the “stacks”</a:t>
            </a:r>
          </a:p>
          <a:p>
            <a:pPr lvl="1"/>
            <a:r>
              <a:rPr lang="en-US" dirty="0" smtClean="0"/>
              <a:t>Those that take the stacks and </a:t>
            </a:r>
            <a:r>
              <a:rPr lang="en-US" dirty="0" smtClean="0">
                <a:solidFill>
                  <a:srgbClr val="FF9900"/>
                </a:solidFill>
              </a:rPr>
              <a:t>aggregate</a:t>
            </a:r>
            <a:r>
              <a:rPr lang="en-US" dirty="0" smtClean="0"/>
              <a:t> the results to produce outputs on a per-stack basis</a:t>
            </a:r>
          </a:p>
          <a:p>
            <a:pPr lvl="1"/>
            <a:endParaRPr lang="en-US" dirty="0" smtClean="0"/>
          </a:p>
          <a:p>
            <a:r>
              <a:rPr lang="en-US" dirty="0" smtClean="0"/>
              <a:t>We’ll call these:</a:t>
            </a:r>
          </a:p>
          <a:p>
            <a:pPr lvl="1"/>
            <a:r>
              <a:rPr lang="en-US" dirty="0" smtClean="0">
                <a:solidFill>
                  <a:srgbClr val="FF9900"/>
                </a:solidFill>
              </a:rPr>
              <a:t>map</a:t>
            </a:r>
            <a:r>
              <a:rPr lang="en-US" dirty="0" smtClean="0"/>
              <a:t>:  takes </a:t>
            </a:r>
            <a:r>
              <a:rPr lang="en-US" dirty="0" smtClean="0">
                <a:solidFill>
                  <a:srgbClr val="7030A0"/>
                </a:solidFill>
              </a:rPr>
              <a:t>(</a:t>
            </a:r>
            <a:r>
              <a:rPr lang="en-US" dirty="0" err="1" smtClean="0">
                <a:solidFill>
                  <a:srgbClr val="7030A0"/>
                </a:solidFill>
              </a:rPr>
              <a:t>item_key</a:t>
            </a:r>
            <a:r>
              <a:rPr lang="en-US" dirty="0" smtClean="0">
                <a:solidFill>
                  <a:srgbClr val="7030A0"/>
                </a:solidFill>
              </a:rPr>
              <a:t>, value)</a:t>
            </a:r>
            <a:r>
              <a:rPr lang="en-US" dirty="0" smtClean="0"/>
              <a:t>, produces one or more </a:t>
            </a:r>
            <a:r>
              <a:rPr lang="en-US" dirty="0" smtClean="0">
                <a:solidFill>
                  <a:srgbClr val="7030A0"/>
                </a:solidFill>
              </a:rPr>
              <a:t>(</a:t>
            </a:r>
            <a:r>
              <a:rPr lang="en-US" dirty="0" err="1" smtClean="0">
                <a:solidFill>
                  <a:srgbClr val="7030A0"/>
                </a:solidFill>
              </a:rPr>
              <a:t>stack_key</a:t>
            </a:r>
            <a:r>
              <a:rPr lang="en-US" dirty="0" smtClean="0">
                <a:solidFill>
                  <a:srgbClr val="7030A0"/>
                </a:solidFill>
              </a:rPr>
              <a:t>, value’)</a:t>
            </a:r>
            <a:r>
              <a:rPr lang="en-US" dirty="0" smtClean="0"/>
              <a:t> pairs</a:t>
            </a:r>
          </a:p>
          <a:p>
            <a:pPr lvl="1"/>
            <a:r>
              <a:rPr lang="en-US" dirty="0" smtClean="0">
                <a:solidFill>
                  <a:srgbClr val="FF9900"/>
                </a:solidFill>
              </a:rPr>
              <a:t>reduce</a:t>
            </a:r>
            <a:r>
              <a:rPr lang="en-US" dirty="0" smtClean="0"/>
              <a:t>:  takes </a:t>
            </a:r>
            <a:r>
              <a:rPr lang="en-US" dirty="0" smtClean="0">
                <a:solidFill>
                  <a:srgbClr val="7030A0"/>
                </a:solidFill>
              </a:rPr>
              <a:t>(</a:t>
            </a:r>
            <a:r>
              <a:rPr lang="en-US" dirty="0" err="1" smtClean="0">
                <a:solidFill>
                  <a:srgbClr val="7030A0"/>
                </a:solidFill>
              </a:rPr>
              <a:t>stack_key</a:t>
            </a:r>
            <a:r>
              <a:rPr lang="en-US" dirty="0" smtClean="0">
                <a:solidFill>
                  <a:srgbClr val="7030A0"/>
                </a:solidFill>
              </a:rPr>
              <a:t>, {set of value’})</a:t>
            </a:r>
            <a:r>
              <a:rPr lang="en-US" dirty="0" smtClean="0"/>
              <a:t>, produces one or more output results – typically </a:t>
            </a:r>
            <a:r>
              <a:rPr lang="en-US" dirty="0" smtClean="0">
                <a:solidFill>
                  <a:srgbClr val="7030A0"/>
                </a:solidFill>
              </a:rPr>
              <a:t>(</a:t>
            </a:r>
            <a:r>
              <a:rPr lang="en-US" dirty="0" err="1" smtClean="0">
                <a:solidFill>
                  <a:srgbClr val="7030A0"/>
                </a:solidFill>
              </a:rPr>
              <a:t>stack_key</a:t>
            </a:r>
            <a:r>
              <a:rPr lang="en-US" dirty="0" smtClean="0">
                <a:solidFill>
                  <a:srgbClr val="7030A0"/>
                </a:solidFill>
              </a:rPr>
              <a:t>, </a:t>
            </a:r>
            <a:r>
              <a:rPr lang="en-US" dirty="0" err="1" smtClean="0">
                <a:solidFill>
                  <a:srgbClr val="7030A0"/>
                </a:solidFill>
              </a:rPr>
              <a:t>agg_value</a:t>
            </a:r>
            <a:r>
              <a:rPr lang="en-US" dirty="0" smtClean="0">
                <a:solidFill>
                  <a:srgbClr val="7030A0"/>
                </a:solidFill>
              </a:rPr>
              <a:t>)</a:t>
            </a:r>
            <a:endParaRPr lang="en-US" dirty="0">
              <a:solidFill>
                <a:srgbClr val="7030A0"/>
              </a:solidFill>
            </a:endParaRPr>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10</a:t>
            </a:fld>
            <a:endParaRPr lang="en-US"/>
          </a:p>
        </p:txBody>
      </p:sp>
      <p:sp>
        <p:nvSpPr>
          <p:cNvPr id="6" name="TextBox 5"/>
          <p:cNvSpPr txBox="1"/>
          <p:nvPr/>
        </p:nvSpPr>
        <p:spPr>
          <a:xfrm>
            <a:off x="2136287" y="5970494"/>
            <a:ext cx="2861616" cy="707886"/>
          </a:xfrm>
          <a:prstGeom prst="rect">
            <a:avLst/>
          </a:prstGeom>
          <a:noFill/>
        </p:spPr>
        <p:txBody>
          <a:bodyPr wrap="none" rtlCol="0">
            <a:spAutoFit/>
          </a:bodyPr>
          <a:lstStyle/>
          <a:p>
            <a:r>
              <a:rPr lang="en-US" smtClean="0">
                <a:solidFill>
                  <a:srgbClr val="FF0000"/>
                </a:solidFill>
              </a:rPr>
              <a:t>We will refer to this key</a:t>
            </a:r>
            <a:br>
              <a:rPr lang="en-US" smtClean="0">
                <a:solidFill>
                  <a:srgbClr val="FF0000"/>
                </a:solidFill>
              </a:rPr>
            </a:br>
            <a:r>
              <a:rPr lang="en-US" smtClean="0">
                <a:solidFill>
                  <a:srgbClr val="FF0000"/>
                </a:solidFill>
              </a:rPr>
              <a:t>as the </a:t>
            </a:r>
            <a:r>
              <a:rPr lang="en-US" smtClean="0">
                <a:solidFill>
                  <a:srgbClr val="FF9900"/>
                </a:solidFill>
              </a:rPr>
              <a:t>reduce key</a:t>
            </a:r>
            <a:endParaRPr lang="en-US">
              <a:solidFill>
                <a:srgbClr val="FF9900"/>
              </a:solidFill>
            </a:endParaRPr>
          </a:p>
        </p:txBody>
      </p:sp>
      <p:cxnSp>
        <p:nvCxnSpPr>
          <p:cNvPr id="8" name="Straight Arrow Connector 7"/>
          <p:cNvCxnSpPr/>
          <p:nvPr/>
        </p:nvCxnSpPr>
        <p:spPr bwMode="auto">
          <a:xfrm flipH="1" flipV="1">
            <a:off x="2796988" y="5013064"/>
            <a:ext cx="978946" cy="1065007"/>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0" name="Straight Arrow Connector 9"/>
          <p:cNvCxnSpPr/>
          <p:nvPr/>
        </p:nvCxnSpPr>
        <p:spPr bwMode="auto">
          <a:xfrm flipV="1">
            <a:off x="3905026" y="5389581"/>
            <a:ext cx="172122" cy="645459"/>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341474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MapReduce?</a:t>
            </a:r>
            <a:endParaRPr lang="en-US"/>
          </a:p>
        </p:txBody>
      </p:sp>
      <p:sp>
        <p:nvSpPr>
          <p:cNvPr id="3" name="Content Placeholder 2"/>
          <p:cNvSpPr>
            <a:spLocks noGrp="1"/>
          </p:cNvSpPr>
          <p:nvPr>
            <p:ph idx="1"/>
          </p:nvPr>
        </p:nvSpPr>
        <p:spPr>
          <a:xfrm>
            <a:off x="990600" y="1497105"/>
            <a:ext cx="7772400" cy="4939553"/>
          </a:xfrm>
        </p:spPr>
        <p:txBody>
          <a:bodyPr/>
          <a:lstStyle/>
          <a:p>
            <a:r>
              <a:rPr lang="en-US" dirty="0" smtClean="0"/>
              <a:t>Scenario:</a:t>
            </a:r>
          </a:p>
          <a:p>
            <a:pPr lvl="1"/>
            <a:r>
              <a:rPr lang="en-US" dirty="0" smtClean="0"/>
              <a:t>You have a huge amount of data, e.g., all the Google searches of the last three years</a:t>
            </a:r>
          </a:p>
          <a:p>
            <a:pPr lvl="1"/>
            <a:r>
              <a:rPr lang="en-US" dirty="0" smtClean="0"/>
              <a:t>You would like to perform a computation on the data, e.g., find out which search terms were the most popular</a:t>
            </a:r>
          </a:p>
          <a:p>
            <a:r>
              <a:rPr lang="en-US" dirty="0" smtClean="0"/>
              <a:t>How would you do it?</a:t>
            </a:r>
          </a:p>
          <a:p>
            <a:endParaRPr lang="en-US" sz="1200" dirty="0" smtClean="0"/>
          </a:p>
          <a:p>
            <a:r>
              <a:rPr lang="en-US" dirty="0" smtClean="0"/>
              <a:t>Analogy to the census example:</a:t>
            </a:r>
          </a:p>
          <a:p>
            <a:pPr lvl="1"/>
            <a:r>
              <a:rPr lang="en-US" dirty="0" smtClean="0"/>
              <a:t>The computation isn't necessarily difficult, but parallelizing and distributing it, as well as handling faults, is challenging</a:t>
            </a:r>
          </a:p>
          <a:p>
            <a:r>
              <a:rPr lang="en-US" dirty="0" smtClean="0"/>
              <a:t>Idea: A programming </a:t>
            </a:r>
            <a:r>
              <a:rPr lang="en-US" dirty="0" smtClean="0"/>
              <a:t>model!</a:t>
            </a:r>
            <a:endParaRPr lang="en-US" dirty="0" smtClean="0"/>
          </a:p>
          <a:p>
            <a:pPr lvl="1"/>
            <a:r>
              <a:rPr lang="en-US" dirty="0" smtClean="0"/>
              <a:t>Write a simple program to express the (simple) computation, and let the </a:t>
            </a:r>
            <a:r>
              <a:rPr lang="en-US" dirty="0" smtClean="0"/>
              <a:t>system </a:t>
            </a:r>
            <a:r>
              <a:rPr lang="en-US" dirty="0" smtClean="0"/>
              <a:t>runtime do all the hard work</a:t>
            </a:r>
          </a:p>
          <a:p>
            <a:pPr lvl="1"/>
            <a:endParaRPr lang="en-US" dirty="0" smtClean="0"/>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Slide Number Placeholder 5"/>
          <p:cNvSpPr>
            <a:spLocks noGrp="1"/>
          </p:cNvSpPr>
          <p:nvPr>
            <p:ph type="sldNum" sz="quarter" idx="10"/>
          </p:nvPr>
        </p:nvSpPr>
        <p:spPr/>
        <p:txBody>
          <a:bodyPr/>
          <a:lstStyle/>
          <a:p>
            <a:fld id="{103F590D-1EE3-4679-BAB2-47D8C4772F51}" type="slidenum">
              <a:rPr lang="en-GB" smtClean="0"/>
              <a:pPr/>
              <a:t>11</a:t>
            </a:fld>
            <a:endParaRPr lang="en-GB"/>
          </a:p>
        </p:txBody>
      </p:sp>
    </p:spTree>
    <p:extLst>
      <p:ext uri="{BB962C8B-B14F-4D97-AF65-F5344CB8AC3E}">
        <p14:creationId xmlns:p14="http://schemas.microsoft.com/office/powerpoint/2010/main" val="21550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 for today</a:t>
            </a:r>
            <a:endParaRPr lang="en-US"/>
          </a:p>
        </p:txBody>
      </p:sp>
      <p:sp>
        <p:nvSpPr>
          <p:cNvPr id="3" name="Content Placeholder 2"/>
          <p:cNvSpPr>
            <a:spLocks noGrp="1"/>
          </p:cNvSpPr>
          <p:nvPr>
            <p:ph idx="1"/>
          </p:nvPr>
        </p:nvSpPr>
        <p:spPr>
          <a:xfrm>
            <a:off x="990600" y="1658937"/>
            <a:ext cx="7772400" cy="4602013"/>
          </a:xfrm>
        </p:spPr>
        <p:txBody>
          <a:bodyPr/>
          <a:lstStyle/>
          <a:p>
            <a:r>
              <a:rPr lang="en-US" dirty="0" smtClean="0">
                <a:solidFill>
                  <a:srgbClr val="92D050"/>
                </a:solidFill>
              </a:rPr>
              <a:t>Introduction</a:t>
            </a:r>
          </a:p>
          <a:p>
            <a:pPr lvl="1"/>
            <a:r>
              <a:rPr lang="en-US" dirty="0" smtClean="0">
                <a:solidFill>
                  <a:srgbClr val="92D050"/>
                </a:solidFill>
              </a:rPr>
              <a:t>Census example</a:t>
            </a:r>
          </a:p>
          <a:p>
            <a:r>
              <a:rPr lang="en-US" dirty="0" err="1" smtClean="0">
                <a:solidFill>
                  <a:srgbClr val="FF9900"/>
                </a:solidFill>
              </a:rPr>
              <a:t>MapReduce</a:t>
            </a:r>
            <a:r>
              <a:rPr lang="en-US" dirty="0" smtClean="0">
                <a:solidFill>
                  <a:srgbClr val="FF9900"/>
                </a:solidFill>
              </a:rPr>
              <a:t> architecture</a:t>
            </a:r>
          </a:p>
          <a:p>
            <a:pPr lvl="1"/>
            <a:r>
              <a:rPr lang="en-US" dirty="0" smtClean="0">
                <a:solidFill>
                  <a:srgbClr val="FF9900"/>
                </a:solidFill>
              </a:rPr>
              <a:t>Programming </a:t>
            </a:r>
            <a:r>
              <a:rPr lang="en-US" dirty="0">
                <a:solidFill>
                  <a:srgbClr val="FF9900"/>
                </a:solidFill>
              </a:rPr>
              <a:t>model, data flow</a:t>
            </a:r>
          </a:p>
          <a:p>
            <a:pPr lvl="1"/>
            <a:r>
              <a:rPr lang="en-US" dirty="0" smtClean="0"/>
              <a:t>Details</a:t>
            </a:r>
            <a:r>
              <a:rPr lang="en-US" dirty="0"/>
              <a:t>, fault tolerance, challenges, etc.</a:t>
            </a:r>
          </a:p>
          <a:p>
            <a:r>
              <a:rPr lang="en-US" dirty="0"/>
              <a:t>Single-pass algorithms in </a:t>
            </a:r>
            <a:r>
              <a:rPr lang="en-US" dirty="0" err="1"/>
              <a:t>MapReduce</a:t>
            </a:r>
            <a:endParaRPr lang="en-US" dirty="0"/>
          </a:p>
          <a:p>
            <a:pPr lvl="1"/>
            <a:r>
              <a:rPr lang="en-US" dirty="0"/>
              <a:t>Filtering, aggregation, intersections and joins</a:t>
            </a:r>
          </a:p>
          <a:p>
            <a:pPr lvl="1"/>
            <a:r>
              <a:rPr lang="en-US" dirty="0" smtClean="0"/>
              <a:t>Sorting</a:t>
            </a:r>
          </a:p>
          <a:p>
            <a:pPr lvl="1"/>
            <a:r>
              <a:rPr lang="en-US" dirty="0">
                <a:solidFill>
                  <a:srgbClr val="000000"/>
                </a:solidFill>
              </a:rPr>
              <a:t>Strengths and </a:t>
            </a:r>
            <a:r>
              <a:rPr lang="en-US" dirty="0" smtClean="0">
                <a:solidFill>
                  <a:srgbClr val="000000"/>
                </a:solidFill>
              </a:rPr>
              <a:t>weaknesses</a:t>
            </a:r>
            <a:endParaRPr lang="en-US" dirty="0"/>
          </a:p>
          <a:p>
            <a:r>
              <a:rPr lang="en-US" dirty="0"/>
              <a:t>A brief overview of </a:t>
            </a:r>
            <a:r>
              <a:rPr lang="en-US" dirty="0" err="1" smtClean="0"/>
              <a:t>Hadoop</a:t>
            </a:r>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12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5325963" y="2620637"/>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11083"/>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3354751" y="1666679"/>
            <a:ext cx="495300" cy="495300"/>
          </a:xfrm>
          <a:prstGeom prst="rect">
            <a:avLst/>
          </a:prstGeom>
          <a:noFill/>
        </p:spPr>
      </p:pic>
      <p:pic>
        <p:nvPicPr>
          <p:cNvPr id="12"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3691823" y="2079055"/>
            <a:ext cx="495300" cy="495300"/>
          </a:xfrm>
          <a:prstGeom prst="rect">
            <a:avLst/>
          </a:prstGeom>
          <a:noFill/>
        </p:spPr>
      </p:pic>
    </p:spTree>
    <p:extLst>
      <p:ext uri="{BB962C8B-B14F-4D97-AF65-F5344CB8AC3E}">
        <p14:creationId xmlns:p14="http://schemas.microsoft.com/office/powerpoint/2010/main" val="1279885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What is MapReduce?</a:t>
            </a:r>
          </a:p>
        </p:txBody>
      </p:sp>
      <p:sp>
        <p:nvSpPr>
          <p:cNvPr id="19459" name="Content Placeholder 2"/>
          <p:cNvSpPr>
            <a:spLocks noGrp="1"/>
          </p:cNvSpPr>
          <p:nvPr>
            <p:ph idx="1"/>
          </p:nvPr>
        </p:nvSpPr>
        <p:spPr>
          <a:xfrm>
            <a:off x="990600" y="1593574"/>
            <a:ext cx="7772400" cy="4750076"/>
          </a:xfrm>
        </p:spPr>
        <p:txBody>
          <a:bodyPr/>
          <a:lstStyle/>
          <a:p>
            <a:r>
              <a:rPr lang="en-US" sz="2400" smtClean="0"/>
              <a:t>A famous distributed programming model</a:t>
            </a:r>
          </a:p>
          <a:p>
            <a:r>
              <a:rPr lang="en-US" sz="2400" smtClean="0"/>
              <a:t>In many circles, considered </a:t>
            </a:r>
            <a:r>
              <a:rPr lang="en-US" sz="2400" i="1" smtClean="0"/>
              <a:t>the</a:t>
            </a:r>
            <a:r>
              <a:rPr lang="en-US" sz="2400" smtClean="0"/>
              <a:t> key building block for much of Google’s data analysis</a:t>
            </a:r>
          </a:p>
          <a:p>
            <a:pPr lvl="1"/>
            <a:r>
              <a:rPr lang="en-US" sz="2000" smtClean="0"/>
              <a:t>A programming language built on it:  Sawzall,</a:t>
            </a:r>
            <a:br>
              <a:rPr lang="en-US" sz="2000" smtClean="0"/>
            </a:br>
            <a:r>
              <a:rPr lang="en-US" sz="2000" smtClean="0">
                <a:hlinkClick r:id="rId2"/>
              </a:rPr>
              <a:t>http://labs.google.com/papers/sawzall.html</a:t>
            </a:r>
            <a:endParaRPr lang="en-US" sz="2000" smtClean="0"/>
          </a:p>
          <a:p>
            <a:pPr lvl="1"/>
            <a:r>
              <a:rPr lang="en-US" sz="1400" i="1" smtClean="0"/>
              <a:t>… Sawzall has become one of the most widely used programming languages at Google.  … [O]n one dedicated Workqueue cluster with 1500 Xeon CPUs, there were 32,580 Sawzall jobs launched, using an average of 220 machines each. While running those jobs, 18,636 failures occurred (application failure, network outage, system crash, etc.) that triggered rerunning some portion of the job. The jobs read a total of 3.2x10</a:t>
            </a:r>
            <a:r>
              <a:rPr lang="en-US" sz="1400" i="1" baseline="30000" smtClean="0"/>
              <a:t>15</a:t>
            </a:r>
            <a:r>
              <a:rPr lang="en-US" sz="1400" i="1" smtClean="0"/>
              <a:t> bytes of data (2.8PB) and wrote 9.9x10</a:t>
            </a:r>
            <a:r>
              <a:rPr lang="en-US" sz="1400" i="1" baseline="30000" smtClean="0"/>
              <a:t>12</a:t>
            </a:r>
            <a:r>
              <a:rPr lang="en-US" sz="1400" i="1" smtClean="0"/>
              <a:t> bytes (9.3TB).</a:t>
            </a:r>
          </a:p>
          <a:p>
            <a:pPr lvl="1"/>
            <a:r>
              <a:rPr lang="en-US" sz="1800" smtClean="0"/>
              <a:t>Other similar languages:  Yahoo’s Pig Latin and Pig; Microsoft’s Dryad</a:t>
            </a:r>
            <a:endParaRPr lang="en-US" sz="2000" smtClean="0"/>
          </a:p>
          <a:p>
            <a:r>
              <a:rPr lang="en-US" sz="2400" smtClean="0"/>
              <a:t>Cloned in open source: Hadoop,</a:t>
            </a:r>
            <a:br>
              <a:rPr lang="en-US" sz="2400" smtClean="0"/>
            </a:br>
            <a:r>
              <a:rPr lang="en-US" sz="2400" smtClean="0">
                <a:hlinkClick r:id="rId3"/>
              </a:rPr>
              <a:t>http://hadoop.apache.org/</a:t>
            </a:r>
            <a:endParaRPr lang="en-US" sz="2400" smtClean="0"/>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Slide Number Placeholder 5"/>
          <p:cNvSpPr>
            <a:spLocks noGrp="1"/>
          </p:cNvSpPr>
          <p:nvPr>
            <p:ph type="sldNum" sz="quarter" idx="10"/>
          </p:nvPr>
        </p:nvSpPr>
        <p:spPr/>
        <p:txBody>
          <a:bodyPr/>
          <a:lstStyle/>
          <a:p>
            <a:fld id="{103F590D-1EE3-4679-BAB2-47D8C4772F51}" type="slidenum">
              <a:rPr lang="en-GB" smtClean="0"/>
              <a:pPr/>
              <a:t>13</a:t>
            </a:fld>
            <a:endParaRPr lang="en-GB"/>
          </a:p>
        </p:txBody>
      </p:sp>
    </p:spTree>
    <p:extLst>
      <p:ext uri="{BB962C8B-B14F-4D97-AF65-F5344CB8AC3E}">
        <p14:creationId xmlns:p14="http://schemas.microsoft.com/office/powerpoint/2010/main" val="34861995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3200" smtClean="0"/>
              <a:t>The MapReduce programming model</a:t>
            </a:r>
          </a:p>
        </p:txBody>
      </p:sp>
      <p:sp>
        <p:nvSpPr>
          <p:cNvPr id="20483" name="Content Placeholder 2"/>
          <p:cNvSpPr>
            <a:spLocks noGrp="1"/>
          </p:cNvSpPr>
          <p:nvPr>
            <p:ph idx="1"/>
          </p:nvPr>
        </p:nvSpPr>
        <p:spPr>
          <a:xfrm>
            <a:off x="990600" y="1402198"/>
            <a:ext cx="8153400" cy="5330296"/>
          </a:xfrm>
        </p:spPr>
        <p:txBody>
          <a:bodyPr/>
          <a:lstStyle/>
          <a:p>
            <a:pPr>
              <a:lnSpc>
                <a:spcPct val="110000"/>
              </a:lnSpc>
            </a:pPr>
            <a:r>
              <a:rPr lang="en-US" sz="2400" dirty="0" smtClean="0"/>
              <a:t>Modeled after simple functional programming primitives:</a:t>
            </a:r>
          </a:p>
          <a:p>
            <a:pPr lvl="1">
              <a:lnSpc>
                <a:spcPct val="110000"/>
              </a:lnSpc>
            </a:pPr>
            <a:r>
              <a:rPr lang="en-US" sz="2000" b="1" dirty="0" smtClean="0">
                <a:latin typeface="Consolas"/>
                <a:cs typeface="Consolas"/>
              </a:rPr>
              <a:t>map</a:t>
            </a:r>
            <a:r>
              <a:rPr lang="en-US" sz="2000" dirty="0" smtClean="0">
                <a:latin typeface="Consolas"/>
                <a:cs typeface="Consolas"/>
              </a:rPr>
              <a:t> </a:t>
            </a:r>
            <a:r>
              <a:rPr lang="en-US" sz="2000" dirty="0" smtClean="0"/>
              <a:t>(apply function to all items in a collection) and </a:t>
            </a:r>
          </a:p>
          <a:p>
            <a:pPr lvl="1">
              <a:lnSpc>
                <a:spcPct val="110000"/>
              </a:lnSpc>
            </a:pPr>
            <a:r>
              <a:rPr lang="en-US" sz="2000" b="1" dirty="0" smtClean="0">
                <a:latin typeface="Consolas"/>
                <a:cs typeface="Consolas"/>
              </a:rPr>
              <a:t>reduce</a:t>
            </a:r>
            <a:r>
              <a:rPr lang="en-US" sz="2000" dirty="0" smtClean="0">
                <a:latin typeface="Consolas"/>
                <a:cs typeface="Consolas"/>
              </a:rPr>
              <a:t> </a:t>
            </a:r>
            <a:r>
              <a:rPr lang="en-US" sz="2000" dirty="0" smtClean="0"/>
              <a:t>(apply function to set of items with a common key)</a:t>
            </a:r>
          </a:p>
          <a:p>
            <a:pPr>
              <a:lnSpc>
                <a:spcPct val="110000"/>
              </a:lnSpc>
            </a:pPr>
            <a:r>
              <a:rPr lang="en-US" sz="2400" dirty="0" smtClean="0"/>
              <a:t>We start with:</a:t>
            </a:r>
          </a:p>
          <a:p>
            <a:pPr lvl="1">
              <a:lnSpc>
                <a:spcPct val="110000"/>
              </a:lnSpc>
            </a:pPr>
            <a:r>
              <a:rPr lang="en-US" sz="2000" dirty="0" smtClean="0"/>
              <a:t>A user-defined function to be applied to all data,</a:t>
            </a:r>
            <a:br>
              <a:rPr lang="en-US" sz="2000" dirty="0" smtClean="0"/>
            </a:br>
            <a:r>
              <a:rPr lang="en-US" sz="2000" dirty="0" smtClean="0">
                <a:solidFill>
                  <a:srgbClr val="FF9900"/>
                </a:solidFill>
                <a:latin typeface="Consolas"/>
                <a:cs typeface="Consolas"/>
              </a:rPr>
              <a:t>map</a:t>
            </a:r>
            <a:r>
              <a:rPr lang="en-US" sz="2000" dirty="0" smtClean="0"/>
              <a:t>: (</a:t>
            </a:r>
            <a:r>
              <a:rPr lang="en-US" sz="2000" dirty="0" err="1" smtClean="0"/>
              <a:t>key,value</a:t>
            </a:r>
            <a:r>
              <a:rPr lang="en-US" sz="2000" dirty="0" smtClean="0"/>
              <a:t>) </a:t>
            </a:r>
            <a:r>
              <a:rPr lang="en-US" sz="2000" dirty="0" smtClean="0">
                <a:sym typeface="Wingdings" pitchFamily="2" charset="2"/>
              </a:rPr>
              <a:t></a:t>
            </a:r>
            <a:r>
              <a:rPr lang="en-US" sz="2000" dirty="0" smtClean="0"/>
              <a:t> (</a:t>
            </a:r>
            <a:r>
              <a:rPr lang="en-US" sz="2000" dirty="0" err="1" smtClean="0"/>
              <a:t>reduce_key</a:t>
            </a:r>
            <a:r>
              <a:rPr lang="en-US" sz="2000" dirty="0" smtClean="0"/>
              <a:t>, value)</a:t>
            </a:r>
          </a:p>
          <a:p>
            <a:pPr lvl="1">
              <a:lnSpc>
                <a:spcPct val="110000"/>
              </a:lnSpc>
            </a:pPr>
            <a:r>
              <a:rPr lang="en-US" sz="2000" dirty="0" smtClean="0"/>
              <a:t>Another user-specified operation </a:t>
            </a:r>
            <a:br>
              <a:rPr lang="en-US" sz="2000" dirty="0" smtClean="0"/>
            </a:br>
            <a:r>
              <a:rPr lang="en-US" sz="2000" dirty="0" smtClean="0">
                <a:solidFill>
                  <a:srgbClr val="FF9900"/>
                </a:solidFill>
                <a:latin typeface="Consolas"/>
                <a:cs typeface="Consolas"/>
              </a:rPr>
              <a:t>reduce</a:t>
            </a:r>
            <a:r>
              <a:rPr lang="en-US" sz="2000" dirty="0" smtClean="0"/>
              <a:t>: (</a:t>
            </a:r>
            <a:r>
              <a:rPr lang="en-US" sz="2000" dirty="0" err="1" smtClean="0"/>
              <a:t>reduce_key</a:t>
            </a:r>
            <a:r>
              <a:rPr lang="en-US" sz="2000" dirty="0" smtClean="0"/>
              <a:t>, {set of values}) </a:t>
            </a:r>
            <a:r>
              <a:rPr lang="en-US" sz="2000" dirty="0" smtClean="0">
                <a:sym typeface="Wingdings" pitchFamily="2" charset="2"/>
              </a:rPr>
              <a:t></a:t>
            </a:r>
            <a:r>
              <a:rPr lang="en-US" sz="2000" dirty="0" smtClean="0"/>
              <a:t> result</a:t>
            </a:r>
          </a:p>
          <a:p>
            <a:pPr lvl="1">
              <a:lnSpc>
                <a:spcPct val="110000"/>
              </a:lnSpc>
            </a:pPr>
            <a:r>
              <a:rPr lang="en-US" sz="2000" dirty="0" smtClean="0"/>
              <a:t>A set of </a:t>
            </a:r>
            <a:r>
              <a:rPr lang="en-US" sz="2000" i="1" dirty="0" smtClean="0"/>
              <a:t>n</a:t>
            </a:r>
            <a:r>
              <a:rPr lang="en-US" sz="2000" dirty="0" smtClean="0"/>
              <a:t> nodes, each with data</a:t>
            </a:r>
          </a:p>
          <a:p>
            <a:pPr>
              <a:lnSpc>
                <a:spcPct val="110000"/>
              </a:lnSpc>
            </a:pPr>
            <a:r>
              <a:rPr lang="en-US" sz="2400" dirty="0" smtClean="0"/>
              <a:t>All nodes run </a:t>
            </a:r>
            <a:r>
              <a:rPr lang="en-US" sz="2400" dirty="0" smtClean="0">
                <a:latin typeface="Consolas"/>
                <a:cs typeface="Consolas"/>
              </a:rPr>
              <a:t>map</a:t>
            </a:r>
            <a:r>
              <a:rPr lang="en-US" sz="2400" dirty="0" smtClean="0"/>
              <a:t> on all of their data, producing new data with reduce keys</a:t>
            </a:r>
          </a:p>
          <a:p>
            <a:pPr lvl="1">
              <a:lnSpc>
                <a:spcPct val="110000"/>
              </a:lnSpc>
            </a:pPr>
            <a:r>
              <a:rPr lang="en-US" sz="1600" dirty="0" smtClean="0"/>
              <a:t>This data is collected by key, then </a:t>
            </a:r>
            <a:r>
              <a:rPr lang="en-US" sz="1600" dirty="0" smtClean="0">
                <a:solidFill>
                  <a:srgbClr val="FF9900"/>
                </a:solidFill>
                <a:latin typeface="Consolas"/>
                <a:cs typeface="Consolas"/>
              </a:rPr>
              <a:t>shuffled</a:t>
            </a:r>
            <a:r>
              <a:rPr lang="en-US" sz="1600" dirty="0" smtClean="0"/>
              <a:t>, and finally </a:t>
            </a:r>
            <a:r>
              <a:rPr lang="en-US" sz="1600" dirty="0" smtClean="0">
                <a:solidFill>
                  <a:srgbClr val="FF9900"/>
                </a:solidFill>
                <a:latin typeface="Consolas"/>
                <a:cs typeface="Consolas"/>
              </a:rPr>
              <a:t>reduced</a:t>
            </a:r>
          </a:p>
          <a:p>
            <a:pPr lvl="1">
              <a:lnSpc>
                <a:spcPct val="110000"/>
              </a:lnSpc>
            </a:pPr>
            <a:r>
              <a:rPr lang="en-US" sz="1600" dirty="0" smtClean="0"/>
              <a:t>Dataflow is through temporary files</a:t>
            </a:r>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Slide Number Placeholder 5"/>
          <p:cNvSpPr>
            <a:spLocks noGrp="1"/>
          </p:cNvSpPr>
          <p:nvPr>
            <p:ph type="sldNum" sz="quarter" idx="10"/>
          </p:nvPr>
        </p:nvSpPr>
        <p:spPr/>
        <p:txBody>
          <a:bodyPr/>
          <a:lstStyle/>
          <a:p>
            <a:fld id="{103F590D-1EE3-4679-BAB2-47D8C4772F51}" type="slidenum">
              <a:rPr lang="en-GB" smtClean="0"/>
              <a:pPr/>
              <a:t>14</a:t>
            </a:fld>
            <a:endParaRPr lang="en-GB"/>
          </a:p>
        </p:txBody>
      </p:sp>
    </p:spTree>
    <p:extLst>
      <p:ext uri="{BB962C8B-B14F-4D97-AF65-F5344CB8AC3E}">
        <p14:creationId xmlns:p14="http://schemas.microsoft.com/office/powerpoint/2010/main" val="155287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48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Simple example: Word count</a:t>
            </a:r>
            <a:endParaRPr lang="en-US"/>
          </a:p>
        </p:txBody>
      </p:sp>
      <p:sp>
        <p:nvSpPr>
          <p:cNvPr id="3" name="Content Placeholder 2"/>
          <p:cNvSpPr>
            <a:spLocks noGrp="1"/>
          </p:cNvSpPr>
          <p:nvPr>
            <p:ph idx="1"/>
          </p:nvPr>
        </p:nvSpPr>
        <p:spPr>
          <a:xfrm>
            <a:off x="775446" y="3944472"/>
            <a:ext cx="7992036" cy="2079812"/>
          </a:xfrm>
        </p:spPr>
        <p:txBody>
          <a:bodyPr/>
          <a:lstStyle/>
          <a:p>
            <a:r>
              <a:rPr lang="en-US" dirty="0" smtClean="0"/>
              <a:t>Goal: Given a set of documents, count how often each word occurs</a:t>
            </a:r>
          </a:p>
          <a:p>
            <a:pPr lvl="1"/>
            <a:r>
              <a:rPr lang="en-US" dirty="0" smtClean="0"/>
              <a:t>Input: Key-value pairs (</a:t>
            </a:r>
            <a:r>
              <a:rPr lang="en-US" dirty="0" err="1" smtClean="0"/>
              <a:t>document:lineNumber</a:t>
            </a:r>
            <a:r>
              <a:rPr lang="en-US" dirty="0" smtClean="0"/>
              <a:t>, line of text)</a:t>
            </a:r>
          </a:p>
          <a:p>
            <a:pPr lvl="1"/>
            <a:r>
              <a:rPr lang="en-US" dirty="0" smtClean="0"/>
              <a:t>Output: Key-value pairs (word, #occurrences)</a:t>
            </a:r>
          </a:p>
          <a:p>
            <a:pPr lvl="1"/>
            <a:r>
              <a:rPr lang="en-US" dirty="0" smtClean="0"/>
              <a:t>What should be the intermediate key-value pairs?</a:t>
            </a:r>
          </a:p>
          <a:p>
            <a:pPr lvl="1">
              <a:buNone/>
            </a:pPr>
            <a:endParaRPr lang="en-US" dirty="0"/>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783640" y="1940561"/>
            <a:ext cx="3801041" cy="1569660"/>
          </a:xfrm>
          <a:prstGeom prst="rect">
            <a:avLst/>
          </a:prstGeom>
          <a:solidFill>
            <a:schemeClr val="bg1"/>
          </a:solidFill>
          <a:ln>
            <a:solidFill>
              <a:schemeClr val="tx1"/>
            </a:solidFill>
          </a:ln>
        </p:spPr>
        <p:txBody>
          <a:bodyPr wrap="none" rtlCol="0">
            <a:spAutoFit/>
          </a:bodyPr>
          <a:lstStyle/>
          <a:p>
            <a:pPr algn="l"/>
            <a:r>
              <a:rPr lang="en-US" sz="1600" b="1" dirty="0" smtClean="0">
                <a:latin typeface="Consolas"/>
                <a:cs typeface="Consolas"/>
              </a:rPr>
              <a:t>map(String key, String value) {</a:t>
            </a:r>
            <a:br>
              <a:rPr lang="en-US" sz="1600" b="1" dirty="0" smtClean="0">
                <a:latin typeface="Consolas"/>
                <a:cs typeface="Consolas"/>
              </a:rPr>
            </a:br>
            <a:r>
              <a:rPr lang="en-US" sz="1600" b="1" dirty="0" smtClean="0">
                <a:latin typeface="Consolas"/>
                <a:cs typeface="Consolas"/>
              </a:rPr>
              <a:t>  // key: document name, line no</a:t>
            </a:r>
            <a:br>
              <a:rPr lang="en-US" sz="1600" b="1" dirty="0" smtClean="0">
                <a:latin typeface="Consolas"/>
                <a:cs typeface="Consolas"/>
              </a:rPr>
            </a:br>
            <a:r>
              <a:rPr lang="en-US" sz="1600" b="1" dirty="0" smtClean="0">
                <a:latin typeface="Consolas"/>
                <a:cs typeface="Consolas"/>
              </a:rPr>
              <a:t>  // value: contents of line</a:t>
            </a:r>
            <a:br>
              <a:rPr lang="en-US" sz="1600" b="1" dirty="0" smtClean="0">
                <a:latin typeface="Consolas"/>
                <a:cs typeface="Consolas"/>
              </a:rPr>
            </a:br>
            <a:r>
              <a:rPr lang="en-US" sz="1600" b="1" dirty="0" smtClean="0">
                <a:latin typeface="Consolas"/>
                <a:cs typeface="Consolas"/>
              </a:rPr>
              <a:t>  </a:t>
            </a:r>
            <a:br>
              <a:rPr lang="en-US" sz="1600" b="1" dirty="0" smtClean="0">
                <a:latin typeface="Consolas"/>
                <a:cs typeface="Consolas"/>
              </a:rPr>
            </a:br>
            <a:r>
              <a:rPr lang="en-US" sz="1600" b="1" dirty="0" smtClean="0">
                <a:latin typeface="Consolas"/>
                <a:cs typeface="Consolas"/>
              </a:rPr>
              <a:t/>
            </a:r>
            <a:br>
              <a:rPr lang="en-US" sz="1600" b="1" dirty="0" smtClean="0">
                <a:latin typeface="Consolas"/>
                <a:cs typeface="Consolas"/>
              </a:rPr>
            </a:br>
            <a:r>
              <a:rPr lang="en-US" sz="1600" b="1" dirty="0" smtClean="0">
                <a:latin typeface="Consolas"/>
                <a:cs typeface="Consolas"/>
              </a:rPr>
              <a:t>}</a:t>
            </a:r>
            <a:endParaRPr lang="en-US" sz="1600" b="1" dirty="0">
              <a:latin typeface="Consolas"/>
              <a:cs typeface="Consolas"/>
            </a:endParaRPr>
          </a:p>
        </p:txBody>
      </p:sp>
      <p:sp>
        <p:nvSpPr>
          <p:cNvPr id="7" name="TextBox 6"/>
          <p:cNvSpPr txBox="1"/>
          <p:nvPr/>
        </p:nvSpPr>
        <p:spPr>
          <a:xfrm>
            <a:off x="4690502" y="1649505"/>
            <a:ext cx="4358685" cy="2062103"/>
          </a:xfrm>
          <a:prstGeom prst="rect">
            <a:avLst/>
          </a:prstGeom>
          <a:noFill/>
          <a:ln>
            <a:solidFill>
              <a:schemeClr val="tx1"/>
            </a:solidFill>
          </a:ln>
        </p:spPr>
        <p:txBody>
          <a:bodyPr wrap="none" rtlCol="0">
            <a:spAutoFit/>
          </a:bodyPr>
          <a:lstStyle/>
          <a:p>
            <a:pPr algn="l"/>
            <a:r>
              <a:rPr lang="en-US" sz="1600" b="1" dirty="0" smtClean="0">
                <a:latin typeface="Consolas"/>
                <a:cs typeface="Consolas"/>
              </a:rPr>
              <a:t>reduce(String key, Iterator values) {</a:t>
            </a:r>
            <a:br>
              <a:rPr lang="en-US" sz="1600" b="1" dirty="0" smtClean="0">
                <a:latin typeface="Consolas"/>
                <a:cs typeface="Consolas"/>
              </a:rPr>
            </a:br>
            <a:r>
              <a:rPr lang="en-US" sz="1600" b="1" dirty="0" smtClean="0">
                <a:latin typeface="Consolas"/>
                <a:cs typeface="Consolas"/>
              </a:rPr>
              <a:t>  </a:t>
            </a:r>
            <a:br>
              <a:rPr lang="en-US" sz="1600" b="1" dirty="0" smtClean="0">
                <a:latin typeface="Consolas"/>
                <a:cs typeface="Consolas"/>
              </a:rPr>
            </a:br>
            <a:r>
              <a:rPr lang="en-US" sz="1600" b="1" dirty="0" smtClean="0">
                <a:latin typeface="Consolas"/>
                <a:cs typeface="Consolas"/>
              </a:rPr>
              <a:t/>
            </a:r>
            <a:br>
              <a:rPr lang="en-US" sz="1600" b="1" dirty="0" smtClean="0">
                <a:latin typeface="Consolas"/>
                <a:cs typeface="Consolas"/>
              </a:rPr>
            </a:br>
            <a:r>
              <a:rPr lang="en-US" sz="1600" b="1" dirty="0" smtClean="0">
                <a:latin typeface="Consolas"/>
                <a:cs typeface="Consolas"/>
              </a:rPr>
              <a:t/>
            </a:r>
            <a:br>
              <a:rPr lang="en-US" sz="1600" b="1" dirty="0" smtClean="0">
                <a:latin typeface="Consolas"/>
                <a:cs typeface="Consolas"/>
              </a:rPr>
            </a:br>
            <a:r>
              <a:rPr lang="en-US" sz="1600" b="1" dirty="0" smtClean="0">
                <a:latin typeface="Consolas"/>
                <a:cs typeface="Consolas"/>
              </a:rPr>
              <a:t/>
            </a:r>
            <a:br>
              <a:rPr lang="en-US" sz="1600" b="1" dirty="0" smtClean="0">
                <a:latin typeface="Consolas"/>
                <a:cs typeface="Consolas"/>
              </a:rPr>
            </a:br>
            <a:r>
              <a:rPr lang="en-US" sz="1600" b="1" dirty="0" smtClean="0">
                <a:latin typeface="Consolas"/>
                <a:cs typeface="Consolas"/>
              </a:rPr>
              <a:t/>
            </a:r>
            <a:br>
              <a:rPr lang="en-US" sz="1600" b="1" dirty="0" smtClean="0">
                <a:latin typeface="Consolas"/>
                <a:cs typeface="Consolas"/>
              </a:rPr>
            </a:br>
            <a:r>
              <a:rPr lang="en-US" sz="1600" b="1" dirty="0" smtClean="0">
                <a:latin typeface="Consolas"/>
                <a:cs typeface="Consolas"/>
              </a:rPr>
              <a:t/>
            </a:r>
            <a:br>
              <a:rPr lang="en-US" sz="1600" b="1" dirty="0" smtClean="0">
                <a:latin typeface="Consolas"/>
                <a:cs typeface="Consolas"/>
              </a:rPr>
            </a:br>
            <a:r>
              <a:rPr lang="en-US" sz="1600" b="1" dirty="0" smtClean="0">
                <a:latin typeface="Consolas"/>
                <a:cs typeface="Consolas"/>
              </a:rPr>
              <a:t>}</a:t>
            </a:r>
            <a:endParaRPr lang="en-US" sz="1600" b="1" dirty="0">
              <a:latin typeface="Consolas"/>
              <a:cs typeface="Consolas"/>
            </a:endParaRPr>
          </a:p>
        </p:txBody>
      </p:sp>
      <p:sp>
        <p:nvSpPr>
          <p:cNvPr id="9" name="TextBox 8"/>
          <p:cNvSpPr txBox="1"/>
          <p:nvPr/>
        </p:nvSpPr>
        <p:spPr>
          <a:xfrm>
            <a:off x="774668" y="2670101"/>
            <a:ext cx="3230572" cy="584776"/>
          </a:xfrm>
          <a:prstGeom prst="rect">
            <a:avLst/>
          </a:prstGeom>
          <a:noFill/>
          <a:ln>
            <a:noFill/>
          </a:ln>
        </p:spPr>
        <p:txBody>
          <a:bodyPr wrap="none" rtlCol="0">
            <a:spAutoFit/>
          </a:bodyPr>
          <a:lstStyle/>
          <a:p>
            <a:pPr algn="l"/>
            <a:r>
              <a:rPr lang="en-US" sz="1600" b="1" dirty="0" smtClean="0">
                <a:latin typeface="Consolas"/>
                <a:cs typeface="Consolas"/>
              </a:rPr>
              <a:t>  for each word w in value:</a:t>
            </a:r>
            <a:br>
              <a:rPr lang="en-US" sz="1600" b="1" dirty="0" smtClean="0">
                <a:latin typeface="Consolas"/>
                <a:cs typeface="Consolas"/>
              </a:rPr>
            </a:br>
            <a:r>
              <a:rPr lang="en-US" sz="1600" b="1" dirty="0" smtClean="0">
                <a:latin typeface="Consolas"/>
                <a:cs typeface="Consolas"/>
              </a:rPr>
              <a:t>    emit(w, 1)</a:t>
            </a:r>
            <a:endParaRPr lang="en-US" sz="1600" b="1" dirty="0">
              <a:latin typeface="Consolas"/>
              <a:cs typeface="Consolas"/>
            </a:endParaRPr>
          </a:p>
        </p:txBody>
      </p:sp>
      <p:sp>
        <p:nvSpPr>
          <p:cNvPr id="10" name="TextBox 9"/>
          <p:cNvSpPr txBox="1"/>
          <p:nvPr/>
        </p:nvSpPr>
        <p:spPr>
          <a:xfrm>
            <a:off x="4690494" y="1922278"/>
            <a:ext cx="4005158" cy="1569660"/>
          </a:xfrm>
          <a:prstGeom prst="rect">
            <a:avLst/>
          </a:prstGeom>
          <a:noFill/>
          <a:ln>
            <a:noFill/>
          </a:ln>
        </p:spPr>
        <p:txBody>
          <a:bodyPr wrap="square" rtlCol="0">
            <a:spAutoFit/>
          </a:bodyPr>
          <a:lstStyle/>
          <a:p>
            <a:pPr algn="l"/>
            <a:r>
              <a:rPr lang="en-US" sz="1600" b="1" dirty="0" smtClean="0">
                <a:latin typeface="Consolas"/>
                <a:cs typeface="Consolas"/>
              </a:rPr>
              <a:t>  // key: a word</a:t>
            </a:r>
            <a:br>
              <a:rPr lang="en-US" sz="1600" b="1" dirty="0" smtClean="0">
                <a:latin typeface="Consolas"/>
                <a:cs typeface="Consolas"/>
              </a:rPr>
            </a:br>
            <a:r>
              <a:rPr lang="en-US" sz="1600" b="1" dirty="0" smtClean="0">
                <a:latin typeface="Consolas"/>
                <a:cs typeface="Consolas"/>
              </a:rPr>
              <a:t>  // values: a list of counts</a:t>
            </a:r>
            <a:br>
              <a:rPr lang="en-US" sz="1600" b="1" dirty="0" smtClean="0">
                <a:latin typeface="Consolas"/>
                <a:cs typeface="Consolas"/>
              </a:rPr>
            </a:br>
            <a:r>
              <a:rPr lang="en-US" sz="1600" b="1" dirty="0" smtClean="0">
                <a:latin typeface="Consolas"/>
                <a:cs typeface="Consolas"/>
              </a:rPr>
              <a:t>  </a:t>
            </a:r>
            <a:r>
              <a:rPr lang="en-US" sz="1600" b="1" dirty="0" err="1" smtClean="0">
                <a:latin typeface="Consolas"/>
                <a:cs typeface="Consolas"/>
              </a:rPr>
              <a:t>int</a:t>
            </a:r>
            <a:r>
              <a:rPr lang="en-US" sz="1600" b="1" dirty="0" smtClean="0">
                <a:latin typeface="Consolas"/>
                <a:cs typeface="Consolas"/>
              </a:rPr>
              <a:t> result = 0;</a:t>
            </a:r>
            <a:br>
              <a:rPr lang="en-US" sz="1600" b="1" dirty="0" smtClean="0">
                <a:latin typeface="Consolas"/>
                <a:cs typeface="Consolas"/>
              </a:rPr>
            </a:br>
            <a:r>
              <a:rPr lang="en-US" sz="1600" b="1" dirty="0" smtClean="0">
                <a:latin typeface="Consolas"/>
                <a:cs typeface="Consolas"/>
              </a:rPr>
              <a:t>  for each v in values:</a:t>
            </a:r>
            <a:br>
              <a:rPr lang="en-US" sz="1600" b="1" dirty="0" smtClean="0">
                <a:latin typeface="Consolas"/>
                <a:cs typeface="Consolas"/>
              </a:rPr>
            </a:br>
            <a:r>
              <a:rPr lang="en-US" sz="1600" b="1" dirty="0" smtClean="0">
                <a:latin typeface="Consolas"/>
                <a:cs typeface="Consolas"/>
              </a:rPr>
              <a:t>    result += v; </a:t>
            </a:r>
            <a:br>
              <a:rPr lang="en-US" sz="1600" b="1" dirty="0" smtClean="0">
                <a:latin typeface="Consolas"/>
                <a:cs typeface="Consolas"/>
              </a:rPr>
            </a:br>
            <a:r>
              <a:rPr lang="en-US" sz="1600" b="1" dirty="0" smtClean="0">
                <a:latin typeface="Consolas"/>
                <a:cs typeface="Consolas"/>
              </a:rPr>
              <a:t>  emit(key, result)</a:t>
            </a:r>
            <a:endParaRPr lang="en-US" sz="1600" b="1" dirty="0">
              <a:latin typeface="Consolas"/>
              <a:cs typeface="Consolas"/>
            </a:endParaRPr>
          </a:p>
        </p:txBody>
      </p:sp>
      <p:sp>
        <p:nvSpPr>
          <p:cNvPr id="11" name="Slide Number Placeholder 10"/>
          <p:cNvSpPr>
            <a:spLocks noGrp="1"/>
          </p:cNvSpPr>
          <p:nvPr>
            <p:ph type="sldNum" sz="quarter" idx="10"/>
          </p:nvPr>
        </p:nvSpPr>
        <p:spPr/>
        <p:txBody>
          <a:bodyPr/>
          <a:lstStyle/>
          <a:p>
            <a:fld id="{103F590D-1EE3-4679-BAB2-47D8C4772F51}" type="slidenum">
              <a:rPr lang="en-GB" smtClean="0"/>
              <a:pPr/>
              <a:t>15</a:t>
            </a:fld>
            <a:endParaRPr lang="en-GB"/>
          </a:p>
        </p:txBody>
      </p:sp>
    </p:spTree>
    <p:extLst>
      <p:ext uri="{BB962C8B-B14F-4D97-AF65-F5344CB8AC3E}">
        <p14:creationId xmlns:p14="http://schemas.microsoft.com/office/powerpoint/2010/main" val="123605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Simple example: Word count</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16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Rounded Rectangle 5"/>
          <p:cNvSpPr/>
          <p:nvPr/>
        </p:nvSpPr>
        <p:spPr bwMode="auto">
          <a:xfrm>
            <a:off x="2202452" y="2108383"/>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br>
              <a:rPr lang="en-US" smtClean="0"/>
            </a:br>
            <a:r>
              <a:rPr lang="en-US" sz="1100" smtClean="0"/>
              <a:t>(1-2)</a:t>
            </a:r>
            <a:endParaRPr lang="en-US" sz="1100"/>
          </a:p>
        </p:txBody>
      </p:sp>
      <p:sp>
        <p:nvSpPr>
          <p:cNvPr id="7" name="Rounded Rectangle 6"/>
          <p:cNvSpPr/>
          <p:nvPr/>
        </p:nvSpPr>
        <p:spPr bwMode="auto">
          <a:xfrm>
            <a:off x="2208938" y="3038995"/>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br>
              <a:rPr lang="en-US" smtClean="0"/>
            </a:br>
            <a:r>
              <a:rPr lang="en-US" sz="1200" smtClean="0"/>
              <a:t>(3-4)</a:t>
            </a:r>
            <a:endParaRPr lang="en-US" sz="1200"/>
          </a:p>
        </p:txBody>
      </p:sp>
      <p:sp>
        <p:nvSpPr>
          <p:cNvPr id="8" name="Rounded Rectangle 7"/>
          <p:cNvSpPr/>
          <p:nvPr/>
        </p:nvSpPr>
        <p:spPr bwMode="auto">
          <a:xfrm>
            <a:off x="2205696" y="3979335"/>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br>
              <a:rPr lang="en-US" smtClean="0"/>
            </a:br>
            <a:r>
              <a:rPr lang="en-US" sz="1200" smtClean="0"/>
              <a:t>(5-6)</a:t>
            </a:r>
            <a:endParaRPr lang="en-US" sz="1200"/>
          </a:p>
        </p:txBody>
      </p:sp>
      <p:sp>
        <p:nvSpPr>
          <p:cNvPr id="9" name="Rounded Rectangle 8"/>
          <p:cNvSpPr/>
          <p:nvPr/>
        </p:nvSpPr>
        <p:spPr bwMode="auto">
          <a:xfrm>
            <a:off x="2202455" y="4900221"/>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br>
              <a:rPr lang="en-US" smtClean="0"/>
            </a:br>
            <a:r>
              <a:rPr lang="en-US" sz="1200" smtClean="0"/>
              <a:t>(7-8)</a:t>
            </a:r>
            <a:endParaRPr lang="en-US" sz="1200"/>
          </a:p>
        </p:txBody>
      </p:sp>
      <p:sp>
        <p:nvSpPr>
          <p:cNvPr id="10" name="Rounded Rectangle 9"/>
          <p:cNvSpPr/>
          <p:nvPr/>
        </p:nvSpPr>
        <p:spPr bwMode="auto">
          <a:xfrm>
            <a:off x="6678149" y="2105140"/>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br>
              <a:rPr lang="en-US" smtClean="0"/>
            </a:br>
            <a:r>
              <a:rPr lang="en-US" sz="1200" smtClean="0"/>
              <a:t>(A-G)</a:t>
            </a:r>
            <a:endParaRPr lang="en-US" sz="1200"/>
          </a:p>
        </p:txBody>
      </p:sp>
      <p:sp>
        <p:nvSpPr>
          <p:cNvPr id="11" name="Rounded Rectangle 10"/>
          <p:cNvSpPr/>
          <p:nvPr/>
        </p:nvSpPr>
        <p:spPr bwMode="auto">
          <a:xfrm>
            <a:off x="6684635" y="3035752"/>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br>
              <a:rPr lang="en-US" smtClean="0"/>
            </a:br>
            <a:r>
              <a:rPr lang="en-US" sz="1200" smtClean="0"/>
              <a:t>(H-N)</a:t>
            </a:r>
            <a:endParaRPr lang="en-US" sz="1200"/>
          </a:p>
        </p:txBody>
      </p:sp>
      <p:sp>
        <p:nvSpPr>
          <p:cNvPr id="12" name="Rounded Rectangle 11"/>
          <p:cNvSpPr/>
          <p:nvPr/>
        </p:nvSpPr>
        <p:spPr bwMode="auto">
          <a:xfrm>
            <a:off x="6681393" y="3976092"/>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br>
              <a:rPr lang="en-US" smtClean="0"/>
            </a:br>
            <a:r>
              <a:rPr lang="en-US" sz="1200" smtClean="0"/>
              <a:t>(O-U)</a:t>
            </a:r>
            <a:endParaRPr lang="en-US" sz="1200"/>
          </a:p>
        </p:txBody>
      </p:sp>
      <p:sp>
        <p:nvSpPr>
          <p:cNvPr id="13" name="Rounded Rectangle 12"/>
          <p:cNvSpPr/>
          <p:nvPr/>
        </p:nvSpPr>
        <p:spPr bwMode="auto">
          <a:xfrm>
            <a:off x="6678152" y="4896978"/>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r>
              <a:rPr lang="en-US"/>
              <a:t/>
            </a:r>
            <a:br>
              <a:rPr lang="en-US"/>
            </a:br>
            <a:r>
              <a:rPr lang="en-US" sz="1200" smtClean="0"/>
              <a:t>(V-Z)</a:t>
            </a:r>
          </a:p>
        </p:txBody>
      </p:sp>
      <p:sp>
        <p:nvSpPr>
          <p:cNvPr id="14" name="TextBox 13"/>
          <p:cNvSpPr txBox="1"/>
          <p:nvPr/>
        </p:nvSpPr>
        <p:spPr>
          <a:xfrm>
            <a:off x="167882" y="2492181"/>
            <a:ext cx="1423788" cy="338554"/>
          </a:xfrm>
          <a:prstGeom prst="rect">
            <a:avLst/>
          </a:prstGeom>
          <a:noFill/>
        </p:spPr>
        <p:txBody>
          <a:bodyPr wrap="none" rtlCol="0">
            <a:spAutoFit/>
          </a:bodyPr>
          <a:lstStyle/>
          <a:p>
            <a:pPr algn="l"/>
            <a:r>
              <a:rPr lang="en-US" sz="1600" smtClean="0">
                <a:solidFill>
                  <a:srgbClr val="33CC33"/>
                </a:solidFill>
              </a:rPr>
              <a:t>(1, the apple)</a:t>
            </a:r>
            <a:endParaRPr lang="en-US" sz="1600">
              <a:solidFill>
                <a:srgbClr val="33CC33"/>
              </a:solidFill>
            </a:endParaRPr>
          </a:p>
        </p:txBody>
      </p:sp>
      <p:sp>
        <p:nvSpPr>
          <p:cNvPr id="15" name="TextBox 14"/>
          <p:cNvSpPr txBox="1"/>
          <p:nvPr/>
        </p:nvSpPr>
        <p:spPr>
          <a:xfrm>
            <a:off x="165208" y="2832846"/>
            <a:ext cx="1556836" cy="338554"/>
          </a:xfrm>
          <a:prstGeom prst="rect">
            <a:avLst/>
          </a:prstGeom>
          <a:noFill/>
        </p:spPr>
        <p:txBody>
          <a:bodyPr wrap="none" rtlCol="0">
            <a:spAutoFit/>
          </a:bodyPr>
          <a:lstStyle/>
          <a:p>
            <a:pPr algn="l"/>
            <a:r>
              <a:rPr lang="en-US" sz="1600" smtClean="0">
                <a:solidFill>
                  <a:srgbClr val="33CC33"/>
                </a:solidFill>
              </a:rPr>
              <a:t>(2, is an apple)</a:t>
            </a:r>
            <a:endParaRPr lang="en-US" sz="1600">
              <a:solidFill>
                <a:srgbClr val="33CC33"/>
              </a:solidFill>
            </a:endParaRPr>
          </a:p>
        </p:txBody>
      </p:sp>
      <p:sp>
        <p:nvSpPr>
          <p:cNvPr id="16" name="TextBox 15"/>
          <p:cNvSpPr txBox="1"/>
          <p:nvPr/>
        </p:nvSpPr>
        <p:spPr>
          <a:xfrm>
            <a:off x="170504" y="3164546"/>
            <a:ext cx="1849865" cy="338554"/>
          </a:xfrm>
          <a:prstGeom prst="rect">
            <a:avLst/>
          </a:prstGeom>
          <a:noFill/>
        </p:spPr>
        <p:txBody>
          <a:bodyPr wrap="none" rtlCol="0">
            <a:spAutoFit/>
          </a:bodyPr>
          <a:lstStyle/>
          <a:p>
            <a:pPr algn="l"/>
            <a:r>
              <a:rPr lang="en-US" sz="1600" smtClean="0">
                <a:solidFill>
                  <a:srgbClr val="33CC33"/>
                </a:solidFill>
              </a:rPr>
              <a:t>(3, not an orange)</a:t>
            </a:r>
            <a:endParaRPr lang="en-US" sz="1600">
              <a:solidFill>
                <a:srgbClr val="33CC33"/>
              </a:solidFill>
            </a:endParaRPr>
          </a:p>
        </p:txBody>
      </p:sp>
      <p:sp>
        <p:nvSpPr>
          <p:cNvPr id="17" name="TextBox 16"/>
          <p:cNvSpPr txBox="1"/>
          <p:nvPr/>
        </p:nvSpPr>
        <p:spPr>
          <a:xfrm>
            <a:off x="170499" y="3487281"/>
            <a:ext cx="1668662" cy="338554"/>
          </a:xfrm>
          <a:prstGeom prst="rect">
            <a:avLst/>
          </a:prstGeom>
          <a:noFill/>
        </p:spPr>
        <p:txBody>
          <a:bodyPr wrap="none" rtlCol="0">
            <a:spAutoFit/>
          </a:bodyPr>
          <a:lstStyle/>
          <a:p>
            <a:pPr algn="l"/>
            <a:r>
              <a:rPr lang="en-US" sz="1600" smtClean="0">
                <a:solidFill>
                  <a:srgbClr val="33CC33"/>
                </a:solidFill>
              </a:rPr>
              <a:t>(4, because the)</a:t>
            </a:r>
            <a:endParaRPr lang="en-US" sz="1600">
              <a:solidFill>
                <a:srgbClr val="33CC33"/>
              </a:solidFill>
            </a:endParaRPr>
          </a:p>
        </p:txBody>
      </p:sp>
      <p:sp>
        <p:nvSpPr>
          <p:cNvPr id="18" name="TextBox 17"/>
          <p:cNvSpPr txBox="1"/>
          <p:nvPr/>
        </p:nvSpPr>
        <p:spPr>
          <a:xfrm>
            <a:off x="164035" y="3809993"/>
            <a:ext cx="1205458" cy="338554"/>
          </a:xfrm>
          <a:prstGeom prst="rect">
            <a:avLst/>
          </a:prstGeom>
          <a:noFill/>
        </p:spPr>
        <p:txBody>
          <a:bodyPr wrap="none" rtlCol="0">
            <a:spAutoFit/>
          </a:bodyPr>
          <a:lstStyle/>
          <a:p>
            <a:pPr algn="l"/>
            <a:r>
              <a:rPr lang="en-US" sz="1600" smtClean="0">
                <a:solidFill>
                  <a:srgbClr val="33CC33"/>
                </a:solidFill>
              </a:rPr>
              <a:t>(5, orange)</a:t>
            </a:r>
            <a:endParaRPr lang="en-US" sz="1600">
              <a:solidFill>
                <a:srgbClr val="33CC33"/>
              </a:solidFill>
            </a:endParaRPr>
          </a:p>
        </p:txBody>
      </p:sp>
      <p:sp>
        <p:nvSpPr>
          <p:cNvPr id="19" name="TextBox 18"/>
          <p:cNvSpPr txBox="1"/>
          <p:nvPr/>
        </p:nvSpPr>
        <p:spPr>
          <a:xfrm>
            <a:off x="161361" y="4150658"/>
            <a:ext cx="2016899" cy="338554"/>
          </a:xfrm>
          <a:prstGeom prst="rect">
            <a:avLst/>
          </a:prstGeom>
          <a:noFill/>
        </p:spPr>
        <p:txBody>
          <a:bodyPr wrap="none" rtlCol="0">
            <a:spAutoFit/>
          </a:bodyPr>
          <a:lstStyle/>
          <a:p>
            <a:pPr algn="l"/>
            <a:r>
              <a:rPr lang="en-US" sz="1600" smtClean="0">
                <a:solidFill>
                  <a:srgbClr val="33CC33"/>
                </a:solidFill>
              </a:rPr>
              <a:t>(6, unlike the apple)</a:t>
            </a:r>
            <a:endParaRPr lang="en-US" sz="1600">
              <a:solidFill>
                <a:srgbClr val="33CC33"/>
              </a:solidFill>
            </a:endParaRPr>
          </a:p>
        </p:txBody>
      </p:sp>
      <p:sp>
        <p:nvSpPr>
          <p:cNvPr id="20" name="TextBox 19"/>
          <p:cNvSpPr txBox="1"/>
          <p:nvPr/>
        </p:nvSpPr>
        <p:spPr>
          <a:xfrm>
            <a:off x="166657" y="4482358"/>
            <a:ext cx="1392432" cy="338554"/>
          </a:xfrm>
          <a:prstGeom prst="rect">
            <a:avLst/>
          </a:prstGeom>
          <a:noFill/>
        </p:spPr>
        <p:txBody>
          <a:bodyPr wrap="none" rtlCol="0">
            <a:spAutoFit/>
          </a:bodyPr>
          <a:lstStyle/>
          <a:p>
            <a:pPr algn="l"/>
            <a:r>
              <a:rPr lang="en-US" sz="1600" smtClean="0">
                <a:solidFill>
                  <a:srgbClr val="33CC33"/>
                </a:solidFill>
              </a:rPr>
              <a:t>(7, is orange)</a:t>
            </a:r>
            <a:endParaRPr lang="en-US" sz="1600">
              <a:solidFill>
                <a:srgbClr val="33CC33"/>
              </a:solidFill>
            </a:endParaRPr>
          </a:p>
        </p:txBody>
      </p:sp>
      <p:sp>
        <p:nvSpPr>
          <p:cNvPr id="21" name="TextBox 20"/>
          <p:cNvSpPr txBox="1"/>
          <p:nvPr/>
        </p:nvSpPr>
        <p:spPr>
          <a:xfrm>
            <a:off x="166652" y="4805093"/>
            <a:ext cx="1454822" cy="338554"/>
          </a:xfrm>
          <a:prstGeom prst="rect">
            <a:avLst/>
          </a:prstGeom>
          <a:noFill/>
        </p:spPr>
        <p:txBody>
          <a:bodyPr wrap="none" rtlCol="0">
            <a:spAutoFit/>
          </a:bodyPr>
          <a:lstStyle/>
          <a:p>
            <a:pPr algn="l"/>
            <a:r>
              <a:rPr lang="en-US" sz="1600" smtClean="0">
                <a:solidFill>
                  <a:srgbClr val="33CC33"/>
                </a:solidFill>
              </a:rPr>
              <a:t>(8, not green)</a:t>
            </a:r>
            <a:endParaRPr lang="en-US" sz="1600">
              <a:solidFill>
                <a:srgbClr val="33CC33"/>
              </a:solidFill>
            </a:endParaRPr>
          </a:p>
        </p:txBody>
      </p:sp>
      <p:sp>
        <p:nvSpPr>
          <p:cNvPr id="22" name="TextBox 21"/>
          <p:cNvSpPr txBox="1"/>
          <p:nvPr/>
        </p:nvSpPr>
        <p:spPr>
          <a:xfrm>
            <a:off x="5887380" y="4132721"/>
            <a:ext cx="870751" cy="338554"/>
          </a:xfrm>
          <a:prstGeom prst="rect">
            <a:avLst/>
          </a:prstGeom>
          <a:noFill/>
        </p:spPr>
        <p:txBody>
          <a:bodyPr wrap="none" rtlCol="0">
            <a:spAutoFit/>
          </a:bodyPr>
          <a:lstStyle/>
          <a:p>
            <a:pPr algn="l"/>
            <a:r>
              <a:rPr lang="en-US" sz="1600" smtClean="0">
                <a:solidFill>
                  <a:srgbClr val="FF9900"/>
                </a:solidFill>
              </a:rPr>
              <a:t>(the, 1)</a:t>
            </a:r>
            <a:endParaRPr lang="en-US" sz="1600">
              <a:solidFill>
                <a:srgbClr val="FF9900"/>
              </a:solidFill>
            </a:endParaRPr>
          </a:p>
        </p:txBody>
      </p:sp>
      <p:sp>
        <p:nvSpPr>
          <p:cNvPr id="23" name="TextBox 22"/>
          <p:cNvSpPr txBox="1"/>
          <p:nvPr/>
        </p:nvSpPr>
        <p:spPr>
          <a:xfrm>
            <a:off x="5681185" y="2079811"/>
            <a:ext cx="1069524" cy="338554"/>
          </a:xfrm>
          <a:prstGeom prst="rect">
            <a:avLst/>
          </a:prstGeom>
          <a:noFill/>
        </p:spPr>
        <p:txBody>
          <a:bodyPr wrap="none" rtlCol="0">
            <a:spAutoFit/>
          </a:bodyPr>
          <a:lstStyle/>
          <a:p>
            <a:pPr algn="l"/>
            <a:r>
              <a:rPr lang="en-US" sz="1600" smtClean="0">
                <a:solidFill>
                  <a:srgbClr val="FF9900"/>
                </a:solidFill>
              </a:rPr>
              <a:t>(apple, 1)</a:t>
            </a:r>
            <a:endParaRPr lang="en-US" sz="1600">
              <a:solidFill>
                <a:srgbClr val="FF9900"/>
              </a:solidFill>
            </a:endParaRPr>
          </a:p>
        </p:txBody>
      </p:sp>
      <p:sp>
        <p:nvSpPr>
          <p:cNvPr id="24" name="TextBox 23"/>
          <p:cNvSpPr txBox="1"/>
          <p:nvPr/>
        </p:nvSpPr>
        <p:spPr>
          <a:xfrm>
            <a:off x="6021850" y="3092816"/>
            <a:ext cx="718466" cy="338554"/>
          </a:xfrm>
          <a:prstGeom prst="rect">
            <a:avLst/>
          </a:prstGeom>
          <a:noFill/>
        </p:spPr>
        <p:txBody>
          <a:bodyPr wrap="none" rtlCol="0">
            <a:spAutoFit/>
          </a:bodyPr>
          <a:lstStyle/>
          <a:p>
            <a:pPr algn="l"/>
            <a:r>
              <a:rPr lang="en-US" sz="1600" smtClean="0">
                <a:solidFill>
                  <a:srgbClr val="FF9900"/>
                </a:solidFill>
              </a:rPr>
              <a:t>(is, 1)</a:t>
            </a:r>
            <a:endParaRPr lang="en-US" sz="1600">
              <a:solidFill>
                <a:srgbClr val="FF9900"/>
              </a:solidFill>
            </a:endParaRPr>
          </a:p>
        </p:txBody>
      </p:sp>
      <p:sp>
        <p:nvSpPr>
          <p:cNvPr id="25" name="TextBox 24"/>
          <p:cNvSpPr txBox="1"/>
          <p:nvPr/>
        </p:nvSpPr>
        <p:spPr>
          <a:xfrm>
            <a:off x="4793679" y="2079810"/>
            <a:ext cx="1069524" cy="338554"/>
          </a:xfrm>
          <a:prstGeom prst="rect">
            <a:avLst/>
          </a:prstGeom>
          <a:noFill/>
        </p:spPr>
        <p:txBody>
          <a:bodyPr wrap="none" rtlCol="0">
            <a:spAutoFit/>
          </a:bodyPr>
          <a:lstStyle/>
          <a:p>
            <a:pPr algn="l"/>
            <a:r>
              <a:rPr lang="en-US" sz="1600" smtClean="0">
                <a:solidFill>
                  <a:srgbClr val="FF9900"/>
                </a:solidFill>
              </a:rPr>
              <a:t>(apple, 1)</a:t>
            </a:r>
            <a:endParaRPr lang="en-US" sz="1600">
              <a:solidFill>
                <a:srgbClr val="FF9900"/>
              </a:solidFill>
            </a:endParaRPr>
          </a:p>
        </p:txBody>
      </p:sp>
      <p:sp>
        <p:nvSpPr>
          <p:cNvPr id="26" name="TextBox 25"/>
          <p:cNvSpPr txBox="1"/>
          <p:nvPr/>
        </p:nvSpPr>
        <p:spPr>
          <a:xfrm>
            <a:off x="5349493" y="2321855"/>
            <a:ext cx="801823" cy="338554"/>
          </a:xfrm>
          <a:prstGeom prst="rect">
            <a:avLst/>
          </a:prstGeom>
          <a:noFill/>
        </p:spPr>
        <p:txBody>
          <a:bodyPr wrap="none" rtlCol="0">
            <a:spAutoFit/>
          </a:bodyPr>
          <a:lstStyle/>
          <a:p>
            <a:pPr algn="l"/>
            <a:r>
              <a:rPr lang="en-US" sz="1600" smtClean="0">
                <a:solidFill>
                  <a:srgbClr val="FF9900"/>
                </a:solidFill>
              </a:rPr>
              <a:t>(an, 1)</a:t>
            </a:r>
            <a:endParaRPr lang="en-US" sz="1600">
              <a:solidFill>
                <a:srgbClr val="FF9900"/>
              </a:solidFill>
            </a:endParaRPr>
          </a:p>
        </p:txBody>
      </p:sp>
      <p:sp>
        <p:nvSpPr>
          <p:cNvPr id="27" name="TextBox 26"/>
          <p:cNvSpPr txBox="1"/>
          <p:nvPr/>
        </p:nvSpPr>
        <p:spPr>
          <a:xfrm>
            <a:off x="5869447" y="3325900"/>
            <a:ext cx="875561" cy="338554"/>
          </a:xfrm>
          <a:prstGeom prst="rect">
            <a:avLst/>
          </a:prstGeom>
          <a:noFill/>
        </p:spPr>
        <p:txBody>
          <a:bodyPr wrap="none" rtlCol="0">
            <a:spAutoFit/>
          </a:bodyPr>
          <a:lstStyle/>
          <a:p>
            <a:pPr algn="l"/>
            <a:r>
              <a:rPr lang="en-US" sz="1600" smtClean="0">
                <a:solidFill>
                  <a:srgbClr val="FF9900"/>
                </a:solidFill>
              </a:rPr>
              <a:t>(not, 1)</a:t>
            </a:r>
            <a:endParaRPr lang="en-US" sz="1600">
              <a:solidFill>
                <a:srgbClr val="FF9900"/>
              </a:solidFill>
            </a:endParaRPr>
          </a:p>
        </p:txBody>
      </p:sp>
      <p:sp>
        <p:nvSpPr>
          <p:cNvPr id="28" name="TextBox 27"/>
          <p:cNvSpPr txBox="1"/>
          <p:nvPr/>
        </p:nvSpPr>
        <p:spPr>
          <a:xfrm>
            <a:off x="5555682" y="3890678"/>
            <a:ext cx="1205458" cy="338554"/>
          </a:xfrm>
          <a:prstGeom prst="rect">
            <a:avLst/>
          </a:prstGeom>
          <a:noFill/>
        </p:spPr>
        <p:txBody>
          <a:bodyPr wrap="none" rtlCol="0">
            <a:spAutoFit/>
          </a:bodyPr>
          <a:lstStyle/>
          <a:p>
            <a:pPr algn="l"/>
            <a:r>
              <a:rPr lang="en-US" sz="1600" smtClean="0">
                <a:solidFill>
                  <a:srgbClr val="FF9900"/>
                </a:solidFill>
              </a:rPr>
              <a:t>(orange, 1)</a:t>
            </a:r>
            <a:endParaRPr lang="en-US" sz="1600">
              <a:solidFill>
                <a:srgbClr val="FF9900"/>
              </a:solidFill>
            </a:endParaRPr>
          </a:p>
        </p:txBody>
      </p:sp>
      <p:sp>
        <p:nvSpPr>
          <p:cNvPr id="29" name="TextBox 28"/>
          <p:cNvSpPr txBox="1"/>
          <p:nvPr/>
        </p:nvSpPr>
        <p:spPr>
          <a:xfrm>
            <a:off x="5950128" y="2321856"/>
            <a:ext cx="801823" cy="338554"/>
          </a:xfrm>
          <a:prstGeom prst="rect">
            <a:avLst/>
          </a:prstGeom>
          <a:noFill/>
        </p:spPr>
        <p:txBody>
          <a:bodyPr wrap="none" rtlCol="0">
            <a:spAutoFit/>
          </a:bodyPr>
          <a:lstStyle/>
          <a:p>
            <a:pPr algn="l"/>
            <a:r>
              <a:rPr lang="en-US" sz="1600" smtClean="0">
                <a:solidFill>
                  <a:srgbClr val="FF9900"/>
                </a:solidFill>
              </a:rPr>
              <a:t>(an, 1)</a:t>
            </a:r>
            <a:endParaRPr lang="en-US" sz="1600">
              <a:solidFill>
                <a:srgbClr val="FF9900"/>
              </a:solidFill>
            </a:endParaRPr>
          </a:p>
        </p:txBody>
      </p:sp>
      <p:sp>
        <p:nvSpPr>
          <p:cNvPr id="30" name="TextBox 29"/>
          <p:cNvSpPr txBox="1"/>
          <p:nvPr/>
        </p:nvSpPr>
        <p:spPr>
          <a:xfrm>
            <a:off x="5439147" y="2554934"/>
            <a:ext cx="1316386" cy="338554"/>
          </a:xfrm>
          <a:prstGeom prst="rect">
            <a:avLst/>
          </a:prstGeom>
          <a:noFill/>
        </p:spPr>
        <p:txBody>
          <a:bodyPr wrap="none" rtlCol="0">
            <a:spAutoFit/>
          </a:bodyPr>
          <a:lstStyle/>
          <a:p>
            <a:pPr algn="l"/>
            <a:r>
              <a:rPr lang="en-US" sz="1600" smtClean="0">
                <a:solidFill>
                  <a:srgbClr val="FF9900"/>
                </a:solidFill>
              </a:rPr>
              <a:t>(because, 1)</a:t>
            </a:r>
            <a:endParaRPr lang="en-US" sz="1600">
              <a:solidFill>
                <a:srgbClr val="FF9900"/>
              </a:solidFill>
            </a:endParaRPr>
          </a:p>
        </p:txBody>
      </p:sp>
      <p:sp>
        <p:nvSpPr>
          <p:cNvPr id="31" name="TextBox 30"/>
          <p:cNvSpPr txBox="1"/>
          <p:nvPr/>
        </p:nvSpPr>
        <p:spPr>
          <a:xfrm>
            <a:off x="5206056" y="4132727"/>
            <a:ext cx="870751" cy="338554"/>
          </a:xfrm>
          <a:prstGeom prst="rect">
            <a:avLst/>
          </a:prstGeom>
          <a:noFill/>
        </p:spPr>
        <p:txBody>
          <a:bodyPr wrap="none" rtlCol="0">
            <a:spAutoFit/>
          </a:bodyPr>
          <a:lstStyle/>
          <a:p>
            <a:pPr algn="l"/>
            <a:r>
              <a:rPr lang="en-US" sz="1600" smtClean="0">
                <a:solidFill>
                  <a:srgbClr val="FF9900"/>
                </a:solidFill>
              </a:rPr>
              <a:t>(the, 1)</a:t>
            </a:r>
            <a:endParaRPr lang="en-US" sz="1600">
              <a:solidFill>
                <a:srgbClr val="FF9900"/>
              </a:solidFill>
            </a:endParaRPr>
          </a:p>
        </p:txBody>
      </p:sp>
      <p:sp>
        <p:nvSpPr>
          <p:cNvPr id="32" name="TextBox 31"/>
          <p:cNvSpPr txBox="1"/>
          <p:nvPr/>
        </p:nvSpPr>
        <p:spPr>
          <a:xfrm>
            <a:off x="4533704" y="3890678"/>
            <a:ext cx="1205458" cy="338554"/>
          </a:xfrm>
          <a:prstGeom prst="rect">
            <a:avLst/>
          </a:prstGeom>
          <a:noFill/>
        </p:spPr>
        <p:txBody>
          <a:bodyPr wrap="none" rtlCol="0">
            <a:spAutoFit/>
          </a:bodyPr>
          <a:lstStyle/>
          <a:p>
            <a:pPr algn="l"/>
            <a:r>
              <a:rPr lang="en-US" sz="1600" smtClean="0">
                <a:solidFill>
                  <a:srgbClr val="FF9900"/>
                </a:solidFill>
              </a:rPr>
              <a:t>(orange, 1)</a:t>
            </a:r>
            <a:endParaRPr lang="en-US" sz="1600">
              <a:solidFill>
                <a:srgbClr val="FF9900"/>
              </a:solidFill>
            </a:endParaRPr>
          </a:p>
        </p:txBody>
      </p:sp>
      <p:sp>
        <p:nvSpPr>
          <p:cNvPr id="33" name="TextBox 32"/>
          <p:cNvSpPr txBox="1"/>
          <p:nvPr/>
        </p:nvSpPr>
        <p:spPr>
          <a:xfrm>
            <a:off x="5654297" y="4374769"/>
            <a:ext cx="1109599" cy="338554"/>
          </a:xfrm>
          <a:prstGeom prst="rect">
            <a:avLst/>
          </a:prstGeom>
          <a:noFill/>
        </p:spPr>
        <p:txBody>
          <a:bodyPr wrap="none" rtlCol="0">
            <a:spAutoFit/>
          </a:bodyPr>
          <a:lstStyle/>
          <a:p>
            <a:pPr algn="l"/>
            <a:r>
              <a:rPr lang="en-US" sz="1600" smtClean="0">
                <a:solidFill>
                  <a:srgbClr val="FF9900"/>
                </a:solidFill>
              </a:rPr>
              <a:t>(unlike, 1)</a:t>
            </a:r>
            <a:endParaRPr lang="en-US" sz="1600">
              <a:solidFill>
                <a:srgbClr val="FF9900"/>
              </a:solidFill>
            </a:endParaRPr>
          </a:p>
        </p:txBody>
      </p:sp>
      <p:sp>
        <p:nvSpPr>
          <p:cNvPr id="34" name="TextBox 33"/>
          <p:cNvSpPr txBox="1"/>
          <p:nvPr/>
        </p:nvSpPr>
        <p:spPr>
          <a:xfrm>
            <a:off x="3915137" y="2079810"/>
            <a:ext cx="1069524" cy="338554"/>
          </a:xfrm>
          <a:prstGeom prst="rect">
            <a:avLst/>
          </a:prstGeom>
          <a:noFill/>
        </p:spPr>
        <p:txBody>
          <a:bodyPr wrap="none" rtlCol="0">
            <a:spAutoFit/>
          </a:bodyPr>
          <a:lstStyle/>
          <a:p>
            <a:pPr algn="l"/>
            <a:r>
              <a:rPr lang="en-US" sz="1600" smtClean="0">
                <a:solidFill>
                  <a:srgbClr val="FF9900"/>
                </a:solidFill>
              </a:rPr>
              <a:t>(apple, 1)</a:t>
            </a:r>
            <a:endParaRPr lang="en-US" sz="1600">
              <a:solidFill>
                <a:srgbClr val="FF9900"/>
              </a:solidFill>
            </a:endParaRPr>
          </a:p>
        </p:txBody>
      </p:sp>
      <p:sp>
        <p:nvSpPr>
          <p:cNvPr id="35" name="TextBox 34"/>
          <p:cNvSpPr txBox="1"/>
          <p:nvPr/>
        </p:nvSpPr>
        <p:spPr>
          <a:xfrm>
            <a:off x="4524738" y="4132726"/>
            <a:ext cx="870751" cy="338554"/>
          </a:xfrm>
          <a:prstGeom prst="rect">
            <a:avLst/>
          </a:prstGeom>
          <a:noFill/>
        </p:spPr>
        <p:txBody>
          <a:bodyPr wrap="none" rtlCol="0">
            <a:spAutoFit/>
          </a:bodyPr>
          <a:lstStyle/>
          <a:p>
            <a:pPr algn="l"/>
            <a:r>
              <a:rPr lang="en-US" sz="1600" smtClean="0">
                <a:solidFill>
                  <a:srgbClr val="FF9900"/>
                </a:solidFill>
              </a:rPr>
              <a:t>(the, 1)</a:t>
            </a:r>
            <a:endParaRPr lang="en-US" sz="1600">
              <a:solidFill>
                <a:srgbClr val="FF9900"/>
              </a:solidFill>
            </a:endParaRPr>
          </a:p>
        </p:txBody>
      </p:sp>
      <p:sp>
        <p:nvSpPr>
          <p:cNvPr id="36" name="TextBox 35"/>
          <p:cNvSpPr txBox="1"/>
          <p:nvPr/>
        </p:nvSpPr>
        <p:spPr>
          <a:xfrm>
            <a:off x="5492933" y="3092817"/>
            <a:ext cx="718466" cy="338554"/>
          </a:xfrm>
          <a:prstGeom prst="rect">
            <a:avLst/>
          </a:prstGeom>
          <a:noFill/>
        </p:spPr>
        <p:txBody>
          <a:bodyPr wrap="none" rtlCol="0">
            <a:spAutoFit/>
          </a:bodyPr>
          <a:lstStyle/>
          <a:p>
            <a:pPr algn="l"/>
            <a:r>
              <a:rPr lang="en-US" sz="1600" smtClean="0">
                <a:solidFill>
                  <a:srgbClr val="FF9900"/>
                </a:solidFill>
              </a:rPr>
              <a:t>(is, 1)</a:t>
            </a:r>
            <a:endParaRPr lang="en-US" sz="1600">
              <a:solidFill>
                <a:srgbClr val="FF9900"/>
              </a:solidFill>
            </a:endParaRPr>
          </a:p>
        </p:txBody>
      </p:sp>
      <p:sp>
        <p:nvSpPr>
          <p:cNvPr id="37" name="TextBox 36"/>
          <p:cNvSpPr txBox="1"/>
          <p:nvPr/>
        </p:nvSpPr>
        <p:spPr>
          <a:xfrm>
            <a:off x="3520693" y="3890678"/>
            <a:ext cx="1205458" cy="338554"/>
          </a:xfrm>
          <a:prstGeom prst="rect">
            <a:avLst/>
          </a:prstGeom>
          <a:noFill/>
        </p:spPr>
        <p:txBody>
          <a:bodyPr wrap="none" rtlCol="0">
            <a:spAutoFit/>
          </a:bodyPr>
          <a:lstStyle/>
          <a:p>
            <a:pPr algn="l"/>
            <a:r>
              <a:rPr lang="en-US" sz="1600" smtClean="0">
                <a:solidFill>
                  <a:srgbClr val="FF9900"/>
                </a:solidFill>
              </a:rPr>
              <a:t>(orange, 1)</a:t>
            </a:r>
            <a:endParaRPr lang="en-US" sz="1600">
              <a:solidFill>
                <a:srgbClr val="FF9900"/>
              </a:solidFill>
            </a:endParaRPr>
          </a:p>
        </p:txBody>
      </p:sp>
      <p:sp>
        <p:nvSpPr>
          <p:cNvPr id="38" name="TextBox 37"/>
          <p:cNvSpPr txBox="1"/>
          <p:nvPr/>
        </p:nvSpPr>
        <p:spPr>
          <a:xfrm>
            <a:off x="5188132" y="3325897"/>
            <a:ext cx="875561" cy="338554"/>
          </a:xfrm>
          <a:prstGeom prst="rect">
            <a:avLst/>
          </a:prstGeom>
          <a:noFill/>
        </p:spPr>
        <p:txBody>
          <a:bodyPr wrap="none" rtlCol="0">
            <a:spAutoFit/>
          </a:bodyPr>
          <a:lstStyle/>
          <a:p>
            <a:pPr algn="l"/>
            <a:r>
              <a:rPr lang="en-US" sz="1600" smtClean="0">
                <a:solidFill>
                  <a:srgbClr val="FF9900"/>
                </a:solidFill>
              </a:rPr>
              <a:t>(not, 1)</a:t>
            </a:r>
            <a:endParaRPr lang="en-US" sz="1600">
              <a:solidFill>
                <a:srgbClr val="FF9900"/>
              </a:solidFill>
            </a:endParaRPr>
          </a:p>
        </p:txBody>
      </p:sp>
      <p:sp>
        <p:nvSpPr>
          <p:cNvPr id="39" name="TextBox 38"/>
          <p:cNvSpPr txBox="1"/>
          <p:nvPr/>
        </p:nvSpPr>
        <p:spPr>
          <a:xfrm>
            <a:off x="5654291" y="2788021"/>
            <a:ext cx="1095749" cy="338554"/>
          </a:xfrm>
          <a:prstGeom prst="rect">
            <a:avLst/>
          </a:prstGeom>
          <a:noFill/>
        </p:spPr>
        <p:txBody>
          <a:bodyPr wrap="none" rtlCol="0">
            <a:spAutoFit/>
          </a:bodyPr>
          <a:lstStyle/>
          <a:p>
            <a:pPr algn="l"/>
            <a:r>
              <a:rPr lang="en-US" sz="1600" smtClean="0">
                <a:solidFill>
                  <a:srgbClr val="FF9900"/>
                </a:solidFill>
              </a:rPr>
              <a:t>(green, 1)</a:t>
            </a:r>
            <a:endParaRPr lang="en-US" sz="1600">
              <a:solidFill>
                <a:srgbClr val="FF9900"/>
              </a:solidFill>
            </a:endParaRPr>
          </a:p>
        </p:txBody>
      </p:sp>
      <p:sp>
        <p:nvSpPr>
          <p:cNvPr id="40" name="TextBox 39"/>
          <p:cNvSpPr txBox="1"/>
          <p:nvPr/>
        </p:nvSpPr>
        <p:spPr>
          <a:xfrm>
            <a:off x="8056834" y="1882583"/>
            <a:ext cx="1069524" cy="338554"/>
          </a:xfrm>
          <a:prstGeom prst="rect">
            <a:avLst/>
          </a:prstGeom>
          <a:noFill/>
        </p:spPr>
        <p:txBody>
          <a:bodyPr wrap="none" rtlCol="0">
            <a:spAutoFit/>
          </a:bodyPr>
          <a:lstStyle/>
          <a:p>
            <a:pPr algn="l"/>
            <a:r>
              <a:rPr lang="en-US" sz="1600" smtClean="0">
                <a:solidFill>
                  <a:srgbClr val="FF0000"/>
                </a:solidFill>
              </a:rPr>
              <a:t>(apple, 3)</a:t>
            </a:r>
            <a:endParaRPr lang="en-US" sz="1600">
              <a:solidFill>
                <a:srgbClr val="FF0000"/>
              </a:solidFill>
            </a:endParaRPr>
          </a:p>
        </p:txBody>
      </p:sp>
      <p:sp>
        <p:nvSpPr>
          <p:cNvPr id="41" name="TextBox 40"/>
          <p:cNvSpPr txBox="1"/>
          <p:nvPr/>
        </p:nvSpPr>
        <p:spPr>
          <a:xfrm>
            <a:off x="8315565" y="2115668"/>
            <a:ext cx="801823" cy="338554"/>
          </a:xfrm>
          <a:prstGeom prst="rect">
            <a:avLst/>
          </a:prstGeom>
          <a:noFill/>
        </p:spPr>
        <p:txBody>
          <a:bodyPr wrap="none" rtlCol="0">
            <a:spAutoFit/>
          </a:bodyPr>
          <a:lstStyle/>
          <a:p>
            <a:pPr algn="r"/>
            <a:r>
              <a:rPr lang="en-US" sz="1600" smtClean="0">
                <a:solidFill>
                  <a:srgbClr val="FF0000"/>
                </a:solidFill>
              </a:rPr>
              <a:t>(an, 2)</a:t>
            </a:r>
            <a:endParaRPr lang="en-US" sz="1600">
              <a:solidFill>
                <a:srgbClr val="FF0000"/>
              </a:solidFill>
            </a:endParaRPr>
          </a:p>
        </p:txBody>
      </p:sp>
      <p:sp>
        <p:nvSpPr>
          <p:cNvPr id="42" name="TextBox 41"/>
          <p:cNvSpPr txBox="1"/>
          <p:nvPr/>
        </p:nvSpPr>
        <p:spPr>
          <a:xfrm>
            <a:off x="7809962" y="2348753"/>
            <a:ext cx="1316386" cy="338554"/>
          </a:xfrm>
          <a:prstGeom prst="rect">
            <a:avLst/>
          </a:prstGeom>
          <a:noFill/>
        </p:spPr>
        <p:txBody>
          <a:bodyPr wrap="none" rtlCol="0">
            <a:spAutoFit/>
          </a:bodyPr>
          <a:lstStyle/>
          <a:p>
            <a:pPr algn="r"/>
            <a:r>
              <a:rPr lang="en-US" sz="1600" smtClean="0">
                <a:solidFill>
                  <a:srgbClr val="FF0000"/>
                </a:solidFill>
              </a:rPr>
              <a:t>(because, 1)</a:t>
            </a:r>
            <a:endParaRPr lang="en-US" sz="1600">
              <a:solidFill>
                <a:srgbClr val="FF0000"/>
              </a:solidFill>
            </a:endParaRPr>
          </a:p>
        </p:txBody>
      </p:sp>
      <p:sp>
        <p:nvSpPr>
          <p:cNvPr id="43" name="TextBox 42"/>
          <p:cNvSpPr txBox="1"/>
          <p:nvPr/>
        </p:nvSpPr>
        <p:spPr>
          <a:xfrm>
            <a:off x="8030600" y="2581836"/>
            <a:ext cx="1095749" cy="338554"/>
          </a:xfrm>
          <a:prstGeom prst="rect">
            <a:avLst/>
          </a:prstGeom>
          <a:noFill/>
        </p:spPr>
        <p:txBody>
          <a:bodyPr wrap="none" rtlCol="0">
            <a:spAutoFit/>
          </a:bodyPr>
          <a:lstStyle/>
          <a:p>
            <a:pPr algn="r"/>
            <a:r>
              <a:rPr lang="en-US" sz="1600" smtClean="0">
                <a:solidFill>
                  <a:srgbClr val="FF0000"/>
                </a:solidFill>
              </a:rPr>
              <a:t>(green, 1)</a:t>
            </a:r>
            <a:endParaRPr lang="en-US" sz="1600">
              <a:solidFill>
                <a:srgbClr val="FF0000"/>
              </a:solidFill>
            </a:endParaRPr>
          </a:p>
        </p:txBody>
      </p:sp>
      <p:sp>
        <p:nvSpPr>
          <p:cNvPr id="45" name="TextBox 44"/>
          <p:cNvSpPr txBox="1"/>
          <p:nvPr/>
        </p:nvSpPr>
        <p:spPr>
          <a:xfrm>
            <a:off x="8416564" y="3056960"/>
            <a:ext cx="718466" cy="338554"/>
          </a:xfrm>
          <a:prstGeom prst="rect">
            <a:avLst/>
          </a:prstGeom>
          <a:noFill/>
        </p:spPr>
        <p:txBody>
          <a:bodyPr wrap="none" rtlCol="0">
            <a:spAutoFit/>
          </a:bodyPr>
          <a:lstStyle/>
          <a:p>
            <a:pPr algn="r"/>
            <a:r>
              <a:rPr lang="en-US" sz="1600" smtClean="0">
                <a:solidFill>
                  <a:srgbClr val="FF0000"/>
                </a:solidFill>
              </a:rPr>
              <a:t>(is, 2)</a:t>
            </a:r>
            <a:endParaRPr lang="en-US" sz="1600">
              <a:solidFill>
                <a:srgbClr val="FF0000"/>
              </a:solidFill>
            </a:endParaRPr>
          </a:p>
        </p:txBody>
      </p:sp>
      <p:sp>
        <p:nvSpPr>
          <p:cNvPr id="46" name="TextBox 45"/>
          <p:cNvSpPr txBox="1"/>
          <p:nvPr/>
        </p:nvSpPr>
        <p:spPr>
          <a:xfrm>
            <a:off x="8268429" y="3290045"/>
            <a:ext cx="875561" cy="338554"/>
          </a:xfrm>
          <a:prstGeom prst="rect">
            <a:avLst/>
          </a:prstGeom>
          <a:noFill/>
        </p:spPr>
        <p:txBody>
          <a:bodyPr wrap="none" rtlCol="0">
            <a:spAutoFit/>
          </a:bodyPr>
          <a:lstStyle/>
          <a:p>
            <a:pPr algn="r"/>
            <a:r>
              <a:rPr lang="en-US" sz="1600" smtClean="0">
                <a:solidFill>
                  <a:srgbClr val="FF0000"/>
                </a:solidFill>
              </a:rPr>
              <a:t>(not, 2)</a:t>
            </a:r>
            <a:endParaRPr lang="en-US" sz="1600">
              <a:solidFill>
                <a:srgbClr val="FF0000"/>
              </a:solidFill>
            </a:endParaRPr>
          </a:p>
        </p:txBody>
      </p:sp>
      <p:sp>
        <p:nvSpPr>
          <p:cNvPr id="48" name="TextBox 47"/>
          <p:cNvSpPr txBox="1"/>
          <p:nvPr/>
        </p:nvSpPr>
        <p:spPr>
          <a:xfrm>
            <a:off x="7938542" y="3899645"/>
            <a:ext cx="1205458" cy="338554"/>
          </a:xfrm>
          <a:prstGeom prst="rect">
            <a:avLst/>
          </a:prstGeom>
          <a:noFill/>
        </p:spPr>
        <p:txBody>
          <a:bodyPr wrap="none" rtlCol="0">
            <a:spAutoFit/>
          </a:bodyPr>
          <a:lstStyle/>
          <a:p>
            <a:pPr algn="r"/>
            <a:r>
              <a:rPr lang="en-US" sz="1600" smtClean="0">
                <a:solidFill>
                  <a:srgbClr val="FF0000"/>
                </a:solidFill>
              </a:rPr>
              <a:t>(orange, 3)</a:t>
            </a:r>
            <a:endParaRPr lang="en-US" sz="1600">
              <a:solidFill>
                <a:srgbClr val="FF0000"/>
              </a:solidFill>
            </a:endParaRPr>
          </a:p>
        </p:txBody>
      </p:sp>
      <p:sp>
        <p:nvSpPr>
          <p:cNvPr id="49" name="TextBox 48"/>
          <p:cNvSpPr txBox="1"/>
          <p:nvPr/>
        </p:nvSpPr>
        <p:spPr>
          <a:xfrm>
            <a:off x="8264279" y="4132730"/>
            <a:ext cx="870751" cy="338554"/>
          </a:xfrm>
          <a:prstGeom prst="rect">
            <a:avLst/>
          </a:prstGeom>
          <a:noFill/>
        </p:spPr>
        <p:txBody>
          <a:bodyPr wrap="none" rtlCol="0">
            <a:spAutoFit/>
          </a:bodyPr>
          <a:lstStyle/>
          <a:p>
            <a:pPr algn="r"/>
            <a:r>
              <a:rPr lang="en-US" sz="1600" smtClean="0">
                <a:solidFill>
                  <a:srgbClr val="FF0000"/>
                </a:solidFill>
              </a:rPr>
              <a:t>(the, 3)</a:t>
            </a:r>
            <a:endParaRPr lang="en-US" sz="1600">
              <a:solidFill>
                <a:srgbClr val="FF0000"/>
              </a:solidFill>
            </a:endParaRPr>
          </a:p>
        </p:txBody>
      </p:sp>
      <p:sp>
        <p:nvSpPr>
          <p:cNvPr id="50" name="TextBox 49"/>
          <p:cNvSpPr txBox="1"/>
          <p:nvPr/>
        </p:nvSpPr>
        <p:spPr>
          <a:xfrm>
            <a:off x="8034391" y="4365815"/>
            <a:ext cx="1109599" cy="338554"/>
          </a:xfrm>
          <a:prstGeom prst="rect">
            <a:avLst/>
          </a:prstGeom>
          <a:noFill/>
        </p:spPr>
        <p:txBody>
          <a:bodyPr wrap="none" rtlCol="0">
            <a:spAutoFit/>
          </a:bodyPr>
          <a:lstStyle/>
          <a:p>
            <a:pPr algn="r"/>
            <a:r>
              <a:rPr lang="en-US" sz="1600" smtClean="0">
                <a:solidFill>
                  <a:srgbClr val="FF0000"/>
                </a:solidFill>
              </a:rPr>
              <a:t>(unlike, 1)</a:t>
            </a:r>
            <a:endParaRPr lang="en-US" sz="1600">
              <a:solidFill>
                <a:srgbClr val="FF0000"/>
              </a:solidFill>
            </a:endParaRPr>
          </a:p>
        </p:txBody>
      </p:sp>
      <p:sp>
        <p:nvSpPr>
          <p:cNvPr id="51" name="TextBox 50"/>
          <p:cNvSpPr txBox="1"/>
          <p:nvPr/>
        </p:nvSpPr>
        <p:spPr>
          <a:xfrm>
            <a:off x="4991452" y="2082483"/>
            <a:ext cx="1745991" cy="338554"/>
          </a:xfrm>
          <a:prstGeom prst="rect">
            <a:avLst/>
          </a:prstGeom>
          <a:noFill/>
        </p:spPr>
        <p:txBody>
          <a:bodyPr wrap="none" rtlCol="0">
            <a:spAutoFit/>
          </a:bodyPr>
          <a:lstStyle/>
          <a:p>
            <a:pPr algn="r"/>
            <a:r>
              <a:rPr lang="en-US" sz="1600" smtClean="0">
                <a:solidFill>
                  <a:srgbClr val="FF9900"/>
                </a:solidFill>
              </a:rPr>
              <a:t>(apple, {1, 1, 1})</a:t>
            </a:r>
            <a:endParaRPr lang="en-US" sz="1600">
              <a:solidFill>
                <a:srgbClr val="FF9900"/>
              </a:solidFill>
            </a:endParaRPr>
          </a:p>
        </p:txBody>
      </p:sp>
      <p:sp>
        <p:nvSpPr>
          <p:cNvPr id="52" name="TextBox 51"/>
          <p:cNvSpPr txBox="1"/>
          <p:nvPr/>
        </p:nvSpPr>
        <p:spPr>
          <a:xfrm>
            <a:off x="5494969" y="2315568"/>
            <a:ext cx="1239442" cy="338554"/>
          </a:xfrm>
          <a:prstGeom prst="rect">
            <a:avLst/>
          </a:prstGeom>
          <a:noFill/>
        </p:spPr>
        <p:txBody>
          <a:bodyPr wrap="none" rtlCol="0">
            <a:spAutoFit/>
          </a:bodyPr>
          <a:lstStyle/>
          <a:p>
            <a:pPr algn="r"/>
            <a:r>
              <a:rPr lang="en-US" sz="1600" smtClean="0">
                <a:solidFill>
                  <a:srgbClr val="FF9900"/>
                </a:solidFill>
              </a:rPr>
              <a:t>(an, {1, 1})</a:t>
            </a:r>
            <a:endParaRPr lang="en-US" sz="1600">
              <a:solidFill>
                <a:srgbClr val="FF9900"/>
              </a:solidFill>
            </a:endParaRPr>
          </a:p>
        </p:txBody>
      </p:sp>
      <p:sp>
        <p:nvSpPr>
          <p:cNvPr id="53" name="TextBox 52"/>
          <p:cNvSpPr txBox="1"/>
          <p:nvPr/>
        </p:nvSpPr>
        <p:spPr>
          <a:xfrm>
            <a:off x="5222275" y="2548653"/>
            <a:ext cx="1515158" cy="338554"/>
          </a:xfrm>
          <a:prstGeom prst="rect">
            <a:avLst/>
          </a:prstGeom>
          <a:noFill/>
        </p:spPr>
        <p:txBody>
          <a:bodyPr wrap="none" rtlCol="0">
            <a:spAutoFit/>
          </a:bodyPr>
          <a:lstStyle/>
          <a:p>
            <a:pPr algn="r"/>
            <a:r>
              <a:rPr lang="en-US" sz="1600" smtClean="0">
                <a:solidFill>
                  <a:srgbClr val="FF9900"/>
                </a:solidFill>
              </a:rPr>
              <a:t>(because, {1})</a:t>
            </a:r>
            <a:endParaRPr lang="en-US" sz="1600">
              <a:solidFill>
                <a:srgbClr val="FF9900"/>
              </a:solidFill>
            </a:endParaRPr>
          </a:p>
        </p:txBody>
      </p:sp>
      <p:sp>
        <p:nvSpPr>
          <p:cNvPr id="54" name="TextBox 53"/>
          <p:cNvSpPr txBox="1"/>
          <p:nvPr/>
        </p:nvSpPr>
        <p:spPr>
          <a:xfrm>
            <a:off x="5442912" y="2781736"/>
            <a:ext cx="1294522" cy="338554"/>
          </a:xfrm>
          <a:prstGeom prst="rect">
            <a:avLst/>
          </a:prstGeom>
          <a:noFill/>
        </p:spPr>
        <p:txBody>
          <a:bodyPr wrap="none" rtlCol="0">
            <a:spAutoFit/>
          </a:bodyPr>
          <a:lstStyle/>
          <a:p>
            <a:pPr algn="r"/>
            <a:r>
              <a:rPr lang="en-US" sz="1600" smtClean="0">
                <a:solidFill>
                  <a:srgbClr val="FF9900"/>
                </a:solidFill>
              </a:rPr>
              <a:t>(green, {1})</a:t>
            </a:r>
            <a:endParaRPr lang="en-US" sz="1600">
              <a:solidFill>
                <a:srgbClr val="FF9900"/>
              </a:solidFill>
            </a:endParaRPr>
          </a:p>
        </p:txBody>
      </p:sp>
      <p:sp>
        <p:nvSpPr>
          <p:cNvPr id="55" name="TextBox 54"/>
          <p:cNvSpPr txBox="1"/>
          <p:nvPr/>
        </p:nvSpPr>
        <p:spPr>
          <a:xfrm>
            <a:off x="5572215" y="3096534"/>
            <a:ext cx="1156086" cy="338554"/>
          </a:xfrm>
          <a:prstGeom prst="rect">
            <a:avLst/>
          </a:prstGeom>
          <a:noFill/>
        </p:spPr>
        <p:txBody>
          <a:bodyPr wrap="none" rtlCol="0">
            <a:spAutoFit/>
          </a:bodyPr>
          <a:lstStyle/>
          <a:p>
            <a:pPr algn="r"/>
            <a:r>
              <a:rPr lang="en-US" sz="1600" smtClean="0">
                <a:solidFill>
                  <a:srgbClr val="FF9900"/>
                </a:solidFill>
              </a:rPr>
              <a:t>(is, {1, 1})</a:t>
            </a:r>
            <a:endParaRPr lang="en-US" sz="1600">
              <a:solidFill>
                <a:srgbClr val="FF9900"/>
              </a:solidFill>
            </a:endParaRPr>
          </a:p>
        </p:txBody>
      </p:sp>
      <p:sp>
        <p:nvSpPr>
          <p:cNvPr id="56" name="TextBox 55"/>
          <p:cNvSpPr txBox="1"/>
          <p:nvPr/>
        </p:nvSpPr>
        <p:spPr>
          <a:xfrm>
            <a:off x="5424081" y="3329619"/>
            <a:ext cx="1313180" cy="338554"/>
          </a:xfrm>
          <a:prstGeom prst="rect">
            <a:avLst/>
          </a:prstGeom>
          <a:noFill/>
        </p:spPr>
        <p:txBody>
          <a:bodyPr wrap="none" rtlCol="0">
            <a:spAutoFit/>
          </a:bodyPr>
          <a:lstStyle/>
          <a:p>
            <a:pPr algn="r"/>
            <a:r>
              <a:rPr lang="en-US" sz="1600" smtClean="0">
                <a:solidFill>
                  <a:srgbClr val="FF9900"/>
                </a:solidFill>
              </a:rPr>
              <a:t>(not, {1, 1})</a:t>
            </a:r>
            <a:endParaRPr lang="en-US" sz="1600">
              <a:solidFill>
                <a:srgbClr val="FF9900"/>
              </a:solidFill>
            </a:endParaRPr>
          </a:p>
        </p:txBody>
      </p:sp>
      <p:sp>
        <p:nvSpPr>
          <p:cNvPr id="57" name="TextBox 56"/>
          <p:cNvSpPr txBox="1"/>
          <p:nvPr/>
        </p:nvSpPr>
        <p:spPr>
          <a:xfrm>
            <a:off x="4867222" y="3897653"/>
            <a:ext cx="1881925" cy="338554"/>
          </a:xfrm>
          <a:prstGeom prst="rect">
            <a:avLst/>
          </a:prstGeom>
          <a:noFill/>
        </p:spPr>
        <p:txBody>
          <a:bodyPr wrap="none" rtlCol="0">
            <a:spAutoFit/>
          </a:bodyPr>
          <a:lstStyle/>
          <a:p>
            <a:pPr algn="r"/>
            <a:r>
              <a:rPr lang="en-US" sz="1600" smtClean="0">
                <a:solidFill>
                  <a:srgbClr val="FF9900"/>
                </a:solidFill>
              </a:rPr>
              <a:t>(orange, {1, 1, 1})</a:t>
            </a:r>
            <a:endParaRPr lang="en-US" sz="1600">
              <a:solidFill>
                <a:srgbClr val="FF9900"/>
              </a:solidFill>
            </a:endParaRPr>
          </a:p>
        </p:txBody>
      </p:sp>
      <p:sp>
        <p:nvSpPr>
          <p:cNvPr id="58" name="TextBox 57"/>
          <p:cNvSpPr txBox="1"/>
          <p:nvPr/>
        </p:nvSpPr>
        <p:spPr>
          <a:xfrm>
            <a:off x="5192959" y="4130738"/>
            <a:ext cx="1547218" cy="338554"/>
          </a:xfrm>
          <a:prstGeom prst="rect">
            <a:avLst/>
          </a:prstGeom>
          <a:noFill/>
        </p:spPr>
        <p:txBody>
          <a:bodyPr wrap="none" rtlCol="0">
            <a:spAutoFit/>
          </a:bodyPr>
          <a:lstStyle/>
          <a:p>
            <a:pPr algn="r"/>
            <a:r>
              <a:rPr lang="en-US" sz="1600" smtClean="0">
                <a:solidFill>
                  <a:srgbClr val="FF9900"/>
                </a:solidFill>
              </a:rPr>
              <a:t>(the, {1, 1, 1})</a:t>
            </a:r>
            <a:endParaRPr lang="en-US" sz="1600">
              <a:solidFill>
                <a:srgbClr val="FF9900"/>
              </a:solidFill>
            </a:endParaRPr>
          </a:p>
        </p:txBody>
      </p:sp>
      <p:sp>
        <p:nvSpPr>
          <p:cNvPr id="59" name="TextBox 58"/>
          <p:cNvSpPr txBox="1"/>
          <p:nvPr/>
        </p:nvSpPr>
        <p:spPr>
          <a:xfrm>
            <a:off x="5440766" y="4363823"/>
            <a:ext cx="1308371" cy="338554"/>
          </a:xfrm>
          <a:prstGeom prst="rect">
            <a:avLst/>
          </a:prstGeom>
          <a:noFill/>
        </p:spPr>
        <p:txBody>
          <a:bodyPr wrap="none" rtlCol="0">
            <a:spAutoFit/>
          </a:bodyPr>
          <a:lstStyle/>
          <a:p>
            <a:pPr algn="r"/>
            <a:r>
              <a:rPr lang="en-US" sz="1600" smtClean="0">
                <a:solidFill>
                  <a:srgbClr val="FF9900"/>
                </a:solidFill>
              </a:rPr>
              <a:t>(unlike, {1})</a:t>
            </a:r>
            <a:endParaRPr lang="en-US" sz="1600">
              <a:solidFill>
                <a:srgbClr val="FF9900"/>
              </a:solidFill>
            </a:endParaRPr>
          </a:p>
        </p:txBody>
      </p:sp>
      <p:sp>
        <p:nvSpPr>
          <p:cNvPr id="60" name="TextBox 59"/>
          <p:cNvSpPr txBox="1"/>
          <p:nvPr/>
        </p:nvSpPr>
        <p:spPr>
          <a:xfrm>
            <a:off x="233686" y="5664509"/>
            <a:ext cx="1416477" cy="954107"/>
          </a:xfrm>
          <a:prstGeom prst="rect">
            <a:avLst/>
          </a:prstGeom>
          <a:noFill/>
        </p:spPr>
        <p:txBody>
          <a:bodyPr wrap="square" rtlCol="0">
            <a:spAutoFit/>
          </a:bodyPr>
          <a:lstStyle/>
          <a:p>
            <a:r>
              <a:rPr lang="en-US" sz="1400" smtClean="0"/>
              <a:t>Each mapper </a:t>
            </a:r>
            <a:br>
              <a:rPr lang="en-US" sz="1400" smtClean="0"/>
            </a:br>
            <a:r>
              <a:rPr lang="en-US" sz="1400" smtClean="0"/>
              <a:t>receives some </a:t>
            </a:r>
            <a:br>
              <a:rPr lang="en-US" sz="1400" smtClean="0"/>
            </a:br>
            <a:r>
              <a:rPr lang="en-US" sz="1400" smtClean="0"/>
              <a:t>of the KV-pairs </a:t>
            </a:r>
            <a:br>
              <a:rPr lang="en-US" sz="1400" smtClean="0"/>
            </a:br>
            <a:r>
              <a:rPr lang="en-US" sz="1400" smtClean="0"/>
              <a:t>as input</a:t>
            </a:r>
            <a:endParaRPr lang="en-US" sz="1400"/>
          </a:p>
        </p:txBody>
      </p:sp>
      <p:sp>
        <p:nvSpPr>
          <p:cNvPr id="63" name="TextBox 62"/>
          <p:cNvSpPr txBox="1"/>
          <p:nvPr/>
        </p:nvSpPr>
        <p:spPr>
          <a:xfrm>
            <a:off x="2078237" y="5657884"/>
            <a:ext cx="1221808" cy="954107"/>
          </a:xfrm>
          <a:prstGeom prst="rect">
            <a:avLst/>
          </a:prstGeom>
          <a:noFill/>
        </p:spPr>
        <p:txBody>
          <a:bodyPr wrap="square" rtlCol="0">
            <a:spAutoFit/>
          </a:bodyPr>
          <a:lstStyle/>
          <a:p>
            <a:r>
              <a:rPr lang="en-US" sz="1400" smtClean="0"/>
              <a:t>The mappers</a:t>
            </a:r>
            <a:br>
              <a:rPr lang="en-US" sz="1400" smtClean="0"/>
            </a:br>
            <a:r>
              <a:rPr lang="en-US" sz="1400" smtClean="0"/>
              <a:t>process the </a:t>
            </a:r>
            <a:br>
              <a:rPr lang="en-US" sz="1400" smtClean="0"/>
            </a:br>
            <a:r>
              <a:rPr lang="en-US" sz="1400" smtClean="0"/>
              <a:t>KV-pairs </a:t>
            </a:r>
            <a:br>
              <a:rPr lang="en-US" sz="1400" smtClean="0"/>
            </a:br>
            <a:r>
              <a:rPr lang="en-US" sz="1400" smtClean="0"/>
              <a:t>one by one</a:t>
            </a:r>
            <a:endParaRPr lang="en-US" sz="1400"/>
          </a:p>
        </p:txBody>
      </p:sp>
      <p:sp>
        <p:nvSpPr>
          <p:cNvPr id="64" name="TextBox 63"/>
          <p:cNvSpPr txBox="1"/>
          <p:nvPr/>
        </p:nvSpPr>
        <p:spPr>
          <a:xfrm>
            <a:off x="3638680" y="5659874"/>
            <a:ext cx="1986868" cy="954107"/>
          </a:xfrm>
          <a:prstGeom prst="rect">
            <a:avLst/>
          </a:prstGeom>
          <a:noFill/>
        </p:spPr>
        <p:txBody>
          <a:bodyPr wrap="square" rtlCol="0">
            <a:spAutoFit/>
          </a:bodyPr>
          <a:lstStyle/>
          <a:p>
            <a:r>
              <a:rPr lang="en-US" sz="1400" smtClean="0"/>
              <a:t>Each KV-pair output</a:t>
            </a:r>
            <a:br>
              <a:rPr lang="en-US" sz="1400" smtClean="0"/>
            </a:br>
            <a:r>
              <a:rPr lang="en-US" sz="1400" smtClean="0"/>
              <a:t>by the mapper is sent to the reducer that is responsible for it</a:t>
            </a:r>
            <a:endParaRPr lang="en-US" sz="1400"/>
          </a:p>
        </p:txBody>
      </p:sp>
      <p:sp>
        <p:nvSpPr>
          <p:cNvPr id="65" name="TextBox 64"/>
          <p:cNvSpPr txBox="1"/>
          <p:nvPr/>
        </p:nvSpPr>
        <p:spPr>
          <a:xfrm>
            <a:off x="5890176" y="5664015"/>
            <a:ext cx="1444487" cy="954107"/>
          </a:xfrm>
          <a:prstGeom prst="rect">
            <a:avLst/>
          </a:prstGeom>
          <a:noFill/>
        </p:spPr>
        <p:txBody>
          <a:bodyPr wrap="square" rtlCol="0">
            <a:spAutoFit/>
          </a:bodyPr>
          <a:lstStyle/>
          <a:p>
            <a:r>
              <a:rPr lang="en-US" sz="1400" smtClean="0"/>
              <a:t>The reducers </a:t>
            </a:r>
            <a:br>
              <a:rPr lang="en-US" sz="1400" smtClean="0"/>
            </a:br>
            <a:r>
              <a:rPr lang="en-US" sz="1400" smtClean="0"/>
              <a:t>sort their input </a:t>
            </a:r>
            <a:br>
              <a:rPr lang="en-US" sz="1400" smtClean="0"/>
            </a:br>
            <a:r>
              <a:rPr lang="en-US" sz="1400" smtClean="0"/>
              <a:t>by key </a:t>
            </a:r>
            <a:br>
              <a:rPr lang="en-US" sz="1400" smtClean="0"/>
            </a:br>
            <a:r>
              <a:rPr lang="en-US" sz="1400" smtClean="0"/>
              <a:t>and group it</a:t>
            </a:r>
            <a:endParaRPr lang="en-US" sz="1400"/>
          </a:p>
        </p:txBody>
      </p:sp>
      <p:sp>
        <p:nvSpPr>
          <p:cNvPr id="66" name="TextBox 65"/>
          <p:cNvSpPr txBox="1"/>
          <p:nvPr/>
        </p:nvSpPr>
        <p:spPr>
          <a:xfrm>
            <a:off x="7566163" y="5638338"/>
            <a:ext cx="1444487" cy="954107"/>
          </a:xfrm>
          <a:prstGeom prst="rect">
            <a:avLst/>
          </a:prstGeom>
          <a:noFill/>
        </p:spPr>
        <p:txBody>
          <a:bodyPr wrap="square" rtlCol="0">
            <a:spAutoFit/>
          </a:bodyPr>
          <a:lstStyle/>
          <a:p>
            <a:r>
              <a:rPr lang="en-US" sz="1400" smtClean="0"/>
              <a:t>The reducers </a:t>
            </a:r>
            <a:br>
              <a:rPr lang="en-US" sz="1400" smtClean="0"/>
            </a:br>
            <a:r>
              <a:rPr lang="en-US" sz="1400" smtClean="0"/>
              <a:t>process their</a:t>
            </a:r>
            <a:br>
              <a:rPr lang="en-US" sz="1400" smtClean="0"/>
            </a:br>
            <a:r>
              <a:rPr lang="en-US" sz="1400" smtClean="0"/>
              <a:t>input one group</a:t>
            </a:r>
            <a:br>
              <a:rPr lang="en-US" sz="1400" smtClean="0"/>
            </a:br>
            <a:r>
              <a:rPr lang="en-US" sz="1400" smtClean="0"/>
              <a:t>at a time</a:t>
            </a:r>
            <a:endParaRPr lang="en-US" sz="1400"/>
          </a:p>
        </p:txBody>
      </p:sp>
      <p:grpSp>
        <p:nvGrpSpPr>
          <p:cNvPr id="3" name="Group 67"/>
          <p:cNvGrpSpPr/>
          <p:nvPr/>
        </p:nvGrpSpPr>
        <p:grpSpPr>
          <a:xfrm>
            <a:off x="115368" y="5659315"/>
            <a:ext cx="282449" cy="307777"/>
            <a:chOff x="51625" y="5697415"/>
            <a:chExt cx="282449" cy="307777"/>
          </a:xfrm>
        </p:grpSpPr>
        <p:sp>
          <p:nvSpPr>
            <p:cNvPr id="61" name="Oval 60"/>
            <p:cNvSpPr/>
            <p:nvPr/>
          </p:nvSpPr>
          <p:spPr bwMode="auto">
            <a:xfrm>
              <a:off x="69573" y="5744818"/>
              <a:ext cx="238540" cy="238540"/>
            </a:xfrm>
            <a:prstGeom prst="ellipse">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67" name="TextBox 66"/>
            <p:cNvSpPr txBox="1"/>
            <p:nvPr/>
          </p:nvSpPr>
          <p:spPr>
            <a:xfrm>
              <a:off x="51625" y="5697415"/>
              <a:ext cx="282449" cy="307777"/>
            </a:xfrm>
            <a:prstGeom prst="rect">
              <a:avLst/>
            </a:prstGeom>
            <a:noFill/>
          </p:spPr>
          <p:txBody>
            <a:bodyPr wrap="none" rtlCol="0">
              <a:spAutoFit/>
            </a:bodyPr>
            <a:lstStyle/>
            <a:p>
              <a:r>
                <a:rPr lang="en-US" sz="1400" smtClean="0"/>
                <a:t>1</a:t>
              </a:r>
              <a:endParaRPr lang="en-US" sz="1400"/>
            </a:p>
          </p:txBody>
        </p:sp>
      </p:grpSp>
      <p:grpSp>
        <p:nvGrpSpPr>
          <p:cNvPr id="44" name="Group 68"/>
          <p:cNvGrpSpPr/>
          <p:nvPr/>
        </p:nvGrpSpPr>
        <p:grpSpPr>
          <a:xfrm>
            <a:off x="1873727" y="5655966"/>
            <a:ext cx="282449" cy="307777"/>
            <a:chOff x="51625" y="5697415"/>
            <a:chExt cx="282449" cy="307777"/>
          </a:xfrm>
        </p:grpSpPr>
        <p:sp>
          <p:nvSpPr>
            <p:cNvPr id="70" name="Oval 69"/>
            <p:cNvSpPr/>
            <p:nvPr/>
          </p:nvSpPr>
          <p:spPr bwMode="auto">
            <a:xfrm>
              <a:off x="69573" y="5744818"/>
              <a:ext cx="238540" cy="238540"/>
            </a:xfrm>
            <a:prstGeom prst="ellipse">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1" name="TextBox 70"/>
            <p:cNvSpPr txBox="1"/>
            <p:nvPr/>
          </p:nvSpPr>
          <p:spPr>
            <a:xfrm>
              <a:off x="51625" y="5697415"/>
              <a:ext cx="282449" cy="307777"/>
            </a:xfrm>
            <a:prstGeom prst="rect">
              <a:avLst/>
            </a:prstGeom>
            <a:noFill/>
          </p:spPr>
          <p:txBody>
            <a:bodyPr wrap="none" rtlCol="0">
              <a:spAutoFit/>
            </a:bodyPr>
            <a:lstStyle/>
            <a:p>
              <a:r>
                <a:rPr lang="en-US" sz="1400" smtClean="0"/>
                <a:t>2</a:t>
              </a:r>
              <a:endParaRPr lang="en-US" sz="1400"/>
            </a:p>
          </p:txBody>
        </p:sp>
      </p:grpSp>
      <p:grpSp>
        <p:nvGrpSpPr>
          <p:cNvPr id="47" name="Group 71"/>
          <p:cNvGrpSpPr/>
          <p:nvPr/>
        </p:nvGrpSpPr>
        <p:grpSpPr>
          <a:xfrm>
            <a:off x="3541126" y="5660466"/>
            <a:ext cx="282449" cy="307777"/>
            <a:chOff x="51625" y="5697415"/>
            <a:chExt cx="282449" cy="307777"/>
          </a:xfrm>
        </p:grpSpPr>
        <p:sp>
          <p:nvSpPr>
            <p:cNvPr id="73" name="Oval 72"/>
            <p:cNvSpPr/>
            <p:nvPr/>
          </p:nvSpPr>
          <p:spPr bwMode="auto">
            <a:xfrm>
              <a:off x="69573" y="5744818"/>
              <a:ext cx="238540" cy="238540"/>
            </a:xfrm>
            <a:prstGeom prst="ellipse">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4" name="TextBox 73"/>
            <p:cNvSpPr txBox="1"/>
            <p:nvPr/>
          </p:nvSpPr>
          <p:spPr>
            <a:xfrm>
              <a:off x="51625" y="5697415"/>
              <a:ext cx="282449" cy="307777"/>
            </a:xfrm>
            <a:prstGeom prst="rect">
              <a:avLst/>
            </a:prstGeom>
            <a:noFill/>
          </p:spPr>
          <p:txBody>
            <a:bodyPr wrap="none" rtlCol="0">
              <a:spAutoFit/>
            </a:bodyPr>
            <a:lstStyle/>
            <a:p>
              <a:r>
                <a:rPr lang="en-US" sz="1400" smtClean="0"/>
                <a:t>3</a:t>
              </a:r>
              <a:endParaRPr lang="en-US" sz="1400"/>
            </a:p>
          </p:txBody>
        </p:sp>
      </p:grpSp>
      <p:grpSp>
        <p:nvGrpSpPr>
          <p:cNvPr id="62" name="Group 74"/>
          <p:cNvGrpSpPr/>
          <p:nvPr/>
        </p:nvGrpSpPr>
        <p:grpSpPr>
          <a:xfrm>
            <a:off x="5796246" y="5661513"/>
            <a:ext cx="282449" cy="307777"/>
            <a:chOff x="51625" y="5697415"/>
            <a:chExt cx="282449" cy="307777"/>
          </a:xfrm>
        </p:grpSpPr>
        <p:sp>
          <p:nvSpPr>
            <p:cNvPr id="76" name="Oval 75"/>
            <p:cNvSpPr/>
            <p:nvPr/>
          </p:nvSpPr>
          <p:spPr bwMode="auto">
            <a:xfrm>
              <a:off x="69573" y="5744818"/>
              <a:ext cx="238540" cy="238540"/>
            </a:xfrm>
            <a:prstGeom prst="ellipse">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7" name="TextBox 76"/>
            <p:cNvSpPr txBox="1"/>
            <p:nvPr/>
          </p:nvSpPr>
          <p:spPr>
            <a:xfrm>
              <a:off x="51625" y="5697415"/>
              <a:ext cx="282449" cy="307777"/>
            </a:xfrm>
            <a:prstGeom prst="rect">
              <a:avLst/>
            </a:prstGeom>
            <a:noFill/>
          </p:spPr>
          <p:txBody>
            <a:bodyPr wrap="none" rtlCol="0">
              <a:spAutoFit/>
            </a:bodyPr>
            <a:lstStyle/>
            <a:p>
              <a:r>
                <a:rPr lang="en-US" sz="1400" smtClean="0"/>
                <a:t>4</a:t>
              </a:r>
              <a:endParaRPr lang="en-US" sz="1400"/>
            </a:p>
          </p:txBody>
        </p:sp>
      </p:grpSp>
      <p:grpSp>
        <p:nvGrpSpPr>
          <p:cNvPr id="68" name="Group 77"/>
          <p:cNvGrpSpPr/>
          <p:nvPr/>
        </p:nvGrpSpPr>
        <p:grpSpPr>
          <a:xfrm>
            <a:off x="7465534" y="5657536"/>
            <a:ext cx="282449" cy="307777"/>
            <a:chOff x="51625" y="5697415"/>
            <a:chExt cx="282449" cy="307777"/>
          </a:xfrm>
        </p:grpSpPr>
        <p:sp>
          <p:nvSpPr>
            <p:cNvPr id="79" name="Oval 78"/>
            <p:cNvSpPr/>
            <p:nvPr/>
          </p:nvSpPr>
          <p:spPr bwMode="auto">
            <a:xfrm>
              <a:off x="69573" y="5744818"/>
              <a:ext cx="238540" cy="238540"/>
            </a:xfrm>
            <a:prstGeom prst="ellipse">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0" name="TextBox 79"/>
            <p:cNvSpPr txBox="1"/>
            <p:nvPr/>
          </p:nvSpPr>
          <p:spPr>
            <a:xfrm>
              <a:off x="51625" y="5697415"/>
              <a:ext cx="282449" cy="307777"/>
            </a:xfrm>
            <a:prstGeom prst="rect">
              <a:avLst/>
            </a:prstGeom>
            <a:noFill/>
          </p:spPr>
          <p:txBody>
            <a:bodyPr wrap="none" rtlCol="0">
              <a:spAutoFit/>
            </a:bodyPr>
            <a:lstStyle/>
            <a:p>
              <a:r>
                <a:rPr lang="en-US" sz="1400" smtClean="0"/>
                <a:t>5</a:t>
              </a:r>
              <a:endParaRPr lang="en-US" sz="1400"/>
            </a:p>
          </p:txBody>
        </p:sp>
      </p:grpSp>
      <p:sp>
        <p:nvSpPr>
          <p:cNvPr id="87" name="TextBox 86"/>
          <p:cNvSpPr txBox="1"/>
          <p:nvPr/>
        </p:nvSpPr>
        <p:spPr>
          <a:xfrm>
            <a:off x="2646281" y="1362075"/>
            <a:ext cx="1787604" cy="523220"/>
          </a:xfrm>
          <a:prstGeom prst="rect">
            <a:avLst/>
          </a:prstGeom>
          <a:noFill/>
        </p:spPr>
        <p:txBody>
          <a:bodyPr wrap="none" rtlCol="0">
            <a:spAutoFit/>
          </a:bodyPr>
          <a:lstStyle/>
          <a:p>
            <a:r>
              <a:rPr lang="en-US" sz="1400" smtClean="0">
                <a:solidFill>
                  <a:srgbClr val="FF0000"/>
                </a:solidFill>
              </a:rPr>
              <a:t>Key range the node </a:t>
            </a:r>
            <a:br>
              <a:rPr lang="en-US" sz="1400" smtClean="0">
                <a:solidFill>
                  <a:srgbClr val="FF0000"/>
                </a:solidFill>
              </a:rPr>
            </a:br>
            <a:r>
              <a:rPr lang="en-US" sz="1400" smtClean="0">
                <a:solidFill>
                  <a:srgbClr val="FF0000"/>
                </a:solidFill>
              </a:rPr>
              <a:t>is responsible for</a:t>
            </a:r>
            <a:endParaRPr lang="en-US" sz="1400">
              <a:solidFill>
                <a:srgbClr val="FF0000"/>
              </a:solidFill>
            </a:endParaRPr>
          </a:p>
        </p:txBody>
      </p:sp>
      <p:cxnSp>
        <p:nvCxnSpPr>
          <p:cNvPr id="91" name="Elbow Connector 90"/>
          <p:cNvCxnSpPr>
            <a:stCxn id="87" idx="2"/>
          </p:cNvCxnSpPr>
          <p:nvPr/>
        </p:nvCxnSpPr>
        <p:spPr bwMode="auto">
          <a:xfrm rot="5400000">
            <a:off x="2936525" y="1958671"/>
            <a:ext cx="676934" cy="530182"/>
          </a:xfrm>
          <a:prstGeom prst="bentConnector3">
            <a:avLst>
              <a:gd name="adj1" fmla="val 100015"/>
            </a:avLst>
          </a:prstGeom>
          <a:solidFill>
            <a:schemeClr val="accent1"/>
          </a:solidFill>
          <a:ln w="19050" cap="flat" cmpd="sng" algn="ctr">
            <a:solidFill>
              <a:srgbClr val="FF0000"/>
            </a:solidFill>
            <a:prstDash val="solid"/>
            <a:round/>
            <a:headEnd type="none" w="med" len="med"/>
            <a:tailEnd type="arrow"/>
          </a:ln>
          <a:effectLst/>
        </p:spPr>
      </p:cxnSp>
      <p:sp>
        <p:nvSpPr>
          <p:cNvPr id="100" name="Oval 99"/>
          <p:cNvSpPr/>
          <p:nvPr/>
        </p:nvSpPr>
        <p:spPr bwMode="auto">
          <a:xfrm>
            <a:off x="2548185" y="2474513"/>
            <a:ext cx="459367" cy="212349"/>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Tree>
    <p:extLst>
      <p:ext uri="{BB962C8B-B14F-4D97-AF65-F5344CB8AC3E}">
        <p14:creationId xmlns:p14="http://schemas.microsoft.com/office/powerpoint/2010/main" val="63134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4" nodeType="with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xit" presetSubtype="0" fill="hold" grpId="4"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grpId="4" nodeType="with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xit" presetSubtype="0" fill="hold" grpId="4" nodeType="withEffect">
                                  <p:stCondLst>
                                    <p:cond delay="0"/>
                                  </p:stCondLst>
                                  <p:childTnLst>
                                    <p:set>
                                      <p:cBhvr>
                                        <p:cTn id="12" dur="1" fill="hold">
                                          <p:stCondLst>
                                            <p:cond delay="0"/>
                                          </p:stCondLst>
                                        </p:cTn>
                                        <p:tgtEl>
                                          <p:spTgt spid="29"/>
                                        </p:tgtEl>
                                        <p:attrNameLst>
                                          <p:attrName>style.visibility</p:attrName>
                                        </p:attrNameLst>
                                      </p:cBhvr>
                                      <p:to>
                                        <p:strVal val="hidden"/>
                                      </p:to>
                                    </p:set>
                                  </p:childTnLst>
                                </p:cTn>
                              </p:par>
                              <p:par>
                                <p:cTn id="13" presetID="1" presetClass="exit" presetSubtype="0" fill="hold" grpId="4" nodeType="withEffect">
                                  <p:stCondLst>
                                    <p:cond delay="0"/>
                                  </p:stCondLst>
                                  <p:childTnLst>
                                    <p:set>
                                      <p:cBhvr>
                                        <p:cTn id="14" dur="1" fill="hold">
                                          <p:stCondLst>
                                            <p:cond delay="0"/>
                                          </p:stCondLst>
                                        </p:cTn>
                                        <p:tgtEl>
                                          <p:spTgt spid="26"/>
                                        </p:tgtEl>
                                        <p:attrNameLst>
                                          <p:attrName>style.visibility</p:attrName>
                                        </p:attrNameLst>
                                      </p:cBhvr>
                                      <p:to>
                                        <p:strVal val="hidden"/>
                                      </p:to>
                                    </p:set>
                                  </p:childTnLst>
                                </p:cTn>
                              </p:par>
                              <p:par>
                                <p:cTn id="15" presetID="1" presetClass="exit" presetSubtype="0" fill="hold" grpId="4" nodeType="withEffect">
                                  <p:stCondLst>
                                    <p:cond delay="0"/>
                                  </p:stCondLst>
                                  <p:childTnLst>
                                    <p:set>
                                      <p:cBhvr>
                                        <p:cTn id="16" dur="1" fill="hold">
                                          <p:stCondLst>
                                            <p:cond delay="0"/>
                                          </p:stCondLst>
                                        </p:cTn>
                                        <p:tgtEl>
                                          <p:spTgt spid="30"/>
                                        </p:tgtEl>
                                        <p:attrNameLst>
                                          <p:attrName>style.visibility</p:attrName>
                                        </p:attrNameLst>
                                      </p:cBhvr>
                                      <p:to>
                                        <p:strVal val="hidden"/>
                                      </p:to>
                                    </p:set>
                                  </p:childTnLst>
                                </p:cTn>
                              </p:par>
                              <p:par>
                                <p:cTn id="17" presetID="1" presetClass="exit" presetSubtype="0" fill="hold" grpId="4" nodeType="withEffect">
                                  <p:stCondLst>
                                    <p:cond delay="0"/>
                                  </p:stCondLst>
                                  <p:childTnLst>
                                    <p:set>
                                      <p:cBhvr>
                                        <p:cTn id="18" dur="1" fill="hold">
                                          <p:stCondLst>
                                            <p:cond delay="0"/>
                                          </p:stCondLst>
                                        </p:cTn>
                                        <p:tgtEl>
                                          <p:spTgt spid="39"/>
                                        </p:tgtEl>
                                        <p:attrNameLst>
                                          <p:attrName>style.visibility</p:attrName>
                                        </p:attrNameLst>
                                      </p:cBhvr>
                                      <p:to>
                                        <p:strVal val="hidden"/>
                                      </p:to>
                                    </p:set>
                                  </p:childTnLst>
                                </p:cTn>
                              </p:par>
                              <p:par>
                                <p:cTn id="19" presetID="1" presetClass="exit" presetSubtype="0" fill="hold" grpId="4" nodeType="withEffect">
                                  <p:stCondLst>
                                    <p:cond delay="0"/>
                                  </p:stCondLst>
                                  <p:childTnLst>
                                    <p:set>
                                      <p:cBhvr>
                                        <p:cTn id="20" dur="1" fill="hold">
                                          <p:stCondLst>
                                            <p:cond delay="0"/>
                                          </p:stCondLst>
                                        </p:cTn>
                                        <p:tgtEl>
                                          <p:spTgt spid="24"/>
                                        </p:tgtEl>
                                        <p:attrNameLst>
                                          <p:attrName>style.visibility</p:attrName>
                                        </p:attrNameLst>
                                      </p:cBhvr>
                                      <p:to>
                                        <p:strVal val="hidden"/>
                                      </p:to>
                                    </p:set>
                                  </p:childTnLst>
                                </p:cTn>
                              </p:par>
                              <p:par>
                                <p:cTn id="21" presetID="1" presetClass="exit" presetSubtype="0" fill="hold" grpId="4" nodeType="withEffect">
                                  <p:stCondLst>
                                    <p:cond delay="0"/>
                                  </p:stCondLst>
                                  <p:childTnLst>
                                    <p:set>
                                      <p:cBhvr>
                                        <p:cTn id="22" dur="1" fill="hold">
                                          <p:stCondLst>
                                            <p:cond delay="0"/>
                                          </p:stCondLst>
                                        </p:cTn>
                                        <p:tgtEl>
                                          <p:spTgt spid="36"/>
                                        </p:tgtEl>
                                        <p:attrNameLst>
                                          <p:attrName>style.visibility</p:attrName>
                                        </p:attrNameLst>
                                      </p:cBhvr>
                                      <p:to>
                                        <p:strVal val="hidden"/>
                                      </p:to>
                                    </p:set>
                                  </p:childTnLst>
                                </p:cTn>
                              </p:par>
                              <p:par>
                                <p:cTn id="23" presetID="1" presetClass="exit" presetSubtype="0" fill="hold" grpId="4" nodeType="withEffect">
                                  <p:stCondLst>
                                    <p:cond delay="0"/>
                                  </p:stCondLst>
                                  <p:childTnLst>
                                    <p:set>
                                      <p:cBhvr>
                                        <p:cTn id="24" dur="1" fill="hold">
                                          <p:stCondLst>
                                            <p:cond delay="0"/>
                                          </p:stCondLst>
                                        </p:cTn>
                                        <p:tgtEl>
                                          <p:spTgt spid="27"/>
                                        </p:tgtEl>
                                        <p:attrNameLst>
                                          <p:attrName>style.visibility</p:attrName>
                                        </p:attrNameLst>
                                      </p:cBhvr>
                                      <p:to>
                                        <p:strVal val="hidden"/>
                                      </p:to>
                                    </p:set>
                                  </p:childTnLst>
                                </p:cTn>
                              </p:par>
                              <p:par>
                                <p:cTn id="25" presetID="1" presetClass="exit" presetSubtype="0" fill="hold" grpId="4" nodeType="withEffect">
                                  <p:stCondLst>
                                    <p:cond delay="0"/>
                                  </p:stCondLst>
                                  <p:childTnLst>
                                    <p:set>
                                      <p:cBhvr>
                                        <p:cTn id="26" dur="1" fill="hold">
                                          <p:stCondLst>
                                            <p:cond delay="0"/>
                                          </p:stCondLst>
                                        </p:cTn>
                                        <p:tgtEl>
                                          <p:spTgt spid="38"/>
                                        </p:tgtEl>
                                        <p:attrNameLst>
                                          <p:attrName>style.visibility</p:attrName>
                                        </p:attrNameLst>
                                      </p:cBhvr>
                                      <p:to>
                                        <p:strVal val="hidden"/>
                                      </p:to>
                                    </p:set>
                                  </p:childTnLst>
                                </p:cTn>
                              </p:par>
                              <p:par>
                                <p:cTn id="27" presetID="1" presetClass="exit" presetSubtype="0" fill="hold" grpId="4" nodeType="withEffect">
                                  <p:stCondLst>
                                    <p:cond delay="0"/>
                                  </p:stCondLst>
                                  <p:childTnLst>
                                    <p:set>
                                      <p:cBhvr>
                                        <p:cTn id="28" dur="1" fill="hold">
                                          <p:stCondLst>
                                            <p:cond delay="0"/>
                                          </p:stCondLst>
                                        </p:cTn>
                                        <p:tgtEl>
                                          <p:spTgt spid="37"/>
                                        </p:tgtEl>
                                        <p:attrNameLst>
                                          <p:attrName>style.visibility</p:attrName>
                                        </p:attrNameLst>
                                      </p:cBhvr>
                                      <p:to>
                                        <p:strVal val="hidden"/>
                                      </p:to>
                                    </p:set>
                                  </p:childTnLst>
                                </p:cTn>
                              </p:par>
                              <p:par>
                                <p:cTn id="29" presetID="1" presetClass="exit" presetSubtype="0" fill="hold" grpId="4" nodeType="withEffect">
                                  <p:stCondLst>
                                    <p:cond delay="0"/>
                                  </p:stCondLst>
                                  <p:childTnLst>
                                    <p:set>
                                      <p:cBhvr>
                                        <p:cTn id="30" dur="1" fill="hold">
                                          <p:stCondLst>
                                            <p:cond delay="0"/>
                                          </p:stCondLst>
                                        </p:cTn>
                                        <p:tgtEl>
                                          <p:spTgt spid="32"/>
                                        </p:tgtEl>
                                        <p:attrNameLst>
                                          <p:attrName>style.visibility</p:attrName>
                                        </p:attrNameLst>
                                      </p:cBhvr>
                                      <p:to>
                                        <p:strVal val="hidden"/>
                                      </p:to>
                                    </p:set>
                                  </p:childTnLst>
                                </p:cTn>
                              </p:par>
                              <p:par>
                                <p:cTn id="31" presetID="1" presetClass="exit" presetSubtype="0" fill="hold" grpId="4" nodeType="withEffect">
                                  <p:stCondLst>
                                    <p:cond delay="0"/>
                                  </p:stCondLst>
                                  <p:childTnLst>
                                    <p:set>
                                      <p:cBhvr>
                                        <p:cTn id="32" dur="1" fill="hold">
                                          <p:stCondLst>
                                            <p:cond delay="0"/>
                                          </p:stCondLst>
                                        </p:cTn>
                                        <p:tgtEl>
                                          <p:spTgt spid="28"/>
                                        </p:tgtEl>
                                        <p:attrNameLst>
                                          <p:attrName>style.visibility</p:attrName>
                                        </p:attrNameLst>
                                      </p:cBhvr>
                                      <p:to>
                                        <p:strVal val="hidden"/>
                                      </p:to>
                                    </p:set>
                                  </p:childTnLst>
                                </p:cTn>
                              </p:par>
                              <p:par>
                                <p:cTn id="33" presetID="1" presetClass="exit" presetSubtype="0" fill="hold" grpId="4" nodeType="withEffect">
                                  <p:stCondLst>
                                    <p:cond delay="0"/>
                                  </p:stCondLst>
                                  <p:childTnLst>
                                    <p:set>
                                      <p:cBhvr>
                                        <p:cTn id="34" dur="1" fill="hold">
                                          <p:stCondLst>
                                            <p:cond delay="0"/>
                                          </p:stCondLst>
                                        </p:cTn>
                                        <p:tgtEl>
                                          <p:spTgt spid="35"/>
                                        </p:tgtEl>
                                        <p:attrNameLst>
                                          <p:attrName>style.visibility</p:attrName>
                                        </p:attrNameLst>
                                      </p:cBhvr>
                                      <p:to>
                                        <p:strVal val="hidden"/>
                                      </p:to>
                                    </p:set>
                                  </p:childTnLst>
                                </p:cTn>
                              </p:par>
                              <p:par>
                                <p:cTn id="35" presetID="1" presetClass="exit" presetSubtype="0" fill="hold" grpId="4" nodeType="withEffect">
                                  <p:stCondLst>
                                    <p:cond delay="0"/>
                                  </p:stCondLst>
                                  <p:childTnLst>
                                    <p:set>
                                      <p:cBhvr>
                                        <p:cTn id="36" dur="1" fill="hold">
                                          <p:stCondLst>
                                            <p:cond delay="0"/>
                                          </p:stCondLst>
                                        </p:cTn>
                                        <p:tgtEl>
                                          <p:spTgt spid="31"/>
                                        </p:tgtEl>
                                        <p:attrNameLst>
                                          <p:attrName>style.visibility</p:attrName>
                                        </p:attrNameLst>
                                      </p:cBhvr>
                                      <p:to>
                                        <p:strVal val="hidden"/>
                                      </p:to>
                                    </p:set>
                                  </p:childTnLst>
                                </p:cTn>
                              </p:par>
                              <p:par>
                                <p:cTn id="37" presetID="1" presetClass="exit" presetSubtype="0" fill="hold" grpId="4" nodeType="withEffect">
                                  <p:stCondLst>
                                    <p:cond delay="0"/>
                                  </p:stCondLst>
                                  <p:childTnLst>
                                    <p:set>
                                      <p:cBhvr>
                                        <p:cTn id="38" dur="1" fill="hold">
                                          <p:stCondLst>
                                            <p:cond delay="0"/>
                                          </p:stCondLst>
                                        </p:cTn>
                                        <p:tgtEl>
                                          <p:spTgt spid="33"/>
                                        </p:tgtEl>
                                        <p:attrNameLst>
                                          <p:attrName>style.visibility</p:attrName>
                                        </p:attrNameLst>
                                      </p:cBhvr>
                                      <p:to>
                                        <p:strVal val="hidden"/>
                                      </p:to>
                                    </p:set>
                                  </p:childTnLst>
                                </p:cTn>
                              </p:par>
                              <p:par>
                                <p:cTn id="39" presetID="1" presetClass="exit" presetSubtype="0" fill="hold" grpId="4" nodeType="withEffect">
                                  <p:stCondLst>
                                    <p:cond delay="0"/>
                                  </p:stCondLst>
                                  <p:childTnLst>
                                    <p:set>
                                      <p:cBhvr>
                                        <p:cTn id="40" dur="1" fill="hold">
                                          <p:stCondLst>
                                            <p:cond delay="0"/>
                                          </p:stCondLst>
                                        </p:cTn>
                                        <p:tgtEl>
                                          <p:spTgt spid="2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3"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3"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3"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3"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3"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3"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grpId="3"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3"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gtEl>
                                        <p:attrNameLst>
                                          <p:attrName>style.visibility</p:attrName>
                                        </p:attrNameLst>
                                      </p:cBhvr>
                                      <p:to>
                                        <p:strVal val="visible"/>
                                      </p:to>
                                    </p:set>
                                  </p:childTnLst>
                                </p:cTn>
                              </p:par>
                            </p:childTnLst>
                          </p:cTn>
                        </p:par>
                        <p:par>
                          <p:cTn id="65" fill="hold">
                            <p:stCondLst>
                              <p:cond delay="0"/>
                            </p:stCondLst>
                            <p:childTnLst>
                              <p:par>
                                <p:cTn id="66" presetID="64" presetClass="path" presetSubtype="0" accel="50000" decel="50000" fill="hold" grpId="0" nodeType="afterEffect">
                                  <p:stCondLst>
                                    <p:cond delay="0"/>
                                  </p:stCondLst>
                                  <p:childTnLst>
                                    <p:animMotion origin="layout" path="M -5.55556E-7 -0.00277 L -5.55556E-7 -0.06157 " pathEditMode="relative" rAng="0" ptsTypes="AA">
                                      <p:cBhvr>
                                        <p:cTn id="67" dur="1000" fill="hold"/>
                                        <p:tgtEl>
                                          <p:spTgt spid="14"/>
                                        </p:tgtEl>
                                        <p:attrNameLst>
                                          <p:attrName>ppt_x</p:attrName>
                                          <p:attrName>ppt_y</p:attrName>
                                        </p:attrNameLst>
                                      </p:cBhvr>
                                      <p:rCtr x="0" y="-29"/>
                                    </p:animMotion>
                                  </p:childTnLst>
                                </p:cTn>
                              </p:par>
                              <p:par>
                                <p:cTn id="68" presetID="64" presetClass="path" presetSubtype="0" accel="50000" decel="50000" fill="hold" grpId="0" nodeType="withEffect">
                                  <p:stCondLst>
                                    <p:cond delay="0"/>
                                  </p:stCondLst>
                                  <p:childTnLst>
                                    <p:animMotion origin="layout" path="M 5E-6 -0.00486 L 5E-6 -0.06273 " pathEditMode="relative" rAng="0" ptsTypes="AA">
                                      <p:cBhvr>
                                        <p:cTn id="69" dur="1000" fill="hold"/>
                                        <p:tgtEl>
                                          <p:spTgt spid="15"/>
                                        </p:tgtEl>
                                        <p:attrNameLst>
                                          <p:attrName>ppt_x</p:attrName>
                                          <p:attrName>ppt_y</p:attrName>
                                        </p:attrNameLst>
                                      </p:cBhvr>
                                      <p:rCtr x="0" y="-29"/>
                                    </p:animMotion>
                                  </p:childTnLst>
                                </p:cTn>
                              </p:par>
                              <p:par>
                                <p:cTn id="70" presetID="64" presetClass="path" presetSubtype="0" accel="50000" decel="50000" fill="hold" grpId="0" nodeType="withEffect">
                                  <p:stCondLst>
                                    <p:cond delay="0"/>
                                  </p:stCondLst>
                                  <p:childTnLst>
                                    <p:animMotion origin="layout" path="M -1.66667E-6 0.0007 L -1.66667E-6 -0.01667 " pathEditMode="fixed" rAng="0" ptsTypes="AA">
                                      <p:cBhvr>
                                        <p:cTn id="71" dur="1000" fill="hold"/>
                                        <p:tgtEl>
                                          <p:spTgt spid="16"/>
                                        </p:tgtEl>
                                        <p:attrNameLst>
                                          <p:attrName>ppt_x</p:attrName>
                                          <p:attrName>ppt_y</p:attrName>
                                        </p:attrNameLst>
                                      </p:cBhvr>
                                      <p:rCtr x="0" y="-9"/>
                                    </p:animMotion>
                                  </p:childTnLst>
                                </p:cTn>
                              </p:par>
                              <p:par>
                                <p:cTn id="72" presetID="64" presetClass="path" presetSubtype="0" accel="50000" decel="50000" fill="hold" grpId="0" nodeType="withEffect">
                                  <p:stCondLst>
                                    <p:cond delay="0"/>
                                  </p:stCondLst>
                                  <p:childTnLst>
                                    <p:animMotion origin="layout" path="M 4.16667E-6 -0.00833 L 4.16667E-6 -0.02477 " pathEditMode="relative" rAng="0" ptsTypes="AA">
                                      <p:cBhvr>
                                        <p:cTn id="73" dur="1000" fill="hold"/>
                                        <p:tgtEl>
                                          <p:spTgt spid="17"/>
                                        </p:tgtEl>
                                        <p:attrNameLst>
                                          <p:attrName>ppt_x</p:attrName>
                                          <p:attrName>ppt_y</p:attrName>
                                        </p:attrNameLst>
                                      </p:cBhvr>
                                      <p:rCtr x="0" y="-8"/>
                                    </p:animMotion>
                                  </p:childTnLst>
                                </p:cTn>
                              </p:par>
                              <p:par>
                                <p:cTn id="74" presetID="42" presetClass="path" presetSubtype="0" accel="50000" decel="50000" fill="hold" grpId="0" nodeType="withEffect">
                                  <p:stCondLst>
                                    <p:cond delay="0"/>
                                  </p:stCondLst>
                                  <p:childTnLst>
                                    <p:animMotion origin="layout" path="M -4.16667E-6 -0.00046 L -4.16667E-6 0.0213 " pathEditMode="relative" rAng="0" ptsTypes="AA">
                                      <p:cBhvr>
                                        <p:cTn id="75" dur="1000" fill="hold"/>
                                        <p:tgtEl>
                                          <p:spTgt spid="18"/>
                                        </p:tgtEl>
                                        <p:attrNameLst>
                                          <p:attrName>ppt_x</p:attrName>
                                          <p:attrName>ppt_y</p:attrName>
                                        </p:attrNameLst>
                                      </p:cBhvr>
                                      <p:rCtr x="0" y="11"/>
                                    </p:animMotion>
                                  </p:childTnLst>
                                </p:cTn>
                              </p:par>
                              <p:par>
                                <p:cTn id="76" presetID="42" presetClass="path" presetSubtype="0" accel="50000" decel="50000" fill="hold" grpId="0" nodeType="withEffect">
                                  <p:stCondLst>
                                    <p:cond delay="0"/>
                                  </p:stCondLst>
                                  <p:childTnLst>
                                    <p:animMotion origin="layout" path="M 0.00139 0.00093 L 0.00139 0.01389 " pathEditMode="relative" rAng="0" ptsTypes="AA">
                                      <p:cBhvr>
                                        <p:cTn id="77" dur="1000" fill="hold"/>
                                        <p:tgtEl>
                                          <p:spTgt spid="19"/>
                                        </p:tgtEl>
                                        <p:attrNameLst>
                                          <p:attrName>ppt_x</p:attrName>
                                          <p:attrName>ppt_y</p:attrName>
                                        </p:attrNameLst>
                                      </p:cBhvr>
                                      <p:rCtr x="0" y="6"/>
                                    </p:animMotion>
                                  </p:childTnLst>
                                </p:cTn>
                              </p:par>
                              <p:par>
                                <p:cTn id="78" presetID="42" presetClass="path" presetSubtype="0" accel="50000" decel="50000" fill="hold" grpId="0" nodeType="withEffect">
                                  <p:stCondLst>
                                    <p:cond delay="0"/>
                                  </p:stCondLst>
                                  <p:childTnLst>
                                    <p:animMotion origin="layout" path="M 0.0007 0.00208 L 0.0007 0.06551 " pathEditMode="relative" rAng="0" ptsTypes="AA">
                                      <p:cBhvr>
                                        <p:cTn id="79" dur="1000" fill="hold"/>
                                        <p:tgtEl>
                                          <p:spTgt spid="20"/>
                                        </p:tgtEl>
                                        <p:attrNameLst>
                                          <p:attrName>ppt_x</p:attrName>
                                          <p:attrName>ppt_y</p:attrName>
                                        </p:attrNameLst>
                                      </p:cBhvr>
                                      <p:rCtr x="0" y="32"/>
                                    </p:animMotion>
                                  </p:childTnLst>
                                </p:cTn>
                              </p:par>
                              <p:par>
                                <p:cTn id="80" presetID="42" presetClass="path" presetSubtype="0" accel="50000" decel="50000" fill="hold" grpId="0" nodeType="withEffect">
                                  <p:stCondLst>
                                    <p:cond delay="0"/>
                                  </p:stCondLst>
                                  <p:childTnLst>
                                    <p:animMotion origin="layout" path="M 0.0007 0.00371 L 0.0007 0.05741 " pathEditMode="relative" rAng="0" ptsTypes="AA">
                                      <p:cBhvr>
                                        <p:cTn id="81" dur="1000" fill="hold"/>
                                        <p:tgtEl>
                                          <p:spTgt spid="21"/>
                                        </p:tgtEl>
                                        <p:attrNameLst>
                                          <p:attrName>ppt_x</p:attrName>
                                          <p:attrName>ppt_y</p:attrName>
                                        </p:attrNameLst>
                                      </p:cBhvr>
                                      <p:rCtr x="0" y="27"/>
                                    </p:animMotion>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87"/>
                                        </p:tgtEl>
                                        <p:attrNameLst>
                                          <p:attrName>style.visibility</p:attrName>
                                        </p:attrNameLst>
                                      </p:cBhvr>
                                      <p:to>
                                        <p:strVal val="visible"/>
                                      </p:to>
                                    </p:set>
                                  </p:childTnLst>
                                </p:cTn>
                              </p:par>
                            </p:childTnLst>
                          </p:cTn>
                        </p:par>
                        <p:par>
                          <p:cTn id="86" fill="hold">
                            <p:stCondLst>
                              <p:cond delay="0"/>
                            </p:stCondLst>
                            <p:childTnLst>
                              <p:par>
                                <p:cTn id="87" presetID="22" presetClass="entr" presetSubtype="2" fill="hold" nodeType="afterEffect">
                                  <p:stCondLst>
                                    <p:cond delay="0"/>
                                  </p:stCondLst>
                                  <p:childTnLst>
                                    <p:set>
                                      <p:cBhvr>
                                        <p:cTn id="88" dur="1" fill="hold">
                                          <p:stCondLst>
                                            <p:cond delay="0"/>
                                          </p:stCondLst>
                                        </p:cTn>
                                        <p:tgtEl>
                                          <p:spTgt spid="91"/>
                                        </p:tgtEl>
                                        <p:attrNameLst>
                                          <p:attrName>style.visibility</p:attrName>
                                        </p:attrNameLst>
                                      </p:cBhvr>
                                      <p:to>
                                        <p:strVal val="visible"/>
                                      </p:to>
                                    </p:set>
                                    <p:animEffect transition="in" filter="wipe(right)">
                                      <p:cBhvr>
                                        <p:cTn id="89" dur="500"/>
                                        <p:tgtEl>
                                          <p:spTgt spid="91"/>
                                        </p:tgtEl>
                                      </p:cBhvr>
                                    </p:animEffect>
                                  </p:childTnLst>
                                </p:cTn>
                              </p:par>
                            </p:childTnLst>
                          </p:cTn>
                        </p:par>
                        <p:par>
                          <p:cTn id="90" fill="hold">
                            <p:stCondLst>
                              <p:cond delay="500"/>
                            </p:stCondLst>
                            <p:childTnLst>
                              <p:par>
                                <p:cTn id="91" presetID="16" presetClass="entr" presetSubtype="37" fill="hold" grpId="0" nodeType="afterEffect">
                                  <p:stCondLst>
                                    <p:cond delay="0"/>
                                  </p:stCondLst>
                                  <p:childTnLst>
                                    <p:set>
                                      <p:cBhvr>
                                        <p:cTn id="92" dur="1" fill="hold">
                                          <p:stCondLst>
                                            <p:cond delay="0"/>
                                          </p:stCondLst>
                                        </p:cTn>
                                        <p:tgtEl>
                                          <p:spTgt spid="100"/>
                                        </p:tgtEl>
                                        <p:attrNameLst>
                                          <p:attrName>style.visibility</p:attrName>
                                        </p:attrNameLst>
                                      </p:cBhvr>
                                      <p:to>
                                        <p:strVal val="visible"/>
                                      </p:to>
                                    </p:set>
                                    <p:animEffect transition="in" filter="barn(outVertical)">
                                      <p:cBhvr>
                                        <p:cTn id="93" dur="500"/>
                                        <p:tgtEl>
                                          <p:spTgt spid="100"/>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100"/>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91"/>
                                        </p:tgtEl>
                                        <p:attrNameLst>
                                          <p:attrName>style.visibility</p:attrName>
                                        </p:attrNameLst>
                                      </p:cBhvr>
                                      <p:to>
                                        <p:strVal val="hidden"/>
                                      </p:to>
                                    </p:set>
                                  </p:childTnLst>
                                </p:cTn>
                              </p:par>
                              <p:par>
                                <p:cTn id="100" presetID="1" presetClass="exit" presetSubtype="0" fill="hold" grpId="1" nodeType="withEffect">
                                  <p:stCondLst>
                                    <p:cond delay="0"/>
                                  </p:stCondLst>
                                  <p:childTnLst>
                                    <p:set>
                                      <p:cBhvr>
                                        <p:cTn id="101" dur="1" fill="hold">
                                          <p:stCondLst>
                                            <p:cond delay="0"/>
                                          </p:stCondLst>
                                        </p:cTn>
                                        <p:tgtEl>
                                          <p:spTgt spid="87"/>
                                        </p:tgtEl>
                                        <p:attrNameLst>
                                          <p:attrName>style.visibility</p:attrName>
                                        </p:attrNameLst>
                                      </p:cBhvr>
                                      <p:to>
                                        <p:strVal val="hidden"/>
                                      </p:to>
                                    </p:set>
                                  </p:childTnLst>
                                </p:cTn>
                              </p:par>
                              <p:par>
                                <p:cTn id="102" presetID="1" presetClass="entr" presetSubtype="0" fill="hold" nodeType="withEffect">
                                  <p:stCondLst>
                                    <p:cond delay="0"/>
                                  </p:stCondLst>
                                  <p:childTnLst>
                                    <p:set>
                                      <p:cBhvr>
                                        <p:cTn id="103" dur="1" fill="hold">
                                          <p:stCondLst>
                                            <p:cond delay="0"/>
                                          </p:stCondLst>
                                        </p:cTn>
                                        <p:tgtEl>
                                          <p:spTgt spid="44"/>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63"/>
                                        </p:tgtEl>
                                        <p:attrNameLst>
                                          <p:attrName>style.visibility</p:attrName>
                                        </p:attrNameLst>
                                      </p:cBhvr>
                                      <p:to>
                                        <p:strVal val="visible"/>
                                      </p:to>
                                    </p:set>
                                  </p:childTnLst>
                                </p:cTn>
                              </p:par>
                            </p:childTnLst>
                          </p:cTn>
                        </p:par>
                        <p:par>
                          <p:cTn id="106" fill="hold">
                            <p:stCondLst>
                              <p:cond delay="0"/>
                            </p:stCondLst>
                            <p:childTnLst>
                              <p:par>
                                <p:cTn id="107" presetID="63" presetClass="path" presetSubtype="0" accel="50000" decel="50000" fill="hold" grpId="1" nodeType="afterEffect">
                                  <p:stCondLst>
                                    <p:cond delay="0"/>
                                  </p:stCondLst>
                                  <p:childTnLst>
                                    <p:animMotion origin="layout" path="M -5.55556E-7 -0.06157 L 0.20851 -0.03565 " pathEditMode="relative" rAng="0" ptsTypes="AA">
                                      <p:cBhvr>
                                        <p:cTn id="108" dur="1000" fill="hold"/>
                                        <p:tgtEl>
                                          <p:spTgt spid="14"/>
                                        </p:tgtEl>
                                        <p:attrNameLst>
                                          <p:attrName>ppt_x</p:attrName>
                                          <p:attrName>ppt_y</p:attrName>
                                        </p:attrNameLst>
                                      </p:cBhvr>
                                      <p:rCtr x="104" y="13"/>
                                    </p:animMotion>
                                  </p:childTnLst>
                                </p:cTn>
                              </p:par>
                              <p:par>
                                <p:cTn id="109" presetID="63" presetClass="path" presetSubtype="0" accel="50000" decel="50000" fill="hold" grpId="1" nodeType="withEffect">
                                  <p:stCondLst>
                                    <p:cond delay="0"/>
                                  </p:stCondLst>
                                  <p:childTnLst>
                                    <p:animMotion origin="layout" path="M -1.66667E-6 -0.01667 L 0.1882 0.00324 " pathEditMode="relative" rAng="0" ptsTypes="AA">
                                      <p:cBhvr>
                                        <p:cTn id="110" dur="1000" fill="hold"/>
                                        <p:tgtEl>
                                          <p:spTgt spid="16"/>
                                        </p:tgtEl>
                                        <p:attrNameLst>
                                          <p:attrName>ppt_x</p:attrName>
                                          <p:attrName>ppt_y</p:attrName>
                                        </p:attrNameLst>
                                      </p:cBhvr>
                                      <p:rCtr x="94" y="10"/>
                                    </p:animMotion>
                                  </p:childTnLst>
                                </p:cTn>
                              </p:par>
                              <p:par>
                                <p:cTn id="111" presetID="63" presetClass="path" presetSubtype="0" accel="50000" decel="50000" fill="hold" grpId="1" nodeType="withEffect">
                                  <p:stCondLst>
                                    <p:cond delay="0"/>
                                  </p:stCondLst>
                                  <p:childTnLst>
                                    <p:animMotion origin="layout" path="M -4.16667E-6 0.01945 L 0.22605 0.04699 " pathEditMode="relative" rAng="0" ptsTypes="AA">
                                      <p:cBhvr>
                                        <p:cTn id="112" dur="1000" fill="hold"/>
                                        <p:tgtEl>
                                          <p:spTgt spid="18"/>
                                        </p:tgtEl>
                                        <p:attrNameLst>
                                          <p:attrName>ppt_x</p:attrName>
                                          <p:attrName>ppt_y</p:attrName>
                                        </p:attrNameLst>
                                      </p:cBhvr>
                                      <p:rCtr x="113" y="14"/>
                                    </p:animMotion>
                                  </p:childTnLst>
                                </p:cTn>
                              </p:par>
                              <p:par>
                                <p:cTn id="113" presetID="63" presetClass="path" presetSubtype="0" accel="50000" decel="50000" fill="hold" grpId="1" nodeType="withEffect">
                                  <p:stCondLst>
                                    <p:cond delay="0"/>
                                  </p:stCondLst>
                                  <p:childTnLst>
                                    <p:animMotion origin="layout" path="M 0.0007 0.06551 L 0.21493 0.08125 " pathEditMode="relative" rAng="0" ptsTypes="AA">
                                      <p:cBhvr>
                                        <p:cTn id="114" dur="1000" fill="hold"/>
                                        <p:tgtEl>
                                          <p:spTgt spid="20"/>
                                        </p:tgtEl>
                                        <p:attrNameLst>
                                          <p:attrName>ppt_x</p:attrName>
                                          <p:attrName>ppt_y</p:attrName>
                                        </p:attrNameLst>
                                      </p:cBhvr>
                                      <p:rCtr x="107" y="8"/>
                                    </p:animMotion>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2" nodeType="clickEffect">
                                  <p:stCondLst>
                                    <p:cond delay="0"/>
                                  </p:stCondLst>
                                  <p:childTnLst>
                                    <p:set>
                                      <p:cBhvr>
                                        <p:cTn id="118" dur="1" fill="hold">
                                          <p:stCondLst>
                                            <p:cond delay="0"/>
                                          </p:stCondLst>
                                        </p:cTn>
                                        <p:tgtEl>
                                          <p:spTgt spid="14"/>
                                        </p:tgtEl>
                                        <p:attrNameLst>
                                          <p:attrName>style.visibility</p:attrName>
                                        </p:attrNameLst>
                                      </p:cBhvr>
                                      <p:to>
                                        <p:strVal val="hidden"/>
                                      </p:to>
                                    </p:set>
                                  </p:childTnLst>
                                </p:cTn>
                              </p:par>
                              <p:par>
                                <p:cTn id="119" presetID="1" presetClass="exit" presetSubtype="0" fill="hold" grpId="2" nodeType="withEffect">
                                  <p:stCondLst>
                                    <p:cond delay="0"/>
                                  </p:stCondLst>
                                  <p:childTnLst>
                                    <p:set>
                                      <p:cBhvr>
                                        <p:cTn id="120" dur="1" fill="hold">
                                          <p:stCondLst>
                                            <p:cond delay="0"/>
                                          </p:stCondLst>
                                        </p:cTn>
                                        <p:tgtEl>
                                          <p:spTgt spid="16"/>
                                        </p:tgtEl>
                                        <p:attrNameLst>
                                          <p:attrName>style.visibility</p:attrName>
                                        </p:attrNameLst>
                                      </p:cBhvr>
                                      <p:to>
                                        <p:strVal val="hidden"/>
                                      </p:to>
                                    </p:set>
                                  </p:childTnLst>
                                </p:cTn>
                              </p:par>
                              <p:par>
                                <p:cTn id="121" presetID="1" presetClass="exit" presetSubtype="0" fill="hold" grpId="2" nodeType="withEffect">
                                  <p:stCondLst>
                                    <p:cond delay="0"/>
                                  </p:stCondLst>
                                  <p:childTnLst>
                                    <p:set>
                                      <p:cBhvr>
                                        <p:cTn id="122" dur="1" fill="hold">
                                          <p:stCondLst>
                                            <p:cond delay="0"/>
                                          </p:stCondLst>
                                        </p:cTn>
                                        <p:tgtEl>
                                          <p:spTgt spid="18"/>
                                        </p:tgtEl>
                                        <p:attrNameLst>
                                          <p:attrName>style.visibility</p:attrName>
                                        </p:attrNameLst>
                                      </p:cBhvr>
                                      <p:to>
                                        <p:strVal val="hidden"/>
                                      </p:to>
                                    </p:set>
                                  </p:childTnLst>
                                </p:cTn>
                              </p:par>
                              <p:par>
                                <p:cTn id="123" presetID="1" presetClass="exit" presetSubtype="0" fill="hold" grpId="2" nodeType="withEffect">
                                  <p:stCondLst>
                                    <p:cond delay="0"/>
                                  </p:stCondLst>
                                  <p:childTnLst>
                                    <p:set>
                                      <p:cBhvr>
                                        <p:cTn id="124" dur="1" fill="hold">
                                          <p:stCondLst>
                                            <p:cond delay="0"/>
                                          </p:stCondLst>
                                        </p:cTn>
                                        <p:tgtEl>
                                          <p:spTgt spid="20"/>
                                        </p:tgtEl>
                                        <p:attrNameLst>
                                          <p:attrName>style.visibility</p:attrName>
                                        </p:attrNameLst>
                                      </p:cBhvr>
                                      <p:to>
                                        <p:strVal val="hidden"/>
                                      </p:to>
                                    </p:set>
                                  </p:childTnLst>
                                </p:cTn>
                              </p:par>
                              <p:par>
                                <p:cTn id="125" presetID="1" presetClass="exit" presetSubtype="0" fill="hold" grpId="0" nodeType="withEffect">
                                  <p:stCondLst>
                                    <p:cond delay="0"/>
                                  </p:stCondLst>
                                  <p:childTnLst>
                                    <p:set>
                                      <p:cBhvr>
                                        <p:cTn id="126" dur="1" fill="hold">
                                          <p:stCondLst>
                                            <p:cond delay="0"/>
                                          </p:stCondLst>
                                        </p:cTn>
                                        <p:tgtEl>
                                          <p:spTgt spid="23"/>
                                        </p:tgtEl>
                                        <p:attrNameLst>
                                          <p:attrName>style.visibility</p:attrName>
                                        </p:attrNameLst>
                                      </p:cBhvr>
                                      <p:to>
                                        <p:strVal val="hidden"/>
                                      </p:to>
                                    </p:set>
                                  </p:childTnLst>
                                </p:cTn>
                              </p:par>
                              <p:par>
                                <p:cTn id="127" presetID="1" presetClass="exit" presetSubtype="0" fill="hold" grpId="0" nodeType="withEffect">
                                  <p:stCondLst>
                                    <p:cond delay="0"/>
                                  </p:stCondLst>
                                  <p:childTnLst>
                                    <p:set>
                                      <p:cBhvr>
                                        <p:cTn id="128" dur="1" fill="hold">
                                          <p:stCondLst>
                                            <p:cond delay="0"/>
                                          </p:stCondLst>
                                        </p:cTn>
                                        <p:tgtEl>
                                          <p:spTgt spid="22"/>
                                        </p:tgtEl>
                                        <p:attrNameLst>
                                          <p:attrName>style.visibility</p:attrName>
                                        </p:attrNameLst>
                                      </p:cBhvr>
                                      <p:to>
                                        <p:strVal val="hidden"/>
                                      </p:to>
                                    </p:set>
                                  </p:childTnLst>
                                </p:cTn>
                              </p:par>
                              <p:par>
                                <p:cTn id="129" presetID="1" presetClass="exit" presetSubtype="0" fill="hold" grpId="0" nodeType="withEffect">
                                  <p:stCondLst>
                                    <p:cond delay="0"/>
                                  </p:stCondLst>
                                  <p:childTnLst>
                                    <p:set>
                                      <p:cBhvr>
                                        <p:cTn id="130" dur="1" fill="hold">
                                          <p:stCondLst>
                                            <p:cond delay="0"/>
                                          </p:stCondLst>
                                        </p:cTn>
                                        <p:tgtEl>
                                          <p:spTgt spid="27"/>
                                        </p:tgtEl>
                                        <p:attrNameLst>
                                          <p:attrName>style.visibility</p:attrName>
                                        </p:attrNameLst>
                                      </p:cBhvr>
                                      <p:to>
                                        <p:strVal val="hidden"/>
                                      </p:to>
                                    </p:set>
                                  </p:childTnLst>
                                </p:cTn>
                              </p:par>
                              <p:par>
                                <p:cTn id="131" presetID="1" presetClass="exit" presetSubtype="0" fill="hold" grpId="0" nodeType="withEffect">
                                  <p:stCondLst>
                                    <p:cond delay="0"/>
                                  </p:stCondLst>
                                  <p:childTnLst>
                                    <p:set>
                                      <p:cBhvr>
                                        <p:cTn id="132" dur="1" fill="hold">
                                          <p:stCondLst>
                                            <p:cond delay="0"/>
                                          </p:stCondLst>
                                        </p:cTn>
                                        <p:tgtEl>
                                          <p:spTgt spid="29"/>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28"/>
                                        </p:tgtEl>
                                        <p:attrNameLst>
                                          <p:attrName>style.visibility</p:attrName>
                                        </p:attrNameLst>
                                      </p:cBhvr>
                                      <p:to>
                                        <p:strVal val="hidden"/>
                                      </p:to>
                                    </p:set>
                                  </p:childTnLst>
                                </p:cTn>
                              </p:par>
                              <p:par>
                                <p:cTn id="135" presetID="1" presetClass="exit" presetSubtype="0" fill="hold" grpId="0" nodeType="withEffect">
                                  <p:stCondLst>
                                    <p:cond delay="0"/>
                                  </p:stCondLst>
                                  <p:childTnLst>
                                    <p:set>
                                      <p:cBhvr>
                                        <p:cTn id="136" dur="1" fill="hold">
                                          <p:stCondLst>
                                            <p:cond delay="0"/>
                                          </p:stCondLst>
                                        </p:cTn>
                                        <p:tgtEl>
                                          <p:spTgt spid="32"/>
                                        </p:tgtEl>
                                        <p:attrNameLst>
                                          <p:attrName>style.visibility</p:attrName>
                                        </p:attrNameLst>
                                      </p:cBhvr>
                                      <p:to>
                                        <p:strVal val="hidden"/>
                                      </p:to>
                                    </p:set>
                                  </p:childTnLst>
                                </p:cTn>
                              </p:par>
                              <p:par>
                                <p:cTn id="137" presetID="1" presetClass="exit" presetSubtype="0" fill="hold" grpId="0" nodeType="withEffect">
                                  <p:stCondLst>
                                    <p:cond delay="0"/>
                                  </p:stCondLst>
                                  <p:childTnLst>
                                    <p:set>
                                      <p:cBhvr>
                                        <p:cTn id="138" dur="1" fill="hold">
                                          <p:stCondLst>
                                            <p:cond delay="0"/>
                                          </p:stCondLst>
                                        </p:cTn>
                                        <p:tgtEl>
                                          <p:spTgt spid="24"/>
                                        </p:tgtEl>
                                        <p:attrNameLst>
                                          <p:attrName>style.visibility</p:attrName>
                                        </p:attrNameLst>
                                      </p:cBhvr>
                                      <p:to>
                                        <p:strVal val="hidden"/>
                                      </p:to>
                                    </p:set>
                                  </p:childTnLst>
                                </p:cTn>
                              </p:par>
                              <p:par>
                                <p:cTn id="139" presetID="1" presetClass="exit" presetSubtype="0" fill="hold" grpId="0" nodeType="withEffect">
                                  <p:stCondLst>
                                    <p:cond delay="0"/>
                                  </p:stCondLst>
                                  <p:childTnLst>
                                    <p:set>
                                      <p:cBhvr>
                                        <p:cTn id="140" dur="1" fill="hold">
                                          <p:stCondLst>
                                            <p:cond delay="0"/>
                                          </p:stCondLst>
                                        </p:cTn>
                                        <p:tgtEl>
                                          <p:spTgt spid="37"/>
                                        </p:tgtEl>
                                        <p:attrNameLst>
                                          <p:attrName>style.visibility</p:attrName>
                                        </p:attrNameLst>
                                      </p:cBhvr>
                                      <p:to>
                                        <p:strVal val="hidden"/>
                                      </p:to>
                                    </p:set>
                                  </p:childTnLst>
                                </p:cTn>
                              </p:par>
                            </p:childTnLst>
                          </p:cTn>
                        </p:par>
                        <p:par>
                          <p:cTn id="141" fill="hold">
                            <p:stCondLst>
                              <p:cond delay="0"/>
                            </p:stCondLst>
                            <p:childTnLst>
                              <p:par>
                                <p:cTn id="142" presetID="35" presetClass="path" presetSubtype="0" accel="50000" decel="50000" fill="hold" grpId="1" nodeType="afterEffect">
                                  <p:stCondLst>
                                    <p:cond delay="0"/>
                                  </p:stCondLst>
                                  <p:childTnLst>
                                    <p:animMotion origin="layout" path="M -0.25851 0.01759 L -0.25139 0.04097 " pathEditMode="relative" rAng="0" ptsTypes="AA">
                                      <p:cBhvr>
                                        <p:cTn id="143" dur="500" fill="hold"/>
                                        <p:tgtEl>
                                          <p:spTgt spid="23"/>
                                        </p:tgtEl>
                                        <p:attrNameLst>
                                          <p:attrName>ppt_x</p:attrName>
                                          <p:attrName>ppt_y</p:attrName>
                                        </p:attrNameLst>
                                      </p:cBhvr>
                                      <p:rCtr x="3" y="12"/>
                                    </p:animMotion>
                                  </p:childTnLst>
                                </p:cTn>
                              </p:par>
                              <p:par>
                                <p:cTn id="144" presetID="35" presetClass="path" presetSubtype="0" accel="50000" decel="50000" fill="hold" grpId="1" nodeType="withEffect">
                                  <p:stCondLst>
                                    <p:cond delay="0"/>
                                  </p:stCondLst>
                                  <p:childTnLst>
                                    <p:animMotion origin="layout" path="M -0.27986 -0.32013 L -0.27378 -0.29398 " pathEditMode="relative" rAng="0" ptsTypes="AA">
                                      <p:cBhvr>
                                        <p:cTn id="145" dur="500" fill="hold"/>
                                        <p:tgtEl>
                                          <p:spTgt spid="22"/>
                                        </p:tgtEl>
                                        <p:attrNameLst>
                                          <p:attrName>ppt_x</p:attrName>
                                          <p:attrName>ppt_y</p:attrName>
                                        </p:attrNameLst>
                                      </p:cBhvr>
                                      <p:rCtr x="3" y="13"/>
                                    </p:animMotion>
                                  </p:childTnLst>
                                </p:cTn>
                              </p:par>
                              <p:par>
                                <p:cTn id="146" presetID="42" presetClass="path" presetSubtype="0" accel="50000" decel="50000" fill="hold" grpId="1" nodeType="withEffect">
                                  <p:stCondLst>
                                    <p:cond delay="0"/>
                                  </p:stCondLst>
                                  <p:childTnLst>
                                    <p:animMotion origin="layout" path="M -0.27761 -0.08218 L -0.2724 -0.05972 " pathEditMode="relative" rAng="0" ptsTypes="AA">
                                      <p:cBhvr>
                                        <p:cTn id="147" dur="500" fill="hold"/>
                                        <p:tgtEl>
                                          <p:spTgt spid="27"/>
                                        </p:tgtEl>
                                        <p:attrNameLst>
                                          <p:attrName>ppt_x</p:attrName>
                                          <p:attrName>ppt_y</p:attrName>
                                        </p:attrNameLst>
                                      </p:cBhvr>
                                      <p:rCtr x="3" y="11"/>
                                    </p:animMotion>
                                  </p:childTnLst>
                                </p:cTn>
                              </p:par>
                              <p:par>
                                <p:cTn id="148" presetID="42" presetClass="path" presetSubtype="0" accel="50000" decel="50000" fill="hold" grpId="1" nodeType="withEffect">
                                  <p:stCondLst>
                                    <p:cond delay="0"/>
                                  </p:stCondLst>
                                  <p:childTnLst>
                                    <p:animMotion origin="layout" path="M -0.28402 0.09954 L -0.28142 0.12292 " pathEditMode="relative" rAng="0" ptsTypes="AA">
                                      <p:cBhvr>
                                        <p:cTn id="149" dur="500" fill="hold"/>
                                        <p:tgtEl>
                                          <p:spTgt spid="29"/>
                                        </p:tgtEl>
                                        <p:attrNameLst>
                                          <p:attrName>ppt_x</p:attrName>
                                          <p:attrName>ppt_y</p:attrName>
                                        </p:attrNameLst>
                                      </p:cBhvr>
                                      <p:rCtr x="1" y="12"/>
                                    </p:animMotion>
                                  </p:childTnLst>
                                </p:cTn>
                              </p:par>
                              <p:par>
                                <p:cTn id="150" presetID="42" presetClass="path" presetSubtype="0" accel="50000" decel="50000" fill="hold" grpId="1" nodeType="withEffect">
                                  <p:stCondLst>
                                    <p:cond delay="0"/>
                                  </p:stCondLst>
                                  <p:childTnLst>
                                    <p:animMotion origin="layout" path="M -0.24236 -0.09375 L -0.23837 -0.07107 " pathEditMode="relative" rAng="0" ptsTypes="AA">
                                      <p:cBhvr>
                                        <p:cTn id="151" dur="500" fill="hold"/>
                                        <p:tgtEl>
                                          <p:spTgt spid="28"/>
                                        </p:tgtEl>
                                        <p:attrNameLst>
                                          <p:attrName>ppt_x</p:attrName>
                                          <p:attrName>ppt_y</p:attrName>
                                        </p:attrNameLst>
                                      </p:cBhvr>
                                      <p:rCtr x="2" y="11"/>
                                    </p:animMotion>
                                  </p:childTnLst>
                                </p:cTn>
                              </p:par>
                              <p:par>
                                <p:cTn id="152" presetID="64" presetClass="path" presetSubtype="0" accel="50000" decel="50000" fill="hold" grpId="1" nodeType="withEffect">
                                  <p:stCondLst>
                                    <p:cond delay="0"/>
                                  </p:stCondLst>
                                  <p:childTnLst>
                                    <p:animMotion origin="layout" path="M -0.12951 0.01342 L -0.125 0.03079 " pathEditMode="relative" rAng="0" ptsTypes="AA">
                                      <p:cBhvr>
                                        <p:cTn id="153" dur="500" fill="hold"/>
                                        <p:tgtEl>
                                          <p:spTgt spid="32"/>
                                        </p:tgtEl>
                                        <p:attrNameLst>
                                          <p:attrName>ppt_x</p:attrName>
                                          <p:attrName>ppt_y</p:attrName>
                                        </p:attrNameLst>
                                      </p:cBhvr>
                                      <p:rCtr x="2" y="9"/>
                                    </p:animMotion>
                                  </p:childTnLst>
                                </p:cTn>
                              </p:par>
                              <p:par>
                                <p:cTn id="154" presetID="42" presetClass="path" presetSubtype="0" accel="50000" decel="50000" fill="hold" grpId="1" nodeType="withEffect">
                                  <p:stCondLst>
                                    <p:cond delay="0"/>
                                  </p:stCondLst>
                                  <p:childTnLst>
                                    <p:animMotion origin="layout" path="M -0.29201 0.23866 L -0.2868 0.26042 " pathEditMode="relative" rAng="0" ptsTypes="AA">
                                      <p:cBhvr>
                                        <p:cTn id="155" dur="500" fill="hold"/>
                                        <p:tgtEl>
                                          <p:spTgt spid="24"/>
                                        </p:tgtEl>
                                        <p:attrNameLst>
                                          <p:attrName>ppt_x</p:attrName>
                                          <p:attrName>ppt_y</p:attrName>
                                        </p:attrNameLst>
                                      </p:cBhvr>
                                      <p:rCtr x="3" y="11"/>
                                    </p:animMotion>
                                  </p:childTnLst>
                                </p:cTn>
                              </p:par>
                              <p:par>
                                <p:cTn id="156" presetID="42" presetClass="path" presetSubtype="0" accel="50000" decel="50000" fill="hold" grpId="1" nodeType="withEffect">
                                  <p:stCondLst>
                                    <p:cond delay="0"/>
                                  </p:stCondLst>
                                  <p:childTnLst>
                                    <p:animMotion origin="layout" path="M -0.01979 0.15972 L -0.01372 0.18217 " pathEditMode="relative" rAng="0" ptsTypes="AA">
                                      <p:cBhvr>
                                        <p:cTn id="157" dur="500" fill="hold"/>
                                        <p:tgtEl>
                                          <p:spTgt spid="37"/>
                                        </p:tgtEl>
                                        <p:attrNameLst>
                                          <p:attrName>ppt_x</p:attrName>
                                          <p:attrName>ppt_y</p:attrName>
                                        </p:attrNameLst>
                                      </p:cBhvr>
                                      <p:rCtr x="3" y="11"/>
                                    </p:animMotion>
                                  </p:childTnLst>
                                </p:cTn>
                              </p:par>
                            </p:childTnLst>
                          </p:cTn>
                        </p:par>
                        <p:par>
                          <p:cTn id="158" fill="hold">
                            <p:stCondLst>
                              <p:cond delay="500"/>
                            </p:stCondLst>
                            <p:childTnLst>
                              <p:par>
                                <p:cTn id="159" presetID="1" presetClass="entr" presetSubtype="0" fill="hold" grpId="2" nodeType="afterEffect">
                                  <p:stCondLst>
                                    <p:cond delay="0"/>
                                  </p:stCondLst>
                                  <p:childTnLst>
                                    <p:set>
                                      <p:cBhvr>
                                        <p:cTn id="160" dur="1" fill="hold">
                                          <p:stCondLst>
                                            <p:cond delay="0"/>
                                          </p:stCondLst>
                                        </p:cTn>
                                        <p:tgtEl>
                                          <p:spTgt spid="23"/>
                                        </p:tgtEl>
                                        <p:attrNameLst>
                                          <p:attrName>style.visibility</p:attrName>
                                        </p:attrNameLst>
                                      </p:cBhvr>
                                      <p:to>
                                        <p:strVal val="visible"/>
                                      </p:to>
                                    </p:set>
                                  </p:childTnLst>
                                </p:cTn>
                              </p:par>
                              <p:par>
                                <p:cTn id="161" presetID="1" presetClass="entr" presetSubtype="0" fill="hold" grpId="2" nodeType="withEffect">
                                  <p:stCondLst>
                                    <p:cond delay="0"/>
                                  </p:stCondLst>
                                  <p:childTnLst>
                                    <p:set>
                                      <p:cBhvr>
                                        <p:cTn id="162" dur="1" fill="hold">
                                          <p:stCondLst>
                                            <p:cond delay="0"/>
                                          </p:stCondLst>
                                        </p:cTn>
                                        <p:tgtEl>
                                          <p:spTgt spid="22"/>
                                        </p:tgtEl>
                                        <p:attrNameLst>
                                          <p:attrName>style.visibility</p:attrName>
                                        </p:attrNameLst>
                                      </p:cBhvr>
                                      <p:to>
                                        <p:strVal val="visible"/>
                                      </p:to>
                                    </p:set>
                                  </p:childTnLst>
                                </p:cTn>
                              </p:par>
                              <p:par>
                                <p:cTn id="163" presetID="1" presetClass="entr" presetSubtype="0" fill="hold" grpId="2" nodeType="withEffect">
                                  <p:stCondLst>
                                    <p:cond delay="0"/>
                                  </p:stCondLst>
                                  <p:childTnLst>
                                    <p:set>
                                      <p:cBhvr>
                                        <p:cTn id="164" dur="1" fill="hold">
                                          <p:stCondLst>
                                            <p:cond delay="0"/>
                                          </p:stCondLst>
                                        </p:cTn>
                                        <p:tgtEl>
                                          <p:spTgt spid="27"/>
                                        </p:tgtEl>
                                        <p:attrNameLst>
                                          <p:attrName>style.visibility</p:attrName>
                                        </p:attrNameLst>
                                      </p:cBhvr>
                                      <p:to>
                                        <p:strVal val="visible"/>
                                      </p:to>
                                    </p:set>
                                  </p:childTnLst>
                                </p:cTn>
                              </p:par>
                              <p:par>
                                <p:cTn id="165" presetID="1" presetClass="entr" presetSubtype="0" fill="hold" grpId="2" nodeType="withEffect">
                                  <p:stCondLst>
                                    <p:cond delay="0"/>
                                  </p:stCondLst>
                                  <p:childTnLst>
                                    <p:set>
                                      <p:cBhvr>
                                        <p:cTn id="166" dur="1" fill="hold">
                                          <p:stCondLst>
                                            <p:cond delay="0"/>
                                          </p:stCondLst>
                                        </p:cTn>
                                        <p:tgtEl>
                                          <p:spTgt spid="29"/>
                                        </p:tgtEl>
                                        <p:attrNameLst>
                                          <p:attrName>style.visibility</p:attrName>
                                        </p:attrNameLst>
                                      </p:cBhvr>
                                      <p:to>
                                        <p:strVal val="visible"/>
                                      </p:to>
                                    </p:set>
                                  </p:childTnLst>
                                </p:cTn>
                              </p:par>
                              <p:par>
                                <p:cTn id="167" presetID="1" presetClass="entr" presetSubtype="0" fill="hold" grpId="2" nodeType="withEffect">
                                  <p:stCondLst>
                                    <p:cond delay="0"/>
                                  </p:stCondLst>
                                  <p:childTnLst>
                                    <p:set>
                                      <p:cBhvr>
                                        <p:cTn id="168" dur="1" fill="hold">
                                          <p:stCondLst>
                                            <p:cond delay="0"/>
                                          </p:stCondLst>
                                        </p:cTn>
                                        <p:tgtEl>
                                          <p:spTgt spid="28"/>
                                        </p:tgtEl>
                                        <p:attrNameLst>
                                          <p:attrName>style.visibility</p:attrName>
                                        </p:attrNameLst>
                                      </p:cBhvr>
                                      <p:to>
                                        <p:strVal val="visible"/>
                                      </p:to>
                                    </p:set>
                                  </p:childTnLst>
                                </p:cTn>
                              </p:par>
                              <p:par>
                                <p:cTn id="169" presetID="1" presetClass="entr" presetSubtype="0" fill="hold" grpId="2" nodeType="withEffect">
                                  <p:stCondLst>
                                    <p:cond delay="0"/>
                                  </p:stCondLst>
                                  <p:childTnLst>
                                    <p:set>
                                      <p:cBhvr>
                                        <p:cTn id="170" dur="1" fill="hold">
                                          <p:stCondLst>
                                            <p:cond delay="0"/>
                                          </p:stCondLst>
                                        </p:cTn>
                                        <p:tgtEl>
                                          <p:spTgt spid="32"/>
                                        </p:tgtEl>
                                        <p:attrNameLst>
                                          <p:attrName>style.visibility</p:attrName>
                                        </p:attrNameLst>
                                      </p:cBhvr>
                                      <p:to>
                                        <p:strVal val="visible"/>
                                      </p:to>
                                    </p:set>
                                  </p:childTnLst>
                                </p:cTn>
                              </p:par>
                              <p:par>
                                <p:cTn id="171" presetID="1" presetClass="entr" presetSubtype="0" fill="hold" grpId="2" nodeType="withEffect">
                                  <p:stCondLst>
                                    <p:cond delay="0"/>
                                  </p:stCondLst>
                                  <p:childTnLst>
                                    <p:set>
                                      <p:cBhvr>
                                        <p:cTn id="172" dur="1" fill="hold">
                                          <p:stCondLst>
                                            <p:cond delay="0"/>
                                          </p:stCondLst>
                                        </p:cTn>
                                        <p:tgtEl>
                                          <p:spTgt spid="24"/>
                                        </p:tgtEl>
                                        <p:attrNameLst>
                                          <p:attrName>style.visibility</p:attrName>
                                        </p:attrNameLst>
                                      </p:cBhvr>
                                      <p:to>
                                        <p:strVal val="visible"/>
                                      </p:to>
                                    </p:set>
                                  </p:childTnLst>
                                </p:cTn>
                              </p:par>
                              <p:par>
                                <p:cTn id="173" presetID="1" presetClass="entr" presetSubtype="0" fill="hold" grpId="2" nodeType="withEffect">
                                  <p:stCondLst>
                                    <p:cond delay="0"/>
                                  </p:stCondLst>
                                  <p:childTnLst>
                                    <p:set>
                                      <p:cBhvr>
                                        <p:cTn id="174" dur="1" fill="hold">
                                          <p:stCondLst>
                                            <p:cond delay="0"/>
                                          </p:stCondLst>
                                        </p:cTn>
                                        <p:tgtEl>
                                          <p:spTgt spid="37"/>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6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47"/>
                                        </p:tgtEl>
                                        <p:attrNameLst>
                                          <p:attrName>style.visibility</p:attrName>
                                        </p:attrNameLst>
                                      </p:cBhvr>
                                      <p:to>
                                        <p:strVal val="visible"/>
                                      </p:to>
                                    </p:set>
                                  </p:childTnLst>
                                </p:cTn>
                              </p:par>
                            </p:childTnLst>
                          </p:cTn>
                        </p:par>
                        <p:par>
                          <p:cTn id="181" fill="hold">
                            <p:stCondLst>
                              <p:cond delay="0"/>
                            </p:stCondLst>
                            <p:childTnLst>
                              <p:par>
                                <p:cTn id="182" presetID="63" presetClass="path" presetSubtype="0" accel="50000" decel="50000" fill="hold" grpId="3" nodeType="afterEffect">
                                  <p:stCondLst>
                                    <p:cond delay="0"/>
                                  </p:stCondLst>
                                  <p:childTnLst>
                                    <p:animMotion origin="layout" path="M -0.25625 0.03819 L -0.00052 2.22222E-6 " pathEditMode="relative" rAng="0" ptsTypes="AA">
                                      <p:cBhvr>
                                        <p:cTn id="183" dur="1000" fill="hold"/>
                                        <p:tgtEl>
                                          <p:spTgt spid="23"/>
                                        </p:tgtEl>
                                        <p:attrNameLst>
                                          <p:attrName>ppt_x</p:attrName>
                                          <p:attrName>ppt_y</p:attrName>
                                        </p:attrNameLst>
                                      </p:cBhvr>
                                      <p:rCtr x="128" y="-19"/>
                                    </p:animMotion>
                                  </p:childTnLst>
                                </p:cTn>
                              </p:par>
                              <p:par>
                                <p:cTn id="184" presetID="63" presetClass="path" presetSubtype="0" accel="50000" decel="50000" fill="hold" grpId="3" nodeType="withEffect">
                                  <p:stCondLst>
                                    <p:cond delay="0"/>
                                  </p:stCondLst>
                                  <p:childTnLst>
                                    <p:animMotion origin="layout" path="M -0.2717 -0.29398 L 0.00035 0.00047 " pathEditMode="relative" rAng="0" ptsTypes="AA">
                                      <p:cBhvr>
                                        <p:cTn id="185" dur="1000" fill="hold"/>
                                        <p:tgtEl>
                                          <p:spTgt spid="22"/>
                                        </p:tgtEl>
                                        <p:attrNameLst>
                                          <p:attrName>ppt_x</p:attrName>
                                          <p:attrName>ppt_y</p:attrName>
                                        </p:attrNameLst>
                                      </p:cBhvr>
                                      <p:rCtr x="136" y="147"/>
                                    </p:animMotion>
                                  </p:childTnLst>
                                </p:cTn>
                              </p:par>
                              <p:par>
                                <p:cTn id="186" presetID="63" presetClass="path" presetSubtype="0" accel="50000" decel="50000" fill="hold" grpId="3" nodeType="withEffect">
                                  <p:stCondLst>
                                    <p:cond delay="0"/>
                                  </p:stCondLst>
                                  <p:childTnLst>
                                    <p:animMotion origin="layout" path="M -0.2717 -0.0588 L 0.00034 -7.40741E-7 " pathEditMode="relative" rAng="0" ptsTypes="AA">
                                      <p:cBhvr>
                                        <p:cTn id="187" dur="1000" fill="hold"/>
                                        <p:tgtEl>
                                          <p:spTgt spid="27"/>
                                        </p:tgtEl>
                                        <p:attrNameLst>
                                          <p:attrName>ppt_x</p:attrName>
                                          <p:attrName>ppt_y</p:attrName>
                                        </p:attrNameLst>
                                      </p:cBhvr>
                                      <p:rCtr x="136" y="29"/>
                                    </p:animMotion>
                                  </p:childTnLst>
                                </p:cTn>
                              </p:par>
                              <p:par>
                                <p:cTn id="188" presetID="63" presetClass="path" presetSubtype="0" accel="50000" decel="50000" fill="hold" grpId="3" nodeType="withEffect">
                                  <p:stCondLst>
                                    <p:cond delay="0"/>
                                  </p:stCondLst>
                                  <p:childTnLst>
                                    <p:animMotion origin="layout" path="M -0.28211 0.12014 L 0.00035 0.0007 " pathEditMode="relative" rAng="0" ptsTypes="AA">
                                      <p:cBhvr>
                                        <p:cTn id="189" dur="1000" fill="hold"/>
                                        <p:tgtEl>
                                          <p:spTgt spid="29"/>
                                        </p:tgtEl>
                                        <p:attrNameLst>
                                          <p:attrName>ppt_x</p:attrName>
                                          <p:attrName>ppt_y</p:attrName>
                                        </p:attrNameLst>
                                      </p:cBhvr>
                                      <p:rCtr x="141" y="-60"/>
                                    </p:animMotion>
                                  </p:childTnLst>
                                </p:cTn>
                              </p:par>
                              <p:par>
                                <p:cTn id="190" presetID="63" presetClass="path" presetSubtype="0" accel="50000" decel="50000" fill="hold" grpId="3" nodeType="withEffect">
                                  <p:stCondLst>
                                    <p:cond delay="0"/>
                                  </p:stCondLst>
                                  <p:childTnLst>
                                    <p:animMotion origin="layout" path="M -0.24323 -0.07755 L -0.00104 0.00046 " pathEditMode="relative" rAng="0" ptsTypes="AA">
                                      <p:cBhvr>
                                        <p:cTn id="191" dur="1000" fill="hold"/>
                                        <p:tgtEl>
                                          <p:spTgt spid="28"/>
                                        </p:tgtEl>
                                        <p:attrNameLst>
                                          <p:attrName>ppt_x</p:attrName>
                                          <p:attrName>ppt_y</p:attrName>
                                        </p:attrNameLst>
                                      </p:cBhvr>
                                      <p:rCtr x="121" y="39"/>
                                    </p:animMotion>
                                  </p:childTnLst>
                                </p:cTn>
                              </p:par>
                              <p:par>
                                <p:cTn id="192" presetID="63" presetClass="path" presetSubtype="0" accel="50000" decel="50000" fill="hold" grpId="3" nodeType="withEffect">
                                  <p:stCondLst>
                                    <p:cond delay="0"/>
                                  </p:stCondLst>
                                  <p:childTnLst>
                                    <p:animMotion origin="layout" path="M -0.12639 0.02801 L 0.00035 0.00023 " pathEditMode="relative" rAng="0" ptsTypes="AA">
                                      <p:cBhvr>
                                        <p:cTn id="193" dur="1000" fill="hold"/>
                                        <p:tgtEl>
                                          <p:spTgt spid="32"/>
                                        </p:tgtEl>
                                        <p:attrNameLst>
                                          <p:attrName>ppt_x</p:attrName>
                                          <p:attrName>ppt_y</p:attrName>
                                        </p:attrNameLst>
                                      </p:cBhvr>
                                      <p:rCtr x="63" y="-14"/>
                                    </p:animMotion>
                                  </p:childTnLst>
                                </p:cTn>
                              </p:par>
                              <p:par>
                                <p:cTn id="194" presetID="63" presetClass="path" presetSubtype="0" accel="50000" decel="50000" fill="hold" grpId="3" nodeType="withEffect">
                                  <p:stCondLst>
                                    <p:cond delay="0"/>
                                  </p:stCondLst>
                                  <p:childTnLst>
                                    <p:animMotion origin="layout" path="M -0.28611 0.26042 L 0.00226 -2.96296E-6 " pathEditMode="relative" rAng="0" ptsTypes="AA">
                                      <p:cBhvr>
                                        <p:cTn id="195" dur="1000" fill="hold"/>
                                        <p:tgtEl>
                                          <p:spTgt spid="24"/>
                                        </p:tgtEl>
                                        <p:attrNameLst>
                                          <p:attrName>ppt_x</p:attrName>
                                          <p:attrName>ppt_y</p:attrName>
                                        </p:attrNameLst>
                                      </p:cBhvr>
                                      <p:rCtr x="144" y="-130"/>
                                    </p:animMotion>
                                  </p:childTnLst>
                                </p:cTn>
                              </p:par>
                              <p:par>
                                <p:cTn id="196" presetID="63" presetClass="path" presetSubtype="0" accel="50000" decel="50000" fill="hold" grpId="3" nodeType="withEffect">
                                  <p:stCondLst>
                                    <p:cond delay="0"/>
                                  </p:stCondLst>
                                  <p:childTnLst>
                                    <p:animMotion origin="layout" path="M -0.02136 0.1794 L 0.22101 -0.0331 " pathEditMode="relative" rAng="0" ptsTypes="AA">
                                      <p:cBhvr>
                                        <p:cTn id="197" dur="1000" fill="hold"/>
                                        <p:tgtEl>
                                          <p:spTgt spid="37"/>
                                        </p:tgtEl>
                                        <p:attrNameLst>
                                          <p:attrName>ppt_x</p:attrName>
                                          <p:attrName>ppt_y</p:attrName>
                                        </p:attrNameLst>
                                      </p:cBhvr>
                                      <p:rCtr x="121" y="-106"/>
                                    </p:animMotion>
                                  </p:childTnLst>
                                </p:cTn>
                              </p:par>
                            </p:childTnLst>
                          </p:cTn>
                        </p:par>
                      </p:childTnLst>
                    </p:cTn>
                  </p:par>
                  <p:par>
                    <p:cTn id="198" fill="hold">
                      <p:stCondLst>
                        <p:cond delay="indefinite"/>
                      </p:stCondLst>
                      <p:childTnLst>
                        <p:par>
                          <p:cTn id="199" fill="hold">
                            <p:stCondLst>
                              <p:cond delay="0"/>
                            </p:stCondLst>
                            <p:childTnLst>
                              <p:par>
                                <p:cTn id="200" presetID="63" presetClass="path" presetSubtype="0" accel="50000" decel="50000" fill="hold" grpId="1" nodeType="clickEffect">
                                  <p:stCondLst>
                                    <p:cond delay="0"/>
                                  </p:stCondLst>
                                  <p:childTnLst>
                                    <p:animMotion origin="layout" path="M 5E-6 -0.06273 L 0.19879 -0.08518 " pathEditMode="relative" rAng="0" ptsTypes="AA">
                                      <p:cBhvr>
                                        <p:cTn id="201" dur="1000" fill="hold"/>
                                        <p:tgtEl>
                                          <p:spTgt spid="15"/>
                                        </p:tgtEl>
                                        <p:attrNameLst>
                                          <p:attrName>ppt_x</p:attrName>
                                          <p:attrName>ppt_y</p:attrName>
                                        </p:attrNameLst>
                                      </p:cBhvr>
                                      <p:rCtr x="99" y="-11"/>
                                    </p:animMotion>
                                  </p:childTnLst>
                                </p:cTn>
                              </p:par>
                              <p:par>
                                <p:cTn id="202" presetID="63" presetClass="path" presetSubtype="0" accel="50000" decel="50000" fill="hold" grpId="1" nodeType="withEffect">
                                  <p:stCondLst>
                                    <p:cond delay="0"/>
                                  </p:stCondLst>
                                  <p:childTnLst>
                                    <p:animMotion origin="layout" path="M 4.16667E-6 -0.025 L 0.19687 -0.0456 " pathEditMode="relative" rAng="0" ptsTypes="AA">
                                      <p:cBhvr>
                                        <p:cTn id="203" dur="1000" fill="hold"/>
                                        <p:tgtEl>
                                          <p:spTgt spid="17"/>
                                        </p:tgtEl>
                                        <p:attrNameLst>
                                          <p:attrName>ppt_x</p:attrName>
                                          <p:attrName>ppt_y</p:attrName>
                                        </p:attrNameLst>
                                      </p:cBhvr>
                                      <p:rCtr x="98" y="-10"/>
                                    </p:animMotion>
                                  </p:childTnLst>
                                </p:cTn>
                              </p:par>
                              <p:par>
                                <p:cTn id="204" presetID="63" presetClass="path" presetSubtype="0" accel="50000" decel="50000" fill="hold" grpId="1" nodeType="withEffect">
                                  <p:stCondLst>
                                    <p:cond delay="0"/>
                                  </p:stCondLst>
                                  <p:childTnLst>
                                    <p:animMotion origin="layout" path="M -1.38889E-6 0.01204 L 0.18108 -0.00092 " pathEditMode="relative" rAng="0" ptsTypes="AA">
                                      <p:cBhvr>
                                        <p:cTn id="205" dur="1000" fill="hold"/>
                                        <p:tgtEl>
                                          <p:spTgt spid="19"/>
                                        </p:tgtEl>
                                        <p:attrNameLst>
                                          <p:attrName>ppt_x</p:attrName>
                                          <p:attrName>ppt_y</p:attrName>
                                        </p:attrNameLst>
                                      </p:cBhvr>
                                      <p:rCtr x="90" y="-6"/>
                                    </p:animMotion>
                                  </p:childTnLst>
                                </p:cTn>
                              </p:par>
                              <p:par>
                                <p:cTn id="206" presetID="63" presetClass="path" presetSubtype="0" accel="50000" decel="50000" fill="hold" grpId="1" nodeType="withEffect">
                                  <p:stCondLst>
                                    <p:cond delay="0"/>
                                  </p:stCondLst>
                                  <p:childTnLst>
                                    <p:animMotion origin="layout" path="M 0.0007 0.05741 L 0.21233 0.03496 " pathEditMode="relative" rAng="0" ptsTypes="AA">
                                      <p:cBhvr>
                                        <p:cTn id="207" dur="1000" fill="hold"/>
                                        <p:tgtEl>
                                          <p:spTgt spid="21"/>
                                        </p:tgtEl>
                                        <p:attrNameLst>
                                          <p:attrName>ppt_x</p:attrName>
                                          <p:attrName>ppt_y</p:attrName>
                                        </p:attrNameLst>
                                      </p:cBhvr>
                                      <p:rCtr x="106" y="-11"/>
                                    </p:animMotion>
                                  </p:childTnLst>
                                </p:cTn>
                              </p:par>
                            </p:childTnLst>
                          </p:cTn>
                        </p:par>
                      </p:childTnLst>
                    </p:cTn>
                  </p:par>
                  <p:par>
                    <p:cTn id="208" fill="hold">
                      <p:stCondLst>
                        <p:cond delay="indefinite"/>
                      </p:stCondLst>
                      <p:childTnLst>
                        <p:par>
                          <p:cTn id="209" fill="hold">
                            <p:stCondLst>
                              <p:cond delay="0"/>
                            </p:stCondLst>
                            <p:childTnLst>
                              <p:par>
                                <p:cTn id="210" presetID="1" presetClass="exit" presetSubtype="0" fill="hold" grpId="2" nodeType="clickEffect">
                                  <p:stCondLst>
                                    <p:cond delay="0"/>
                                  </p:stCondLst>
                                  <p:childTnLst>
                                    <p:set>
                                      <p:cBhvr>
                                        <p:cTn id="211" dur="1" fill="hold">
                                          <p:stCondLst>
                                            <p:cond delay="0"/>
                                          </p:stCondLst>
                                        </p:cTn>
                                        <p:tgtEl>
                                          <p:spTgt spid="15"/>
                                        </p:tgtEl>
                                        <p:attrNameLst>
                                          <p:attrName>style.visibility</p:attrName>
                                        </p:attrNameLst>
                                      </p:cBhvr>
                                      <p:to>
                                        <p:strVal val="hidden"/>
                                      </p:to>
                                    </p:set>
                                  </p:childTnLst>
                                </p:cTn>
                              </p:par>
                              <p:par>
                                <p:cTn id="212" presetID="1" presetClass="exit" presetSubtype="0" fill="hold" grpId="2" nodeType="withEffect">
                                  <p:stCondLst>
                                    <p:cond delay="0"/>
                                  </p:stCondLst>
                                  <p:childTnLst>
                                    <p:set>
                                      <p:cBhvr>
                                        <p:cTn id="213" dur="1" fill="hold">
                                          <p:stCondLst>
                                            <p:cond delay="0"/>
                                          </p:stCondLst>
                                        </p:cTn>
                                        <p:tgtEl>
                                          <p:spTgt spid="17"/>
                                        </p:tgtEl>
                                        <p:attrNameLst>
                                          <p:attrName>style.visibility</p:attrName>
                                        </p:attrNameLst>
                                      </p:cBhvr>
                                      <p:to>
                                        <p:strVal val="hidden"/>
                                      </p:to>
                                    </p:set>
                                  </p:childTnLst>
                                </p:cTn>
                              </p:par>
                              <p:par>
                                <p:cTn id="214" presetID="1" presetClass="exit" presetSubtype="0" fill="hold" grpId="2" nodeType="withEffect">
                                  <p:stCondLst>
                                    <p:cond delay="0"/>
                                  </p:stCondLst>
                                  <p:childTnLst>
                                    <p:set>
                                      <p:cBhvr>
                                        <p:cTn id="215" dur="1" fill="hold">
                                          <p:stCondLst>
                                            <p:cond delay="0"/>
                                          </p:stCondLst>
                                        </p:cTn>
                                        <p:tgtEl>
                                          <p:spTgt spid="19"/>
                                        </p:tgtEl>
                                        <p:attrNameLst>
                                          <p:attrName>style.visibility</p:attrName>
                                        </p:attrNameLst>
                                      </p:cBhvr>
                                      <p:to>
                                        <p:strVal val="hidden"/>
                                      </p:to>
                                    </p:set>
                                  </p:childTnLst>
                                </p:cTn>
                              </p:par>
                              <p:par>
                                <p:cTn id="216" presetID="1" presetClass="exit" presetSubtype="0" fill="hold" grpId="2" nodeType="withEffect">
                                  <p:stCondLst>
                                    <p:cond delay="0"/>
                                  </p:stCondLst>
                                  <p:childTnLst>
                                    <p:set>
                                      <p:cBhvr>
                                        <p:cTn id="217" dur="1" fill="hold">
                                          <p:stCondLst>
                                            <p:cond delay="0"/>
                                          </p:stCondLst>
                                        </p:cTn>
                                        <p:tgtEl>
                                          <p:spTgt spid="21"/>
                                        </p:tgtEl>
                                        <p:attrNameLst>
                                          <p:attrName>style.visibility</p:attrName>
                                        </p:attrNameLst>
                                      </p:cBhvr>
                                      <p:to>
                                        <p:strVal val="hidden"/>
                                      </p:to>
                                    </p:set>
                                  </p:childTnLst>
                                </p:cTn>
                              </p:par>
                              <p:par>
                                <p:cTn id="218" presetID="1" presetClass="exit" presetSubtype="0" fill="hold" grpId="0" nodeType="withEffect">
                                  <p:stCondLst>
                                    <p:cond delay="0"/>
                                  </p:stCondLst>
                                  <p:childTnLst>
                                    <p:set>
                                      <p:cBhvr>
                                        <p:cTn id="219" dur="1" fill="hold">
                                          <p:stCondLst>
                                            <p:cond delay="0"/>
                                          </p:stCondLst>
                                        </p:cTn>
                                        <p:tgtEl>
                                          <p:spTgt spid="36"/>
                                        </p:tgtEl>
                                        <p:attrNameLst>
                                          <p:attrName>style.visibility</p:attrName>
                                        </p:attrNameLst>
                                      </p:cBhvr>
                                      <p:to>
                                        <p:strVal val="hidden"/>
                                      </p:to>
                                    </p:set>
                                  </p:childTnLst>
                                </p:cTn>
                              </p:par>
                              <p:par>
                                <p:cTn id="220" presetID="1" presetClass="exit" presetSubtype="0" fill="hold" grpId="0" nodeType="withEffect">
                                  <p:stCondLst>
                                    <p:cond delay="0"/>
                                  </p:stCondLst>
                                  <p:childTnLst>
                                    <p:set>
                                      <p:cBhvr>
                                        <p:cTn id="221" dur="1" fill="hold">
                                          <p:stCondLst>
                                            <p:cond delay="0"/>
                                          </p:stCondLst>
                                        </p:cTn>
                                        <p:tgtEl>
                                          <p:spTgt spid="26"/>
                                        </p:tgtEl>
                                        <p:attrNameLst>
                                          <p:attrName>style.visibility</p:attrName>
                                        </p:attrNameLst>
                                      </p:cBhvr>
                                      <p:to>
                                        <p:strVal val="hidden"/>
                                      </p:to>
                                    </p:set>
                                  </p:childTnLst>
                                </p:cTn>
                              </p:par>
                              <p:par>
                                <p:cTn id="222" presetID="1" presetClass="exit" presetSubtype="0" fill="hold" grpId="0" nodeType="withEffect">
                                  <p:stCondLst>
                                    <p:cond delay="0"/>
                                  </p:stCondLst>
                                  <p:childTnLst>
                                    <p:set>
                                      <p:cBhvr>
                                        <p:cTn id="223" dur="1" fill="hold">
                                          <p:stCondLst>
                                            <p:cond delay="0"/>
                                          </p:stCondLst>
                                        </p:cTn>
                                        <p:tgtEl>
                                          <p:spTgt spid="25"/>
                                        </p:tgtEl>
                                        <p:attrNameLst>
                                          <p:attrName>style.visibility</p:attrName>
                                        </p:attrNameLst>
                                      </p:cBhvr>
                                      <p:to>
                                        <p:strVal val="hidden"/>
                                      </p:to>
                                    </p:set>
                                  </p:childTnLst>
                                </p:cTn>
                              </p:par>
                              <p:par>
                                <p:cTn id="224" presetID="1" presetClass="exit" presetSubtype="0" fill="hold" grpId="0" nodeType="withEffect">
                                  <p:stCondLst>
                                    <p:cond delay="0"/>
                                  </p:stCondLst>
                                  <p:childTnLst>
                                    <p:set>
                                      <p:cBhvr>
                                        <p:cTn id="225" dur="1" fill="hold">
                                          <p:stCondLst>
                                            <p:cond delay="0"/>
                                          </p:stCondLst>
                                        </p:cTn>
                                        <p:tgtEl>
                                          <p:spTgt spid="30"/>
                                        </p:tgtEl>
                                        <p:attrNameLst>
                                          <p:attrName>style.visibility</p:attrName>
                                        </p:attrNameLst>
                                      </p:cBhvr>
                                      <p:to>
                                        <p:strVal val="hidden"/>
                                      </p:to>
                                    </p:set>
                                  </p:childTnLst>
                                </p:cTn>
                              </p:par>
                              <p:par>
                                <p:cTn id="226" presetID="1" presetClass="exit" presetSubtype="0" fill="hold" grpId="0" nodeType="withEffect">
                                  <p:stCondLst>
                                    <p:cond delay="0"/>
                                  </p:stCondLst>
                                  <p:childTnLst>
                                    <p:set>
                                      <p:cBhvr>
                                        <p:cTn id="227" dur="1" fill="hold">
                                          <p:stCondLst>
                                            <p:cond delay="0"/>
                                          </p:stCondLst>
                                        </p:cTn>
                                        <p:tgtEl>
                                          <p:spTgt spid="31"/>
                                        </p:tgtEl>
                                        <p:attrNameLst>
                                          <p:attrName>style.visibility</p:attrName>
                                        </p:attrNameLst>
                                      </p:cBhvr>
                                      <p:to>
                                        <p:strVal val="hidden"/>
                                      </p:to>
                                    </p:set>
                                  </p:childTnLst>
                                </p:cTn>
                              </p:par>
                              <p:par>
                                <p:cTn id="228" presetID="1" presetClass="exit" presetSubtype="0" fill="hold" grpId="0" nodeType="withEffect">
                                  <p:stCondLst>
                                    <p:cond delay="0"/>
                                  </p:stCondLst>
                                  <p:childTnLst>
                                    <p:set>
                                      <p:cBhvr>
                                        <p:cTn id="229" dur="1" fill="hold">
                                          <p:stCondLst>
                                            <p:cond delay="0"/>
                                          </p:stCondLst>
                                        </p:cTn>
                                        <p:tgtEl>
                                          <p:spTgt spid="33"/>
                                        </p:tgtEl>
                                        <p:attrNameLst>
                                          <p:attrName>style.visibility</p:attrName>
                                        </p:attrNameLst>
                                      </p:cBhvr>
                                      <p:to>
                                        <p:strVal val="hidden"/>
                                      </p:to>
                                    </p:set>
                                  </p:childTnLst>
                                </p:cTn>
                              </p:par>
                              <p:par>
                                <p:cTn id="230" presetID="1" presetClass="exit" presetSubtype="0" fill="hold" grpId="0" nodeType="withEffect">
                                  <p:stCondLst>
                                    <p:cond delay="0"/>
                                  </p:stCondLst>
                                  <p:childTnLst>
                                    <p:set>
                                      <p:cBhvr>
                                        <p:cTn id="231" dur="1" fill="hold">
                                          <p:stCondLst>
                                            <p:cond delay="0"/>
                                          </p:stCondLst>
                                        </p:cTn>
                                        <p:tgtEl>
                                          <p:spTgt spid="35"/>
                                        </p:tgtEl>
                                        <p:attrNameLst>
                                          <p:attrName>style.visibility</p:attrName>
                                        </p:attrNameLst>
                                      </p:cBhvr>
                                      <p:to>
                                        <p:strVal val="hidden"/>
                                      </p:to>
                                    </p:set>
                                  </p:childTnLst>
                                </p:cTn>
                              </p:par>
                              <p:par>
                                <p:cTn id="232" presetID="1" presetClass="exit" presetSubtype="0" fill="hold" grpId="0" nodeType="withEffect">
                                  <p:stCondLst>
                                    <p:cond delay="0"/>
                                  </p:stCondLst>
                                  <p:childTnLst>
                                    <p:set>
                                      <p:cBhvr>
                                        <p:cTn id="233" dur="1" fill="hold">
                                          <p:stCondLst>
                                            <p:cond delay="0"/>
                                          </p:stCondLst>
                                        </p:cTn>
                                        <p:tgtEl>
                                          <p:spTgt spid="34"/>
                                        </p:tgtEl>
                                        <p:attrNameLst>
                                          <p:attrName>style.visibility</p:attrName>
                                        </p:attrNameLst>
                                      </p:cBhvr>
                                      <p:to>
                                        <p:strVal val="hidden"/>
                                      </p:to>
                                    </p:set>
                                  </p:childTnLst>
                                </p:cTn>
                              </p:par>
                              <p:par>
                                <p:cTn id="234" presetID="1" presetClass="exit" presetSubtype="0" fill="hold" grpId="0" nodeType="withEffect">
                                  <p:stCondLst>
                                    <p:cond delay="0"/>
                                  </p:stCondLst>
                                  <p:childTnLst>
                                    <p:set>
                                      <p:cBhvr>
                                        <p:cTn id="235" dur="1" fill="hold">
                                          <p:stCondLst>
                                            <p:cond delay="0"/>
                                          </p:stCondLst>
                                        </p:cTn>
                                        <p:tgtEl>
                                          <p:spTgt spid="38"/>
                                        </p:tgtEl>
                                        <p:attrNameLst>
                                          <p:attrName>style.visibility</p:attrName>
                                        </p:attrNameLst>
                                      </p:cBhvr>
                                      <p:to>
                                        <p:strVal val="hidden"/>
                                      </p:to>
                                    </p:set>
                                  </p:childTnLst>
                                </p:cTn>
                              </p:par>
                              <p:par>
                                <p:cTn id="236" presetID="1" presetClass="exit" presetSubtype="0" fill="hold" grpId="0" nodeType="withEffect">
                                  <p:stCondLst>
                                    <p:cond delay="0"/>
                                  </p:stCondLst>
                                  <p:childTnLst>
                                    <p:set>
                                      <p:cBhvr>
                                        <p:cTn id="237" dur="1" fill="hold">
                                          <p:stCondLst>
                                            <p:cond delay="0"/>
                                          </p:stCondLst>
                                        </p:cTn>
                                        <p:tgtEl>
                                          <p:spTgt spid="39"/>
                                        </p:tgtEl>
                                        <p:attrNameLst>
                                          <p:attrName>style.visibility</p:attrName>
                                        </p:attrNameLst>
                                      </p:cBhvr>
                                      <p:to>
                                        <p:strVal val="hidden"/>
                                      </p:to>
                                    </p:set>
                                  </p:childTnLst>
                                </p:cTn>
                              </p:par>
                            </p:childTnLst>
                          </p:cTn>
                        </p:par>
                        <p:par>
                          <p:cTn id="238" fill="hold">
                            <p:stCondLst>
                              <p:cond delay="0"/>
                            </p:stCondLst>
                            <p:childTnLst>
                              <p:par>
                                <p:cTn id="239" presetID="64" presetClass="path" presetSubtype="0" accel="50000" decel="50000" fill="hold" grpId="1" nodeType="afterEffect">
                                  <p:stCondLst>
                                    <p:cond delay="0"/>
                                  </p:stCondLst>
                                  <p:childTnLst>
                                    <p:animMotion origin="layout" path="M -0.2368 -0.12986 L -0.23177 -0.16273 " pathEditMode="relative" rAng="0" ptsTypes="AA">
                                      <p:cBhvr>
                                        <p:cTn id="240" dur="500" fill="hold"/>
                                        <p:tgtEl>
                                          <p:spTgt spid="36"/>
                                        </p:tgtEl>
                                        <p:attrNameLst>
                                          <p:attrName>ppt_x</p:attrName>
                                          <p:attrName>ppt_y</p:attrName>
                                        </p:attrNameLst>
                                      </p:cBhvr>
                                      <p:rCtr x="2" y="-16"/>
                                    </p:animMotion>
                                  </p:childTnLst>
                                </p:cTn>
                              </p:par>
                              <p:par>
                                <p:cTn id="241" presetID="64" presetClass="path" presetSubtype="0" accel="50000" decel="50000" fill="hold" grpId="1" nodeType="withEffect">
                                  <p:stCondLst>
                                    <p:cond delay="0"/>
                                  </p:stCondLst>
                                  <p:childTnLst>
                                    <p:animMotion origin="layout" path="M -0.22517 0.01713 L -0.21597 -0.01226 " pathEditMode="relative" rAng="0" ptsTypes="AA">
                                      <p:cBhvr>
                                        <p:cTn id="242" dur="500" fill="hold"/>
                                        <p:tgtEl>
                                          <p:spTgt spid="26"/>
                                        </p:tgtEl>
                                        <p:attrNameLst>
                                          <p:attrName>ppt_x</p:attrName>
                                          <p:attrName>ppt_y</p:attrName>
                                        </p:attrNameLst>
                                      </p:cBhvr>
                                      <p:rCtr x="5" y="-15"/>
                                    </p:animMotion>
                                  </p:childTnLst>
                                </p:cTn>
                              </p:par>
                              <p:par>
                                <p:cTn id="243" presetID="64" presetClass="path" presetSubtype="0" accel="50000" decel="50000" fill="hold" grpId="1" nodeType="withEffect">
                                  <p:stCondLst>
                                    <p:cond delay="0"/>
                                  </p:stCondLst>
                                  <p:childTnLst>
                                    <p:animMotion origin="layout" path="M -0.16059 0.0919 L -0.15538 0.06088 " pathEditMode="relative" rAng="0" ptsTypes="AA">
                                      <p:cBhvr>
                                        <p:cTn id="244" dur="500" fill="hold"/>
                                        <p:tgtEl>
                                          <p:spTgt spid="25"/>
                                        </p:tgtEl>
                                        <p:attrNameLst>
                                          <p:attrName>ppt_x</p:attrName>
                                          <p:attrName>ppt_y</p:attrName>
                                        </p:attrNameLst>
                                      </p:cBhvr>
                                      <p:rCtr x="3" y="-16"/>
                                    </p:animMotion>
                                  </p:childTnLst>
                                </p:cTn>
                              </p:par>
                              <p:par>
                                <p:cTn id="245" presetID="64" presetClass="path" presetSubtype="0" accel="50000" decel="50000" fill="hold" grpId="1" nodeType="withEffect">
                                  <p:stCondLst>
                                    <p:cond delay="0"/>
                                  </p:stCondLst>
                                  <p:childTnLst>
                                    <p:animMotion origin="layout" path="M -0.24601 0.11204 L -0.22587 0.06945 " pathEditMode="relative" rAng="0" ptsTypes="AA">
                                      <p:cBhvr>
                                        <p:cTn id="246" dur="500" fill="hold"/>
                                        <p:tgtEl>
                                          <p:spTgt spid="30"/>
                                        </p:tgtEl>
                                        <p:attrNameLst>
                                          <p:attrName>ppt_x</p:attrName>
                                          <p:attrName>ppt_y</p:attrName>
                                        </p:attrNameLst>
                                      </p:cBhvr>
                                      <p:rCtr x="10" y="-21"/>
                                    </p:animMotion>
                                  </p:childTnLst>
                                </p:cTn>
                              </p:par>
                              <p:par>
                                <p:cTn id="247" presetID="64" presetClass="path" presetSubtype="0" accel="50000" decel="50000" fill="hold" grpId="1" nodeType="withEffect">
                                  <p:stCondLst>
                                    <p:cond delay="0"/>
                                  </p:stCondLst>
                                  <p:childTnLst>
                                    <p:animMotion origin="layout" path="M -0.20226 -0.08819 L -0.19896 -0.12453 " pathEditMode="relative" rAng="0" ptsTypes="AA">
                                      <p:cBhvr>
                                        <p:cTn id="248" dur="500" fill="hold"/>
                                        <p:tgtEl>
                                          <p:spTgt spid="31"/>
                                        </p:tgtEl>
                                        <p:attrNameLst>
                                          <p:attrName>ppt_x</p:attrName>
                                          <p:attrName>ppt_y</p:attrName>
                                        </p:attrNameLst>
                                      </p:cBhvr>
                                      <p:rCtr x="2" y="-18"/>
                                    </p:animMotion>
                                  </p:childTnLst>
                                </p:cTn>
                              </p:par>
                              <p:par>
                                <p:cTn id="249" presetID="64" presetClass="path" presetSubtype="0" accel="50000" decel="50000" fill="hold" grpId="1" nodeType="withEffect">
                                  <p:stCondLst>
                                    <p:cond delay="0"/>
                                  </p:stCondLst>
                                  <p:childTnLst>
                                    <p:animMotion origin="layout" path="M -0.26041 -0.04329 L -0.25 -0.07894 " pathEditMode="relative" rAng="0" ptsTypes="AA">
                                      <p:cBhvr>
                                        <p:cTn id="250" dur="500" fill="hold"/>
                                        <p:tgtEl>
                                          <p:spTgt spid="33"/>
                                        </p:tgtEl>
                                        <p:attrNameLst>
                                          <p:attrName>ppt_x</p:attrName>
                                          <p:attrName>ppt_y</p:attrName>
                                        </p:attrNameLst>
                                      </p:cBhvr>
                                      <p:rCtr x="5" y="-18"/>
                                    </p:animMotion>
                                  </p:childTnLst>
                                </p:cTn>
                              </p:par>
                              <p:par>
                                <p:cTn id="251" presetID="64" presetClass="path" presetSubtype="0" accel="50000" decel="50000" fill="hold" grpId="1" nodeType="withEffect">
                                  <p:stCondLst>
                                    <p:cond delay="0"/>
                                  </p:stCondLst>
                                  <p:childTnLst>
                                    <p:animMotion origin="layout" path="M -0.13941 0.03473 L -0.12656 -0.00347 " pathEditMode="relative" rAng="0" ptsTypes="AA">
                                      <p:cBhvr>
                                        <p:cTn id="252" dur="500" fill="hold"/>
                                        <p:tgtEl>
                                          <p:spTgt spid="35"/>
                                        </p:tgtEl>
                                        <p:attrNameLst>
                                          <p:attrName>ppt_x</p:attrName>
                                          <p:attrName>ppt_y</p:attrName>
                                        </p:attrNameLst>
                                      </p:cBhvr>
                                      <p:rCtr x="6" y="-19"/>
                                    </p:animMotion>
                                  </p:childTnLst>
                                </p:cTn>
                              </p:par>
                              <p:par>
                                <p:cTn id="253" presetID="64" presetClass="path" presetSubtype="0" accel="50000" decel="50000" fill="hold" grpId="1" nodeType="withEffect">
                                  <p:stCondLst>
                                    <p:cond delay="0"/>
                                  </p:stCondLst>
                                  <p:childTnLst>
                                    <p:animMotion origin="layout" path="M -0.0625 0.36551 L -0.05989 0.33518 " pathEditMode="relative" rAng="0" ptsTypes="AA">
                                      <p:cBhvr>
                                        <p:cTn id="254" dur="500" fill="hold"/>
                                        <p:tgtEl>
                                          <p:spTgt spid="34"/>
                                        </p:tgtEl>
                                        <p:attrNameLst>
                                          <p:attrName>ppt_x</p:attrName>
                                          <p:attrName>ppt_y</p:attrName>
                                        </p:attrNameLst>
                                      </p:cBhvr>
                                      <p:rCtr x="1" y="-15"/>
                                    </p:animMotion>
                                  </p:childTnLst>
                                </p:cTn>
                              </p:par>
                              <p:par>
                                <p:cTn id="255" presetID="64" presetClass="path" presetSubtype="0" accel="50000" decel="50000" fill="hold" grpId="1" nodeType="withEffect">
                                  <p:stCondLst>
                                    <p:cond delay="0"/>
                                  </p:stCondLst>
                                  <p:childTnLst>
                                    <p:animMotion origin="layout" path="M -0.20764 0.2581 L -0.19983 0.22778 " pathEditMode="relative" rAng="0" ptsTypes="AA">
                                      <p:cBhvr>
                                        <p:cTn id="256" dur="500" fill="hold"/>
                                        <p:tgtEl>
                                          <p:spTgt spid="38"/>
                                        </p:tgtEl>
                                        <p:attrNameLst>
                                          <p:attrName>ppt_x</p:attrName>
                                          <p:attrName>ppt_y</p:attrName>
                                        </p:attrNameLst>
                                      </p:cBhvr>
                                      <p:rCtr x="4" y="-15"/>
                                    </p:animMotion>
                                  </p:childTnLst>
                                </p:cTn>
                              </p:par>
                              <p:par>
                                <p:cTn id="257" presetID="64" presetClass="path" presetSubtype="0" accel="50000" decel="50000" fill="hold" grpId="1" nodeType="withEffect">
                                  <p:stCondLst>
                                    <p:cond delay="0"/>
                                  </p:stCondLst>
                                  <p:childTnLst>
                                    <p:animMotion origin="layout" path="M -0.2533 0.375 L -0.2507 0.3419 " pathEditMode="relative" rAng="0" ptsTypes="AA">
                                      <p:cBhvr>
                                        <p:cTn id="258" dur="500" fill="hold"/>
                                        <p:tgtEl>
                                          <p:spTgt spid="39"/>
                                        </p:tgtEl>
                                        <p:attrNameLst>
                                          <p:attrName>ppt_x</p:attrName>
                                          <p:attrName>ppt_y</p:attrName>
                                        </p:attrNameLst>
                                      </p:cBhvr>
                                      <p:rCtr x="1" y="-17"/>
                                    </p:animMotion>
                                  </p:childTnLst>
                                </p:cTn>
                              </p:par>
                            </p:childTnLst>
                          </p:cTn>
                        </p:par>
                        <p:par>
                          <p:cTn id="259" fill="hold">
                            <p:stCondLst>
                              <p:cond delay="500"/>
                            </p:stCondLst>
                            <p:childTnLst>
                              <p:par>
                                <p:cTn id="260" presetID="1" presetClass="entr" presetSubtype="0" fill="hold" grpId="2" nodeType="afterEffect">
                                  <p:stCondLst>
                                    <p:cond delay="0"/>
                                  </p:stCondLst>
                                  <p:childTnLst>
                                    <p:set>
                                      <p:cBhvr>
                                        <p:cTn id="261" dur="1" fill="hold">
                                          <p:stCondLst>
                                            <p:cond delay="0"/>
                                          </p:stCondLst>
                                        </p:cTn>
                                        <p:tgtEl>
                                          <p:spTgt spid="36"/>
                                        </p:tgtEl>
                                        <p:attrNameLst>
                                          <p:attrName>style.visibility</p:attrName>
                                        </p:attrNameLst>
                                      </p:cBhvr>
                                      <p:to>
                                        <p:strVal val="visible"/>
                                      </p:to>
                                    </p:set>
                                  </p:childTnLst>
                                </p:cTn>
                              </p:par>
                              <p:par>
                                <p:cTn id="262" presetID="1" presetClass="entr" presetSubtype="0" fill="hold" grpId="2" nodeType="withEffect">
                                  <p:stCondLst>
                                    <p:cond delay="0"/>
                                  </p:stCondLst>
                                  <p:childTnLst>
                                    <p:set>
                                      <p:cBhvr>
                                        <p:cTn id="263" dur="1" fill="hold">
                                          <p:stCondLst>
                                            <p:cond delay="0"/>
                                          </p:stCondLst>
                                        </p:cTn>
                                        <p:tgtEl>
                                          <p:spTgt spid="26"/>
                                        </p:tgtEl>
                                        <p:attrNameLst>
                                          <p:attrName>style.visibility</p:attrName>
                                        </p:attrNameLst>
                                      </p:cBhvr>
                                      <p:to>
                                        <p:strVal val="visible"/>
                                      </p:to>
                                    </p:set>
                                  </p:childTnLst>
                                </p:cTn>
                              </p:par>
                              <p:par>
                                <p:cTn id="264" presetID="1" presetClass="entr" presetSubtype="0" fill="hold" grpId="2" nodeType="withEffect">
                                  <p:stCondLst>
                                    <p:cond delay="0"/>
                                  </p:stCondLst>
                                  <p:childTnLst>
                                    <p:set>
                                      <p:cBhvr>
                                        <p:cTn id="265" dur="1" fill="hold">
                                          <p:stCondLst>
                                            <p:cond delay="0"/>
                                          </p:stCondLst>
                                        </p:cTn>
                                        <p:tgtEl>
                                          <p:spTgt spid="25"/>
                                        </p:tgtEl>
                                        <p:attrNameLst>
                                          <p:attrName>style.visibility</p:attrName>
                                        </p:attrNameLst>
                                      </p:cBhvr>
                                      <p:to>
                                        <p:strVal val="visible"/>
                                      </p:to>
                                    </p:set>
                                  </p:childTnLst>
                                </p:cTn>
                              </p:par>
                              <p:par>
                                <p:cTn id="266" presetID="1" presetClass="entr" presetSubtype="0" fill="hold" grpId="2" nodeType="withEffect">
                                  <p:stCondLst>
                                    <p:cond delay="0"/>
                                  </p:stCondLst>
                                  <p:childTnLst>
                                    <p:set>
                                      <p:cBhvr>
                                        <p:cTn id="267" dur="1" fill="hold">
                                          <p:stCondLst>
                                            <p:cond delay="0"/>
                                          </p:stCondLst>
                                        </p:cTn>
                                        <p:tgtEl>
                                          <p:spTgt spid="30"/>
                                        </p:tgtEl>
                                        <p:attrNameLst>
                                          <p:attrName>style.visibility</p:attrName>
                                        </p:attrNameLst>
                                      </p:cBhvr>
                                      <p:to>
                                        <p:strVal val="visible"/>
                                      </p:to>
                                    </p:set>
                                  </p:childTnLst>
                                </p:cTn>
                              </p:par>
                              <p:par>
                                <p:cTn id="268" presetID="1" presetClass="entr" presetSubtype="0" fill="hold" grpId="2" nodeType="withEffect">
                                  <p:stCondLst>
                                    <p:cond delay="0"/>
                                  </p:stCondLst>
                                  <p:childTnLst>
                                    <p:set>
                                      <p:cBhvr>
                                        <p:cTn id="269" dur="1" fill="hold">
                                          <p:stCondLst>
                                            <p:cond delay="0"/>
                                          </p:stCondLst>
                                        </p:cTn>
                                        <p:tgtEl>
                                          <p:spTgt spid="31"/>
                                        </p:tgtEl>
                                        <p:attrNameLst>
                                          <p:attrName>style.visibility</p:attrName>
                                        </p:attrNameLst>
                                      </p:cBhvr>
                                      <p:to>
                                        <p:strVal val="visible"/>
                                      </p:to>
                                    </p:set>
                                  </p:childTnLst>
                                </p:cTn>
                              </p:par>
                              <p:par>
                                <p:cTn id="270" presetID="1" presetClass="entr" presetSubtype="0" fill="hold" grpId="2" nodeType="withEffect">
                                  <p:stCondLst>
                                    <p:cond delay="0"/>
                                  </p:stCondLst>
                                  <p:childTnLst>
                                    <p:set>
                                      <p:cBhvr>
                                        <p:cTn id="271" dur="1" fill="hold">
                                          <p:stCondLst>
                                            <p:cond delay="0"/>
                                          </p:stCondLst>
                                        </p:cTn>
                                        <p:tgtEl>
                                          <p:spTgt spid="33"/>
                                        </p:tgtEl>
                                        <p:attrNameLst>
                                          <p:attrName>style.visibility</p:attrName>
                                        </p:attrNameLst>
                                      </p:cBhvr>
                                      <p:to>
                                        <p:strVal val="visible"/>
                                      </p:to>
                                    </p:set>
                                  </p:childTnLst>
                                </p:cTn>
                              </p:par>
                              <p:par>
                                <p:cTn id="272" presetID="1" presetClass="entr" presetSubtype="0" fill="hold" grpId="2" nodeType="withEffect">
                                  <p:stCondLst>
                                    <p:cond delay="0"/>
                                  </p:stCondLst>
                                  <p:childTnLst>
                                    <p:set>
                                      <p:cBhvr>
                                        <p:cTn id="273" dur="1" fill="hold">
                                          <p:stCondLst>
                                            <p:cond delay="0"/>
                                          </p:stCondLst>
                                        </p:cTn>
                                        <p:tgtEl>
                                          <p:spTgt spid="35"/>
                                        </p:tgtEl>
                                        <p:attrNameLst>
                                          <p:attrName>style.visibility</p:attrName>
                                        </p:attrNameLst>
                                      </p:cBhvr>
                                      <p:to>
                                        <p:strVal val="visible"/>
                                      </p:to>
                                    </p:set>
                                  </p:childTnLst>
                                </p:cTn>
                              </p:par>
                              <p:par>
                                <p:cTn id="274" presetID="1" presetClass="entr" presetSubtype="0" fill="hold" grpId="2" nodeType="withEffect">
                                  <p:stCondLst>
                                    <p:cond delay="0"/>
                                  </p:stCondLst>
                                  <p:childTnLst>
                                    <p:set>
                                      <p:cBhvr>
                                        <p:cTn id="275" dur="1" fill="hold">
                                          <p:stCondLst>
                                            <p:cond delay="0"/>
                                          </p:stCondLst>
                                        </p:cTn>
                                        <p:tgtEl>
                                          <p:spTgt spid="34"/>
                                        </p:tgtEl>
                                        <p:attrNameLst>
                                          <p:attrName>style.visibility</p:attrName>
                                        </p:attrNameLst>
                                      </p:cBhvr>
                                      <p:to>
                                        <p:strVal val="visible"/>
                                      </p:to>
                                    </p:set>
                                  </p:childTnLst>
                                </p:cTn>
                              </p:par>
                              <p:par>
                                <p:cTn id="276" presetID="1" presetClass="entr" presetSubtype="0" fill="hold" grpId="2" nodeType="withEffect">
                                  <p:stCondLst>
                                    <p:cond delay="0"/>
                                  </p:stCondLst>
                                  <p:childTnLst>
                                    <p:set>
                                      <p:cBhvr>
                                        <p:cTn id="277" dur="1" fill="hold">
                                          <p:stCondLst>
                                            <p:cond delay="0"/>
                                          </p:stCondLst>
                                        </p:cTn>
                                        <p:tgtEl>
                                          <p:spTgt spid="38"/>
                                        </p:tgtEl>
                                        <p:attrNameLst>
                                          <p:attrName>style.visibility</p:attrName>
                                        </p:attrNameLst>
                                      </p:cBhvr>
                                      <p:to>
                                        <p:strVal val="visible"/>
                                      </p:to>
                                    </p:set>
                                  </p:childTnLst>
                                </p:cTn>
                              </p:par>
                              <p:par>
                                <p:cTn id="278" presetID="1" presetClass="entr" presetSubtype="0" fill="hold" grpId="2" nodeType="withEffect">
                                  <p:stCondLst>
                                    <p:cond delay="0"/>
                                  </p:stCondLst>
                                  <p:childTnLst>
                                    <p:set>
                                      <p:cBhvr>
                                        <p:cTn id="279" dur="1" fill="hold">
                                          <p:stCondLst>
                                            <p:cond delay="0"/>
                                          </p:stCondLst>
                                        </p:cTn>
                                        <p:tgtEl>
                                          <p:spTgt spid="39"/>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63" presetClass="path" presetSubtype="0" accel="50000" decel="50000" fill="hold" grpId="3" nodeType="clickEffect">
                                  <p:stCondLst>
                                    <p:cond delay="0"/>
                                  </p:stCondLst>
                                  <p:childTnLst>
                                    <p:animMotion origin="layout" path="M -0.23125 -0.16342 L 0.00313 -0.00069 " pathEditMode="relative" rAng="0" ptsTypes="AA">
                                      <p:cBhvr>
                                        <p:cTn id="283" dur="1000" fill="hold"/>
                                        <p:tgtEl>
                                          <p:spTgt spid="36"/>
                                        </p:tgtEl>
                                        <p:attrNameLst>
                                          <p:attrName>ppt_x</p:attrName>
                                          <p:attrName>ppt_y</p:attrName>
                                        </p:attrNameLst>
                                      </p:cBhvr>
                                      <p:rCtr x="117" y="81"/>
                                    </p:animMotion>
                                  </p:childTnLst>
                                </p:cTn>
                              </p:par>
                              <p:par>
                                <p:cTn id="284" presetID="63" presetClass="path" presetSubtype="0" accel="50000" decel="50000" fill="hold" grpId="3" nodeType="withEffect">
                                  <p:stCondLst>
                                    <p:cond delay="0"/>
                                  </p:stCondLst>
                                  <p:childTnLst>
                                    <p:animMotion origin="layout" path="M -0.21858 -0.01018 L 0.00035 0.00024 " pathEditMode="relative" rAng="0" ptsTypes="AA">
                                      <p:cBhvr>
                                        <p:cTn id="285" dur="1000" fill="hold"/>
                                        <p:tgtEl>
                                          <p:spTgt spid="26"/>
                                        </p:tgtEl>
                                        <p:attrNameLst>
                                          <p:attrName>ppt_x</p:attrName>
                                          <p:attrName>ppt_y</p:attrName>
                                        </p:attrNameLst>
                                      </p:cBhvr>
                                      <p:rCtr x="109" y="5"/>
                                    </p:animMotion>
                                  </p:childTnLst>
                                </p:cTn>
                              </p:par>
                              <p:par>
                                <p:cTn id="286" presetID="63" presetClass="path" presetSubtype="0" accel="50000" decel="50000" fill="hold" grpId="3" nodeType="withEffect">
                                  <p:stCondLst>
                                    <p:cond delay="0"/>
                                  </p:stCondLst>
                                  <p:childTnLst>
                                    <p:animMotion origin="layout" path="M -0.15573 0.06134 L 0.00017 2.22222E-6 " pathEditMode="relative" rAng="0" ptsTypes="AA">
                                      <p:cBhvr>
                                        <p:cTn id="287" dur="1000" fill="hold"/>
                                        <p:tgtEl>
                                          <p:spTgt spid="25"/>
                                        </p:tgtEl>
                                        <p:attrNameLst>
                                          <p:attrName>ppt_x</p:attrName>
                                          <p:attrName>ppt_y</p:attrName>
                                        </p:attrNameLst>
                                      </p:cBhvr>
                                      <p:rCtr x="78" y="-31"/>
                                    </p:animMotion>
                                  </p:childTnLst>
                                </p:cTn>
                              </p:par>
                              <p:par>
                                <p:cTn id="288" presetID="63" presetClass="path" presetSubtype="0" accel="50000" decel="50000" fill="hold" grpId="3" nodeType="withEffect">
                                  <p:stCondLst>
                                    <p:cond delay="0"/>
                                  </p:stCondLst>
                                  <p:childTnLst>
                                    <p:animMotion origin="layout" path="M -0.23004 0.06945 L 0.00052 -0.00069 " pathEditMode="relative" rAng="0" ptsTypes="AA">
                                      <p:cBhvr>
                                        <p:cTn id="289" dur="1000" fill="hold"/>
                                        <p:tgtEl>
                                          <p:spTgt spid="30"/>
                                        </p:tgtEl>
                                        <p:attrNameLst>
                                          <p:attrName>ppt_x</p:attrName>
                                          <p:attrName>ppt_y</p:attrName>
                                        </p:attrNameLst>
                                      </p:cBhvr>
                                      <p:rCtr x="115" y="-35"/>
                                    </p:animMotion>
                                  </p:childTnLst>
                                </p:cTn>
                              </p:par>
                              <p:par>
                                <p:cTn id="290" presetID="63" presetClass="path" presetSubtype="0" accel="50000" decel="50000" fill="hold" grpId="3" nodeType="withEffect">
                                  <p:stCondLst>
                                    <p:cond delay="0"/>
                                  </p:stCondLst>
                                  <p:childTnLst>
                                    <p:animMotion origin="layout" path="M -0.20174 -0.12546 L -0.00052 0.00093 " pathEditMode="relative" rAng="0" ptsTypes="AA">
                                      <p:cBhvr>
                                        <p:cTn id="291" dur="1000" fill="hold"/>
                                        <p:tgtEl>
                                          <p:spTgt spid="31"/>
                                        </p:tgtEl>
                                        <p:attrNameLst>
                                          <p:attrName>ppt_x</p:attrName>
                                          <p:attrName>ppt_y</p:attrName>
                                        </p:attrNameLst>
                                      </p:cBhvr>
                                      <p:rCtr x="101" y="63"/>
                                    </p:animMotion>
                                  </p:childTnLst>
                                </p:cTn>
                              </p:par>
                              <p:par>
                                <p:cTn id="292" presetID="63" presetClass="path" presetSubtype="0" accel="50000" decel="50000" fill="hold" grpId="3" nodeType="withEffect">
                                  <p:stCondLst>
                                    <p:cond delay="0"/>
                                  </p:stCondLst>
                                  <p:childTnLst>
                                    <p:animMotion origin="layout" path="M -0.25139 -0.07986 L 0.00122 0.00069 " pathEditMode="relative" rAng="0" ptsTypes="AA">
                                      <p:cBhvr>
                                        <p:cTn id="293" dur="1000" fill="hold"/>
                                        <p:tgtEl>
                                          <p:spTgt spid="33"/>
                                        </p:tgtEl>
                                        <p:attrNameLst>
                                          <p:attrName>ppt_x</p:attrName>
                                          <p:attrName>ppt_y</p:attrName>
                                        </p:attrNameLst>
                                      </p:cBhvr>
                                      <p:rCtr x="126" y="40"/>
                                    </p:animMotion>
                                  </p:childTnLst>
                                </p:cTn>
                              </p:par>
                              <p:par>
                                <p:cTn id="294" presetID="63" presetClass="path" presetSubtype="0" accel="50000" decel="50000" fill="hold" grpId="3" nodeType="withEffect">
                                  <p:stCondLst>
                                    <p:cond delay="0"/>
                                  </p:stCondLst>
                                  <p:childTnLst>
                                    <p:animMotion origin="layout" path="M -0.12726 -0.00277 L -0.00069 0.00139 " pathEditMode="relative" rAng="0" ptsTypes="AA">
                                      <p:cBhvr>
                                        <p:cTn id="295" dur="1000" fill="hold"/>
                                        <p:tgtEl>
                                          <p:spTgt spid="35"/>
                                        </p:tgtEl>
                                        <p:attrNameLst>
                                          <p:attrName>ppt_x</p:attrName>
                                          <p:attrName>ppt_y</p:attrName>
                                        </p:attrNameLst>
                                      </p:cBhvr>
                                      <p:rCtr x="63" y="2"/>
                                    </p:animMotion>
                                  </p:childTnLst>
                                </p:cTn>
                              </p:par>
                              <p:par>
                                <p:cTn id="296" presetID="63" presetClass="path" presetSubtype="0" accel="50000" decel="50000" fill="hold" grpId="3" nodeType="withEffect">
                                  <p:stCondLst>
                                    <p:cond delay="0"/>
                                  </p:stCondLst>
                                  <p:childTnLst>
                                    <p:animMotion origin="layout" path="M -0.0592 0.33241 L -1.94444E-6 0.00162 " pathEditMode="relative" rAng="0" ptsTypes="AA">
                                      <p:cBhvr>
                                        <p:cTn id="297" dur="1000" fill="hold"/>
                                        <p:tgtEl>
                                          <p:spTgt spid="34"/>
                                        </p:tgtEl>
                                        <p:attrNameLst>
                                          <p:attrName>ppt_x</p:attrName>
                                          <p:attrName>ppt_y</p:attrName>
                                        </p:attrNameLst>
                                      </p:cBhvr>
                                      <p:rCtr x="30" y="-166"/>
                                    </p:animMotion>
                                  </p:childTnLst>
                                </p:cTn>
                              </p:par>
                              <p:par>
                                <p:cTn id="298" presetID="63" presetClass="path" presetSubtype="0" accel="50000" decel="50000" fill="hold" grpId="3" nodeType="withEffect">
                                  <p:stCondLst>
                                    <p:cond delay="0"/>
                                  </p:stCondLst>
                                  <p:childTnLst>
                                    <p:animMotion origin="layout" path="M -0.20087 0.22732 L -0.00087 0.00046 " pathEditMode="relative" rAng="0" ptsTypes="AA">
                                      <p:cBhvr>
                                        <p:cTn id="299" dur="1000" fill="hold"/>
                                        <p:tgtEl>
                                          <p:spTgt spid="38"/>
                                        </p:tgtEl>
                                        <p:attrNameLst>
                                          <p:attrName>ppt_x</p:attrName>
                                          <p:attrName>ppt_y</p:attrName>
                                        </p:attrNameLst>
                                      </p:cBhvr>
                                      <p:rCtr x="100" y="-113"/>
                                    </p:animMotion>
                                  </p:childTnLst>
                                </p:cTn>
                              </p:par>
                              <p:par>
                                <p:cTn id="300" presetID="63" presetClass="path" presetSubtype="0" accel="50000" decel="50000" fill="hold" grpId="3" nodeType="withEffect">
                                  <p:stCondLst>
                                    <p:cond delay="0"/>
                                  </p:stCondLst>
                                  <p:childTnLst>
                                    <p:animMotion origin="layout" path="M -0.25087 0.33842 L 0.00121 -0.00185 " pathEditMode="relative" rAng="0" ptsTypes="AA">
                                      <p:cBhvr>
                                        <p:cTn id="301" dur="1000" fill="hold"/>
                                        <p:tgtEl>
                                          <p:spTgt spid="39"/>
                                        </p:tgtEl>
                                        <p:attrNameLst>
                                          <p:attrName>ppt_x</p:attrName>
                                          <p:attrName>ppt_y</p:attrName>
                                        </p:attrNameLst>
                                      </p:cBhvr>
                                      <p:rCtr x="126" y="-170"/>
                                    </p:animMotion>
                                  </p:childTnLst>
                                </p:cTn>
                              </p:par>
                              <p:par>
                                <p:cTn id="302" presetID="35" presetClass="path" presetSubtype="0" accel="50000" decel="50000" fill="hold" grpId="5" nodeType="withEffect">
                                  <p:stCondLst>
                                    <p:cond delay="0"/>
                                  </p:stCondLst>
                                  <p:childTnLst>
                                    <p:animMotion origin="layout" path="M 0.22465 -0.02986 L 1.94444E-6 0.00046 " pathEditMode="relative" rAng="0" ptsTypes="AA">
                                      <p:cBhvr>
                                        <p:cTn id="303" dur="1000" fill="hold"/>
                                        <p:tgtEl>
                                          <p:spTgt spid="37"/>
                                        </p:tgtEl>
                                        <p:attrNameLst>
                                          <p:attrName>ppt_x</p:attrName>
                                          <p:attrName>ppt_y</p:attrName>
                                        </p:attrNameLst>
                                      </p:cBhvr>
                                      <p:rCtr x="-112" y="15"/>
                                    </p:animMotion>
                                  </p:childTnLst>
                                </p:cTn>
                              </p:par>
                            </p:childTnLst>
                          </p:cTn>
                        </p:par>
                      </p:childTnLst>
                    </p:cTn>
                  </p:par>
                  <p:par>
                    <p:cTn id="304" fill="hold">
                      <p:stCondLst>
                        <p:cond delay="indefinite"/>
                      </p:stCondLst>
                      <p:childTnLst>
                        <p:par>
                          <p:cTn id="305" fill="hold">
                            <p:stCondLst>
                              <p:cond delay="0"/>
                            </p:stCondLst>
                            <p:childTnLst>
                              <p:par>
                                <p:cTn id="306" presetID="1" presetClass="entr" presetSubtype="0" fill="hold" nodeType="clickEffect">
                                  <p:stCondLst>
                                    <p:cond delay="0"/>
                                  </p:stCondLst>
                                  <p:childTnLst>
                                    <p:set>
                                      <p:cBhvr>
                                        <p:cTn id="307" dur="1" fill="hold">
                                          <p:stCondLst>
                                            <p:cond delay="0"/>
                                          </p:stCondLst>
                                        </p:cTn>
                                        <p:tgtEl>
                                          <p:spTgt spid="62"/>
                                        </p:tgtEl>
                                        <p:attrNameLst>
                                          <p:attrName>style.visibility</p:attrName>
                                        </p:attrNameLst>
                                      </p:cBhvr>
                                      <p:to>
                                        <p:strVal val="visible"/>
                                      </p:to>
                                    </p:set>
                                  </p:childTnLst>
                                </p:cTn>
                              </p:par>
                              <p:par>
                                <p:cTn id="308" presetID="1" presetClass="entr" presetSubtype="0" fill="hold" grpId="0" nodeType="withEffect">
                                  <p:stCondLst>
                                    <p:cond delay="0"/>
                                  </p:stCondLst>
                                  <p:childTnLst>
                                    <p:set>
                                      <p:cBhvr>
                                        <p:cTn id="309" dur="1" fill="hold">
                                          <p:stCondLst>
                                            <p:cond delay="0"/>
                                          </p:stCondLst>
                                        </p:cTn>
                                        <p:tgtEl>
                                          <p:spTgt spid="65"/>
                                        </p:tgtEl>
                                        <p:attrNameLst>
                                          <p:attrName>style.visibility</p:attrName>
                                        </p:attrNameLst>
                                      </p:cBhvr>
                                      <p:to>
                                        <p:strVal val="visible"/>
                                      </p:to>
                                    </p:set>
                                  </p:childTnLst>
                                </p:cTn>
                              </p:par>
                            </p:childTnLst>
                          </p:cTn>
                        </p:par>
                        <p:par>
                          <p:cTn id="310" fill="hold">
                            <p:stCondLst>
                              <p:cond delay="0"/>
                            </p:stCondLst>
                            <p:childTnLst>
                              <p:par>
                                <p:cTn id="311" presetID="1" presetClass="exit" presetSubtype="0" fill="hold" grpId="5" nodeType="afterEffect">
                                  <p:stCondLst>
                                    <p:cond delay="0"/>
                                  </p:stCondLst>
                                  <p:childTnLst>
                                    <p:set>
                                      <p:cBhvr>
                                        <p:cTn id="312" dur="1" fill="hold">
                                          <p:stCondLst>
                                            <p:cond delay="0"/>
                                          </p:stCondLst>
                                        </p:cTn>
                                        <p:tgtEl>
                                          <p:spTgt spid="34"/>
                                        </p:tgtEl>
                                        <p:attrNameLst>
                                          <p:attrName>style.visibility</p:attrName>
                                        </p:attrNameLst>
                                      </p:cBhvr>
                                      <p:to>
                                        <p:strVal val="hidden"/>
                                      </p:to>
                                    </p:set>
                                  </p:childTnLst>
                                </p:cTn>
                              </p:par>
                              <p:par>
                                <p:cTn id="313" presetID="1" presetClass="exit" presetSubtype="0" fill="hold" grpId="5" nodeType="withEffect">
                                  <p:stCondLst>
                                    <p:cond delay="0"/>
                                  </p:stCondLst>
                                  <p:childTnLst>
                                    <p:set>
                                      <p:cBhvr>
                                        <p:cTn id="314" dur="1" fill="hold">
                                          <p:stCondLst>
                                            <p:cond delay="0"/>
                                          </p:stCondLst>
                                        </p:cTn>
                                        <p:tgtEl>
                                          <p:spTgt spid="25"/>
                                        </p:tgtEl>
                                        <p:attrNameLst>
                                          <p:attrName>style.visibility</p:attrName>
                                        </p:attrNameLst>
                                      </p:cBhvr>
                                      <p:to>
                                        <p:strVal val="hidden"/>
                                      </p:to>
                                    </p:set>
                                  </p:childTnLst>
                                </p:cTn>
                              </p:par>
                              <p:par>
                                <p:cTn id="315" presetID="1" presetClass="exit" presetSubtype="0" fill="hold" grpId="5" nodeType="withEffect">
                                  <p:stCondLst>
                                    <p:cond delay="0"/>
                                  </p:stCondLst>
                                  <p:childTnLst>
                                    <p:set>
                                      <p:cBhvr>
                                        <p:cTn id="316" dur="1" fill="hold">
                                          <p:stCondLst>
                                            <p:cond delay="0"/>
                                          </p:stCondLst>
                                        </p:cTn>
                                        <p:tgtEl>
                                          <p:spTgt spid="23"/>
                                        </p:tgtEl>
                                        <p:attrNameLst>
                                          <p:attrName>style.visibility</p:attrName>
                                        </p:attrNameLst>
                                      </p:cBhvr>
                                      <p:to>
                                        <p:strVal val="hidden"/>
                                      </p:to>
                                    </p:set>
                                  </p:childTnLst>
                                </p:cTn>
                              </p:par>
                              <p:par>
                                <p:cTn id="317" presetID="1" presetClass="entr" presetSubtype="0" fill="hold" grpId="0" nodeType="withEffect">
                                  <p:stCondLst>
                                    <p:cond delay="0"/>
                                  </p:stCondLst>
                                  <p:childTnLst>
                                    <p:set>
                                      <p:cBhvr>
                                        <p:cTn id="318" dur="1" fill="hold">
                                          <p:stCondLst>
                                            <p:cond delay="0"/>
                                          </p:stCondLst>
                                        </p:cTn>
                                        <p:tgtEl>
                                          <p:spTgt spid="51"/>
                                        </p:tgtEl>
                                        <p:attrNameLst>
                                          <p:attrName>style.visibility</p:attrName>
                                        </p:attrNameLst>
                                      </p:cBhvr>
                                      <p:to>
                                        <p:strVal val="visible"/>
                                      </p:to>
                                    </p:set>
                                  </p:childTnLst>
                                </p:cTn>
                              </p:par>
                              <p:par>
                                <p:cTn id="319" presetID="1" presetClass="exit" presetSubtype="0" fill="hold" grpId="5" nodeType="withEffect">
                                  <p:stCondLst>
                                    <p:cond delay="0"/>
                                  </p:stCondLst>
                                  <p:childTnLst>
                                    <p:set>
                                      <p:cBhvr>
                                        <p:cTn id="320" dur="1" fill="hold">
                                          <p:stCondLst>
                                            <p:cond delay="0"/>
                                          </p:stCondLst>
                                        </p:cTn>
                                        <p:tgtEl>
                                          <p:spTgt spid="36"/>
                                        </p:tgtEl>
                                        <p:attrNameLst>
                                          <p:attrName>style.visibility</p:attrName>
                                        </p:attrNameLst>
                                      </p:cBhvr>
                                      <p:to>
                                        <p:strVal val="hidden"/>
                                      </p:to>
                                    </p:set>
                                  </p:childTnLst>
                                </p:cTn>
                              </p:par>
                              <p:par>
                                <p:cTn id="321" presetID="1" presetClass="exit" presetSubtype="0" fill="hold" grpId="5" nodeType="withEffect">
                                  <p:stCondLst>
                                    <p:cond delay="0"/>
                                  </p:stCondLst>
                                  <p:childTnLst>
                                    <p:set>
                                      <p:cBhvr>
                                        <p:cTn id="322" dur="1" fill="hold">
                                          <p:stCondLst>
                                            <p:cond delay="0"/>
                                          </p:stCondLst>
                                        </p:cTn>
                                        <p:tgtEl>
                                          <p:spTgt spid="24"/>
                                        </p:tgtEl>
                                        <p:attrNameLst>
                                          <p:attrName>style.visibility</p:attrName>
                                        </p:attrNameLst>
                                      </p:cBhvr>
                                      <p:to>
                                        <p:strVal val="hidden"/>
                                      </p:to>
                                    </p:set>
                                  </p:childTnLst>
                                </p:cTn>
                              </p:par>
                              <p:par>
                                <p:cTn id="323" presetID="1" presetClass="entr" presetSubtype="0" fill="hold" grpId="0" nodeType="withEffect">
                                  <p:stCondLst>
                                    <p:cond delay="0"/>
                                  </p:stCondLst>
                                  <p:childTnLst>
                                    <p:set>
                                      <p:cBhvr>
                                        <p:cTn id="324" dur="1" fill="hold">
                                          <p:stCondLst>
                                            <p:cond delay="0"/>
                                          </p:stCondLst>
                                        </p:cTn>
                                        <p:tgtEl>
                                          <p:spTgt spid="55"/>
                                        </p:tgtEl>
                                        <p:attrNameLst>
                                          <p:attrName>style.visibility</p:attrName>
                                        </p:attrNameLst>
                                      </p:cBhvr>
                                      <p:to>
                                        <p:strVal val="visible"/>
                                      </p:to>
                                    </p:set>
                                  </p:childTnLst>
                                </p:cTn>
                              </p:par>
                              <p:par>
                                <p:cTn id="325" presetID="1" presetClass="exit" presetSubtype="0" fill="hold" grpId="5" nodeType="withEffect">
                                  <p:stCondLst>
                                    <p:cond delay="0"/>
                                  </p:stCondLst>
                                  <p:childTnLst>
                                    <p:set>
                                      <p:cBhvr>
                                        <p:cTn id="326" dur="1" fill="hold">
                                          <p:stCondLst>
                                            <p:cond delay="0"/>
                                          </p:stCondLst>
                                        </p:cTn>
                                        <p:tgtEl>
                                          <p:spTgt spid="28"/>
                                        </p:tgtEl>
                                        <p:attrNameLst>
                                          <p:attrName>style.visibility</p:attrName>
                                        </p:attrNameLst>
                                      </p:cBhvr>
                                      <p:to>
                                        <p:strVal val="hidden"/>
                                      </p:to>
                                    </p:set>
                                  </p:childTnLst>
                                </p:cTn>
                              </p:par>
                              <p:par>
                                <p:cTn id="327" presetID="1" presetClass="exit" presetSubtype="0" fill="hold" grpId="5" nodeType="withEffect">
                                  <p:stCondLst>
                                    <p:cond delay="0"/>
                                  </p:stCondLst>
                                  <p:childTnLst>
                                    <p:set>
                                      <p:cBhvr>
                                        <p:cTn id="328" dur="1" fill="hold">
                                          <p:stCondLst>
                                            <p:cond delay="0"/>
                                          </p:stCondLst>
                                        </p:cTn>
                                        <p:tgtEl>
                                          <p:spTgt spid="32"/>
                                        </p:tgtEl>
                                        <p:attrNameLst>
                                          <p:attrName>style.visibility</p:attrName>
                                        </p:attrNameLst>
                                      </p:cBhvr>
                                      <p:to>
                                        <p:strVal val="hidden"/>
                                      </p:to>
                                    </p:set>
                                  </p:childTnLst>
                                </p:cTn>
                              </p:par>
                              <p:par>
                                <p:cTn id="329" presetID="1" presetClass="exit" presetSubtype="0" fill="hold" grpId="6" nodeType="withEffect">
                                  <p:stCondLst>
                                    <p:cond delay="0"/>
                                  </p:stCondLst>
                                  <p:childTnLst>
                                    <p:set>
                                      <p:cBhvr>
                                        <p:cTn id="330" dur="1" fill="hold">
                                          <p:stCondLst>
                                            <p:cond delay="0"/>
                                          </p:stCondLst>
                                        </p:cTn>
                                        <p:tgtEl>
                                          <p:spTgt spid="37"/>
                                        </p:tgtEl>
                                        <p:attrNameLst>
                                          <p:attrName>style.visibility</p:attrName>
                                        </p:attrNameLst>
                                      </p:cBhvr>
                                      <p:to>
                                        <p:strVal val="hidden"/>
                                      </p:to>
                                    </p:set>
                                  </p:childTnLst>
                                </p:cTn>
                              </p:par>
                              <p:par>
                                <p:cTn id="331" presetID="1" presetClass="entr" presetSubtype="0" fill="hold" grpId="0" nodeType="withEffect">
                                  <p:stCondLst>
                                    <p:cond delay="0"/>
                                  </p:stCondLst>
                                  <p:childTnLst>
                                    <p:set>
                                      <p:cBhvr>
                                        <p:cTn id="332" dur="1" fill="hold">
                                          <p:stCondLst>
                                            <p:cond delay="0"/>
                                          </p:stCondLst>
                                        </p:cTn>
                                        <p:tgtEl>
                                          <p:spTgt spid="57"/>
                                        </p:tgtEl>
                                        <p:attrNameLst>
                                          <p:attrName>style.visibility</p:attrName>
                                        </p:attrNameLst>
                                      </p:cBhvr>
                                      <p:to>
                                        <p:strVal val="visible"/>
                                      </p:to>
                                    </p:set>
                                  </p:childTnLst>
                                </p:cTn>
                              </p:par>
                            </p:childTnLst>
                          </p:cTn>
                        </p:par>
                        <p:par>
                          <p:cTn id="333" fill="hold">
                            <p:stCondLst>
                              <p:cond delay="0"/>
                            </p:stCondLst>
                            <p:childTnLst>
                              <p:par>
                                <p:cTn id="334" presetID="1" presetClass="exit" presetSubtype="0" fill="hold" grpId="5" nodeType="afterEffect">
                                  <p:stCondLst>
                                    <p:cond delay="300"/>
                                  </p:stCondLst>
                                  <p:childTnLst>
                                    <p:set>
                                      <p:cBhvr>
                                        <p:cTn id="335" dur="1" fill="hold">
                                          <p:stCondLst>
                                            <p:cond delay="0"/>
                                          </p:stCondLst>
                                        </p:cTn>
                                        <p:tgtEl>
                                          <p:spTgt spid="29"/>
                                        </p:tgtEl>
                                        <p:attrNameLst>
                                          <p:attrName>style.visibility</p:attrName>
                                        </p:attrNameLst>
                                      </p:cBhvr>
                                      <p:to>
                                        <p:strVal val="hidden"/>
                                      </p:to>
                                    </p:set>
                                  </p:childTnLst>
                                </p:cTn>
                              </p:par>
                              <p:par>
                                <p:cTn id="336" presetID="1" presetClass="exit" presetSubtype="0" fill="hold" grpId="5" nodeType="withEffect">
                                  <p:stCondLst>
                                    <p:cond delay="300"/>
                                  </p:stCondLst>
                                  <p:childTnLst>
                                    <p:set>
                                      <p:cBhvr>
                                        <p:cTn id="337" dur="1" fill="hold">
                                          <p:stCondLst>
                                            <p:cond delay="0"/>
                                          </p:stCondLst>
                                        </p:cTn>
                                        <p:tgtEl>
                                          <p:spTgt spid="26"/>
                                        </p:tgtEl>
                                        <p:attrNameLst>
                                          <p:attrName>style.visibility</p:attrName>
                                        </p:attrNameLst>
                                      </p:cBhvr>
                                      <p:to>
                                        <p:strVal val="hidden"/>
                                      </p:to>
                                    </p:set>
                                  </p:childTnLst>
                                </p:cTn>
                              </p:par>
                              <p:par>
                                <p:cTn id="338" presetID="1" presetClass="entr" presetSubtype="0" fill="hold" grpId="0" nodeType="withEffect">
                                  <p:stCondLst>
                                    <p:cond delay="300"/>
                                  </p:stCondLst>
                                  <p:childTnLst>
                                    <p:set>
                                      <p:cBhvr>
                                        <p:cTn id="339" dur="1" fill="hold">
                                          <p:stCondLst>
                                            <p:cond delay="0"/>
                                          </p:stCondLst>
                                        </p:cTn>
                                        <p:tgtEl>
                                          <p:spTgt spid="52"/>
                                        </p:tgtEl>
                                        <p:attrNameLst>
                                          <p:attrName>style.visibility</p:attrName>
                                        </p:attrNameLst>
                                      </p:cBhvr>
                                      <p:to>
                                        <p:strVal val="visible"/>
                                      </p:to>
                                    </p:set>
                                  </p:childTnLst>
                                </p:cTn>
                              </p:par>
                              <p:par>
                                <p:cTn id="340" presetID="1" presetClass="exit" presetSubtype="0" fill="hold" grpId="5" nodeType="withEffect">
                                  <p:stCondLst>
                                    <p:cond delay="300"/>
                                  </p:stCondLst>
                                  <p:childTnLst>
                                    <p:set>
                                      <p:cBhvr>
                                        <p:cTn id="341" dur="1" fill="hold">
                                          <p:stCondLst>
                                            <p:cond delay="0"/>
                                          </p:stCondLst>
                                        </p:cTn>
                                        <p:tgtEl>
                                          <p:spTgt spid="27"/>
                                        </p:tgtEl>
                                        <p:attrNameLst>
                                          <p:attrName>style.visibility</p:attrName>
                                        </p:attrNameLst>
                                      </p:cBhvr>
                                      <p:to>
                                        <p:strVal val="hidden"/>
                                      </p:to>
                                    </p:set>
                                  </p:childTnLst>
                                </p:cTn>
                              </p:par>
                              <p:par>
                                <p:cTn id="342" presetID="1" presetClass="exit" presetSubtype="0" fill="hold" grpId="5" nodeType="withEffect">
                                  <p:stCondLst>
                                    <p:cond delay="300"/>
                                  </p:stCondLst>
                                  <p:childTnLst>
                                    <p:set>
                                      <p:cBhvr>
                                        <p:cTn id="343" dur="1" fill="hold">
                                          <p:stCondLst>
                                            <p:cond delay="0"/>
                                          </p:stCondLst>
                                        </p:cTn>
                                        <p:tgtEl>
                                          <p:spTgt spid="38"/>
                                        </p:tgtEl>
                                        <p:attrNameLst>
                                          <p:attrName>style.visibility</p:attrName>
                                        </p:attrNameLst>
                                      </p:cBhvr>
                                      <p:to>
                                        <p:strVal val="hidden"/>
                                      </p:to>
                                    </p:set>
                                  </p:childTnLst>
                                </p:cTn>
                              </p:par>
                              <p:par>
                                <p:cTn id="344" presetID="1" presetClass="entr" presetSubtype="0" fill="hold" grpId="0" nodeType="withEffect">
                                  <p:stCondLst>
                                    <p:cond delay="300"/>
                                  </p:stCondLst>
                                  <p:childTnLst>
                                    <p:set>
                                      <p:cBhvr>
                                        <p:cTn id="345" dur="1" fill="hold">
                                          <p:stCondLst>
                                            <p:cond delay="0"/>
                                          </p:stCondLst>
                                        </p:cTn>
                                        <p:tgtEl>
                                          <p:spTgt spid="56"/>
                                        </p:tgtEl>
                                        <p:attrNameLst>
                                          <p:attrName>style.visibility</p:attrName>
                                        </p:attrNameLst>
                                      </p:cBhvr>
                                      <p:to>
                                        <p:strVal val="visible"/>
                                      </p:to>
                                    </p:set>
                                  </p:childTnLst>
                                </p:cTn>
                              </p:par>
                              <p:par>
                                <p:cTn id="346" presetID="1" presetClass="exit" presetSubtype="0" fill="hold" grpId="5" nodeType="withEffect">
                                  <p:stCondLst>
                                    <p:cond delay="300"/>
                                  </p:stCondLst>
                                  <p:childTnLst>
                                    <p:set>
                                      <p:cBhvr>
                                        <p:cTn id="347" dur="1" fill="hold">
                                          <p:stCondLst>
                                            <p:cond delay="0"/>
                                          </p:stCondLst>
                                        </p:cTn>
                                        <p:tgtEl>
                                          <p:spTgt spid="22"/>
                                        </p:tgtEl>
                                        <p:attrNameLst>
                                          <p:attrName>style.visibility</p:attrName>
                                        </p:attrNameLst>
                                      </p:cBhvr>
                                      <p:to>
                                        <p:strVal val="hidden"/>
                                      </p:to>
                                    </p:set>
                                  </p:childTnLst>
                                </p:cTn>
                              </p:par>
                              <p:par>
                                <p:cTn id="348" presetID="1" presetClass="exit" presetSubtype="0" fill="hold" grpId="5" nodeType="withEffect">
                                  <p:stCondLst>
                                    <p:cond delay="300"/>
                                  </p:stCondLst>
                                  <p:childTnLst>
                                    <p:set>
                                      <p:cBhvr>
                                        <p:cTn id="349" dur="1" fill="hold">
                                          <p:stCondLst>
                                            <p:cond delay="0"/>
                                          </p:stCondLst>
                                        </p:cTn>
                                        <p:tgtEl>
                                          <p:spTgt spid="31"/>
                                        </p:tgtEl>
                                        <p:attrNameLst>
                                          <p:attrName>style.visibility</p:attrName>
                                        </p:attrNameLst>
                                      </p:cBhvr>
                                      <p:to>
                                        <p:strVal val="hidden"/>
                                      </p:to>
                                    </p:set>
                                  </p:childTnLst>
                                </p:cTn>
                              </p:par>
                              <p:par>
                                <p:cTn id="350" presetID="1" presetClass="exit" presetSubtype="0" fill="hold" grpId="5" nodeType="withEffect">
                                  <p:stCondLst>
                                    <p:cond delay="300"/>
                                  </p:stCondLst>
                                  <p:childTnLst>
                                    <p:set>
                                      <p:cBhvr>
                                        <p:cTn id="351" dur="1" fill="hold">
                                          <p:stCondLst>
                                            <p:cond delay="0"/>
                                          </p:stCondLst>
                                        </p:cTn>
                                        <p:tgtEl>
                                          <p:spTgt spid="35"/>
                                        </p:tgtEl>
                                        <p:attrNameLst>
                                          <p:attrName>style.visibility</p:attrName>
                                        </p:attrNameLst>
                                      </p:cBhvr>
                                      <p:to>
                                        <p:strVal val="hidden"/>
                                      </p:to>
                                    </p:set>
                                  </p:childTnLst>
                                </p:cTn>
                              </p:par>
                              <p:par>
                                <p:cTn id="352" presetID="1" presetClass="entr" presetSubtype="0" fill="hold" grpId="0" nodeType="withEffect">
                                  <p:stCondLst>
                                    <p:cond delay="300"/>
                                  </p:stCondLst>
                                  <p:childTnLst>
                                    <p:set>
                                      <p:cBhvr>
                                        <p:cTn id="353" dur="1" fill="hold">
                                          <p:stCondLst>
                                            <p:cond delay="0"/>
                                          </p:stCondLst>
                                        </p:cTn>
                                        <p:tgtEl>
                                          <p:spTgt spid="58"/>
                                        </p:tgtEl>
                                        <p:attrNameLst>
                                          <p:attrName>style.visibility</p:attrName>
                                        </p:attrNameLst>
                                      </p:cBhvr>
                                      <p:to>
                                        <p:strVal val="visible"/>
                                      </p:to>
                                    </p:set>
                                  </p:childTnLst>
                                </p:cTn>
                              </p:par>
                            </p:childTnLst>
                          </p:cTn>
                        </p:par>
                        <p:par>
                          <p:cTn id="354" fill="hold">
                            <p:stCondLst>
                              <p:cond delay="300"/>
                            </p:stCondLst>
                            <p:childTnLst>
                              <p:par>
                                <p:cTn id="355" presetID="1" presetClass="exit" presetSubtype="0" fill="hold" grpId="5" nodeType="afterEffect">
                                  <p:stCondLst>
                                    <p:cond delay="300"/>
                                  </p:stCondLst>
                                  <p:childTnLst>
                                    <p:set>
                                      <p:cBhvr>
                                        <p:cTn id="356" dur="1" fill="hold">
                                          <p:stCondLst>
                                            <p:cond delay="0"/>
                                          </p:stCondLst>
                                        </p:cTn>
                                        <p:tgtEl>
                                          <p:spTgt spid="30"/>
                                        </p:tgtEl>
                                        <p:attrNameLst>
                                          <p:attrName>style.visibility</p:attrName>
                                        </p:attrNameLst>
                                      </p:cBhvr>
                                      <p:to>
                                        <p:strVal val="hidden"/>
                                      </p:to>
                                    </p:set>
                                  </p:childTnLst>
                                </p:cTn>
                              </p:par>
                              <p:par>
                                <p:cTn id="357" presetID="1" presetClass="entr" presetSubtype="0" fill="hold" grpId="0" nodeType="withEffect">
                                  <p:stCondLst>
                                    <p:cond delay="300"/>
                                  </p:stCondLst>
                                  <p:childTnLst>
                                    <p:set>
                                      <p:cBhvr>
                                        <p:cTn id="358" dur="1" fill="hold">
                                          <p:stCondLst>
                                            <p:cond delay="0"/>
                                          </p:stCondLst>
                                        </p:cTn>
                                        <p:tgtEl>
                                          <p:spTgt spid="53"/>
                                        </p:tgtEl>
                                        <p:attrNameLst>
                                          <p:attrName>style.visibility</p:attrName>
                                        </p:attrNameLst>
                                      </p:cBhvr>
                                      <p:to>
                                        <p:strVal val="visible"/>
                                      </p:to>
                                    </p:set>
                                  </p:childTnLst>
                                </p:cTn>
                              </p:par>
                              <p:par>
                                <p:cTn id="359" presetID="1" presetClass="exit" presetSubtype="0" fill="hold" grpId="5" nodeType="withEffect">
                                  <p:stCondLst>
                                    <p:cond delay="300"/>
                                  </p:stCondLst>
                                  <p:childTnLst>
                                    <p:set>
                                      <p:cBhvr>
                                        <p:cTn id="360" dur="1" fill="hold">
                                          <p:stCondLst>
                                            <p:cond delay="0"/>
                                          </p:stCondLst>
                                        </p:cTn>
                                        <p:tgtEl>
                                          <p:spTgt spid="33"/>
                                        </p:tgtEl>
                                        <p:attrNameLst>
                                          <p:attrName>style.visibility</p:attrName>
                                        </p:attrNameLst>
                                      </p:cBhvr>
                                      <p:to>
                                        <p:strVal val="hidden"/>
                                      </p:to>
                                    </p:set>
                                  </p:childTnLst>
                                </p:cTn>
                              </p:par>
                              <p:par>
                                <p:cTn id="361" presetID="1" presetClass="entr" presetSubtype="0" fill="hold" grpId="0" nodeType="withEffect">
                                  <p:stCondLst>
                                    <p:cond delay="300"/>
                                  </p:stCondLst>
                                  <p:childTnLst>
                                    <p:set>
                                      <p:cBhvr>
                                        <p:cTn id="362" dur="1" fill="hold">
                                          <p:stCondLst>
                                            <p:cond delay="0"/>
                                          </p:stCondLst>
                                        </p:cTn>
                                        <p:tgtEl>
                                          <p:spTgt spid="59"/>
                                        </p:tgtEl>
                                        <p:attrNameLst>
                                          <p:attrName>style.visibility</p:attrName>
                                        </p:attrNameLst>
                                      </p:cBhvr>
                                      <p:to>
                                        <p:strVal val="visible"/>
                                      </p:to>
                                    </p:set>
                                  </p:childTnLst>
                                </p:cTn>
                              </p:par>
                            </p:childTnLst>
                          </p:cTn>
                        </p:par>
                        <p:par>
                          <p:cTn id="363" fill="hold">
                            <p:stCondLst>
                              <p:cond delay="600"/>
                            </p:stCondLst>
                            <p:childTnLst>
                              <p:par>
                                <p:cTn id="364" presetID="1" presetClass="exit" presetSubtype="0" fill="hold" grpId="5" nodeType="afterEffect">
                                  <p:stCondLst>
                                    <p:cond delay="300"/>
                                  </p:stCondLst>
                                  <p:childTnLst>
                                    <p:set>
                                      <p:cBhvr>
                                        <p:cTn id="365" dur="1" fill="hold">
                                          <p:stCondLst>
                                            <p:cond delay="0"/>
                                          </p:stCondLst>
                                        </p:cTn>
                                        <p:tgtEl>
                                          <p:spTgt spid="39"/>
                                        </p:tgtEl>
                                        <p:attrNameLst>
                                          <p:attrName>style.visibility</p:attrName>
                                        </p:attrNameLst>
                                      </p:cBhvr>
                                      <p:to>
                                        <p:strVal val="hidden"/>
                                      </p:to>
                                    </p:set>
                                  </p:childTnLst>
                                </p:cTn>
                              </p:par>
                              <p:par>
                                <p:cTn id="366" presetID="1" presetClass="entr" presetSubtype="0" fill="hold" grpId="0" nodeType="withEffect">
                                  <p:stCondLst>
                                    <p:cond delay="300"/>
                                  </p:stCondLst>
                                  <p:childTnLst>
                                    <p:set>
                                      <p:cBhvr>
                                        <p:cTn id="367" dur="1" fill="hold">
                                          <p:stCondLst>
                                            <p:cond delay="0"/>
                                          </p:stCondLst>
                                        </p:cTn>
                                        <p:tgtEl>
                                          <p:spTgt spid="54"/>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presetID="1" presetClass="entr" presetSubtype="0" fill="hold" nodeType="clickEffect">
                                  <p:stCondLst>
                                    <p:cond delay="0"/>
                                  </p:stCondLst>
                                  <p:childTnLst>
                                    <p:set>
                                      <p:cBhvr>
                                        <p:cTn id="371" dur="1" fill="hold">
                                          <p:stCondLst>
                                            <p:cond delay="0"/>
                                          </p:stCondLst>
                                        </p:cTn>
                                        <p:tgtEl>
                                          <p:spTgt spid="68"/>
                                        </p:tgtEl>
                                        <p:attrNameLst>
                                          <p:attrName>style.visibility</p:attrName>
                                        </p:attrNameLst>
                                      </p:cBhvr>
                                      <p:to>
                                        <p:strVal val="visible"/>
                                      </p:to>
                                    </p:set>
                                  </p:childTnLst>
                                </p:cTn>
                              </p:par>
                              <p:par>
                                <p:cTn id="372" presetID="1" presetClass="entr" presetSubtype="0" fill="hold" grpId="0" nodeType="withEffect">
                                  <p:stCondLst>
                                    <p:cond delay="0"/>
                                  </p:stCondLst>
                                  <p:childTnLst>
                                    <p:set>
                                      <p:cBhvr>
                                        <p:cTn id="373" dur="1" fill="hold">
                                          <p:stCondLst>
                                            <p:cond delay="0"/>
                                          </p:stCondLst>
                                        </p:cTn>
                                        <p:tgtEl>
                                          <p:spTgt spid="66"/>
                                        </p:tgtEl>
                                        <p:attrNameLst>
                                          <p:attrName>style.visibility</p:attrName>
                                        </p:attrNameLst>
                                      </p:cBhvr>
                                      <p:to>
                                        <p:strVal val="visible"/>
                                      </p:to>
                                    </p:set>
                                  </p:childTnLst>
                                </p:cTn>
                              </p:par>
                            </p:childTnLst>
                          </p:cTn>
                        </p:par>
                        <p:par>
                          <p:cTn id="374" fill="hold">
                            <p:stCondLst>
                              <p:cond delay="0"/>
                            </p:stCondLst>
                            <p:childTnLst>
                              <p:par>
                                <p:cTn id="375" presetID="63" presetClass="path" presetSubtype="0" accel="50000" decel="50000" fill="hold" grpId="1" nodeType="afterEffect">
                                  <p:stCondLst>
                                    <p:cond delay="0"/>
                                  </p:stCondLst>
                                  <p:childTnLst>
                                    <p:animMotion origin="layout" path="M 5.55556E-7 -7.40741E-7 L 0.15712 0.0206 " pathEditMode="relative" rAng="0" ptsTypes="AA">
                                      <p:cBhvr>
                                        <p:cTn id="376" dur="1000" fill="hold"/>
                                        <p:tgtEl>
                                          <p:spTgt spid="51"/>
                                        </p:tgtEl>
                                        <p:attrNameLst>
                                          <p:attrName>ppt_x</p:attrName>
                                          <p:attrName>ppt_y</p:attrName>
                                        </p:attrNameLst>
                                      </p:cBhvr>
                                      <p:rCtr x="78" y="10"/>
                                    </p:animMotion>
                                  </p:childTnLst>
                                </p:cTn>
                              </p:par>
                              <p:par>
                                <p:cTn id="377" presetID="63" presetClass="path" presetSubtype="0" accel="50000" decel="50000" fill="hold" grpId="1" nodeType="withEffect">
                                  <p:stCondLst>
                                    <p:cond delay="0"/>
                                  </p:stCondLst>
                                  <p:childTnLst>
                                    <p:animMotion origin="layout" path="M 5.55556E-7 2.59259E-6 L 0.12205 0.00879 " pathEditMode="relative" rAng="0" ptsTypes="AA">
                                      <p:cBhvr>
                                        <p:cTn id="378" dur="1000" fill="hold"/>
                                        <p:tgtEl>
                                          <p:spTgt spid="55"/>
                                        </p:tgtEl>
                                        <p:attrNameLst>
                                          <p:attrName>ppt_x</p:attrName>
                                          <p:attrName>ppt_y</p:attrName>
                                        </p:attrNameLst>
                                      </p:cBhvr>
                                      <p:rCtr x="61" y="4"/>
                                    </p:animMotion>
                                  </p:childTnLst>
                                </p:cTn>
                              </p:par>
                              <p:par>
                                <p:cTn id="379" presetID="63" presetClass="path" presetSubtype="0" accel="50000" decel="50000" fill="hold" grpId="1" nodeType="withEffect">
                                  <p:stCondLst>
                                    <p:cond delay="0"/>
                                  </p:stCondLst>
                                  <p:childTnLst>
                                    <p:animMotion origin="layout" path="M 5.55556E-7 -4.07407E-6 L 0.16371 0.02778 " pathEditMode="relative" rAng="0" ptsTypes="AA">
                                      <p:cBhvr>
                                        <p:cTn id="380" dur="1000" fill="hold"/>
                                        <p:tgtEl>
                                          <p:spTgt spid="57"/>
                                        </p:tgtEl>
                                        <p:attrNameLst>
                                          <p:attrName>ppt_x</p:attrName>
                                          <p:attrName>ppt_y</p:attrName>
                                        </p:attrNameLst>
                                      </p:cBhvr>
                                      <p:rCtr x="82" y="14"/>
                                    </p:animMotion>
                                  </p:childTnLst>
                                </p:cTn>
                              </p:par>
                            </p:childTnLst>
                          </p:cTn>
                        </p:par>
                        <p:par>
                          <p:cTn id="381" fill="hold">
                            <p:stCondLst>
                              <p:cond delay="1000"/>
                            </p:stCondLst>
                            <p:childTnLst>
                              <p:par>
                                <p:cTn id="382" presetID="1" presetClass="exit" presetSubtype="0" fill="hold" grpId="2" nodeType="afterEffect">
                                  <p:stCondLst>
                                    <p:cond delay="300"/>
                                  </p:stCondLst>
                                  <p:childTnLst>
                                    <p:set>
                                      <p:cBhvr>
                                        <p:cTn id="383" dur="1" fill="hold">
                                          <p:stCondLst>
                                            <p:cond delay="0"/>
                                          </p:stCondLst>
                                        </p:cTn>
                                        <p:tgtEl>
                                          <p:spTgt spid="51"/>
                                        </p:tgtEl>
                                        <p:attrNameLst>
                                          <p:attrName>style.visibility</p:attrName>
                                        </p:attrNameLst>
                                      </p:cBhvr>
                                      <p:to>
                                        <p:strVal val="hidden"/>
                                      </p:to>
                                    </p:set>
                                  </p:childTnLst>
                                </p:cTn>
                              </p:par>
                              <p:par>
                                <p:cTn id="384" presetID="1" presetClass="exit" presetSubtype="0" fill="hold" grpId="2" nodeType="withEffect">
                                  <p:stCondLst>
                                    <p:cond delay="300"/>
                                  </p:stCondLst>
                                  <p:childTnLst>
                                    <p:set>
                                      <p:cBhvr>
                                        <p:cTn id="385" dur="1" fill="hold">
                                          <p:stCondLst>
                                            <p:cond delay="0"/>
                                          </p:stCondLst>
                                        </p:cTn>
                                        <p:tgtEl>
                                          <p:spTgt spid="55"/>
                                        </p:tgtEl>
                                        <p:attrNameLst>
                                          <p:attrName>style.visibility</p:attrName>
                                        </p:attrNameLst>
                                      </p:cBhvr>
                                      <p:to>
                                        <p:strVal val="hidden"/>
                                      </p:to>
                                    </p:set>
                                  </p:childTnLst>
                                </p:cTn>
                              </p:par>
                              <p:par>
                                <p:cTn id="386" presetID="1" presetClass="exit" presetSubtype="0" fill="hold" grpId="2" nodeType="withEffect">
                                  <p:stCondLst>
                                    <p:cond delay="300"/>
                                  </p:stCondLst>
                                  <p:childTnLst>
                                    <p:set>
                                      <p:cBhvr>
                                        <p:cTn id="387" dur="1" fill="hold">
                                          <p:stCondLst>
                                            <p:cond delay="0"/>
                                          </p:stCondLst>
                                        </p:cTn>
                                        <p:tgtEl>
                                          <p:spTgt spid="57"/>
                                        </p:tgtEl>
                                        <p:attrNameLst>
                                          <p:attrName>style.visibility</p:attrName>
                                        </p:attrNameLst>
                                      </p:cBhvr>
                                      <p:to>
                                        <p:strVal val="hidden"/>
                                      </p:to>
                                    </p:set>
                                  </p:childTnLst>
                                </p:cTn>
                              </p:par>
                            </p:childTnLst>
                          </p:cTn>
                        </p:par>
                        <p:par>
                          <p:cTn id="388" fill="hold">
                            <p:stCondLst>
                              <p:cond delay="1300"/>
                            </p:stCondLst>
                            <p:childTnLst>
                              <p:par>
                                <p:cTn id="389" presetID="1" presetClass="entr" presetSubtype="0" fill="hold" grpId="1" nodeType="afterEffect">
                                  <p:stCondLst>
                                    <p:cond delay="300"/>
                                  </p:stCondLst>
                                  <p:childTnLst>
                                    <p:set>
                                      <p:cBhvr>
                                        <p:cTn id="390" dur="1" fill="hold">
                                          <p:stCondLst>
                                            <p:cond delay="0"/>
                                          </p:stCondLst>
                                        </p:cTn>
                                        <p:tgtEl>
                                          <p:spTgt spid="40"/>
                                        </p:tgtEl>
                                        <p:attrNameLst>
                                          <p:attrName>style.visibility</p:attrName>
                                        </p:attrNameLst>
                                      </p:cBhvr>
                                      <p:to>
                                        <p:strVal val="visible"/>
                                      </p:to>
                                    </p:set>
                                  </p:childTnLst>
                                </p:cTn>
                              </p:par>
                              <p:par>
                                <p:cTn id="391" presetID="1" presetClass="entr" presetSubtype="0" fill="hold" grpId="1" nodeType="withEffect">
                                  <p:stCondLst>
                                    <p:cond delay="300"/>
                                  </p:stCondLst>
                                  <p:childTnLst>
                                    <p:set>
                                      <p:cBhvr>
                                        <p:cTn id="392" dur="1" fill="hold">
                                          <p:stCondLst>
                                            <p:cond delay="0"/>
                                          </p:stCondLst>
                                        </p:cTn>
                                        <p:tgtEl>
                                          <p:spTgt spid="45"/>
                                        </p:tgtEl>
                                        <p:attrNameLst>
                                          <p:attrName>style.visibility</p:attrName>
                                        </p:attrNameLst>
                                      </p:cBhvr>
                                      <p:to>
                                        <p:strVal val="visible"/>
                                      </p:to>
                                    </p:set>
                                  </p:childTnLst>
                                </p:cTn>
                              </p:par>
                              <p:par>
                                <p:cTn id="393" presetID="1" presetClass="entr" presetSubtype="0" fill="hold" grpId="1" nodeType="withEffect">
                                  <p:stCondLst>
                                    <p:cond delay="300"/>
                                  </p:stCondLst>
                                  <p:childTnLst>
                                    <p:set>
                                      <p:cBhvr>
                                        <p:cTn id="394" dur="1" fill="hold">
                                          <p:stCondLst>
                                            <p:cond delay="0"/>
                                          </p:stCondLst>
                                        </p:cTn>
                                        <p:tgtEl>
                                          <p:spTgt spid="48"/>
                                        </p:tgtEl>
                                        <p:attrNameLst>
                                          <p:attrName>style.visibility</p:attrName>
                                        </p:attrNameLst>
                                      </p:cBhvr>
                                      <p:to>
                                        <p:strVal val="visible"/>
                                      </p:to>
                                    </p:set>
                                  </p:childTnLst>
                                </p:cTn>
                              </p:par>
                            </p:childTnLst>
                          </p:cTn>
                        </p:par>
                        <p:par>
                          <p:cTn id="395" fill="hold">
                            <p:stCondLst>
                              <p:cond delay="1600"/>
                            </p:stCondLst>
                            <p:childTnLst>
                              <p:par>
                                <p:cTn id="396" presetID="63" presetClass="path" presetSubtype="0" accel="50000" decel="50000" fill="hold" grpId="0" nodeType="afterEffect">
                                  <p:stCondLst>
                                    <p:cond delay="0"/>
                                  </p:stCondLst>
                                  <p:childTnLst>
                                    <p:animMotion origin="layout" path="M -0.14739 0.04977 L -3.33333E-6 0.00024 " pathEditMode="relative" rAng="0" ptsTypes="AA">
                                      <p:cBhvr>
                                        <p:cTn id="397" dur="1000" fill="hold"/>
                                        <p:tgtEl>
                                          <p:spTgt spid="40"/>
                                        </p:tgtEl>
                                        <p:attrNameLst>
                                          <p:attrName>ppt_x</p:attrName>
                                          <p:attrName>ppt_y</p:attrName>
                                        </p:attrNameLst>
                                      </p:cBhvr>
                                      <p:rCtr x="74" y="-25"/>
                                    </p:animMotion>
                                  </p:childTnLst>
                                </p:cTn>
                              </p:par>
                              <p:par>
                                <p:cTn id="398" presetID="63" presetClass="path" presetSubtype="0" accel="50000" decel="50000" fill="hold" grpId="0" nodeType="withEffect">
                                  <p:stCondLst>
                                    <p:cond delay="0"/>
                                  </p:stCondLst>
                                  <p:childTnLst>
                                    <p:animMotion origin="layout" path="M -0.16649 0.01458 L 0.00156 0.00162 " pathEditMode="relative" rAng="0" ptsTypes="AA">
                                      <p:cBhvr>
                                        <p:cTn id="399" dur="1000" fill="hold"/>
                                        <p:tgtEl>
                                          <p:spTgt spid="45"/>
                                        </p:tgtEl>
                                        <p:attrNameLst>
                                          <p:attrName>ppt_x</p:attrName>
                                          <p:attrName>ppt_y</p:attrName>
                                        </p:attrNameLst>
                                      </p:cBhvr>
                                      <p:rCtr x="84" y="-6"/>
                                    </p:animMotion>
                                  </p:childTnLst>
                                </p:cTn>
                              </p:par>
                              <p:par>
                                <p:cTn id="400" presetID="63" presetClass="path" presetSubtype="0" accel="50000" decel="50000" fill="hold" grpId="0" nodeType="withEffect">
                                  <p:stCondLst>
                                    <p:cond delay="0"/>
                                  </p:stCondLst>
                                  <p:childTnLst>
                                    <p:animMotion origin="layout" path="M -0.13525 0.02639 L -0.00035 0.00115 " pathEditMode="relative" rAng="0" ptsTypes="AA">
                                      <p:cBhvr>
                                        <p:cTn id="401" dur="1000" fill="hold"/>
                                        <p:tgtEl>
                                          <p:spTgt spid="48"/>
                                        </p:tgtEl>
                                        <p:attrNameLst>
                                          <p:attrName>ppt_x</p:attrName>
                                          <p:attrName>ppt_y</p:attrName>
                                        </p:attrNameLst>
                                      </p:cBhvr>
                                      <p:rCtr x="67" y="-13"/>
                                    </p:animMotion>
                                  </p:childTnLst>
                                </p:cTn>
                              </p:par>
                            </p:childTnLst>
                          </p:cTn>
                        </p:par>
                      </p:childTnLst>
                    </p:cTn>
                  </p:par>
                  <p:par>
                    <p:cTn id="402" fill="hold">
                      <p:stCondLst>
                        <p:cond delay="indefinite"/>
                      </p:stCondLst>
                      <p:childTnLst>
                        <p:par>
                          <p:cTn id="403" fill="hold">
                            <p:stCondLst>
                              <p:cond delay="0"/>
                            </p:stCondLst>
                            <p:childTnLst>
                              <p:par>
                                <p:cTn id="404" presetID="63" presetClass="path" presetSubtype="0" accel="50000" decel="50000" fill="hold" grpId="1" nodeType="clickEffect">
                                  <p:stCondLst>
                                    <p:cond delay="0"/>
                                  </p:stCondLst>
                                  <p:childTnLst>
                                    <p:animMotion origin="layout" path="M -0.00382 -0.00046 L 0.12361 -0.01342 " pathEditMode="relative" rAng="0" ptsTypes="AA">
                                      <p:cBhvr>
                                        <p:cTn id="405" dur="1000" fill="hold"/>
                                        <p:tgtEl>
                                          <p:spTgt spid="52"/>
                                        </p:tgtEl>
                                        <p:attrNameLst>
                                          <p:attrName>ppt_x</p:attrName>
                                          <p:attrName>ppt_y</p:attrName>
                                        </p:attrNameLst>
                                      </p:cBhvr>
                                      <p:rCtr x="64" y="-6"/>
                                    </p:animMotion>
                                  </p:childTnLst>
                                </p:cTn>
                              </p:par>
                              <p:par>
                                <p:cTn id="406" presetID="63" presetClass="path" presetSubtype="0" accel="50000" decel="50000" fill="hold" grpId="1" nodeType="withEffect">
                                  <p:stCondLst>
                                    <p:cond delay="0"/>
                                  </p:stCondLst>
                                  <p:childTnLst>
                                    <p:animMotion origin="layout" path="M -0.00156 0.0007 L 0.1283 -0.02523 " pathEditMode="relative" rAng="0" ptsTypes="AA">
                                      <p:cBhvr>
                                        <p:cTn id="407" dur="1000" fill="hold"/>
                                        <p:tgtEl>
                                          <p:spTgt spid="56"/>
                                        </p:tgtEl>
                                        <p:attrNameLst>
                                          <p:attrName>ppt_x</p:attrName>
                                          <p:attrName>ppt_y</p:attrName>
                                        </p:attrNameLst>
                                      </p:cBhvr>
                                      <p:rCtr x="65" y="-13"/>
                                    </p:animMotion>
                                  </p:childTnLst>
                                </p:cTn>
                              </p:par>
                              <p:par>
                                <p:cTn id="408" presetID="63" presetClass="path" presetSubtype="0" accel="50000" decel="50000" fill="hold" grpId="1" nodeType="withEffect">
                                  <p:stCondLst>
                                    <p:cond delay="0"/>
                                  </p:stCondLst>
                                  <p:childTnLst>
                                    <p:animMotion origin="layout" path="M 0.00278 -0.00116 L 0.14636 -0.00718 " pathEditMode="relative" rAng="0" ptsTypes="AA">
                                      <p:cBhvr>
                                        <p:cTn id="409" dur="1000" fill="hold"/>
                                        <p:tgtEl>
                                          <p:spTgt spid="58"/>
                                        </p:tgtEl>
                                        <p:attrNameLst>
                                          <p:attrName>ppt_x</p:attrName>
                                          <p:attrName>ppt_y</p:attrName>
                                        </p:attrNameLst>
                                      </p:cBhvr>
                                      <p:rCtr x="72" y="-3"/>
                                    </p:animMotion>
                                  </p:childTnLst>
                                </p:cTn>
                              </p:par>
                            </p:childTnLst>
                          </p:cTn>
                        </p:par>
                        <p:par>
                          <p:cTn id="410" fill="hold">
                            <p:stCondLst>
                              <p:cond delay="1000"/>
                            </p:stCondLst>
                            <p:childTnLst>
                              <p:par>
                                <p:cTn id="411" presetID="1" presetClass="exit" presetSubtype="0" fill="hold" grpId="2" nodeType="afterEffect">
                                  <p:stCondLst>
                                    <p:cond delay="300"/>
                                  </p:stCondLst>
                                  <p:childTnLst>
                                    <p:set>
                                      <p:cBhvr>
                                        <p:cTn id="412" dur="1" fill="hold">
                                          <p:stCondLst>
                                            <p:cond delay="0"/>
                                          </p:stCondLst>
                                        </p:cTn>
                                        <p:tgtEl>
                                          <p:spTgt spid="52"/>
                                        </p:tgtEl>
                                        <p:attrNameLst>
                                          <p:attrName>style.visibility</p:attrName>
                                        </p:attrNameLst>
                                      </p:cBhvr>
                                      <p:to>
                                        <p:strVal val="hidden"/>
                                      </p:to>
                                    </p:set>
                                  </p:childTnLst>
                                </p:cTn>
                              </p:par>
                              <p:par>
                                <p:cTn id="413" presetID="1" presetClass="exit" presetSubtype="0" fill="hold" grpId="2" nodeType="withEffect">
                                  <p:stCondLst>
                                    <p:cond delay="300"/>
                                  </p:stCondLst>
                                  <p:childTnLst>
                                    <p:set>
                                      <p:cBhvr>
                                        <p:cTn id="414" dur="1" fill="hold">
                                          <p:stCondLst>
                                            <p:cond delay="0"/>
                                          </p:stCondLst>
                                        </p:cTn>
                                        <p:tgtEl>
                                          <p:spTgt spid="56"/>
                                        </p:tgtEl>
                                        <p:attrNameLst>
                                          <p:attrName>style.visibility</p:attrName>
                                        </p:attrNameLst>
                                      </p:cBhvr>
                                      <p:to>
                                        <p:strVal val="hidden"/>
                                      </p:to>
                                    </p:set>
                                  </p:childTnLst>
                                </p:cTn>
                              </p:par>
                              <p:par>
                                <p:cTn id="415" presetID="1" presetClass="exit" presetSubtype="0" fill="hold" grpId="2" nodeType="withEffect">
                                  <p:stCondLst>
                                    <p:cond delay="300"/>
                                  </p:stCondLst>
                                  <p:childTnLst>
                                    <p:set>
                                      <p:cBhvr>
                                        <p:cTn id="416" dur="1" fill="hold">
                                          <p:stCondLst>
                                            <p:cond delay="0"/>
                                          </p:stCondLst>
                                        </p:cTn>
                                        <p:tgtEl>
                                          <p:spTgt spid="58"/>
                                        </p:tgtEl>
                                        <p:attrNameLst>
                                          <p:attrName>style.visibility</p:attrName>
                                        </p:attrNameLst>
                                      </p:cBhvr>
                                      <p:to>
                                        <p:strVal val="hidden"/>
                                      </p:to>
                                    </p:set>
                                  </p:childTnLst>
                                </p:cTn>
                              </p:par>
                            </p:childTnLst>
                          </p:cTn>
                        </p:par>
                        <p:par>
                          <p:cTn id="417" fill="hold">
                            <p:stCondLst>
                              <p:cond delay="1300"/>
                            </p:stCondLst>
                            <p:childTnLst>
                              <p:par>
                                <p:cTn id="418" presetID="1" presetClass="entr" presetSubtype="0" fill="hold" grpId="0" nodeType="afterEffect">
                                  <p:stCondLst>
                                    <p:cond delay="300"/>
                                  </p:stCondLst>
                                  <p:childTnLst>
                                    <p:set>
                                      <p:cBhvr>
                                        <p:cTn id="419" dur="1" fill="hold">
                                          <p:stCondLst>
                                            <p:cond delay="0"/>
                                          </p:stCondLst>
                                        </p:cTn>
                                        <p:tgtEl>
                                          <p:spTgt spid="41"/>
                                        </p:tgtEl>
                                        <p:attrNameLst>
                                          <p:attrName>style.visibility</p:attrName>
                                        </p:attrNameLst>
                                      </p:cBhvr>
                                      <p:to>
                                        <p:strVal val="visible"/>
                                      </p:to>
                                    </p:set>
                                  </p:childTnLst>
                                </p:cTn>
                              </p:par>
                              <p:par>
                                <p:cTn id="420" presetID="1" presetClass="entr" presetSubtype="0" fill="hold" grpId="0" nodeType="withEffect">
                                  <p:stCondLst>
                                    <p:cond delay="300"/>
                                  </p:stCondLst>
                                  <p:childTnLst>
                                    <p:set>
                                      <p:cBhvr>
                                        <p:cTn id="421" dur="1" fill="hold">
                                          <p:stCondLst>
                                            <p:cond delay="0"/>
                                          </p:stCondLst>
                                        </p:cTn>
                                        <p:tgtEl>
                                          <p:spTgt spid="46"/>
                                        </p:tgtEl>
                                        <p:attrNameLst>
                                          <p:attrName>style.visibility</p:attrName>
                                        </p:attrNameLst>
                                      </p:cBhvr>
                                      <p:to>
                                        <p:strVal val="visible"/>
                                      </p:to>
                                    </p:set>
                                  </p:childTnLst>
                                </p:cTn>
                              </p:par>
                              <p:par>
                                <p:cTn id="422" presetID="1" presetClass="entr" presetSubtype="0" fill="hold" grpId="0" nodeType="withEffect">
                                  <p:stCondLst>
                                    <p:cond delay="300"/>
                                  </p:stCondLst>
                                  <p:childTnLst>
                                    <p:set>
                                      <p:cBhvr>
                                        <p:cTn id="423" dur="1" fill="hold">
                                          <p:stCondLst>
                                            <p:cond delay="0"/>
                                          </p:stCondLst>
                                        </p:cTn>
                                        <p:tgtEl>
                                          <p:spTgt spid="49"/>
                                        </p:tgtEl>
                                        <p:attrNameLst>
                                          <p:attrName>style.visibility</p:attrName>
                                        </p:attrNameLst>
                                      </p:cBhvr>
                                      <p:to>
                                        <p:strVal val="visible"/>
                                      </p:to>
                                    </p:set>
                                  </p:childTnLst>
                                </p:cTn>
                              </p:par>
                            </p:childTnLst>
                          </p:cTn>
                        </p:par>
                        <p:par>
                          <p:cTn id="424" fill="hold">
                            <p:stCondLst>
                              <p:cond delay="1600"/>
                            </p:stCondLst>
                            <p:childTnLst>
                              <p:par>
                                <p:cTn id="425" presetID="63" presetClass="path" presetSubtype="0" accel="50000" decel="50000" fill="hold" grpId="1" nodeType="afterEffect">
                                  <p:stCondLst>
                                    <p:cond delay="0"/>
                                  </p:stCondLst>
                                  <p:childTnLst>
                                    <p:animMotion origin="layout" path="M -0.15816 0.01574 L 0.00035 0.00023 " pathEditMode="relative" rAng="0" ptsTypes="AA">
                                      <p:cBhvr>
                                        <p:cTn id="426" dur="1000" fill="hold"/>
                                        <p:tgtEl>
                                          <p:spTgt spid="41"/>
                                        </p:tgtEl>
                                        <p:attrNameLst>
                                          <p:attrName>ppt_x</p:attrName>
                                          <p:attrName>ppt_y</p:attrName>
                                        </p:attrNameLst>
                                      </p:cBhvr>
                                      <p:rCtr x="79" y="-8"/>
                                    </p:animMotion>
                                  </p:childTnLst>
                                </p:cTn>
                              </p:par>
                              <p:par>
                                <p:cTn id="427" presetID="63" presetClass="path" presetSubtype="0" accel="50000" decel="50000" fill="hold" grpId="1" nodeType="withEffect">
                                  <p:stCondLst>
                                    <p:cond delay="0"/>
                                  </p:stCondLst>
                                  <p:childTnLst>
                                    <p:animMotion origin="layout" path="M -0.15746 -0.01852 L 0.00174 0.00046 " pathEditMode="relative" rAng="0" ptsTypes="AA">
                                      <p:cBhvr>
                                        <p:cTn id="428" dur="1000" fill="hold"/>
                                        <p:tgtEl>
                                          <p:spTgt spid="46"/>
                                        </p:tgtEl>
                                        <p:attrNameLst>
                                          <p:attrName>ppt_x</p:attrName>
                                          <p:attrName>ppt_y</p:attrName>
                                        </p:attrNameLst>
                                      </p:cBhvr>
                                      <p:rCtr x="80" y="9"/>
                                    </p:animMotion>
                                  </p:childTnLst>
                                </p:cTn>
                              </p:par>
                              <p:par>
                                <p:cTn id="429" presetID="63" presetClass="path" presetSubtype="0" accel="50000" decel="50000" fill="hold" grpId="1" nodeType="withEffect">
                                  <p:stCondLst>
                                    <p:cond delay="0"/>
                                  </p:stCondLst>
                                  <p:childTnLst>
                                    <p:animMotion origin="layout" path="M -0.15261 -0.00393 L 0.00069 0.00093 " pathEditMode="relative" rAng="0" ptsTypes="AA">
                                      <p:cBhvr>
                                        <p:cTn id="430" dur="1000" fill="hold"/>
                                        <p:tgtEl>
                                          <p:spTgt spid="49"/>
                                        </p:tgtEl>
                                        <p:attrNameLst>
                                          <p:attrName>ppt_x</p:attrName>
                                          <p:attrName>ppt_y</p:attrName>
                                        </p:attrNameLst>
                                      </p:cBhvr>
                                      <p:rCtr x="77" y="2"/>
                                    </p:animMotion>
                                  </p:childTnLst>
                                </p:cTn>
                              </p:par>
                            </p:childTnLst>
                          </p:cTn>
                        </p:par>
                      </p:childTnLst>
                    </p:cTn>
                  </p:par>
                  <p:par>
                    <p:cTn id="431" fill="hold">
                      <p:stCondLst>
                        <p:cond delay="indefinite"/>
                      </p:stCondLst>
                      <p:childTnLst>
                        <p:par>
                          <p:cTn id="432" fill="hold">
                            <p:stCondLst>
                              <p:cond delay="0"/>
                            </p:stCondLst>
                            <p:childTnLst>
                              <p:par>
                                <p:cTn id="433" presetID="63" presetClass="path" presetSubtype="0" accel="50000" decel="50000" fill="hold" grpId="1" nodeType="clickEffect">
                                  <p:stCondLst>
                                    <p:cond delay="0"/>
                                  </p:stCondLst>
                                  <p:childTnLst>
                                    <p:animMotion origin="layout" path="M 0.00278 0.00023 L 0.13976 -0.04653 " pathEditMode="relative" rAng="0" ptsTypes="AA">
                                      <p:cBhvr>
                                        <p:cTn id="434" dur="1000" fill="hold"/>
                                        <p:tgtEl>
                                          <p:spTgt spid="53"/>
                                        </p:tgtEl>
                                        <p:attrNameLst>
                                          <p:attrName>ppt_x</p:attrName>
                                          <p:attrName>ppt_y</p:attrName>
                                        </p:attrNameLst>
                                      </p:cBhvr>
                                      <p:rCtr x="68" y="-23"/>
                                    </p:animMotion>
                                  </p:childTnLst>
                                </p:cTn>
                              </p:par>
                              <p:par>
                                <p:cTn id="435" presetID="63" presetClass="path" presetSubtype="0" accel="50000" decel="50000" fill="hold" grpId="1" nodeType="withEffect">
                                  <p:stCondLst>
                                    <p:cond delay="0"/>
                                  </p:stCondLst>
                                  <p:childTnLst>
                                    <p:animMotion origin="layout" path="M -0.00156 0.00231 L 0.13021 -0.03912 " pathEditMode="relative" rAng="0" ptsTypes="AA">
                                      <p:cBhvr>
                                        <p:cTn id="436" dur="1000" fill="hold"/>
                                        <p:tgtEl>
                                          <p:spTgt spid="59"/>
                                        </p:tgtEl>
                                        <p:attrNameLst>
                                          <p:attrName>ppt_x</p:attrName>
                                          <p:attrName>ppt_y</p:attrName>
                                        </p:attrNameLst>
                                      </p:cBhvr>
                                      <p:rCtr x="66" y="-21"/>
                                    </p:animMotion>
                                  </p:childTnLst>
                                </p:cTn>
                              </p:par>
                            </p:childTnLst>
                          </p:cTn>
                        </p:par>
                        <p:par>
                          <p:cTn id="437" fill="hold">
                            <p:stCondLst>
                              <p:cond delay="1000"/>
                            </p:stCondLst>
                            <p:childTnLst>
                              <p:par>
                                <p:cTn id="438" presetID="1" presetClass="exit" presetSubtype="0" fill="hold" grpId="2" nodeType="afterEffect">
                                  <p:stCondLst>
                                    <p:cond delay="300"/>
                                  </p:stCondLst>
                                  <p:childTnLst>
                                    <p:set>
                                      <p:cBhvr>
                                        <p:cTn id="439" dur="1" fill="hold">
                                          <p:stCondLst>
                                            <p:cond delay="0"/>
                                          </p:stCondLst>
                                        </p:cTn>
                                        <p:tgtEl>
                                          <p:spTgt spid="53"/>
                                        </p:tgtEl>
                                        <p:attrNameLst>
                                          <p:attrName>style.visibility</p:attrName>
                                        </p:attrNameLst>
                                      </p:cBhvr>
                                      <p:to>
                                        <p:strVal val="hidden"/>
                                      </p:to>
                                    </p:set>
                                  </p:childTnLst>
                                </p:cTn>
                              </p:par>
                              <p:par>
                                <p:cTn id="440" presetID="1" presetClass="exit" presetSubtype="0" fill="hold" grpId="2" nodeType="withEffect">
                                  <p:stCondLst>
                                    <p:cond delay="300"/>
                                  </p:stCondLst>
                                  <p:childTnLst>
                                    <p:set>
                                      <p:cBhvr>
                                        <p:cTn id="441" dur="1" fill="hold">
                                          <p:stCondLst>
                                            <p:cond delay="0"/>
                                          </p:stCondLst>
                                        </p:cTn>
                                        <p:tgtEl>
                                          <p:spTgt spid="59"/>
                                        </p:tgtEl>
                                        <p:attrNameLst>
                                          <p:attrName>style.visibility</p:attrName>
                                        </p:attrNameLst>
                                      </p:cBhvr>
                                      <p:to>
                                        <p:strVal val="hidden"/>
                                      </p:to>
                                    </p:set>
                                  </p:childTnLst>
                                </p:cTn>
                              </p:par>
                            </p:childTnLst>
                          </p:cTn>
                        </p:par>
                        <p:par>
                          <p:cTn id="442" fill="hold">
                            <p:stCondLst>
                              <p:cond delay="1300"/>
                            </p:stCondLst>
                            <p:childTnLst>
                              <p:par>
                                <p:cTn id="443" presetID="1" presetClass="entr" presetSubtype="0" fill="hold" grpId="0" nodeType="afterEffect">
                                  <p:stCondLst>
                                    <p:cond delay="300"/>
                                  </p:stCondLst>
                                  <p:childTnLst>
                                    <p:set>
                                      <p:cBhvr>
                                        <p:cTn id="444" dur="1" fill="hold">
                                          <p:stCondLst>
                                            <p:cond delay="0"/>
                                          </p:stCondLst>
                                        </p:cTn>
                                        <p:tgtEl>
                                          <p:spTgt spid="42"/>
                                        </p:tgtEl>
                                        <p:attrNameLst>
                                          <p:attrName>style.visibility</p:attrName>
                                        </p:attrNameLst>
                                      </p:cBhvr>
                                      <p:to>
                                        <p:strVal val="visible"/>
                                      </p:to>
                                    </p:set>
                                  </p:childTnLst>
                                </p:cTn>
                              </p:par>
                              <p:par>
                                <p:cTn id="445" presetID="1" presetClass="entr" presetSubtype="0" fill="hold" grpId="0" nodeType="withEffect">
                                  <p:stCondLst>
                                    <p:cond delay="300"/>
                                  </p:stCondLst>
                                  <p:childTnLst>
                                    <p:set>
                                      <p:cBhvr>
                                        <p:cTn id="446" dur="1" fill="hold">
                                          <p:stCondLst>
                                            <p:cond delay="0"/>
                                          </p:stCondLst>
                                        </p:cTn>
                                        <p:tgtEl>
                                          <p:spTgt spid="50"/>
                                        </p:tgtEl>
                                        <p:attrNameLst>
                                          <p:attrName>style.visibility</p:attrName>
                                        </p:attrNameLst>
                                      </p:cBhvr>
                                      <p:to>
                                        <p:strVal val="visible"/>
                                      </p:to>
                                    </p:set>
                                  </p:childTnLst>
                                </p:cTn>
                              </p:par>
                            </p:childTnLst>
                          </p:cTn>
                        </p:par>
                        <p:par>
                          <p:cTn id="447" fill="hold">
                            <p:stCondLst>
                              <p:cond delay="1600"/>
                            </p:stCondLst>
                            <p:childTnLst>
                              <p:par>
                                <p:cTn id="448" presetID="63" presetClass="path" presetSubtype="0" accel="50000" decel="50000" fill="hold" grpId="1" nodeType="afterEffect">
                                  <p:stCondLst>
                                    <p:cond delay="0"/>
                                  </p:stCondLst>
                                  <p:childTnLst>
                                    <p:animMotion origin="layout" path="M -0.13455 -0.02107 L -1.66667E-6 0.00069 " pathEditMode="relative" rAng="0" ptsTypes="AA">
                                      <p:cBhvr>
                                        <p:cTn id="449" dur="1000" fill="hold"/>
                                        <p:tgtEl>
                                          <p:spTgt spid="42"/>
                                        </p:tgtEl>
                                        <p:attrNameLst>
                                          <p:attrName>ppt_x</p:attrName>
                                          <p:attrName>ppt_y</p:attrName>
                                        </p:attrNameLst>
                                      </p:cBhvr>
                                      <p:rCtr x="67" y="11"/>
                                    </p:animMotion>
                                  </p:childTnLst>
                                </p:cTn>
                              </p:par>
                              <p:par>
                                <p:cTn id="450" presetID="63" presetClass="path" presetSubtype="0" accel="50000" decel="50000" fill="hold" grpId="1" nodeType="withEffect">
                                  <p:stCondLst>
                                    <p:cond delay="0"/>
                                  </p:stCondLst>
                                  <p:childTnLst>
                                    <p:animMotion origin="layout" path="M -0.14115 -0.04051 L 0.00052 0.00116 " pathEditMode="relative" rAng="0" ptsTypes="AA">
                                      <p:cBhvr>
                                        <p:cTn id="451" dur="1000" fill="hold"/>
                                        <p:tgtEl>
                                          <p:spTgt spid="50"/>
                                        </p:tgtEl>
                                        <p:attrNameLst>
                                          <p:attrName>ppt_x</p:attrName>
                                          <p:attrName>ppt_y</p:attrName>
                                        </p:attrNameLst>
                                      </p:cBhvr>
                                      <p:rCtr x="71" y="21"/>
                                    </p:animMotion>
                                  </p:childTnLst>
                                </p:cTn>
                              </p:par>
                            </p:childTnLst>
                          </p:cTn>
                        </p:par>
                      </p:childTnLst>
                    </p:cTn>
                  </p:par>
                  <p:par>
                    <p:cTn id="452" fill="hold">
                      <p:stCondLst>
                        <p:cond delay="indefinite"/>
                      </p:stCondLst>
                      <p:childTnLst>
                        <p:par>
                          <p:cTn id="453" fill="hold">
                            <p:stCondLst>
                              <p:cond delay="0"/>
                            </p:stCondLst>
                            <p:childTnLst>
                              <p:par>
                                <p:cTn id="454" presetID="63" presetClass="path" presetSubtype="0" accel="50000" decel="50000" fill="hold" grpId="1" nodeType="clickEffect">
                                  <p:stCondLst>
                                    <p:cond delay="0"/>
                                  </p:stCondLst>
                                  <p:childTnLst>
                                    <p:animMotion origin="layout" path="M 0.00104 -0.00115 L 0.12882 -0.08356 " pathEditMode="relative" rAng="0" ptsTypes="AA">
                                      <p:cBhvr>
                                        <p:cTn id="455" dur="1000" fill="hold"/>
                                        <p:tgtEl>
                                          <p:spTgt spid="54"/>
                                        </p:tgtEl>
                                        <p:attrNameLst>
                                          <p:attrName>ppt_x</p:attrName>
                                          <p:attrName>ppt_y</p:attrName>
                                        </p:attrNameLst>
                                      </p:cBhvr>
                                      <p:rCtr x="64" y="-41"/>
                                    </p:animMotion>
                                  </p:childTnLst>
                                </p:cTn>
                              </p:par>
                            </p:childTnLst>
                          </p:cTn>
                        </p:par>
                        <p:par>
                          <p:cTn id="456" fill="hold">
                            <p:stCondLst>
                              <p:cond delay="1000"/>
                            </p:stCondLst>
                            <p:childTnLst>
                              <p:par>
                                <p:cTn id="457" presetID="1" presetClass="exit" presetSubtype="0" fill="hold" grpId="2" nodeType="afterEffect">
                                  <p:stCondLst>
                                    <p:cond delay="300"/>
                                  </p:stCondLst>
                                  <p:childTnLst>
                                    <p:set>
                                      <p:cBhvr>
                                        <p:cTn id="458" dur="1" fill="hold">
                                          <p:stCondLst>
                                            <p:cond delay="0"/>
                                          </p:stCondLst>
                                        </p:cTn>
                                        <p:tgtEl>
                                          <p:spTgt spid="54"/>
                                        </p:tgtEl>
                                        <p:attrNameLst>
                                          <p:attrName>style.visibility</p:attrName>
                                        </p:attrNameLst>
                                      </p:cBhvr>
                                      <p:to>
                                        <p:strVal val="hidden"/>
                                      </p:to>
                                    </p:set>
                                  </p:childTnLst>
                                </p:cTn>
                              </p:par>
                            </p:childTnLst>
                          </p:cTn>
                        </p:par>
                        <p:par>
                          <p:cTn id="459" fill="hold">
                            <p:stCondLst>
                              <p:cond delay="1300"/>
                            </p:stCondLst>
                            <p:childTnLst>
                              <p:par>
                                <p:cTn id="460" presetID="1" presetClass="entr" presetSubtype="0" fill="hold" grpId="0" nodeType="afterEffect">
                                  <p:stCondLst>
                                    <p:cond delay="300"/>
                                  </p:stCondLst>
                                  <p:childTnLst>
                                    <p:set>
                                      <p:cBhvr>
                                        <p:cTn id="461" dur="1" fill="hold">
                                          <p:stCondLst>
                                            <p:cond delay="0"/>
                                          </p:stCondLst>
                                        </p:cTn>
                                        <p:tgtEl>
                                          <p:spTgt spid="43"/>
                                        </p:tgtEl>
                                        <p:attrNameLst>
                                          <p:attrName>style.visibility</p:attrName>
                                        </p:attrNameLst>
                                      </p:cBhvr>
                                      <p:to>
                                        <p:strVal val="visible"/>
                                      </p:to>
                                    </p:set>
                                  </p:childTnLst>
                                </p:cTn>
                              </p:par>
                            </p:childTnLst>
                          </p:cTn>
                        </p:par>
                        <p:par>
                          <p:cTn id="462" fill="hold">
                            <p:stCondLst>
                              <p:cond delay="1600"/>
                            </p:stCondLst>
                            <p:childTnLst>
                              <p:par>
                                <p:cTn id="463" presetID="63" presetClass="path" presetSubtype="0" accel="50000" decel="50000" fill="hold" grpId="1" nodeType="afterEffect">
                                  <p:stCondLst>
                                    <p:cond delay="0"/>
                                  </p:stCondLst>
                                  <p:childTnLst>
                                    <p:animMotion origin="layout" path="M -0.14184 -0.05324 L 0.00018 0.00139 " pathEditMode="relative" rAng="0" ptsTypes="AA">
                                      <p:cBhvr>
                                        <p:cTn id="464" dur="1000" fill="hold"/>
                                        <p:tgtEl>
                                          <p:spTgt spid="43"/>
                                        </p:tgtEl>
                                        <p:attrNameLst>
                                          <p:attrName>ppt_x</p:attrName>
                                          <p:attrName>ppt_y</p:attrName>
                                        </p:attrNameLst>
                                      </p:cBhvr>
                                      <p:rCtr x="71" y="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14" grpId="3"/>
      <p:bldP spid="15" grpId="0"/>
      <p:bldP spid="15" grpId="1"/>
      <p:bldP spid="15" grpId="2"/>
      <p:bldP spid="15" grpId="3"/>
      <p:bldP spid="16" grpId="0"/>
      <p:bldP spid="16" grpId="1"/>
      <p:bldP spid="16" grpId="2"/>
      <p:bldP spid="16" grpId="3"/>
      <p:bldP spid="17" grpId="0"/>
      <p:bldP spid="17" grpId="1"/>
      <p:bldP spid="17" grpId="2"/>
      <p:bldP spid="17" grpId="3"/>
      <p:bldP spid="18" grpId="0"/>
      <p:bldP spid="18" grpId="1"/>
      <p:bldP spid="18" grpId="2"/>
      <p:bldP spid="18" grpId="3"/>
      <p:bldP spid="19" grpId="0"/>
      <p:bldP spid="19" grpId="1"/>
      <p:bldP spid="19" grpId="2"/>
      <p:bldP spid="19" grpId="3"/>
      <p:bldP spid="20" grpId="0"/>
      <p:bldP spid="20" grpId="1"/>
      <p:bldP spid="20" grpId="2"/>
      <p:bldP spid="20" grpId="3"/>
      <p:bldP spid="21" grpId="0"/>
      <p:bldP spid="21" grpId="1"/>
      <p:bldP spid="21" grpId="2"/>
      <p:bldP spid="21" grpId="3"/>
      <p:bldP spid="22" grpId="0"/>
      <p:bldP spid="22" grpId="1"/>
      <p:bldP spid="22" grpId="2"/>
      <p:bldP spid="22" grpId="3"/>
      <p:bldP spid="22" grpId="4"/>
      <p:bldP spid="22" grpId="5"/>
      <p:bldP spid="23" grpId="0"/>
      <p:bldP spid="23" grpId="1"/>
      <p:bldP spid="23" grpId="2"/>
      <p:bldP spid="23" grpId="3"/>
      <p:bldP spid="23" grpId="4"/>
      <p:bldP spid="23" grpId="5"/>
      <p:bldP spid="24" grpId="0"/>
      <p:bldP spid="24" grpId="1"/>
      <p:bldP spid="24" grpId="2"/>
      <p:bldP spid="24" grpId="3"/>
      <p:bldP spid="24" grpId="4"/>
      <p:bldP spid="24" grpId="5"/>
      <p:bldP spid="25" grpId="0"/>
      <p:bldP spid="25" grpId="1"/>
      <p:bldP spid="25" grpId="2"/>
      <p:bldP spid="25" grpId="3"/>
      <p:bldP spid="25" grpId="4"/>
      <p:bldP spid="25" grpId="5"/>
      <p:bldP spid="26" grpId="0"/>
      <p:bldP spid="26" grpId="1"/>
      <p:bldP spid="26" grpId="2"/>
      <p:bldP spid="26" grpId="3"/>
      <p:bldP spid="26" grpId="4"/>
      <p:bldP spid="26" grpId="5"/>
      <p:bldP spid="27" grpId="0"/>
      <p:bldP spid="27" grpId="1"/>
      <p:bldP spid="27" grpId="2"/>
      <p:bldP spid="27" grpId="3"/>
      <p:bldP spid="27" grpId="4"/>
      <p:bldP spid="27" grpId="5"/>
      <p:bldP spid="28" grpId="0"/>
      <p:bldP spid="28" grpId="1"/>
      <p:bldP spid="28" grpId="2"/>
      <p:bldP spid="28" grpId="3"/>
      <p:bldP spid="28" grpId="4"/>
      <p:bldP spid="28" grpId="5"/>
      <p:bldP spid="29" grpId="0"/>
      <p:bldP spid="29" grpId="1"/>
      <p:bldP spid="29" grpId="2"/>
      <p:bldP spid="29" grpId="3"/>
      <p:bldP spid="29" grpId="4"/>
      <p:bldP spid="29" grpId="5"/>
      <p:bldP spid="30" grpId="0"/>
      <p:bldP spid="30" grpId="1"/>
      <p:bldP spid="30" grpId="2"/>
      <p:bldP spid="30" grpId="3"/>
      <p:bldP spid="30" grpId="4"/>
      <p:bldP spid="30" grpId="5"/>
      <p:bldP spid="31" grpId="0"/>
      <p:bldP spid="31" grpId="1"/>
      <p:bldP spid="31" grpId="2"/>
      <p:bldP spid="31" grpId="3"/>
      <p:bldP spid="31" grpId="4"/>
      <p:bldP spid="31" grpId="5"/>
      <p:bldP spid="32" grpId="0"/>
      <p:bldP spid="32" grpId="1"/>
      <p:bldP spid="32" grpId="2"/>
      <p:bldP spid="32" grpId="3"/>
      <p:bldP spid="32" grpId="4"/>
      <p:bldP spid="32" grpId="5"/>
      <p:bldP spid="33" grpId="0"/>
      <p:bldP spid="33" grpId="1"/>
      <p:bldP spid="33" grpId="2"/>
      <p:bldP spid="33" grpId="3"/>
      <p:bldP spid="33" grpId="4"/>
      <p:bldP spid="33" grpId="5"/>
      <p:bldP spid="34" grpId="0"/>
      <p:bldP spid="34" grpId="1"/>
      <p:bldP spid="34" grpId="2"/>
      <p:bldP spid="34" grpId="3"/>
      <p:bldP spid="34" grpId="4"/>
      <p:bldP spid="34" grpId="5"/>
      <p:bldP spid="35" grpId="0"/>
      <p:bldP spid="35" grpId="1"/>
      <p:bldP spid="35" grpId="2"/>
      <p:bldP spid="35" grpId="3"/>
      <p:bldP spid="35" grpId="4"/>
      <p:bldP spid="35" grpId="5"/>
      <p:bldP spid="36" grpId="0"/>
      <p:bldP spid="36" grpId="1"/>
      <p:bldP spid="36" grpId="2"/>
      <p:bldP spid="36" grpId="3"/>
      <p:bldP spid="36" grpId="4"/>
      <p:bldP spid="36" grpId="5"/>
      <p:bldP spid="37" grpId="0"/>
      <p:bldP spid="37" grpId="1"/>
      <p:bldP spid="37" grpId="2"/>
      <p:bldP spid="37" grpId="3"/>
      <p:bldP spid="37" grpId="4"/>
      <p:bldP spid="37" grpId="5"/>
      <p:bldP spid="37" grpId="6"/>
      <p:bldP spid="38" grpId="0"/>
      <p:bldP spid="38" grpId="1"/>
      <p:bldP spid="38" grpId="2"/>
      <p:bldP spid="38" grpId="3"/>
      <p:bldP spid="38" grpId="4"/>
      <p:bldP spid="38" grpId="5"/>
      <p:bldP spid="39" grpId="0"/>
      <p:bldP spid="39" grpId="1"/>
      <p:bldP spid="39" grpId="2"/>
      <p:bldP spid="39" grpId="3"/>
      <p:bldP spid="39" grpId="4"/>
      <p:bldP spid="39" grpId="5"/>
      <p:bldP spid="40" grpId="0"/>
      <p:bldP spid="40" grpId="1"/>
      <p:bldP spid="41" grpId="0"/>
      <p:bldP spid="41" grpId="1"/>
      <p:bldP spid="42" grpId="0"/>
      <p:bldP spid="42" grpId="1"/>
      <p:bldP spid="43" grpId="0"/>
      <p:bldP spid="43" grpId="1"/>
      <p:bldP spid="45" grpId="0"/>
      <p:bldP spid="45" grpId="1"/>
      <p:bldP spid="46" grpId="0"/>
      <p:bldP spid="46" grpId="1"/>
      <p:bldP spid="48" grpId="0"/>
      <p:bldP spid="48" grpId="1"/>
      <p:bldP spid="49" grpId="0"/>
      <p:bldP spid="49" grpId="1"/>
      <p:bldP spid="50" grpId="0"/>
      <p:bldP spid="50" grpId="1"/>
      <p:bldP spid="51" grpId="0"/>
      <p:bldP spid="51" grpId="1"/>
      <p:bldP spid="51" grpId="2"/>
      <p:bldP spid="52" grpId="0"/>
      <p:bldP spid="52" grpId="1"/>
      <p:bldP spid="52" grpId="2"/>
      <p:bldP spid="53" grpId="0"/>
      <p:bldP spid="53" grpId="1"/>
      <p:bldP spid="53" grpId="2"/>
      <p:bldP spid="54" grpId="0"/>
      <p:bldP spid="54" grpId="1"/>
      <p:bldP spid="54" grpId="2"/>
      <p:bldP spid="55" grpId="0"/>
      <p:bldP spid="55" grpId="1"/>
      <p:bldP spid="55" grpId="2"/>
      <p:bldP spid="56" grpId="0"/>
      <p:bldP spid="56" grpId="1"/>
      <p:bldP spid="56" grpId="2"/>
      <p:bldP spid="57" grpId="0"/>
      <p:bldP spid="57" grpId="1"/>
      <p:bldP spid="57" grpId="2"/>
      <p:bldP spid="58" grpId="0"/>
      <p:bldP spid="58" grpId="1"/>
      <p:bldP spid="58" grpId="2"/>
      <p:bldP spid="59" grpId="0"/>
      <p:bldP spid="59" grpId="1"/>
      <p:bldP spid="59" grpId="2"/>
      <p:bldP spid="60" grpId="0"/>
      <p:bldP spid="63" grpId="0"/>
      <p:bldP spid="64" grpId="0"/>
      <p:bldP spid="65" grpId="0"/>
      <p:bldP spid="66" grpId="0"/>
      <p:bldP spid="87" grpId="0"/>
      <p:bldP spid="87" grpId="1"/>
      <p:bldP spid="100" grpId="0" animBg="1"/>
      <p:bldP spid="10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MapReduce dataflow</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17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86" name="Folded Corner 85"/>
          <p:cNvSpPr/>
          <p:nvPr/>
        </p:nvSpPr>
        <p:spPr bwMode="auto">
          <a:xfrm>
            <a:off x="1585609" y="2351575"/>
            <a:ext cx="311285" cy="379378"/>
          </a:xfrm>
          <a:prstGeom prst="foldedCorner">
            <a:avLst>
              <a:gd name="adj" fmla="val 44792"/>
            </a:avLst>
          </a:prstGeom>
          <a:solidFill>
            <a:srgbClr val="66FF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7" name="Folded Corner 86"/>
          <p:cNvSpPr/>
          <p:nvPr/>
        </p:nvSpPr>
        <p:spPr bwMode="auto">
          <a:xfrm>
            <a:off x="1504545" y="2260783"/>
            <a:ext cx="311285" cy="379378"/>
          </a:xfrm>
          <a:prstGeom prst="foldedCorner">
            <a:avLst>
              <a:gd name="adj" fmla="val 44792"/>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8" name="Folded Corner 87"/>
          <p:cNvSpPr/>
          <p:nvPr/>
        </p:nvSpPr>
        <p:spPr bwMode="auto">
          <a:xfrm>
            <a:off x="1404025" y="2169991"/>
            <a:ext cx="311285" cy="379378"/>
          </a:xfrm>
          <a:prstGeom prst="foldedCorner">
            <a:avLst>
              <a:gd name="adj" fmla="val 44792"/>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0" name="Folded Corner 89"/>
          <p:cNvSpPr/>
          <p:nvPr/>
        </p:nvSpPr>
        <p:spPr bwMode="auto">
          <a:xfrm>
            <a:off x="1572639" y="3272461"/>
            <a:ext cx="311285" cy="379378"/>
          </a:xfrm>
          <a:prstGeom prst="foldedCorner">
            <a:avLst>
              <a:gd name="adj" fmla="val 44792"/>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1" name="Folded Corner 90"/>
          <p:cNvSpPr/>
          <p:nvPr/>
        </p:nvSpPr>
        <p:spPr bwMode="auto">
          <a:xfrm>
            <a:off x="1491575" y="3181669"/>
            <a:ext cx="311285" cy="379378"/>
          </a:xfrm>
          <a:prstGeom prst="foldedCorner">
            <a:avLst>
              <a:gd name="adj" fmla="val 44792"/>
            </a:avLst>
          </a:prstGeom>
          <a:solidFill>
            <a:srgbClr val="008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2" name="Folded Corner 91"/>
          <p:cNvSpPr/>
          <p:nvPr/>
        </p:nvSpPr>
        <p:spPr bwMode="auto">
          <a:xfrm>
            <a:off x="1391055" y="3090877"/>
            <a:ext cx="311285" cy="379378"/>
          </a:xfrm>
          <a:prstGeom prst="foldedCorner">
            <a:avLst>
              <a:gd name="adj" fmla="val 44792"/>
            </a:avLst>
          </a:prstGeom>
          <a:solidFill>
            <a:srgbClr val="66FF99"/>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3" name="Folded Corner 92"/>
          <p:cNvSpPr/>
          <p:nvPr/>
        </p:nvSpPr>
        <p:spPr bwMode="auto">
          <a:xfrm>
            <a:off x="1579124" y="4193346"/>
            <a:ext cx="311285" cy="379378"/>
          </a:xfrm>
          <a:prstGeom prst="foldedCorner">
            <a:avLst>
              <a:gd name="adj" fmla="val 44792"/>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4" name="Folded Corner 93"/>
          <p:cNvSpPr/>
          <p:nvPr/>
        </p:nvSpPr>
        <p:spPr bwMode="auto">
          <a:xfrm>
            <a:off x="1498060" y="4102554"/>
            <a:ext cx="311285" cy="379378"/>
          </a:xfrm>
          <a:prstGeom prst="foldedCorner">
            <a:avLst>
              <a:gd name="adj" fmla="val 44792"/>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5" name="Folded Corner 94"/>
          <p:cNvSpPr/>
          <p:nvPr/>
        </p:nvSpPr>
        <p:spPr bwMode="auto">
          <a:xfrm>
            <a:off x="1397540" y="4011762"/>
            <a:ext cx="311285" cy="379378"/>
          </a:xfrm>
          <a:prstGeom prst="foldedCorner">
            <a:avLst>
              <a:gd name="adj" fmla="val 44792"/>
            </a:avLst>
          </a:prstGeom>
          <a:solidFill>
            <a:srgbClr val="99FF99"/>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6" name="Folded Corner 95"/>
          <p:cNvSpPr/>
          <p:nvPr/>
        </p:nvSpPr>
        <p:spPr bwMode="auto">
          <a:xfrm>
            <a:off x="1595337" y="5104503"/>
            <a:ext cx="311285" cy="379378"/>
          </a:xfrm>
          <a:prstGeom prst="foldedCorner">
            <a:avLst>
              <a:gd name="adj" fmla="val 44792"/>
            </a:avLst>
          </a:prstGeom>
          <a:solidFill>
            <a:srgbClr val="99FF99"/>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7" name="Folded Corner 96"/>
          <p:cNvSpPr/>
          <p:nvPr/>
        </p:nvSpPr>
        <p:spPr bwMode="auto">
          <a:xfrm>
            <a:off x="1514273" y="5013711"/>
            <a:ext cx="311285" cy="379378"/>
          </a:xfrm>
          <a:prstGeom prst="foldedCorner">
            <a:avLst>
              <a:gd name="adj" fmla="val 44792"/>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8" name="Folded Corner 97"/>
          <p:cNvSpPr/>
          <p:nvPr/>
        </p:nvSpPr>
        <p:spPr bwMode="auto">
          <a:xfrm>
            <a:off x="1413753" y="4922919"/>
            <a:ext cx="311285" cy="379378"/>
          </a:xfrm>
          <a:prstGeom prst="foldedCorner">
            <a:avLst>
              <a:gd name="adj" fmla="val 44792"/>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9" name="Rounded Rectangle 98"/>
          <p:cNvSpPr/>
          <p:nvPr/>
        </p:nvSpPr>
        <p:spPr bwMode="auto">
          <a:xfrm>
            <a:off x="2363822" y="2108383"/>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endParaRPr lang="en-US"/>
          </a:p>
        </p:txBody>
      </p:sp>
      <p:sp>
        <p:nvSpPr>
          <p:cNvPr id="100" name="Rounded Rectangle 99"/>
          <p:cNvSpPr/>
          <p:nvPr/>
        </p:nvSpPr>
        <p:spPr bwMode="auto">
          <a:xfrm>
            <a:off x="2370308" y="3038995"/>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endParaRPr lang="en-US"/>
          </a:p>
        </p:txBody>
      </p:sp>
      <p:sp>
        <p:nvSpPr>
          <p:cNvPr id="101" name="Rounded Rectangle 100"/>
          <p:cNvSpPr/>
          <p:nvPr/>
        </p:nvSpPr>
        <p:spPr bwMode="auto">
          <a:xfrm>
            <a:off x="2367066" y="3979335"/>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endParaRPr lang="en-US"/>
          </a:p>
        </p:txBody>
      </p:sp>
      <p:sp>
        <p:nvSpPr>
          <p:cNvPr id="102" name="Rounded Rectangle 101"/>
          <p:cNvSpPr/>
          <p:nvPr/>
        </p:nvSpPr>
        <p:spPr bwMode="auto">
          <a:xfrm>
            <a:off x="2363825" y="4900221"/>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endParaRPr lang="en-US"/>
          </a:p>
        </p:txBody>
      </p:sp>
      <p:sp>
        <p:nvSpPr>
          <p:cNvPr id="103" name="Folded Corner 102"/>
          <p:cNvSpPr/>
          <p:nvPr/>
        </p:nvSpPr>
        <p:spPr bwMode="auto">
          <a:xfrm>
            <a:off x="4121286" y="2338605"/>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5" name="Folded Corner 104"/>
          <p:cNvSpPr/>
          <p:nvPr/>
        </p:nvSpPr>
        <p:spPr bwMode="auto">
          <a:xfrm>
            <a:off x="3939702" y="2157021"/>
            <a:ext cx="311285" cy="379378"/>
          </a:xfrm>
          <a:prstGeom prst="foldedCorner">
            <a:avLst>
              <a:gd name="adj" fmla="val 44792"/>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6" name="Folded Corner 105"/>
          <p:cNvSpPr/>
          <p:nvPr/>
        </p:nvSpPr>
        <p:spPr bwMode="auto">
          <a:xfrm>
            <a:off x="4108316" y="3259491"/>
            <a:ext cx="311285" cy="379378"/>
          </a:xfrm>
          <a:prstGeom prst="foldedCorner">
            <a:avLst>
              <a:gd name="adj" fmla="val 44792"/>
            </a:avLst>
          </a:prstGeom>
          <a:solidFill>
            <a:schemeClr val="accent2">
              <a:lumMod val="60000"/>
              <a:lumOff val="40000"/>
            </a:schemeClr>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7" name="Folded Corner 106"/>
          <p:cNvSpPr/>
          <p:nvPr/>
        </p:nvSpPr>
        <p:spPr bwMode="auto">
          <a:xfrm>
            <a:off x="4027252" y="3168699"/>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8" name="Folded Corner 107"/>
          <p:cNvSpPr/>
          <p:nvPr/>
        </p:nvSpPr>
        <p:spPr bwMode="auto">
          <a:xfrm>
            <a:off x="3926732" y="3077907"/>
            <a:ext cx="311285" cy="379378"/>
          </a:xfrm>
          <a:prstGeom prst="foldedCorner">
            <a:avLst>
              <a:gd name="adj" fmla="val 44792"/>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0" name="Folded Corner 109"/>
          <p:cNvSpPr/>
          <p:nvPr/>
        </p:nvSpPr>
        <p:spPr bwMode="auto">
          <a:xfrm>
            <a:off x="4033737" y="4089584"/>
            <a:ext cx="311285" cy="379378"/>
          </a:xfrm>
          <a:prstGeom prst="foldedCorner">
            <a:avLst>
              <a:gd name="adj" fmla="val 44792"/>
            </a:avLst>
          </a:prstGeom>
          <a:solidFill>
            <a:schemeClr val="accent6"/>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2" name="Folded Corner 111"/>
          <p:cNvSpPr/>
          <p:nvPr/>
        </p:nvSpPr>
        <p:spPr bwMode="auto">
          <a:xfrm>
            <a:off x="4131014" y="5091533"/>
            <a:ext cx="311285" cy="379378"/>
          </a:xfrm>
          <a:prstGeom prst="foldedCorner">
            <a:avLst>
              <a:gd name="adj" fmla="val 44792"/>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3" name="Folded Corner 112"/>
          <p:cNvSpPr/>
          <p:nvPr/>
        </p:nvSpPr>
        <p:spPr bwMode="auto">
          <a:xfrm>
            <a:off x="4049950" y="5000741"/>
            <a:ext cx="311285" cy="379378"/>
          </a:xfrm>
          <a:prstGeom prst="foldedCorner">
            <a:avLst>
              <a:gd name="adj" fmla="val 44792"/>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4" name="Folded Corner 113"/>
          <p:cNvSpPr/>
          <p:nvPr/>
        </p:nvSpPr>
        <p:spPr bwMode="auto">
          <a:xfrm>
            <a:off x="3949430" y="4909949"/>
            <a:ext cx="311285" cy="379378"/>
          </a:xfrm>
          <a:prstGeom prst="foldedCorner">
            <a:avLst>
              <a:gd name="adj" fmla="val 44792"/>
            </a:avLst>
          </a:prstGeom>
          <a:solidFill>
            <a:srgbClr val="FF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5" name="Rounded Rectangle 114"/>
          <p:cNvSpPr/>
          <p:nvPr/>
        </p:nvSpPr>
        <p:spPr bwMode="auto">
          <a:xfrm>
            <a:off x="6203004" y="2105140"/>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endParaRPr lang="en-US"/>
          </a:p>
        </p:txBody>
      </p:sp>
      <p:sp>
        <p:nvSpPr>
          <p:cNvPr id="116" name="Rounded Rectangle 115"/>
          <p:cNvSpPr/>
          <p:nvPr/>
        </p:nvSpPr>
        <p:spPr bwMode="auto">
          <a:xfrm>
            <a:off x="6209490" y="3035752"/>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endParaRPr lang="en-US"/>
          </a:p>
        </p:txBody>
      </p:sp>
      <p:sp>
        <p:nvSpPr>
          <p:cNvPr id="117" name="Rounded Rectangle 116"/>
          <p:cNvSpPr/>
          <p:nvPr/>
        </p:nvSpPr>
        <p:spPr bwMode="auto">
          <a:xfrm>
            <a:off x="6206248" y="3976092"/>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endParaRPr lang="en-US"/>
          </a:p>
        </p:txBody>
      </p:sp>
      <p:sp>
        <p:nvSpPr>
          <p:cNvPr id="118" name="Rounded Rectangle 117"/>
          <p:cNvSpPr/>
          <p:nvPr/>
        </p:nvSpPr>
        <p:spPr bwMode="auto">
          <a:xfrm>
            <a:off x="6203007" y="4896978"/>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endParaRPr lang="en-US"/>
          </a:p>
        </p:txBody>
      </p:sp>
      <p:sp>
        <p:nvSpPr>
          <p:cNvPr id="119" name="Folded Corner 118"/>
          <p:cNvSpPr/>
          <p:nvPr/>
        </p:nvSpPr>
        <p:spPr bwMode="auto">
          <a:xfrm>
            <a:off x="5528554" y="3269218"/>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0" name="Folded Corner 119"/>
          <p:cNvSpPr/>
          <p:nvPr/>
        </p:nvSpPr>
        <p:spPr bwMode="auto">
          <a:xfrm>
            <a:off x="5346970" y="3087634"/>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1" name="Folded Corner 120"/>
          <p:cNvSpPr/>
          <p:nvPr/>
        </p:nvSpPr>
        <p:spPr bwMode="auto">
          <a:xfrm>
            <a:off x="5515584" y="4190104"/>
            <a:ext cx="311285" cy="379378"/>
          </a:xfrm>
          <a:prstGeom prst="foldedCorner">
            <a:avLst>
              <a:gd name="adj" fmla="val 44792"/>
            </a:avLst>
          </a:prstGeom>
          <a:solidFill>
            <a:srgbClr val="FF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2" name="Folded Corner 121"/>
          <p:cNvSpPr/>
          <p:nvPr/>
        </p:nvSpPr>
        <p:spPr bwMode="auto">
          <a:xfrm>
            <a:off x="5434520" y="4099312"/>
            <a:ext cx="311285" cy="379378"/>
          </a:xfrm>
          <a:prstGeom prst="foldedCorner">
            <a:avLst>
              <a:gd name="adj" fmla="val 44792"/>
            </a:avLst>
          </a:prstGeom>
          <a:solidFill>
            <a:srgbClr val="FF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3" name="Folded Corner 122"/>
          <p:cNvSpPr/>
          <p:nvPr/>
        </p:nvSpPr>
        <p:spPr bwMode="auto">
          <a:xfrm>
            <a:off x="5334000" y="4008520"/>
            <a:ext cx="311285" cy="379378"/>
          </a:xfrm>
          <a:prstGeom prst="foldedCorner">
            <a:avLst>
              <a:gd name="adj" fmla="val 44792"/>
            </a:avLst>
          </a:prstGeom>
          <a:solidFill>
            <a:srgbClr val="FF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4" name="Folded Corner 123"/>
          <p:cNvSpPr/>
          <p:nvPr/>
        </p:nvSpPr>
        <p:spPr bwMode="auto">
          <a:xfrm>
            <a:off x="5441005" y="5020197"/>
            <a:ext cx="311285" cy="379378"/>
          </a:xfrm>
          <a:prstGeom prst="foldedCorner">
            <a:avLst>
              <a:gd name="adj" fmla="val 44792"/>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5" name="Folded Corner 124"/>
          <p:cNvSpPr/>
          <p:nvPr/>
        </p:nvSpPr>
        <p:spPr bwMode="auto">
          <a:xfrm>
            <a:off x="5528554" y="2315908"/>
            <a:ext cx="311285" cy="379378"/>
          </a:xfrm>
          <a:prstGeom prst="foldedCorner">
            <a:avLst>
              <a:gd name="adj" fmla="val 44792"/>
            </a:avLst>
          </a:prstGeom>
          <a:solidFill>
            <a:schemeClr val="accent6"/>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6" name="Folded Corner 125"/>
          <p:cNvSpPr/>
          <p:nvPr/>
        </p:nvSpPr>
        <p:spPr bwMode="auto">
          <a:xfrm>
            <a:off x="5447490" y="2225116"/>
            <a:ext cx="311285" cy="379378"/>
          </a:xfrm>
          <a:prstGeom prst="foldedCorner">
            <a:avLst>
              <a:gd name="adj" fmla="val 44792"/>
            </a:avLst>
          </a:prstGeom>
          <a:solidFill>
            <a:schemeClr val="accent6"/>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7" name="Folded Corner 126"/>
          <p:cNvSpPr/>
          <p:nvPr/>
        </p:nvSpPr>
        <p:spPr bwMode="auto">
          <a:xfrm>
            <a:off x="5346970" y="2134324"/>
            <a:ext cx="311285" cy="379378"/>
          </a:xfrm>
          <a:prstGeom prst="foldedCorner">
            <a:avLst>
              <a:gd name="adj" fmla="val 44792"/>
            </a:avLst>
          </a:prstGeom>
          <a:solidFill>
            <a:schemeClr val="accent6"/>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cxnSp>
        <p:nvCxnSpPr>
          <p:cNvPr id="129" name="Straight Arrow Connector 128"/>
          <p:cNvCxnSpPr/>
          <p:nvPr/>
        </p:nvCxnSpPr>
        <p:spPr bwMode="auto">
          <a:xfrm>
            <a:off x="4523362" y="2361302"/>
            <a:ext cx="7295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0" name="Straight Arrow Connector 129"/>
          <p:cNvCxnSpPr/>
          <p:nvPr/>
        </p:nvCxnSpPr>
        <p:spPr bwMode="auto">
          <a:xfrm>
            <a:off x="4510392" y="3321098"/>
            <a:ext cx="7295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1" name="Straight Arrow Connector 130"/>
          <p:cNvCxnSpPr/>
          <p:nvPr/>
        </p:nvCxnSpPr>
        <p:spPr bwMode="auto">
          <a:xfrm>
            <a:off x="4516877" y="4261438"/>
            <a:ext cx="7295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2" name="Straight Arrow Connector 131"/>
          <p:cNvCxnSpPr/>
          <p:nvPr/>
        </p:nvCxnSpPr>
        <p:spPr bwMode="auto">
          <a:xfrm>
            <a:off x="4546060" y="5205021"/>
            <a:ext cx="7295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4" name="Straight Arrow Connector 133"/>
          <p:cNvCxnSpPr/>
          <p:nvPr/>
        </p:nvCxnSpPr>
        <p:spPr bwMode="auto">
          <a:xfrm rot="16200000" flipH="1">
            <a:off x="4406629" y="2478035"/>
            <a:ext cx="924131" cy="67120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6" name="Straight Arrow Connector 135"/>
          <p:cNvCxnSpPr/>
          <p:nvPr/>
        </p:nvCxnSpPr>
        <p:spPr bwMode="auto">
          <a:xfrm rot="16200000" flipH="1">
            <a:off x="4426086" y="3421617"/>
            <a:ext cx="856034" cy="68093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9" name="Straight Arrow Connector 138"/>
          <p:cNvCxnSpPr/>
          <p:nvPr/>
        </p:nvCxnSpPr>
        <p:spPr bwMode="auto">
          <a:xfrm rot="16200000" flipH="1">
            <a:off x="4474724" y="4336018"/>
            <a:ext cx="856034" cy="71984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1" name="Straight Arrow Connector 140"/>
          <p:cNvCxnSpPr/>
          <p:nvPr/>
        </p:nvCxnSpPr>
        <p:spPr bwMode="auto">
          <a:xfrm rot="5400000" flipH="1" flipV="1">
            <a:off x="4440677" y="2531536"/>
            <a:ext cx="865762" cy="70039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3" name="Straight Arrow Connector 142"/>
          <p:cNvCxnSpPr/>
          <p:nvPr/>
        </p:nvCxnSpPr>
        <p:spPr bwMode="auto">
          <a:xfrm rot="5400000" flipH="1" flipV="1">
            <a:off x="4455269" y="3489711"/>
            <a:ext cx="826851" cy="69066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5" name="Straight Arrow Connector 144"/>
          <p:cNvCxnSpPr/>
          <p:nvPr/>
        </p:nvCxnSpPr>
        <p:spPr bwMode="auto">
          <a:xfrm rot="5400000" flipH="1" flipV="1">
            <a:off x="4455269" y="4433293"/>
            <a:ext cx="856035" cy="68094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9" name="Straight Arrow Connector 148"/>
          <p:cNvCxnSpPr/>
          <p:nvPr/>
        </p:nvCxnSpPr>
        <p:spPr bwMode="auto">
          <a:xfrm rot="16200000" flipH="1">
            <a:off x="4002932" y="2891459"/>
            <a:ext cx="1702341" cy="6420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1" name="Straight Arrow Connector 150"/>
          <p:cNvCxnSpPr/>
          <p:nvPr/>
        </p:nvCxnSpPr>
        <p:spPr bwMode="auto">
          <a:xfrm rot="16200000" flipH="1">
            <a:off x="4032116" y="3796132"/>
            <a:ext cx="1682885" cy="71984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3" name="Straight Arrow Connector 152"/>
          <p:cNvCxnSpPr/>
          <p:nvPr/>
        </p:nvCxnSpPr>
        <p:spPr bwMode="auto">
          <a:xfrm rot="5400000" flipH="1" flipV="1">
            <a:off x="4056434" y="3061695"/>
            <a:ext cx="1643975" cy="71011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5" name="Straight Arrow Connector 154"/>
          <p:cNvCxnSpPr/>
          <p:nvPr/>
        </p:nvCxnSpPr>
        <p:spPr bwMode="auto">
          <a:xfrm rot="5400000" flipH="1" flipV="1">
            <a:off x="4061298" y="4058780"/>
            <a:ext cx="1643975" cy="66148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7" name="Straight Arrow Connector 156"/>
          <p:cNvCxnSpPr/>
          <p:nvPr/>
        </p:nvCxnSpPr>
        <p:spPr bwMode="auto">
          <a:xfrm rot="16200000" flipH="1">
            <a:off x="3623554" y="3241655"/>
            <a:ext cx="2490281" cy="69066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9" name="Straight Arrow Connector 158"/>
          <p:cNvCxnSpPr/>
          <p:nvPr/>
        </p:nvCxnSpPr>
        <p:spPr bwMode="auto">
          <a:xfrm rot="5400000" flipH="1" flipV="1">
            <a:off x="3662464" y="3640490"/>
            <a:ext cx="2461098" cy="68093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60" name="Folded Corner 159"/>
          <p:cNvSpPr/>
          <p:nvPr/>
        </p:nvSpPr>
        <p:spPr bwMode="auto">
          <a:xfrm>
            <a:off x="7762673" y="3139516"/>
            <a:ext cx="311285" cy="379378"/>
          </a:xfrm>
          <a:prstGeom prst="foldedCorner">
            <a:avLst>
              <a:gd name="adj" fmla="val 44792"/>
            </a:avLst>
          </a:prstGeom>
          <a:solidFill>
            <a:srgbClr val="C0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3" name="Folded Corner 162"/>
          <p:cNvSpPr/>
          <p:nvPr/>
        </p:nvSpPr>
        <p:spPr bwMode="auto">
          <a:xfrm>
            <a:off x="7727005" y="5010471"/>
            <a:ext cx="311285" cy="379378"/>
          </a:xfrm>
          <a:prstGeom prst="foldedCorner">
            <a:avLst>
              <a:gd name="adj" fmla="val 44792"/>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6" name="Folded Corner 165"/>
          <p:cNvSpPr/>
          <p:nvPr/>
        </p:nvSpPr>
        <p:spPr bwMode="auto">
          <a:xfrm>
            <a:off x="7821039" y="2273755"/>
            <a:ext cx="311285" cy="379378"/>
          </a:xfrm>
          <a:prstGeom prst="foldedCorner">
            <a:avLst>
              <a:gd name="adj" fmla="val 44792"/>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7" name="Folded Corner 166"/>
          <p:cNvSpPr/>
          <p:nvPr/>
        </p:nvSpPr>
        <p:spPr bwMode="auto">
          <a:xfrm>
            <a:off x="7739975" y="2182963"/>
            <a:ext cx="311285" cy="379378"/>
          </a:xfrm>
          <a:prstGeom prst="foldedCorner">
            <a:avLst>
              <a:gd name="adj" fmla="val 44792"/>
            </a:avLst>
          </a:prstGeom>
          <a:solidFill>
            <a:srgbClr val="FF66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9" name="TextBox 168"/>
          <p:cNvSpPr txBox="1"/>
          <p:nvPr/>
        </p:nvSpPr>
        <p:spPr>
          <a:xfrm rot="16200000">
            <a:off x="292782" y="3557804"/>
            <a:ext cx="1369607" cy="400110"/>
          </a:xfrm>
          <a:prstGeom prst="rect">
            <a:avLst/>
          </a:prstGeom>
          <a:noFill/>
        </p:spPr>
        <p:txBody>
          <a:bodyPr wrap="none" rtlCol="0">
            <a:spAutoFit/>
          </a:bodyPr>
          <a:lstStyle/>
          <a:p>
            <a:r>
              <a:rPr lang="en-US" smtClean="0"/>
              <a:t>Input data</a:t>
            </a:r>
            <a:endParaRPr lang="en-US"/>
          </a:p>
        </p:txBody>
      </p:sp>
      <p:sp>
        <p:nvSpPr>
          <p:cNvPr id="170" name="TextBox 169"/>
          <p:cNvSpPr txBox="1"/>
          <p:nvPr/>
        </p:nvSpPr>
        <p:spPr>
          <a:xfrm rot="16200000">
            <a:off x="7693438" y="3622655"/>
            <a:ext cx="1542410" cy="400110"/>
          </a:xfrm>
          <a:prstGeom prst="rect">
            <a:avLst/>
          </a:prstGeom>
          <a:noFill/>
        </p:spPr>
        <p:txBody>
          <a:bodyPr wrap="none" rtlCol="0">
            <a:spAutoFit/>
          </a:bodyPr>
          <a:lstStyle/>
          <a:p>
            <a:r>
              <a:rPr lang="en-US" smtClean="0"/>
              <a:t>Output data</a:t>
            </a:r>
            <a:endParaRPr lang="en-US"/>
          </a:p>
        </p:txBody>
      </p:sp>
      <p:sp>
        <p:nvSpPr>
          <p:cNvPr id="171" name="TextBox 170"/>
          <p:cNvSpPr txBox="1"/>
          <p:nvPr/>
        </p:nvSpPr>
        <p:spPr>
          <a:xfrm>
            <a:off x="4057763" y="5765980"/>
            <a:ext cx="1680140" cy="400110"/>
          </a:xfrm>
          <a:prstGeom prst="rect">
            <a:avLst/>
          </a:prstGeom>
          <a:noFill/>
        </p:spPr>
        <p:txBody>
          <a:bodyPr wrap="none" rtlCol="0">
            <a:spAutoFit/>
          </a:bodyPr>
          <a:lstStyle/>
          <a:p>
            <a:r>
              <a:rPr lang="en-US" smtClean="0"/>
              <a:t>"The Shuffle"</a:t>
            </a:r>
            <a:endParaRPr lang="en-US"/>
          </a:p>
        </p:txBody>
      </p:sp>
      <p:sp>
        <p:nvSpPr>
          <p:cNvPr id="172" name="TextBox 171"/>
          <p:cNvSpPr txBox="1"/>
          <p:nvPr/>
        </p:nvSpPr>
        <p:spPr>
          <a:xfrm>
            <a:off x="3995858" y="1456631"/>
            <a:ext cx="1667764" cy="584775"/>
          </a:xfrm>
          <a:prstGeom prst="rect">
            <a:avLst/>
          </a:prstGeom>
          <a:noFill/>
        </p:spPr>
        <p:txBody>
          <a:bodyPr wrap="none" rtlCol="0">
            <a:spAutoFit/>
          </a:bodyPr>
          <a:lstStyle/>
          <a:p>
            <a:r>
              <a:rPr lang="en-US" sz="1600" smtClean="0"/>
              <a:t>Intermediate </a:t>
            </a:r>
            <a:br>
              <a:rPr lang="en-US" sz="1600" smtClean="0"/>
            </a:br>
            <a:r>
              <a:rPr lang="en-US" sz="1600" smtClean="0"/>
              <a:t>(key,value) pairs</a:t>
            </a:r>
            <a:endParaRPr lang="en-US" sz="1600"/>
          </a:p>
        </p:txBody>
      </p:sp>
      <p:sp>
        <p:nvSpPr>
          <p:cNvPr id="67" name="TextBox 66"/>
          <p:cNvSpPr txBox="1"/>
          <p:nvPr/>
        </p:nvSpPr>
        <p:spPr>
          <a:xfrm>
            <a:off x="5904494" y="5773270"/>
            <a:ext cx="2970301" cy="584775"/>
          </a:xfrm>
          <a:prstGeom prst="rect">
            <a:avLst/>
          </a:prstGeom>
          <a:noFill/>
        </p:spPr>
        <p:txBody>
          <a:bodyPr wrap="none" rtlCol="0">
            <a:spAutoFit/>
          </a:bodyPr>
          <a:lstStyle/>
          <a:p>
            <a:r>
              <a:rPr lang="en-US" sz="1600" smtClean="0">
                <a:solidFill>
                  <a:srgbClr val="FF0000"/>
                </a:solidFill>
              </a:rPr>
              <a:t>What is meant by a 'dataflow'?</a:t>
            </a:r>
            <a:br>
              <a:rPr lang="en-US" sz="1600" smtClean="0">
                <a:solidFill>
                  <a:srgbClr val="FF0000"/>
                </a:solidFill>
              </a:rPr>
            </a:br>
            <a:r>
              <a:rPr lang="en-US" sz="1600" smtClean="0">
                <a:solidFill>
                  <a:srgbClr val="FF0000"/>
                </a:solidFill>
              </a:rPr>
              <a:t>What makes this so scalable?</a:t>
            </a:r>
            <a:endParaRPr lang="en-US" sz="1600">
              <a:solidFill>
                <a:srgbClr val="FF0000"/>
              </a:solidFill>
            </a:endParaRPr>
          </a:p>
        </p:txBody>
      </p:sp>
    </p:spTree>
    <p:extLst>
      <p:ext uri="{BB962C8B-B14F-4D97-AF65-F5344CB8AC3E}">
        <p14:creationId xmlns:p14="http://schemas.microsoft.com/office/powerpoint/2010/main" val="409921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More examples</a:t>
            </a:r>
          </a:p>
        </p:txBody>
      </p:sp>
      <p:sp>
        <p:nvSpPr>
          <p:cNvPr id="21507" name="Content Placeholder 2"/>
          <p:cNvSpPr>
            <a:spLocks noGrp="1"/>
          </p:cNvSpPr>
          <p:nvPr>
            <p:ph idx="1"/>
          </p:nvPr>
        </p:nvSpPr>
        <p:spPr>
          <a:xfrm>
            <a:off x="990600" y="1470991"/>
            <a:ext cx="7772400" cy="5098774"/>
          </a:xfrm>
        </p:spPr>
        <p:txBody>
          <a:bodyPr/>
          <a:lstStyle/>
          <a:p>
            <a:r>
              <a:rPr lang="en-US" sz="2400" dirty="0" smtClean="0"/>
              <a:t>Distributed </a:t>
            </a:r>
            <a:r>
              <a:rPr lang="en-US" sz="2400" dirty="0" err="1" smtClean="0"/>
              <a:t>grep</a:t>
            </a:r>
            <a:r>
              <a:rPr lang="en-US" sz="2400" dirty="0" smtClean="0"/>
              <a:t> – all lines matching a pattern</a:t>
            </a:r>
          </a:p>
          <a:p>
            <a:pPr lvl="1"/>
            <a:r>
              <a:rPr lang="en-US" sz="2000" dirty="0" smtClean="0"/>
              <a:t>Map: filter by pattern</a:t>
            </a:r>
          </a:p>
          <a:p>
            <a:pPr lvl="1"/>
            <a:r>
              <a:rPr lang="en-US" sz="2000" dirty="0" smtClean="0"/>
              <a:t>Reduce: output set</a:t>
            </a:r>
          </a:p>
          <a:p>
            <a:r>
              <a:rPr lang="en-US" sz="2400" dirty="0" smtClean="0"/>
              <a:t>Count URL access frequency</a:t>
            </a:r>
          </a:p>
          <a:p>
            <a:pPr lvl="1"/>
            <a:r>
              <a:rPr lang="en-US" sz="2000" dirty="0" smtClean="0"/>
              <a:t>Map: output each URL as key, with count 1</a:t>
            </a:r>
          </a:p>
          <a:p>
            <a:pPr lvl="1"/>
            <a:r>
              <a:rPr lang="en-US" sz="2000" dirty="0" smtClean="0"/>
              <a:t>Reduce: sum the counts</a:t>
            </a:r>
          </a:p>
          <a:p>
            <a:r>
              <a:rPr lang="en-US" sz="2400" dirty="0" smtClean="0"/>
              <a:t>Reverse web-link graph</a:t>
            </a:r>
          </a:p>
          <a:p>
            <a:pPr lvl="1"/>
            <a:r>
              <a:rPr lang="en-US" dirty="0" smtClean="0"/>
              <a:t>Map: output </a:t>
            </a:r>
            <a:r>
              <a:rPr lang="en-US" i="1" dirty="0" smtClean="0"/>
              <a:t>(target, source)</a:t>
            </a:r>
            <a:r>
              <a:rPr lang="en-US" dirty="0" smtClean="0"/>
              <a:t> pairs when link to target </a:t>
            </a:r>
            <a:br>
              <a:rPr lang="en-US" dirty="0" smtClean="0"/>
            </a:br>
            <a:r>
              <a:rPr lang="en-US" dirty="0" smtClean="0"/>
              <a:t>found in source</a:t>
            </a:r>
          </a:p>
          <a:p>
            <a:pPr lvl="1"/>
            <a:r>
              <a:rPr lang="en-US" dirty="0" smtClean="0"/>
              <a:t>Reduce: concatenate values and emit </a:t>
            </a:r>
            <a:r>
              <a:rPr lang="en-US" i="1" dirty="0" smtClean="0"/>
              <a:t>(target, list(source))</a:t>
            </a:r>
          </a:p>
          <a:p>
            <a:r>
              <a:rPr lang="en-US" sz="2400" dirty="0" smtClean="0"/>
              <a:t>Inverted index</a:t>
            </a:r>
          </a:p>
          <a:p>
            <a:pPr lvl="1"/>
            <a:r>
              <a:rPr lang="en-US" dirty="0" smtClean="0"/>
              <a:t>Map: </a:t>
            </a:r>
            <a:r>
              <a:rPr lang="en-US" dirty="0"/>
              <a:t>e</a:t>
            </a:r>
            <a:r>
              <a:rPr lang="en-US" dirty="0" smtClean="0"/>
              <a:t>mit </a:t>
            </a:r>
            <a:r>
              <a:rPr lang="en-US" i="1" dirty="0" smtClean="0"/>
              <a:t>(word, </a:t>
            </a:r>
            <a:r>
              <a:rPr lang="en-US" i="1" dirty="0" err="1" smtClean="0"/>
              <a:t>documentID</a:t>
            </a:r>
            <a:r>
              <a:rPr lang="en-US" i="1" dirty="0" smtClean="0"/>
              <a:t>)</a:t>
            </a:r>
          </a:p>
          <a:p>
            <a:pPr lvl="1"/>
            <a:r>
              <a:rPr lang="en-US" dirty="0" smtClean="0"/>
              <a:t>Reduce: combine these into </a:t>
            </a:r>
            <a:r>
              <a:rPr lang="en-US" i="1" dirty="0" smtClean="0"/>
              <a:t>(word, list(</a:t>
            </a:r>
            <a:r>
              <a:rPr lang="en-US" i="1" dirty="0" err="1" smtClean="0"/>
              <a:t>documentID</a:t>
            </a:r>
            <a:r>
              <a:rPr lang="en-US" i="1" dirty="0" smtClean="0"/>
              <a:t>))</a:t>
            </a:r>
          </a:p>
        </p:txBody>
      </p:sp>
      <p:sp>
        <p:nvSpPr>
          <p:cNvPr id="21508" name="Slide Number Placeholder 3"/>
          <p:cNvSpPr>
            <a:spLocks noGrp="1"/>
          </p:cNvSpPr>
          <p:nvPr>
            <p:ph type="sldNum" sz="quarter" idx="4294967295"/>
          </p:nvPr>
        </p:nvSpPr>
        <p:spPr>
          <a:xfrm>
            <a:off x="6731000" y="6229350"/>
            <a:ext cx="1905000" cy="457200"/>
          </a:xfrm>
          <a:prstGeom prst="rect">
            <a:avLst/>
          </a:prstGeom>
          <a:noFill/>
        </p:spPr>
        <p:txBody>
          <a:bodyPr/>
          <a:lstStyle/>
          <a:p>
            <a:fld id="{02D26C9E-F66D-49A7-93CC-C850C8174A5C}" type="slidenum">
              <a:rPr lang="en-US"/>
              <a:pPr/>
              <a:t>18</a:t>
            </a:fld>
            <a:endParaRPr lang="en-US" dirty="0"/>
          </a:p>
        </p:txBody>
      </p:sp>
      <p:sp>
        <p:nvSpPr>
          <p:cNvPr id="5" name="Footer Placeholder 4"/>
          <p:cNvSpPr>
            <a:spLocks noGrp="1"/>
          </p:cNvSpPr>
          <p:nvPr>
            <p:ph type="ftr" sz="quarter" idx="11"/>
          </p:nvPr>
        </p:nvSpPr>
        <p:spPr/>
        <p:txBody>
          <a:bodyPr/>
          <a:lstStyle/>
          <a:p>
            <a:r>
              <a:rPr lang="en-US" dirty="0" err="1" smtClean="0"/>
              <a:t>Université</a:t>
            </a:r>
            <a:r>
              <a:rPr lang="en-US" dirty="0" smtClean="0"/>
              <a:t> </a:t>
            </a:r>
            <a:r>
              <a:rPr lang="en-US" dirty="0" err="1" smtClean="0"/>
              <a:t>catholique</a:t>
            </a:r>
            <a:r>
              <a:rPr lang="en-US" dirty="0" smtClean="0"/>
              <a:t> de Louvain</a:t>
            </a:r>
            <a:endParaRPr lang="en-GB" dirty="0">
              <a:solidFill>
                <a:schemeClr val="tx1"/>
              </a:solidFill>
            </a:endParaRPr>
          </a:p>
        </p:txBody>
      </p:sp>
    </p:spTree>
    <p:extLst>
      <p:ext uri="{BB962C8B-B14F-4D97-AF65-F5344CB8AC3E}">
        <p14:creationId xmlns:p14="http://schemas.microsoft.com/office/powerpoint/2010/main" val="408462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5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507">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5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mistakes to avoid</a:t>
            </a:r>
            <a:endParaRPr lang="en-US"/>
          </a:p>
        </p:txBody>
      </p:sp>
      <p:sp>
        <p:nvSpPr>
          <p:cNvPr id="3" name="Content Placeholder 2"/>
          <p:cNvSpPr>
            <a:spLocks noGrp="1"/>
          </p:cNvSpPr>
          <p:nvPr>
            <p:ph idx="1"/>
          </p:nvPr>
        </p:nvSpPr>
        <p:spPr>
          <a:xfrm>
            <a:off x="990600" y="1407459"/>
            <a:ext cx="7772400" cy="5180984"/>
          </a:xfrm>
        </p:spPr>
        <p:txBody>
          <a:bodyPr/>
          <a:lstStyle/>
          <a:p>
            <a:r>
              <a:rPr lang="en-US" dirty="0" smtClean="0"/>
              <a:t>Mapper and reducer should be </a:t>
            </a:r>
            <a:r>
              <a:rPr lang="en-US" dirty="0" smtClean="0">
                <a:solidFill>
                  <a:srgbClr val="FF9900"/>
                </a:solidFill>
              </a:rPr>
              <a:t>stateless</a:t>
            </a:r>
          </a:p>
          <a:p>
            <a:pPr lvl="1"/>
            <a:r>
              <a:rPr lang="en-US" dirty="0" smtClean="0"/>
              <a:t>Don't use static variables - after </a:t>
            </a:r>
            <a:r>
              <a:rPr lang="en-US" dirty="0" smtClean="0">
                <a:latin typeface="Consolas"/>
                <a:cs typeface="Consolas"/>
              </a:rPr>
              <a:t>map</a:t>
            </a:r>
            <a:r>
              <a:rPr lang="en-US" dirty="0" smtClean="0"/>
              <a:t> +</a:t>
            </a:r>
            <a:br>
              <a:rPr lang="en-US" dirty="0" smtClean="0"/>
            </a:br>
            <a:r>
              <a:rPr lang="en-US" dirty="0" smtClean="0">
                <a:latin typeface="Consolas"/>
                <a:cs typeface="Consolas"/>
              </a:rPr>
              <a:t>reduce</a:t>
            </a:r>
            <a:r>
              <a:rPr lang="en-US" dirty="0" smtClean="0"/>
              <a:t> return, they should remember </a:t>
            </a:r>
            <a:br>
              <a:rPr lang="en-US" dirty="0" smtClean="0"/>
            </a:br>
            <a:r>
              <a:rPr lang="en-US" dirty="0" smtClean="0"/>
              <a:t>nothing about the processed data!</a:t>
            </a:r>
          </a:p>
          <a:p>
            <a:pPr lvl="1"/>
            <a:r>
              <a:rPr lang="en-US" dirty="0" smtClean="0"/>
              <a:t>Reason: No guarantees about which </a:t>
            </a:r>
            <a:br>
              <a:rPr lang="en-US" dirty="0" smtClean="0"/>
            </a:br>
            <a:r>
              <a:rPr lang="en-US" dirty="0" smtClean="0"/>
              <a:t>key-value pairs will be processed by </a:t>
            </a:r>
            <a:br>
              <a:rPr lang="en-US" dirty="0" smtClean="0"/>
            </a:br>
            <a:r>
              <a:rPr lang="en-US" dirty="0" smtClean="0"/>
              <a:t>which workers!</a:t>
            </a:r>
          </a:p>
          <a:p>
            <a:pPr lvl="1">
              <a:buNone/>
            </a:pPr>
            <a:endParaRPr lang="en-US" sz="1100" dirty="0" smtClean="0"/>
          </a:p>
          <a:p>
            <a:r>
              <a:rPr lang="en-US" dirty="0" smtClean="0"/>
              <a:t>Don't try to do your own </a:t>
            </a:r>
            <a:r>
              <a:rPr lang="en-US" dirty="0" smtClean="0">
                <a:solidFill>
                  <a:srgbClr val="FF9900"/>
                </a:solidFill>
              </a:rPr>
              <a:t>I/O</a:t>
            </a:r>
            <a:r>
              <a:rPr lang="en-US" dirty="0" smtClean="0"/>
              <a:t>!</a:t>
            </a:r>
          </a:p>
          <a:p>
            <a:pPr lvl="1"/>
            <a:r>
              <a:rPr lang="en-US" dirty="0" smtClean="0"/>
              <a:t>Don't try to read from, or write to, </a:t>
            </a:r>
            <a:br>
              <a:rPr lang="en-US" dirty="0" smtClean="0"/>
            </a:br>
            <a:r>
              <a:rPr lang="en-US" dirty="0" smtClean="0"/>
              <a:t>files in the file system</a:t>
            </a:r>
          </a:p>
          <a:p>
            <a:pPr lvl="1"/>
            <a:r>
              <a:rPr lang="en-US" dirty="0" smtClean="0"/>
              <a:t>The </a:t>
            </a:r>
            <a:r>
              <a:rPr lang="en-US" dirty="0" err="1" smtClean="0"/>
              <a:t>MapReduce</a:t>
            </a:r>
            <a:r>
              <a:rPr lang="en-US" dirty="0" smtClean="0"/>
              <a:t> framework does all </a:t>
            </a:r>
            <a:br>
              <a:rPr lang="en-US" dirty="0" smtClean="0"/>
            </a:br>
            <a:r>
              <a:rPr lang="en-US" dirty="0" smtClean="0"/>
              <a:t>the I/O for you:</a:t>
            </a:r>
          </a:p>
          <a:p>
            <a:pPr lvl="2"/>
            <a:r>
              <a:rPr lang="en-US" dirty="0" smtClean="0"/>
              <a:t>All the incoming data will be fed as arguments to </a:t>
            </a:r>
            <a:r>
              <a:rPr lang="en-US" dirty="0" smtClean="0">
                <a:latin typeface="Consolas"/>
                <a:cs typeface="Consolas"/>
              </a:rPr>
              <a:t>map</a:t>
            </a:r>
            <a:r>
              <a:rPr lang="en-US" dirty="0" smtClean="0"/>
              <a:t> and </a:t>
            </a:r>
            <a:r>
              <a:rPr lang="en-US" dirty="0" smtClean="0">
                <a:latin typeface="Consolas"/>
                <a:cs typeface="Consolas"/>
              </a:rPr>
              <a:t>reduce</a:t>
            </a:r>
          </a:p>
          <a:p>
            <a:pPr lvl="2"/>
            <a:r>
              <a:rPr lang="en-US" dirty="0" smtClean="0"/>
              <a:t>Any data your functions produce should be output via emit</a:t>
            </a:r>
          </a:p>
          <a:p>
            <a:pPr lvl="2"/>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19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6326850" y="2008093"/>
            <a:ext cx="2751124" cy="1643527"/>
          </a:xfrm>
          <a:prstGeom prst="rect">
            <a:avLst/>
          </a:prstGeom>
          <a:solidFill>
            <a:schemeClr val="bg1"/>
          </a:solidFill>
          <a:ln>
            <a:solidFill>
              <a:schemeClr val="tx1"/>
            </a:solidFill>
          </a:ln>
        </p:spPr>
        <p:txBody>
          <a:bodyPr wrap="none" rtlCol="0">
            <a:spAutoFit/>
          </a:bodyPr>
          <a:lstStyle/>
          <a:p>
            <a:pPr algn="l"/>
            <a:r>
              <a:rPr lang="en-US" sz="1400" b="1" dirty="0" err="1" smtClean="0">
                <a:latin typeface="Consolas"/>
                <a:cs typeface="Consolas"/>
              </a:rPr>
              <a:t>HashMap</a:t>
            </a:r>
            <a:r>
              <a:rPr lang="en-US" sz="1400" b="1" dirty="0" smtClean="0">
                <a:latin typeface="Consolas"/>
                <a:cs typeface="Consolas"/>
              </a:rPr>
              <a:t> h = new </a:t>
            </a:r>
            <a:r>
              <a:rPr lang="en-US" sz="1400" b="1" dirty="0" err="1" smtClean="0">
                <a:latin typeface="Consolas"/>
                <a:cs typeface="Consolas"/>
              </a:rPr>
              <a:t>HashMap</a:t>
            </a:r>
            <a:r>
              <a:rPr lang="en-US" sz="1400" b="1" dirty="0" smtClean="0">
                <a:latin typeface="Consolas"/>
                <a:cs typeface="Consolas"/>
              </a:rPr>
              <a:t>();</a:t>
            </a:r>
          </a:p>
          <a:p>
            <a:pPr algn="l"/>
            <a:r>
              <a:rPr lang="en-US" sz="1400" b="1" dirty="0" smtClean="0">
                <a:latin typeface="Consolas"/>
                <a:cs typeface="Consolas"/>
              </a:rPr>
              <a:t>map(key, value) {</a:t>
            </a:r>
            <a:br>
              <a:rPr lang="en-US" sz="1400" b="1" dirty="0" smtClean="0">
                <a:latin typeface="Consolas"/>
                <a:cs typeface="Consolas"/>
              </a:rPr>
            </a:br>
            <a:r>
              <a:rPr lang="en-US" sz="1400" b="1" dirty="0" smtClean="0">
                <a:latin typeface="Consolas"/>
                <a:cs typeface="Consolas"/>
              </a:rPr>
              <a:t>  if (</a:t>
            </a:r>
            <a:r>
              <a:rPr lang="en-US" sz="1400" b="1" dirty="0" err="1" smtClean="0">
                <a:latin typeface="Consolas"/>
                <a:cs typeface="Consolas"/>
              </a:rPr>
              <a:t>h.contains</a:t>
            </a:r>
            <a:r>
              <a:rPr lang="en-US" sz="1400" b="1" dirty="0" smtClean="0">
                <a:latin typeface="Consolas"/>
                <a:cs typeface="Consolas"/>
              </a:rPr>
              <a:t>(key)) {</a:t>
            </a:r>
            <a:br>
              <a:rPr lang="en-US" sz="1400" b="1" dirty="0" smtClean="0">
                <a:latin typeface="Consolas"/>
                <a:cs typeface="Consolas"/>
              </a:rPr>
            </a:br>
            <a:r>
              <a:rPr lang="en-US" sz="1400" b="1" dirty="0" smtClean="0">
                <a:latin typeface="Consolas"/>
                <a:cs typeface="Consolas"/>
              </a:rPr>
              <a:t>    </a:t>
            </a:r>
            <a:r>
              <a:rPr lang="en-US" sz="1400" b="1" dirty="0" err="1" smtClean="0">
                <a:latin typeface="Consolas"/>
                <a:cs typeface="Consolas"/>
              </a:rPr>
              <a:t>h.add</a:t>
            </a:r>
            <a:r>
              <a:rPr lang="en-US" sz="1400" b="1" dirty="0" smtClean="0">
                <a:latin typeface="Consolas"/>
                <a:cs typeface="Consolas"/>
              </a:rPr>
              <a:t>(</a:t>
            </a:r>
            <a:r>
              <a:rPr lang="en-US" sz="1400" b="1" dirty="0" err="1" smtClean="0">
                <a:latin typeface="Consolas"/>
                <a:cs typeface="Consolas"/>
              </a:rPr>
              <a:t>key,value</a:t>
            </a:r>
            <a:r>
              <a:rPr lang="en-US" sz="1400" b="1" dirty="0" smtClean="0">
                <a:latin typeface="Consolas"/>
                <a:cs typeface="Consolas"/>
              </a:rPr>
              <a:t>);</a:t>
            </a:r>
            <a:br>
              <a:rPr lang="en-US" sz="1400" b="1" dirty="0" smtClean="0">
                <a:latin typeface="Consolas"/>
                <a:cs typeface="Consolas"/>
              </a:rPr>
            </a:br>
            <a:r>
              <a:rPr lang="en-US" sz="1400" b="1" dirty="0" smtClean="0">
                <a:latin typeface="Consolas"/>
                <a:cs typeface="Consolas"/>
              </a:rPr>
              <a:t>    emit(key, "X");</a:t>
            </a:r>
            <a:br>
              <a:rPr lang="en-US" sz="1400" b="1" dirty="0" smtClean="0">
                <a:latin typeface="Consolas"/>
                <a:cs typeface="Consolas"/>
              </a:rPr>
            </a:br>
            <a:r>
              <a:rPr lang="en-US" sz="1400" b="1" dirty="0" smtClean="0">
                <a:latin typeface="Consolas"/>
                <a:cs typeface="Consolas"/>
              </a:rPr>
              <a:t>  }</a:t>
            </a:r>
            <a:br>
              <a:rPr lang="en-US" sz="1400" b="1" dirty="0" smtClean="0">
                <a:latin typeface="Consolas"/>
                <a:cs typeface="Consolas"/>
              </a:rPr>
            </a:br>
            <a:r>
              <a:rPr lang="en-US" sz="1400" b="1" dirty="0" smtClean="0">
                <a:latin typeface="Consolas"/>
                <a:cs typeface="Consolas"/>
              </a:rPr>
              <a:t>}</a:t>
            </a:r>
            <a:endParaRPr lang="en-US" sz="1400" b="1" dirty="0">
              <a:latin typeface="Consolas"/>
              <a:cs typeface="Consolas"/>
            </a:endParaRPr>
          </a:p>
        </p:txBody>
      </p:sp>
      <p:cxnSp>
        <p:nvCxnSpPr>
          <p:cNvPr id="8" name="Straight Connector 7"/>
          <p:cNvCxnSpPr/>
          <p:nvPr/>
        </p:nvCxnSpPr>
        <p:spPr bwMode="auto">
          <a:xfrm flipV="1">
            <a:off x="6608744" y="1983729"/>
            <a:ext cx="2043953" cy="1712259"/>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9" name="Straight Connector 8"/>
          <p:cNvCxnSpPr/>
          <p:nvPr/>
        </p:nvCxnSpPr>
        <p:spPr bwMode="auto">
          <a:xfrm>
            <a:off x="6653567" y="2010623"/>
            <a:ext cx="2043953" cy="1721223"/>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2" name="TextBox 11"/>
          <p:cNvSpPr txBox="1"/>
          <p:nvPr/>
        </p:nvSpPr>
        <p:spPr>
          <a:xfrm>
            <a:off x="7154969" y="3131211"/>
            <a:ext cx="1010726" cy="400110"/>
          </a:xfrm>
          <a:prstGeom prst="rect">
            <a:avLst/>
          </a:prstGeom>
          <a:noFill/>
        </p:spPr>
        <p:txBody>
          <a:bodyPr wrap="none" rtlCol="0">
            <a:spAutoFit/>
          </a:bodyPr>
          <a:lstStyle/>
          <a:p>
            <a:r>
              <a:rPr lang="en-US" smtClean="0">
                <a:solidFill>
                  <a:srgbClr val="FF0000"/>
                </a:solidFill>
              </a:rPr>
              <a:t>Wrong!</a:t>
            </a:r>
            <a:endParaRPr lang="en-US">
              <a:solidFill>
                <a:srgbClr val="FF0000"/>
              </a:solidFill>
            </a:endParaRPr>
          </a:p>
        </p:txBody>
      </p:sp>
      <p:sp>
        <p:nvSpPr>
          <p:cNvPr id="13" name="TextBox 12"/>
          <p:cNvSpPr txBox="1"/>
          <p:nvPr/>
        </p:nvSpPr>
        <p:spPr>
          <a:xfrm>
            <a:off x="6326850" y="4050381"/>
            <a:ext cx="2553704" cy="1815882"/>
          </a:xfrm>
          <a:prstGeom prst="rect">
            <a:avLst/>
          </a:prstGeom>
          <a:solidFill>
            <a:schemeClr val="bg1"/>
          </a:solidFill>
          <a:ln>
            <a:solidFill>
              <a:schemeClr val="tx1"/>
            </a:solidFill>
          </a:ln>
        </p:spPr>
        <p:txBody>
          <a:bodyPr wrap="none" rtlCol="0">
            <a:spAutoFit/>
          </a:bodyPr>
          <a:lstStyle/>
          <a:p>
            <a:pPr algn="l"/>
            <a:r>
              <a:rPr lang="en-US" sz="1400" b="1" dirty="0" smtClean="0">
                <a:latin typeface="Consolas"/>
                <a:cs typeface="Consolas"/>
              </a:rPr>
              <a:t>map(key, value) {</a:t>
            </a:r>
            <a:br>
              <a:rPr lang="en-US" sz="1400" b="1" dirty="0" smtClean="0">
                <a:latin typeface="Consolas"/>
                <a:cs typeface="Consolas"/>
              </a:rPr>
            </a:br>
            <a:r>
              <a:rPr lang="en-US" sz="1400" b="1" dirty="0" smtClean="0">
                <a:latin typeface="Consolas"/>
                <a:cs typeface="Consolas"/>
              </a:rPr>
              <a:t>  File foo = </a:t>
            </a:r>
            <a:br>
              <a:rPr lang="en-US" sz="1400" b="1" dirty="0" smtClean="0">
                <a:latin typeface="Consolas"/>
                <a:cs typeface="Consolas"/>
              </a:rPr>
            </a:br>
            <a:r>
              <a:rPr lang="en-US" sz="1400" b="1" dirty="0" smtClean="0">
                <a:latin typeface="Consolas"/>
                <a:cs typeface="Consolas"/>
              </a:rPr>
              <a:t>    new File("</a:t>
            </a:r>
            <a:r>
              <a:rPr lang="en-US" sz="1400" b="1" dirty="0" err="1" smtClean="0">
                <a:latin typeface="Consolas"/>
                <a:cs typeface="Consolas"/>
              </a:rPr>
              <a:t>xyz.txt</a:t>
            </a:r>
            <a:r>
              <a:rPr lang="en-US" sz="1400" b="1" dirty="0" smtClean="0">
                <a:latin typeface="Consolas"/>
                <a:cs typeface="Consolas"/>
              </a:rPr>
              <a:t>");</a:t>
            </a:r>
            <a:br>
              <a:rPr lang="en-US" sz="1400" b="1" dirty="0" smtClean="0">
                <a:latin typeface="Consolas"/>
                <a:cs typeface="Consolas"/>
              </a:rPr>
            </a:br>
            <a:r>
              <a:rPr lang="en-US" sz="1400" b="1" dirty="0" smtClean="0">
                <a:latin typeface="Consolas"/>
                <a:cs typeface="Consolas"/>
              </a:rPr>
              <a:t>  while (true) {</a:t>
            </a:r>
            <a:br>
              <a:rPr lang="en-US" sz="1400" b="1" dirty="0" smtClean="0">
                <a:latin typeface="Consolas"/>
                <a:cs typeface="Consolas"/>
              </a:rPr>
            </a:br>
            <a:r>
              <a:rPr lang="en-US" sz="1400" b="1" dirty="0" smtClean="0">
                <a:latin typeface="Consolas"/>
                <a:cs typeface="Consolas"/>
              </a:rPr>
              <a:t>    s = </a:t>
            </a:r>
            <a:r>
              <a:rPr lang="en-US" sz="1400" b="1" dirty="0" err="1" smtClean="0">
                <a:latin typeface="Consolas"/>
                <a:cs typeface="Consolas"/>
              </a:rPr>
              <a:t>foo.readLine</a:t>
            </a:r>
            <a:r>
              <a:rPr lang="en-US" sz="1400" b="1" dirty="0" smtClean="0">
                <a:latin typeface="Consolas"/>
                <a:cs typeface="Consolas"/>
              </a:rPr>
              <a:t>();  </a:t>
            </a:r>
            <a:br>
              <a:rPr lang="en-US" sz="1400" b="1" dirty="0" smtClean="0">
                <a:latin typeface="Consolas"/>
                <a:cs typeface="Consolas"/>
              </a:rPr>
            </a:br>
            <a:r>
              <a:rPr lang="en-US" sz="1400" b="1" dirty="0" smtClean="0">
                <a:latin typeface="Consolas"/>
                <a:cs typeface="Consolas"/>
              </a:rPr>
              <a:t>    ...</a:t>
            </a:r>
            <a:br>
              <a:rPr lang="en-US" sz="1400" b="1" dirty="0" smtClean="0">
                <a:latin typeface="Consolas"/>
                <a:cs typeface="Consolas"/>
              </a:rPr>
            </a:br>
            <a:r>
              <a:rPr lang="en-US" sz="1400" b="1" dirty="0" smtClean="0">
                <a:latin typeface="Consolas"/>
                <a:cs typeface="Consolas"/>
              </a:rPr>
              <a:t>  }</a:t>
            </a:r>
            <a:br>
              <a:rPr lang="en-US" sz="1400" b="1" dirty="0" smtClean="0">
                <a:latin typeface="Consolas"/>
                <a:cs typeface="Consolas"/>
              </a:rPr>
            </a:br>
            <a:r>
              <a:rPr lang="en-US" sz="1400" b="1" dirty="0" smtClean="0">
                <a:latin typeface="Consolas"/>
                <a:cs typeface="Consolas"/>
              </a:rPr>
              <a:t>}</a:t>
            </a:r>
            <a:endParaRPr lang="en-US" sz="1400" b="1" dirty="0">
              <a:latin typeface="Consolas"/>
              <a:cs typeface="Consolas"/>
            </a:endParaRPr>
          </a:p>
        </p:txBody>
      </p:sp>
      <p:cxnSp>
        <p:nvCxnSpPr>
          <p:cNvPr id="14" name="Straight Connector 13"/>
          <p:cNvCxnSpPr/>
          <p:nvPr/>
        </p:nvCxnSpPr>
        <p:spPr bwMode="auto">
          <a:xfrm flipV="1">
            <a:off x="6598027" y="4078937"/>
            <a:ext cx="2043953" cy="1712259"/>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5" name="Straight Connector 14"/>
          <p:cNvCxnSpPr/>
          <p:nvPr/>
        </p:nvCxnSpPr>
        <p:spPr bwMode="auto">
          <a:xfrm>
            <a:off x="6642850" y="4105831"/>
            <a:ext cx="2043953" cy="1721223"/>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6" name="TextBox 15"/>
          <p:cNvSpPr txBox="1"/>
          <p:nvPr/>
        </p:nvSpPr>
        <p:spPr>
          <a:xfrm>
            <a:off x="7108394" y="5405709"/>
            <a:ext cx="1010726" cy="400110"/>
          </a:xfrm>
          <a:prstGeom prst="rect">
            <a:avLst/>
          </a:prstGeom>
          <a:noFill/>
        </p:spPr>
        <p:txBody>
          <a:bodyPr wrap="none" rtlCol="0">
            <a:spAutoFit/>
          </a:bodyPr>
          <a:lstStyle/>
          <a:p>
            <a:r>
              <a:rPr lang="en-US" dirty="0" smtClean="0">
                <a:solidFill>
                  <a:srgbClr val="FF0000"/>
                </a:solidFill>
              </a:rPr>
              <a:t>Wrong!</a:t>
            </a:r>
            <a:endParaRPr lang="en-US" dirty="0">
              <a:solidFill>
                <a:srgbClr val="FF0000"/>
              </a:solidFill>
            </a:endParaRPr>
          </a:p>
        </p:txBody>
      </p:sp>
    </p:spTree>
    <p:extLst>
      <p:ext uri="{BB962C8B-B14F-4D97-AF65-F5344CB8AC3E}">
        <p14:creationId xmlns:p14="http://schemas.microsoft.com/office/powerpoint/2010/main" val="96334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childTnLst>
                                </p:cTn>
                              </p:par>
                            </p:childTnLst>
                          </p:cTn>
                        </p:par>
                        <p:par>
                          <p:cTn id="34" fill="hold">
                            <p:stCondLst>
                              <p:cond delay="0"/>
                            </p:stCondLst>
                            <p:childTnLst>
                              <p:par>
                                <p:cTn id="35" presetID="22" presetClass="entr" presetSubtype="4"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childTnLst>
                          </p:cTn>
                        </p:par>
                        <p:par>
                          <p:cTn id="42" fill="hold">
                            <p:stCondLst>
                              <p:cond delay="1000"/>
                            </p:stCondLst>
                            <p:childTnLst>
                              <p:par>
                                <p:cTn id="43" presetID="1"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Announcements</a:t>
            </a:r>
            <a:endParaRPr lang="en-US"/>
          </a:p>
        </p:txBody>
      </p:sp>
      <p:sp>
        <p:nvSpPr>
          <p:cNvPr id="3" name="Content Placeholder 2"/>
          <p:cNvSpPr>
            <a:spLocks noGrp="1"/>
          </p:cNvSpPr>
          <p:nvPr>
            <p:ph idx="1"/>
          </p:nvPr>
        </p:nvSpPr>
        <p:spPr>
          <a:xfrm>
            <a:off x="990600" y="1658938"/>
            <a:ext cx="7895216" cy="4532312"/>
          </a:xfrm>
        </p:spPr>
        <p:txBody>
          <a:bodyPr/>
          <a:lstStyle/>
          <a:p>
            <a:r>
              <a:rPr lang="en-US" dirty="0" smtClean="0"/>
              <a:t>HW1 </a:t>
            </a:r>
            <a:r>
              <a:rPr lang="en-US" dirty="0" smtClean="0"/>
              <a:t>is available</a:t>
            </a:r>
            <a:endParaRPr lang="en-US" dirty="0" smtClean="0"/>
          </a:p>
          <a:p>
            <a:pPr lvl="1"/>
            <a:endParaRPr lang="en-US" dirty="0" smtClean="0"/>
          </a:p>
          <a:p>
            <a:pPr lvl="1"/>
            <a:r>
              <a:rPr lang="en-US" dirty="0" smtClean="0"/>
              <a:t>Due </a:t>
            </a:r>
            <a:r>
              <a:rPr lang="en-US" b="1" dirty="0">
                <a:solidFill>
                  <a:srgbClr val="FF0000"/>
                </a:solidFill>
              </a:rPr>
              <a:t>6</a:t>
            </a:r>
            <a:r>
              <a:rPr lang="en-US" b="1" dirty="0" smtClean="0">
                <a:solidFill>
                  <a:srgbClr val="FF0000"/>
                </a:solidFill>
              </a:rPr>
              <a:t>th</a:t>
            </a:r>
            <a:r>
              <a:rPr lang="en-US" dirty="0" smtClean="0"/>
              <a:t> </a:t>
            </a:r>
            <a:r>
              <a:rPr lang="en-US" dirty="0"/>
              <a:t>November </a:t>
            </a:r>
            <a:r>
              <a:rPr lang="en-US" dirty="0" smtClean="0"/>
              <a:t>at </a:t>
            </a:r>
            <a:r>
              <a:rPr lang="en-US" dirty="0" smtClean="0"/>
              <a:t>11</a:t>
            </a:r>
            <a:r>
              <a:rPr lang="en-US" dirty="0" smtClean="0"/>
              <a:t>:59pm</a:t>
            </a:r>
            <a:endParaRPr lang="en-US" dirty="0" smtClean="0"/>
          </a:p>
          <a:p>
            <a:pPr lvl="1"/>
            <a:r>
              <a:rPr lang="en-US" b="1" u="sng" dirty="0" smtClean="0">
                <a:solidFill>
                  <a:srgbClr val="FF0000"/>
                </a:solidFill>
              </a:rPr>
              <a:t>Please start early!</a:t>
            </a:r>
          </a:p>
          <a:p>
            <a:pPr lvl="2"/>
            <a:r>
              <a:rPr lang="en-US" dirty="0" smtClean="0"/>
              <a:t>Debugging </a:t>
            </a:r>
            <a:r>
              <a:rPr lang="en-US" dirty="0" err="1" smtClean="0"/>
              <a:t>Hadoop</a:t>
            </a:r>
            <a:r>
              <a:rPr lang="en-US" dirty="0" smtClean="0"/>
              <a:t> programs can be a bit tricky</a:t>
            </a:r>
          </a:p>
          <a:p>
            <a:pPr lvl="2"/>
            <a:r>
              <a:rPr lang="en-US" dirty="0" smtClean="0"/>
              <a:t>You should try to attend tomorrow’s lab session</a:t>
            </a:r>
          </a:p>
          <a:p>
            <a:pPr lvl="2"/>
            <a:r>
              <a:rPr lang="en-US" dirty="0" smtClean="0"/>
              <a:t>Ask questions in case you encounter problems</a:t>
            </a:r>
          </a:p>
          <a:p>
            <a:pPr lvl="2"/>
            <a:r>
              <a:rPr lang="en-US" dirty="0" smtClean="0"/>
              <a:t>Try to finish a few days before the deadline</a:t>
            </a:r>
          </a:p>
          <a:p>
            <a:endParaRPr lang="en-US" dirty="0"/>
          </a:p>
          <a:p>
            <a:r>
              <a:rPr lang="en-US" dirty="0" smtClean="0"/>
              <a:t>Tomorrow’s lab session in INTEL room</a:t>
            </a:r>
          </a:p>
          <a:p>
            <a:pPr lvl="1"/>
            <a:r>
              <a:rPr lang="en-US" dirty="0" smtClean="0"/>
              <a:t>Introduction to </a:t>
            </a:r>
            <a:r>
              <a:rPr lang="en-US" dirty="0" err="1" smtClean="0"/>
              <a:t>Hadoop</a:t>
            </a:r>
            <a:r>
              <a:rPr lang="en-US" dirty="0" smtClean="0"/>
              <a:t> and exercises</a:t>
            </a:r>
          </a:p>
        </p:txBody>
      </p:sp>
      <p:sp>
        <p:nvSpPr>
          <p:cNvPr id="4" name="Slide Number Placeholder 3"/>
          <p:cNvSpPr>
            <a:spLocks noGrp="1"/>
          </p:cNvSpPr>
          <p:nvPr>
            <p:ph type="sldNum" sz="quarter" idx="10"/>
          </p:nvPr>
        </p:nvSpPr>
        <p:spPr/>
        <p:txBody>
          <a:bodyPr/>
          <a:lstStyle/>
          <a:p>
            <a:fld id="{103F590D-1EE3-4679-BAB2-47D8C4772F51}" type="slidenum">
              <a:rPr lang="en-GB" smtClean="0"/>
              <a:pPr/>
              <a:t>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7070428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More common mistakes to avoid</a:t>
            </a:r>
            <a:endParaRPr lang="en-US"/>
          </a:p>
        </p:txBody>
      </p:sp>
      <p:sp>
        <p:nvSpPr>
          <p:cNvPr id="3" name="Content Placeholder 2"/>
          <p:cNvSpPr>
            <a:spLocks noGrp="1"/>
          </p:cNvSpPr>
          <p:nvPr>
            <p:ph idx="1"/>
          </p:nvPr>
        </p:nvSpPr>
        <p:spPr>
          <a:xfrm>
            <a:off x="990600" y="3056966"/>
            <a:ext cx="7893424" cy="2752164"/>
          </a:xfrm>
        </p:spPr>
        <p:txBody>
          <a:bodyPr/>
          <a:lstStyle/>
          <a:p>
            <a:r>
              <a:rPr lang="en-US" dirty="0" smtClean="0"/>
              <a:t>Mapper must not map too much data to the same key</a:t>
            </a:r>
          </a:p>
          <a:p>
            <a:pPr lvl="1"/>
            <a:r>
              <a:rPr lang="en-US" dirty="0" smtClean="0"/>
              <a:t>In particular, don't map </a:t>
            </a:r>
            <a:r>
              <a:rPr lang="en-US" i="1" dirty="0" smtClean="0"/>
              <a:t>everything</a:t>
            </a:r>
            <a:r>
              <a:rPr lang="en-US" dirty="0" smtClean="0"/>
              <a:t> to the same key!</a:t>
            </a:r>
          </a:p>
          <a:p>
            <a:pPr lvl="1"/>
            <a:r>
              <a:rPr lang="en-US" dirty="0" smtClean="0"/>
              <a:t>Otherwise the reduce worker will be overwhelmed!</a:t>
            </a:r>
          </a:p>
          <a:p>
            <a:pPr lvl="1"/>
            <a:r>
              <a:rPr lang="en-US" dirty="0" smtClean="0"/>
              <a:t>It's okay if some reduce workers have more work than others</a:t>
            </a:r>
          </a:p>
          <a:p>
            <a:pPr lvl="2"/>
            <a:r>
              <a:rPr lang="en-US" dirty="0" smtClean="0"/>
              <a:t>Example: In </a:t>
            </a:r>
            <a:r>
              <a:rPr lang="en-US" dirty="0" err="1" smtClean="0"/>
              <a:t>WordCount</a:t>
            </a:r>
            <a:r>
              <a:rPr lang="en-US" dirty="0" smtClean="0"/>
              <a:t>, the reduce worker that works on the key ‘and’ has a lot more work than the reduce worker that works on ‘rare’.</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20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17" name="TextBox 16"/>
          <p:cNvSpPr txBox="1"/>
          <p:nvPr/>
        </p:nvSpPr>
        <p:spPr>
          <a:xfrm>
            <a:off x="1539697" y="1810870"/>
            <a:ext cx="3442093" cy="738664"/>
          </a:xfrm>
          <a:prstGeom prst="rect">
            <a:avLst/>
          </a:prstGeom>
          <a:solidFill>
            <a:schemeClr val="bg1"/>
          </a:solidFill>
          <a:ln>
            <a:solidFill>
              <a:schemeClr val="tx1"/>
            </a:solidFill>
          </a:ln>
        </p:spPr>
        <p:txBody>
          <a:bodyPr wrap="none" rtlCol="0">
            <a:spAutoFit/>
          </a:bodyPr>
          <a:lstStyle/>
          <a:p>
            <a:pPr algn="l"/>
            <a:r>
              <a:rPr lang="en-US" sz="1400" b="1" dirty="0" smtClean="0">
                <a:latin typeface="Consolas"/>
                <a:cs typeface="Consolas"/>
              </a:rPr>
              <a:t>map(key, value) {</a:t>
            </a:r>
            <a:br>
              <a:rPr lang="en-US" sz="1400" b="1" dirty="0" smtClean="0">
                <a:latin typeface="Consolas"/>
                <a:cs typeface="Consolas"/>
              </a:rPr>
            </a:br>
            <a:r>
              <a:rPr lang="en-US" sz="1400" b="1" dirty="0" smtClean="0">
                <a:latin typeface="Consolas"/>
                <a:cs typeface="Consolas"/>
              </a:rPr>
              <a:t>  emit("FOO", key + " " + value);</a:t>
            </a:r>
            <a:br>
              <a:rPr lang="en-US" sz="1400" b="1" dirty="0" smtClean="0">
                <a:latin typeface="Consolas"/>
                <a:cs typeface="Consolas"/>
              </a:rPr>
            </a:br>
            <a:r>
              <a:rPr lang="en-US" sz="1400" b="1" dirty="0" smtClean="0">
                <a:latin typeface="Consolas"/>
                <a:cs typeface="Consolas"/>
              </a:rPr>
              <a:t>}</a:t>
            </a:r>
            <a:endParaRPr lang="en-US" sz="1400" b="1" dirty="0">
              <a:latin typeface="Consolas"/>
              <a:cs typeface="Consolas"/>
            </a:endParaRPr>
          </a:p>
        </p:txBody>
      </p:sp>
      <p:sp>
        <p:nvSpPr>
          <p:cNvPr id="18" name="TextBox 17"/>
          <p:cNvSpPr txBox="1"/>
          <p:nvPr/>
        </p:nvSpPr>
        <p:spPr>
          <a:xfrm>
            <a:off x="5376592" y="1810865"/>
            <a:ext cx="2849834" cy="997196"/>
          </a:xfrm>
          <a:prstGeom prst="rect">
            <a:avLst/>
          </a:prstGeom>
          <a:solidFill>
            <a:schemeClr val="bg1"/>
          </a:solidFill>
          <a:ln>
            <a:solidFill>
              <a:schemeClr val="tx1"/>
            </a:solidFill>
          </a:ln>
        </p:spPr>
        <p:txBody>
          <a:bodyPr wrap="none" rtlCol="0">
            <a:spAutoFit/>
          </a:bodyPr>
          <a:lstStyle/>
          <a:p>
            <a:pPr algn="l"/>
            <a:r>
              <a:rPr lang="en-US" sz="1400" b="1" dirty="0" smtClean="0">
                <a:latin typeface="Consolas"/>
                <a:cs typeface="Consolas"/>
              </a:rPr>
              <a:t>reduce(key, value[]) {</a:t>
            </a:r>
            <a:br>
              <a:rPr lang="en-US" sz="1400" b="1" dirty="0" smtClean="0">
                <a:latin typeface="Consolas"/>
                <a:cs typeface="Consolas"/>
              </a:rPr>
            </a:br>
            <a:r>
              <a:rPr lang="en-US" sz="1400" b="1" dirty="0" smtClean="0">
                <a:latin typeface="Consolas"/>
                <a:cs typeface="Consolas"/>
              </a:rPr>
              <a:t>  /* do some computation on</a:t>
            </a:r>
            <a:br>
              <a:rPr lang="en-US" sz="1400" b="1" dirty="0" smtClean="0">
                <a:latin typeface="Consolas"/>
                <a:cs typeface="Consolas"/>
              </a:rPr>
            </a:br>
            <a:r>
              <a:rPr lang="en-US" sz="1400" b="1" dirty="0" smtClean="0">
                <a:latin typeface="Consolas"/>
                <a:cs typeface="Consolas"/>
              </a:rPr>
              <a:t>  all the values */</a:t>
            </a:r>
          </a:p>
          <a:p>
            <a:pPr algn="l"/>
            <a:r>
              <a:rPr lang="en-US" sz="1400" b="1" dirty="0" smtClean="0">
                <a:latin typeface="Consolas"/>
                <a:cs typeface="Consolas"/>
              </a:rPr>
              <a:t>}</a:t>
            </a:r>
            <a:endParaRPr lang="en-US" sz="1400" b="1" dirty="0">
              <a:latin typeface="Consolas"/>
              <a:cs typeface="Consolas"/>
            </a:endParaRPr>
          </a:p>
        </p:txBody>
      </p:sp>
      <p:cxnSp>
        <p:nvCxnSpPr>
          <p:cNvPr id="20" name="Straight Connector 19"/>
          <p:cNvCxnSpPr/>
          <p:nvPr/>
        </p:nvCxnSpPr>
        <p:spPr bwMode="auto">
          <a:xfrm flipV="1">
            <a:off x="2196353" y="1622613"/>
            <a:ext cx="2097744" cy="1219199"/>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1" name="Straight Connector 20"/>
          <p:cNvCxnSpPr/>
          <p:nvPr/>
        </p:nvCxnSpPr>
        <p:spPr bwMode="auto">
          <a:xfrm>
            <a:off x="2088780" y="1676400"/>
            <a:ext cx="2178420" cy="1183341"/>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22" name="TextBox 21"/>
          <p:cNvSpPr txBox="1"/>
          <p:nvPr/>
        </p:nvSpPr>
        <p:spPr>
          <a:xfrm>
            <a:off x="2688793" y="2626658"/>
            <a:ext cx="1010726" cy="400110"/>
          </a:xfrm>
          <a:prstGeom prst="rect">
            <a:avLst/>
          </a:prstGeom>
          <a:noFill/>
        </p:spPr>
        <p:txBody>
          <a:bodyPr wrap="none" rtlCol="0">
            <a:spAutoFit/>
          </a:bodyPr>
          <a:lstStyle/>
          <a:p>
            <a:r>
              <a:rPr lang="en-US" smtClean="0">
                <a:solidFill>
                  <a:srgbClr val="FF0000"/>
                </a:solidFill>
              </a:rPr>
              <a:t>Wrong!</a:t>
            </a:r>
            <a:endParaRPr lang="en-US">
              <a:solidFill>
                <a:srgbClr val="FF0000"/>
              </a:solidFill>
            </a:endParaRPr>
          </a:p>
        </p:txBody>
      </p:sp>
    </p:spTree>
    <p:extLst>
      <p:ext uri="{BB962C8B-B14F-4D97-AF65-F5344CB8AC3E}">
        <p14:creationId xmlns:p14="http://schemas.microsoft.com/office/powerpoint/2010/main" val="164858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4"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500"/>
                                        <p:tgtEl>
                                          <p:spTgt spid="21"/>
                                        </p:tgtEl>
                                      </p:cBhvr>
                                    </p:animEffect>
                                  </p:childTnLst>
                                </p:cTn>
                              </p:par>
                            </p:childTnLst>
                          </p:cTn>
                        </p:par>
                        <p:par>
                          <p:cTn id="23" fill="hold">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Designing MapReduce algorithms</a:t>
            </a:r>
            <a:endParaRPr lang="en-US"/>
          </a:p>
        </p:txBody>
      </p:sp>
      <p:sp>
        <p:nvSpPr>
          <p:cNvPr id="3" name="Content Placeholder 2"/>
          <p:cNvSpPr>
            <a:spLocks noGrp="1"/>
          </p:cNvSpPr>
          <p:nvPr>
            <p:ph idx="1"/>
          </p:nvPr>
        </p:nvSpPr>
        <p:spPr>
          <a:xfrm>
            <a:off x="990599" y="1461247"/>
            <a:ext cx="8009966" cy="4730003"/>
          </a:xfrm>
        </p:spPr>
        <p:txBody>
          <a:bodyPr/>
          <a:lstStyle/>
          <a:p>
            <a:r>
              <a:rPr lang="en-US" dirty="0" smtClean="0"/>
              <a:t>Key decision: What should be done by </a:t>
            </a:r>
            <a:r>
              <a:rPr lang="en-US" dirty="0" smtClean="0">
                <a:latin typeface="Consolas"/>
                <a:cs typeface="Consolas"/>
              </a:rPr>
              <a:t>map</a:t>
            </a:r>
            <a:r>
              <a:rPr lang="en-US" dirty="0" smtClean="0"/>
              <a:t>, and what by </a:t>
            </a:r>
            <a:r>
              <a:rPr lang="en-US" dirty="0" smtClean="0">
                <a:latin typeface="Consolas"/>
                <a:cs typeface="Consolas"/>
              </a:rPr>
              <a:t>reduce</a:t>
            </a:r>
            <a:r>
              <a:rPr lang="en-US" dirty="0" smtClean="0"/>
              <a:t>?</a:t>
            </a:r>
          </a:p>
          <a:p>
            <a:pPr lvl="1"/>
            <a:r>
              <a:rPr lang="en-US" dirty="0" smtClean="0">
                <a:latin typeface="Consolas"/>
                <a:cs typeface="Consolas"/>
              </a:rPr>
              <a:t>map</a:t>
            </a:r>
            <a:r>
              <a:rPr lang="en-US" dirty="0" smtClean="0"/>
              <a:t> can do something to each individual key-value pair, but </a:t>
            </a:r>
            <a:br>
              <a:rPr lang="en-US" dirty="0" smtClean="0"/>
            </a:br>
            <a:r>
              <a:rPr lang="en-US" dirty="0" smtClean="0"/>
              <a:t>it can't look at other key-value pairs</a:t>
            </a:r>
          </a:p>
          <a:p>
            <a:pPr lvl="2"/>
            <a:r>
              <a:rPr lang="en-US" dirty="0" smtClean="0"/>
              <a:t>Example: Filtering out key-value pairs we don't need</a:t>
            </a:r>
          </a:p>
          <a:p>
            <a:pPr lvl="1"/>
            <a:r>
              <a:rPr lang="en-US" dirty="0" smtClean="0">
                <a:latin typeface="Consolas"/>
                <a:cs typeface="Consolas"/>
              </a:rPr>
              <a:t>map</a:t>
            </a:r>
            <a:r>
              <a:rPr lang="en-US" dirty="0" smtClean="0"/>
              <a:t> can emit more than one intermediate key-value pair for each incoming key-value pair</a:t>
            </a:r>
          </a:p>
          <a:p>
            <a:pPr lvl="2"/>
            <a:r>
              <a:rPr lang="en-US" dirty="0" smtClean="0"/>
              <a:t>Example: Incoming data is text, </a:t>
            </a:r>
            <a:r>
              <a:rPr lang="en-US" dirty="0" smtClean="0">
                <a:latin typeface="Consolas"/>
                <a:cs typeface="Consolas"/>
              </a:rPr>
              <a:t>map</a:t>
            </a:r>
            <a:r>
              <a:rPr lang="en-US" dirty="0" smtClean="0"/>
              <a:t> produces (word,1) for each word</a:t>
            </a:r>
          </a:p>
          <a:p>
            <a:pPr lvl="1"/>
            <a:r>
              <a:rPr lang="en-US" dirty="0" smtClean="0">
                <a:latin typeface="Consolas"/>
                <a:cs typeface="Consolas"/>
              </a:rPr>
              <a:t>reduce</a:t>
            </a:r>
            <a:r>
              <a:rPr lang="en-US" dirty="0" smtClean="0"/>
              <a:t> can aggregate data; it can look at multiple values, as long as </a:t>
            </a:r>
            <a:r>
              <a:rPr lang="en-US" dirty="0" smtClean="0">
                <a:latin typeface="Consolas"/>
                <a:cs typeface="Consolas"/>
              </a:rPr>
              <a:t>map</a:t>
            </a:r>
            <a:r>
              <a:rPr lang="en-US" dirty="0" smtClean="0"/>
              <a:t> has mapped them to the same (intermediate) key</a:t>
            </a:r>
          </a:p>
          <a:p>
            <a:pPr lvl="2"/>
            <a:r>
              <a:rPr lang="en-US" dirty="0" smtClean="0"/>
              <a:t>Example: Count the number of words, add up the total cost, ...</a:t>
            </a:r>
          </a:p>
          <a:p>
            <a:r>
              <a:rPr lang="en-US" dirty="0" smtClean="0"/>
              <a:t>Need to get the intermediate format right!</a:t>
            </a:r>
          </a:p>
          <a:p>
            <a:pPr lvl="1"/>
            <a:r>
              <a:rPr lang="en-US" dirty="0" smtClean="0"/>
              <a:t>If </a:t>
            </a:r>
            <a:r>
              <a:rPr lang="en-US" dirty="0" smtClean="0">
                <a:latin typeface="Consolas"/>
                <a:cs typeface="Consolas"/>
              </a:rPr>
              <a:t>reduce</a:t>
            </a:r>
            <a:r>
              <a:rPr lang="en-US" dirty="0" smtClean="0"/>
              <a:t> needs to look at several values together, </a:t>
            </a:r>
            <a:r>
              <a:rPr lang="en-US" dirty="0" smtClean="0">
                <a:latin typeface="Consolas"/>
                <a:cs typeface="Consolas"/>
              </a:rPr>
              <a:t>map</a:t>
            </a:r>
            <a:r>
              <a:rPr lang="en-US" dirty="0" smtClean="0"/>
              <a:t> </a:t>
            </a:r>
            <a:br>
              <a:rPr lang="en-US" dirty="0" smtClean="0"/>
            </a:br>
            <a:r>
              <a:rPr lang="en-US" dirty="0" smtClean="0"/>
              <a:t>must emit them using the same key!</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21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350513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 for today</a:t>
            </a:r>
            <a:endParaRPr lang="en-US"/>
          </a:p>
        </p:txBody>
      </p:sp>
      <p:sp>
        <p:nvSpPr>
          <p:cNvPr id="3" name="Content Placeholder 2"/>
          <p:cNvSpPr>
            <a:spLocks noGrp="1"/>
          </p:cNvSpPr>
          <p:nvPr>
            <p:ph idx="1"/>
          </p:nvPr>
        </p:nvSpPr>
        <p:spPr>
          <a:xfrm>
            <a:off x="990600" y="1658937"/>
            <a:ext cx="7772400" cy="4602013"/>
          </a:xfrm>
        </p:spPr>
        <p:txBody>
          <a:bodyPr/>
          <a:lstStyle/>
          <a:p>
            <a:r>
              <a:rPr lang="en-US" dirty="0" smtClean="0">
                <a:solidFill>
                  <a:srgbClr val="92D050"/>
                </a:solidFill>
              </a:rPr>
              <a:t>Introduction</a:t>
            </a:r>
          </a:p>
          <a:p>
            <a:pPr lvl="1"/>
            <a:r>
              <a:rPr lang="en-US" dirty="0" smtClean="0">
                <a:solidFill>
                  <a:srgbClr val="92D050"/>
                </a:solidFill>
              </a:rPr>
              <a:t>Census example</a:t>
            </a:r>
          </a:p>
          <a:p>
            <a:r>
              <a:rPr lang="en-US" dirty="0" err="1">
                <a:solidFill>
                  <a:srgbClr val="92D050"/>
                </a:solidFill>
              </a:rPr>
              <a:t>MapReduce</a:t>
            </a:r>
            <a:r>
              <a:rPr lang="en-US" dirty="0">
                <a:solidFill>
                  <a:srgbClr val="92D050"/>
                </a:solidFill>
              </a:rPr>
              <a:t> architecture</a:t>
            </a:r>
          </a:p>
          <a:p>
            <a:pPr lvl="1"/>
            <a:r>
              <a:rPr lang="en-US" dirty="0">
                <a:solidFill>
                  <a:srgbClr val="92D050"/>
                </a:solidFill>
              </a:rPr>
              <a:t>Programming model, data flow</a:t>
            </a:r>
          </a:p>
          <a:p>
            <a:pPr lvl="1"/>
            <a:r>
              <a:rPr lang="en-US" dirty="0">
                <a:solidFill>
                  <a:srgbClr val="FF9900"/>
                </a:solidFill>
              </a:rPr>
              <a:t>Details, fault tolerance, challenges, etc.</a:t>
            </a:r>
          </a:p>
          <a:p>
            <a:r>
              <a:rPr lang="en-US" dirty="0"/>
              <a:t>Single-pass algorithms in </a:t>
            </a:r>
            <a:r>
              <a:rPr lang="en-US" dirty="0" err="1"/>
              <a:t>MapReduce</a:t>
            </a:r>
            <a:endParaRPr lang="en-US" dirty="0"/>
          </a:p>
          <a:p>
            <a:pPr lvl="1"/>
            <a:r>
              <a:rPr lang="en-US" dirty="0"/>
              <a:t>Filtering, aggregation, intersections and joins</a:t>
            </a:r>
          </a:p>
          <a:p>
            <a:pPr lvl="1"/>
            <a:r>
              <a:rPr lang="en-US" dirty="0" smtClean="0"/>
              <a:t>Sorting</a:t>
            </a:r>
          </a:p>
          <a:p>
            <a:pPr lvl="1"/>
            <a:r>
              <a:rPr lang="en-US" dirty="0">
                <a:solidFill>
                  <a:srgbClr val="000000"/>
                </a:solidFill>
              </a:rPr>
              <a:t>Strengths and weaknesses</a:t>
            </a:r>
          </a:p>
          <a:p>
            <a:r>
              <a:rPr lang="en-US" dirty="0" smtClean="0"/>
              <a:t>A </a:t>
            </a:r>
            <a:r>
              <a:rPr lang="en-US" dirty="0"/>
              <a:t>brief overview of </a:t>
            </a:r>
            <a:r>
              <a:rPr lang="en-US" dirty="0" err="1" smtClean="0"/>
              <a:t>Hadoop</a:t>
            </a:r>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22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6344535" y="3374736"/>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11083"/>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3354751" y="1666679"/>
            <a:ext cx="495300" cy="495300"/>
          </a:xfrm>
          <a:prstGeom prst="rect">
            <a:avLst/>
          </a:prstGeom>
          <a:noFill/>
        </p:spPr>
      </p:pic>
      <p:pic>
        <p:nvPicPr>
          <p:cNvPr id="12"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3691823" y="2079055"/>
            <a:ext cx="495300" cy="495300"/>
          </a:xfrm>
          <a:prstGeom prst="rect">
            <a:avLst/>
          </a:prstGeom>
          <a:noFill/>
        </p:spPr>
      </p:pic>
      <p:pic>
        <p:nvPicPr>
          <p:cNvPr id="1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339010" y="2972325"/>
            <a:ext cx="495300" cy="495300"/>
          </a:xfrm>
          <a:prstGeom prst="rect">
            <a:avLst/>
          </a:prstGeom>
          <a:noFill/>
        </p:spPr>
      </p:pic>
    </p:spTree>
    <p:extLst>
      <p:ext uri="{BB962C8B-B14F-4D97-AF65-F5344CB8AC3E}">
        <p14:creationId xmlns:p14="http://schemas.microsoft.com/office/powerpoint/2010/main" val="32875617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200" smtClean="0"/>
              <a:t>More details on the MapReduce data flow</a:t>
            </a:r>
          </a:p>
        </p:txBody>
      </p:sp>
      <p:sp>
        <p:nvSpPr>
          <p:cNvPr id="22531" name="Slide Number Placeholder 3"/>
          <p:cNvSpPr>
            <a:spLocks noGrp="1"/>
          </p:cNvSpPr>
          <p:nvPr>
            <p:ph type="sldNum" sz="quarter" idx="4294967295"/>
          </p:nvPr>
        </p:nvSpPr>
        <p:spPr>
          <a:xfrm>
            <a:off x="6731000" y="6229350"/>
            <a:ext cx="1905000" cy="457200"/>
          </a:xfrm>
          <a:prstGeom prst="rect">
            <a:avLst/>
          </a:prstGeom>
          <a:noFill/>
        </p:spPr>
        <p:txBody>
          <a:bodyPr/>
          <a:lstStyle/>
          <a:p>
            <a:fld id="{FDF7C4F8-BF93-4458-86C3-67FB3D0870A7}" type="slidenum">
              <a:rPr lang="en-US"/>
              <a:pPr/>
              <a:t>23</a:t>
            </a:fld>
            <a:endParaRPr lang="en-US"/>
          </a:p>
        </p:txBody>
      </p:sp>
      <p:pic>
        <p:nvPicPr>
          <p:cNvPr id="22532" name="Picture 2"/>
          <p:cNvPicPr>
            <a:picLocks noGrp="1" noChangeAspect="1" noChangeArrowheads="1"/>
          </p:cNvPicPr>
          <p:nvPr>
            <p:ph idx="1"/>
          </p:nvPr>
        </p:nvPicPr>
        <p:blipFill>
          <a:blip r:embed="rId2" cstate="print"/>
          <a:srcRect l="20422" t="27094" r="17587" b="9007"/>
          <a:stretch>
            <a:fillRect/>
          </a:stretch>
        </p:blipFill>
        <p:spPr>
          <a:xfrm>
            <a:off x="627063" y="1457325"/>
            <a:ext cx="7594600" cy="5251450"/>
          </a:xfrm>
          <a:noFill/>
        </p:spPr>
      </p:pic>
      <p:cxnSp>
        <p:nvCxnSpPr>
          <p:cNvPr id="22533" name="Straight Arrow Connector 6"/>
          <p:cNvCxnSpPr>
            <a:cxnSpLocks noChangeShapeType="1"/>
          </p:cNvCxnSpPr>
          <p:nvPr/>
        </p:nvCxnSpPr>
        <p:spPr bwMode="auto">
          <a:xfrm rot="5400000">
            <a:off x="602456" y="3515520"/>
            <a:ext cx="720725" cy="80962"/>
          </a:xfrm>
          <a:prstGeom prst="straightConnector1">
            <a:avLst/>
          </a:prstGeom>
          <a:noFill/>
          <a:ln w="9525" algn="ctr">
            <a:solidFill>
              <a:srgbClr val="FF0000"/>
            </a:solidFill>
            <a:round/>
            <a:headEnd/>
            <a:tailEnd type="arrow" w="med" len="med"/>
          </a:ln>
        </p:spPr>
      </p:cxnSp>
      <p:sp>
        <p:nvSpPr>
          <p:cNvPr id="22534" name="TextBox 7"/>
          <p:cNvSpPr txBox="1">
            <a:spLocks noChangeArrowheads="1"/>
          </p:cNvSpPr>
          <p:nvPr/>
        </p:nvSpPr>
        <p:spPr bwMode="auto">
          <a:xfrm>
            <a:off x="238539" y="2636700"/>
            <a:ext cx="1620078" cy="584775"/>
          </a:xfrm>
          <a:prstGeom prst="rect">
            <a:avLst/>
          </a:prstGeom>
          <a:noFill/>
          <a:ln w="9525">
            <a:noFill/>
            <a:miter lim="800000"/>
            <a:headEnd/>
            <a:tailEnd/>
          </a:ln>
        </p:spPr>
        <p:txBody>
          <a:bodyPr wrap="square">
            <a:spAutoFit/>
          </a:bodyPr>
          <a:lstStyle/>
          <a:p>
            <a:r>
              <a:rPr lang="en-US" sz="1600" smtClean="0">
                <a:solidFill>
                  <a:srgbClr val="FF0000"/>
                </a:solidFill>
              </a:rPr>
              <a:t>Data partitions</a:t>
            </a:r>
            <a:r>
              <a:rPr lang="en-US" sz="1600">
                <a:solidFill>
                  <a:srgbClr val="FF0000"/>
                </a:solidFill>
              </a:rPr>
              <a:t/>
            </a:r>
            <a:br>
              <a:rPr lang="en-US" sz="1600">
                <a:solidFill>
                  <a:srgbClr val="FF0000"/>
                </a:solidFill>
              </a:rPr>
            </a:br>
            <a:r>
              <a:rPr lang="en-US" sz="1600" smtClean="0">
                <a:solidFill>
                  <a:srgbClr val="FF0000"/>
                </a:solidFill>
              </a:rPr>
              <a:t>by </a:t>
            </a:r>
            <a:r>
              <a:rPr lang="en-US" sz="1600">
                <a:solidFill>
                  <a:srgbClr val="FF0000"/>
                </a:solidFill>
              </a:rPr>
              <a:t>key</a:t>
            </a:r>
          </a:p>
        </p:txBody>
      </p:sp>
      <p:cxnSp>
        <p:nvCxnSpPr>
          <p:cNvPr id="22535" name="Straight Arrow Connector 8"/>
          <p:cNvCxnSpPr>
            <a:cxnSpLocks noChangeShapeType="1"/>
          </p:cNvCxnSpPr>
          <p:nvPr/>
        </p:nvCxnSpPr>
        <p:spPr bwMode="auto">
          <a:xfrm rot="5400000">
            <a:off x="2091531" y="3183732"/>
            <a:ext cx="720725" cy="80962"/>
          </a:xfrm>
          <a:prstGeom prst="straightConnector1">
            <a:avLst/>
          </a:prstGeom>
          <a:noFill/>
          <a:ln w="9525" algn="ctr">
            <a:solidFill>
              <a:srgbClr val="FF0000"/>
            </a:solidFill>
            <a:round/>
            <a:headEnd/>
            <a:tailEnd type="arrow" w="med" len="med"/>
          </a:ln>
        </p:spPr>
      </p:cxnSp>
      <p:sp>
        <p:nvSpPr>
          <p:cNvPr id="22536" name="TextBox 9"/>
          <p:cNvSpPr txBox="1">
            <a:spLocks noChangeArrowheads="1"/>
          </p:cNvSpPr>
          <p:nvPr/>
        </p:nvSpPr>
        <p:spPr bwMode="auto">
          <a:xfrm>
            <a:off x="1547123" y="2296284"/>
            <a:ext cx="1868487" cy="584775"/>
          </a:xfrm>
          <a:prstGeom prst="rect">
            <a:avLst/>
          </a:prstGeom>
          <a:noFill/>
          <a:ln w="9525">
            <a:noFill/>
            <a:miter lim="800000"/>
            <a:headEnd/>
            <a:tailEnd/>
          </a:ln>
        </p:spPr>
        <p:txBody>
          <a:bodyPr>
            <a:spAutoFit/>
          </a:bodyPr>
          <a:lstStyle/>
          <a:p>
            <a:r>
              <a:rPr lang="en-US" sz="1600" dirty="0">
                <a:solidFill>
                  <a:srgbClr val="FF0000"/>
                </a:solidFill>
                <a:latin typeface="Consolas"/>
                <a:cs typeface="Consolas"/>
              </a:rPr>
              <a:t>Map</a:t>
            </a:r>
            <a:r>
              <a:rPr lang="en-US" sz="1600" dirty="0">
                <a:solidFill>
                  <a:srgbClr val="FF0000"/>
                </a:solidFill>
              </a:rPr>
              <a:t> </a:t>
            </a:r>
            <a:r>
              <a:rPr lang="en-US" sz="1600" dirty="0" smtClean="0">
                <a:solidFill>
                  <a:srgbClr val="FF0000"/>
                </a:solidFill>
              </a:rPr>
              <a:t>computation </a:t>
            </a:r>
            <a:r>
              <a:rPr lang="en-US" sz="1600" dirty="0">
                <a:solidFill>
                  <a:srgbClr val="FF0000"/>
                </a:solidFill>
              </a:rPr>
              <a:t>partitions</a:t>
            </a:r>
          </a:p>
        </p:txBody>
      </p:sp>
      <p:sp>
        <p:nvSpPr>
          <p:cNvPr id="22537" name="TextBox 10"/>
          <p:cNvSpPr txBox="1">
            <a:spLocks noChangeArrowheads="1"/>
          </p:cNvSpPr>
          <p:nvPr/>
        </p:nvSpPr>
        <p:spPr bwMode="auto">
          <a:xfrm>
            <a:off x="5255867" y="2290763"/>
            <a:ext cx="1868488" cy="830997"/>
          </a:xfrm>
          <a:prstGeom prst="rect">
            <a:avLst/>
          </a:prstGeom>
          <a:noFill/>
          <a:ln w="9525">
            <a:noFill/>
            <a:miter lim="800000"/>
            <a:headEnd/>
            <a:tailEnd/>
          </a:ln>
        </p:spPr>
        <p:txBody>
          <a:bodyPr>
            <a:spAutoFit/>
          </a:bodyPr>
          <a:lstStyle/>
          <a:p>
            <a:r>
              <a:rPr lang="en-US" sz="1600" dirty="0">
                <a:solidFill>
                  <a:srgbClr val="FF0000"/>
                </a:solidFill>
                <a:latin typeface="Consolas"/>
                <a:cs typeface="Consolas"/>
              </a:rPr>
              <a:t>Reduce</a:t>
            </a:r>
            <a:r>
              <a:rPr lang="en-US" sz="1600" dirty="0">
                <a:solidFill>
                  <a:srgbClr val="FF0000"/>
                </a:solidFill>
                <a:latin typeface="Courier New" pitchFamily="49" charset="0"/>
                <a:cs typeface="Courier New" pitchFamily="49" charset="0"/>
              </a:rPr>
              <a:t> </a:t>
            </a:r>
            <a:r>
              <a:rPr lang="en-US" sz="1600" dirty="0" smtClean="0">
                <a:solidFill>
                  <a:srgbClr val="FF0000"/>
                </a:solidFill>
              </a:rPr>
              <a:t>computation </a:t>
            </a:r>
            <a:r>
              <a:rPr lang="en-US" sz="1600" dirty="0">
                <a:solidFill>
                  <a:srgbClr val="FF0000"/>
                </a:solidFill>
              </a:rPr>
              <a:t>partitions</a:t>
            </a:r>
          </a:p>
        </p:txBody>
      </p:sp>
      <p:cxnSp>
        <p:nvCxnSpPr>
          <p:cNvPr id="22538" name="Straight Arrow Connector 11"/>
          <p:cNvCxnSpPr>
            <a:cxnSpLocks noChangeShapeType="1"/>
          </p:cNvCxnSpPr>
          <p:nvPr/>
        </p:nvCxnSpPr>
        <p:spPr bwMode="auto">
          <a:xfrm rot="16200000" flipH="1">
            <a:off x="5631656" y="3640932"/>
            <a:ext cx="1133475" cy="33338"/>
          </a:xfrm>
          <a:prstGeom prst="straightConnector1">
            <a:avLst/>
          </a:prstGeom>
          <a:noFill/>
          <a:ln w="9525" algn="ctr">
            <a:solidFill>
              <a:srgbClr val="FF0000"/>
            </a:solidFill>
            <a:round/>
            <a:headEnd/>
            <a:tailEnd type="arrow" w="med" len="med"/>
          </a:ln>
        </p:spPr>
      </p:cxnSp>
      <p:sp>
        <p:nvSpPr>
          <p:cNvPr id="22539" name="TextBox 13"/>
          <p:cNvSpPr txBox="1">
            <a:spLocks noChangeArrowheads="1"/>
          </p:cNvSpPr>
          <p:nvPr/>
        </p:nvSpPr>
        <p:spPr bwMode="auto">
          <a:xfrm>
            <a:off x="4448245" y="5719084"/>
            <a:ext cx="1868487" cy="830997"/>
          </a:xfrm>
          <a:prstGeom prst="rect">
            <a:avLst/>
          </a:prstGeom>
          <a:noFill/>
          <a:ln w="9525">
            <a:noFill/>
            <a:miter lim="800000"/>
            <a:headEnd/>
            <a:tailEnd/>
          </a:ln>
        </p:spPr>
        <p:txBody>
          <a:bodyPr>
            <a:spAutoFit/>
          </a:bodyPr>
          <a:lstStyle/>
          <a:p>
            <a:r>
              <a:rPr lang="en-US" sz="1600">
                <a:solidFill>
                  <a:srgbClr val="FF0000"/>
                </a:solidFill>
              </a:rPr>
              <a:t>Redistribution</a:t>
            </a:r>
            <a:br>
              <a:rPr lang="en-US" sz="1600">
                <a:solidFill>
                  <a:srgbClr val="FF0000"/>
                </a:solidFill>
              </a:rPr>
            </a:br>
            <a:r>
              <a:rPr lang="en-US" sz="1600">
                <a:solidFill>
                  <a:srgbClr val="FF0000"/>
                </a:solidFill>
              </a:rPr>
              <a:t>by output’s </a:t>
            </a:r>
            <a:r>
              <a:rPr lang="en-US" sz="1600" smtClean="0">
                <a:solidFill>
                  <a:srgbClr val="FF0000"/>
                </a:solidFill>
              </a:rPr>
              <a:t>key</a:t>
            </a:r>
            <a:br>
              <a:rPr lang="en-US" sz="1600" smtClean="0">
                <a:solidFill>
                  <a:srgbClr val="FF0000"/>
                </a:solidFill>
              </a:rPr>
            </a:br>
            <a:r>
              <a:rPr lang="en-US" sz="1600" smtClean="0">
                <a:solidFill>
                  <a:srgbClr val="FF0000"/>
                </a:solidFill>
              </a:rPr>
              <a:t>("shuffle")</a:t>
            </a:r>
            <a:endParaRPr lang="en-US" sz="1600">
              <a:solidFill>
                <a:srgbClr val="FF0000"/>
              </a:solidFill>
            </a:endParaRPr>
          </a:p>
        </p:txBody>
      </p:sp>
      <p:sp>
        <p:nvSpPr>
          <p:cNvPr id="22540" name="TextBox 14"/>
          <p:cNvSpPr txBox="1">
            <a:spLocks noChangeArrowheads="1"/>
          </p:cNvSpPr>
          <p:nvPr/>
        </p:nvSpPr>
        <p:spPr bwMode="auto">
          <a:xfrm>
            <a:off x="4567720" y="1399208"/>
            <a:ext cx="1868488" cy="338554"/>
          </a:xfrm>
          <a:prstGeom prst="rect">
            <a:avLst/>
          </a:prstGeom>
          <a:noFill/>
          <a:ln w="9525">
            <a:noFill/>
            <a:miter lim="800000"/>
            <a:headEnd/>
            <a:tailEnd/>
          </a:ln>
        </p:spPr>
        <p:txBody>
          <a:bodyPr>
            <a:spAutoFit/>
          </a:bodyPr>
          <a:lstStyle/>
          <a:p>
            <a:r>
              <a:rPr lang="en-US" sz="1600">
                <a:solidFill>
                  <a:srgbClr val="FF0000"/>
                </a:solidFill>
              </a:rPr>
              <a:t>Coordinator</a:t>
            </a:r>
          </a:p>
        </p:txBody>
      </p:sp>
      <p:cxnSp>
        <p:nvCxnSpPr>
          <p:cNvPr id="22541" name="Straight Arrow Connector 16"/>
          <p:cNvCxnSpPr>
            <a:cxnSpLocks noChangeShapeType="1"/>
          </p:cNvCxnSpPr>
          <p:nvPr/>
        </p:nvCxnSpPr>
        <p:spPr bwMode="auto">
          <a:xfrm rot="5400000">
            <a:off x="4520407" y="1743868"/>
            <a:ext cx="946150" cy="906463"/>
          </a:xfrm>
          <a:prstGeom prst="straightConnector1">
            <a:avLst/>
          </a:prstGeom>
          <a:noFill/>
          <a:ln w="9525" algn="ctr">
            <a:solidFill>
              <a:srgbClr val="FF0000"/>
            </a:solidFill>
            <a:round/>
            <a:headEnd/>
            <a:tailEnd type="arrow" w="med" len="med"/>
          </a:ln>
        </p:spPr>
      </p:cxnSp>
      <p:sp>
        <p:nvSpPr>
          <p:cNvPr id="14" name="Footer Placeholder 13"/>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15" name="TextBox 14"/>
          <p:cNvSpPr txBox="1"/>
          <p:nvPr/>
        </p:nvSpPr>
        <p:spPr>
          <a:xfrm>
            <a:off x="6855389" y="1282148"/>
            <a:ext cx="2078389" cy="584775"/>
          </a:xfrm>
          <a:prstGeom prst="rect">
            <a:avLst/>
          </a:prstGeom>
          <a:noFill/>
        </p:spPr>
        <p:txBody>
          <a:bodyPr wrap="none" rtlCol="0">
            <a:spAutoFit/>
          </a:bodyPr>
          <a:lstStyle/>
          <a:p>
            <a:r>
              <a:rPr lang="en-US" sz="1600" smtClean="0">
                <a:solidFill>
                  <a:srgbClr val="FF0000"/>
                </a:solidFill>
              </a:rPr>
              <a:t>(Default MapReduce </a:t>
            </a:r>
            <a:br>
              <a:rPr lang="en-US" sz="1600" smtClean="0">
                <a:solidFill>
                  <a:srgbClr val="FF0000"/>
                </a:solidFill>
              </a:rPr>
            </a:br>
            <a:r>
              <a:rPr lang="en-US" sz="1600" smtClean="0">
                <a:solidFill>
                  <a:srgbClr val="FF0000"/>
                </a:solidFill>
              </a:rPr>
              <a:t>uses Filesystem)</a:t>
            </a:r>
            <a:endParaRPr lang="en-US" sz="1600">
              <a:solidFill>
                <a:srgbClr val="FF0000"/>
              </a:solidFill>
            </a:endParaRPr>
          </a:p>
        </p:txBody>
      </p:sp>
      <p:sp>
        <p:nvSpPr>
          <p:cNvPr id="16" name="Right Brace 15"/>
          <p:cNvSpPr/>
          <p:nvPr/>
        </p:nvSpPr>
        <p:spPr bwMode="auto">
          <a:xfrm rot="5400000">
            <a:off x="5281265" y="5056558"/>
            <a:ext cx="168965" cy="1292087"/>
          </a:xfrm>
          <a:prstGeom prst="rightBrac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Tree>
    <p:extLst>
      <p:ext uri="{BB962C8B-B14F-4D97-AF65-F5344CB8AC3E}">
        <p14:creationId xmlns:p14="http://schemas.microsoft.com/office/powerpoint/2010/main" val="103242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40"/>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2541"/>
                                        </p:tgtEl>
                                        <p:attrNameLst>
                                          <p:attrName>style.visibility</p:attrName>
                                        </p:attrNameLst>
                                      </p:cBhvr>
                                      <p:to>
                                        <p:strVal val="visible"/>
                                      </p:to>
                                    </p:set>
                                    <p:animEffect transition="in" filter="wipe(up)">
                                      <p:cBhvr>
                                        <p:cTn id="10" dur="500"/>
                                        <p:tgtEl>
                                          <p:spTgt spid="2254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22533"/>
                                        </p:tgtEl>
                                        <p:attrNameLst>
                                          <p:attrName>style.visibility</p:attrName>
                                        </p:attrNameLst>
                                      </p:cBhvr>
                                      <p:to>
                                        <p:strVal val="visible"/>
                                      </p:to>
                                    </p:set>
                                    <p:animEffect transition="in" filter="wipe(up)">
                                      <p:cBhvr>
                                        <p:cTn id="18" dur="500"/>
                                        <p:tgtEl>
                                          <p:spTgt spid="2253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6"/>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22535"/>
                                        </p:tgtEl>
                                        <p:attrNameLst>
                                          <p:attrName>style.visibility</p:attrName>
                                        </p:attrNameLst>
                                      </p:cBhvr>
                                      <p:to>
                                        <p:strVal val="visible"/>
                                      </p:to>
                                    </p:set>
                                    <p:animEffect transition="in" filter="wipe(up)">
                                      <p:cBhvr>
                                        <p:cTn id="26" dur="500"/>
                                        <p:tgtEl>
                                          <p:spTgt spid="2253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537"/>
                                        </p:tgtEl>
                                        <p:attrNameLst>
                                          <p:attrName>style.visibility</p:attrName>
                                        </p:attrNameLst>
                                      </p:cBhvr>
                                      <p:to>
                                        <p:strVal val="visible"/>
                                      </p:to>
                                    </p:set>
                                  </p:childTnLst>
                                </p:cTn>
                              </p:par>
                            </p:childTnLst>
                          </p:cTn>
                        </p:par>
                        <p:par>
                          <p:cTn id="37" fill="hold">
                            <p:stCondLst>
                              <p:cond delay="0"/>
                            </p:stCondLst>
                            <p:childTnLst>
                              <p:par>
                                <p:cTn id="38" presetID="22" presetClass="entr" presetSubtype="1" fill="hold" nodeType="afterEffect">
                                  <p:stCondLst>
                                    <p:cond delay="0"/>
                                  </p:stCondLst>
                                  <p:childTnLst>
                                    <p:set>
                                      <p:cBhvr>
                                        <p:cTn id="39" dur="1" fill="hold">
                                          <p:stCondLst>
                                            <p:cond delay="0"/>
                                          </p:stCondLst>
                                        </p:cTn>
                                        <p:tgtEl>
                                          <p:spTgt spid="22538"/>
                                        </p:tgtEl>
                                        <p:attrNameLst>
                                          <p:attrName>style.visibility</p:attrName>
                                        </p:attrNameLst>
                                      </p:cBhvr>
                                      <p:to>
                                        <p:strVal val="visible"/>
                                      </p:to>
                                    </p:set>
                                    <p:animEffect transition="in" filter="wipe(up)">
                                      <p:cBhvr>
                                        <p:cTn id="40" dur="500"/>
                                        <p:tgtEl>
                                          <p:spTgt spid="22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p:bldP spid="22536" grpId="0"/>
      <p:bldP spid="22537" grpId="0"/>
      <p:bldP spid="22539" grpId="0"/>
      <p:bldP spid="22540" grpId="0"/>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additional details</a:t>
            </a:r>
            <a:endParaRPr lang="en-US" dirty="0"/>
          </a:p>
        </p:txBody>
      </p:sp>
      <p:sp>
        <p:nvSpPr>
          <p:cNvPr id="3" name="Content Placeholder 2"/>
          <p:cNvSpPr>
            <a:spLocks noGrp="1"/>
          </p:cNvSpPr>
          <p:nvPr>
            <p:ph idx="1"/>
          </p:nvPr>
        </p:nvSpPr>
        <p:spPr>
          <a:xfrm>
            <a:off x="1075765" y="1600200"/>
            <a:ext cx="8068235" cy="4457700"/>
          </a:xfrm>
        </p:spPr>
        <p:txBody>
          <a:bodyPr/>
          <a:lstStyle/>
          <a:p>
            <a:r>
              <a:rPr lang="en-US" dirty="0" smtClean="0"/>
              <a:t>To make this work, we need a few more parts…</a:t>
            </a:r>
          </a:p>
          <a:p>
            <a:endParaRPr lang="en-US" dirty="0" smtClean="0"/>
          </a:p>
          <a:p>
            <a:r>
              <a:rPr lang="en-US" dirty="0" smtClean="0"/>
              <a:t>The </a:t>
            </a:r>
            <a:r>
              <a:rPr lang="en-US" dirty="0" smtClean="0">
                <a:solidFill>
                  <a:srgbClr val="FF9900"/>
                </a:solidFill>
              </a:rPr>
              <a:t>file system</a:t>
            </a:r>
            <a:r>
              <a:rPr lang="en-US" dirty="0" smtClean="0"/>
              <a:t> (distributed across all nodes):</a:t>
            </a:r>
          </a:p>
          <a:p>
            <a:pPr lvl="1"/>
            <a:r>
              <a:rPr lang="en-US" dirty="0" smtClean="0"/>
              <a:t>Stores the inputs, outputs, and temporary results</a:t>
            </a:r>
          </a:p>
          <a:p>
            <a:r>
              <a:rPr lang="en-US" dirty="0" smtClean="0"/>
              <a:t>The </a:t>
            </a:r>
            <a:r>
              <a:rPr lang="en-US" dirty="0" smtClean="0">
                <a:solidFill>
                  <a:srgbClr val="FF9900"/>
                </a:solidFill>
              </a:rPr>
              <a:t>driver program</a:t>
            </a:r>
            <a:r>
              <a:rPr lang="en-US" dirty="0" smtClean="0"/>
              <a:t> (executes on one node):</a:t>
            </a:r>
          </a:p>
          <a:p>
            <a:pPr lvl="1"/>
            <a:r>
              <a:rPr lang="en-US" dirty="0" smtClean="0"/>
              <a:t>Specifies where to find the inputs, the outputs</a:t>
            </a:r>
          </a:p>
          <a:p>
            <a:pPr lvl="1"/>
            <a:r>
              <a:rPr lang="en-US" dirty="0" smtClean="0"/>
              <a:t>Specifies what </a:t>
            </a:r>
            <a:r>
              <a:rPr lang="en-US" dirty="0" err="1" smtClean="0"/>
              <a:t>mapper</a:t>
            </a:r>
            <a:r>
              <a:rPr lang="en-US" dirty="0" smtClean="0"/>
              <a:t> and reducer to use</a:t>
            </a:r>
          </a:p>
          <a:p>
            <a:pPr lvl="1"/>
            <a:r>
              <a:rPr lang="en-US" dirty="0" smtClean="0"/>
              <a:t>Can customize behavior of the execution</a:t>
            </a:r>
          </a:p>
          <a:p>
            <a:r>
              <a:rPr lang="en-US" dirty="0" smtClean="0"/>
              <a:t>The </a:t>
            </a:r>
            <a:r>
              <a:rPr lang="en-US" dirty="0" smtClean="0">
                <a:solidFill>
                  <a:srgbClr val="FF9900"/>
                </a:solidFill>
              </a:rPr>
              <a:t>runtime system </a:t>
            </a:r>
            <a:r>
              <a:rPr lang="en-US" dirty="0" smtClean="0"/>
              <a:t>(controls nodes):</a:t>
            </a:r>
          </a:p>
          <a:p>
            <a:pPr lvl="1"/>
            <a:r>
              <a:rPr lang="en-US" dirty="0" smtClean="0"/>
              <a:t>Supervises the execution of tasks</a:t>
            </a:r>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24</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161854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Some details</a:t>
            </a:r>
          </a:p>
        </p:txBody>
      </p:sp>
      <p:sp>
        <p:nvSpPr>
          <p:cNvPr id="23555" name="Content Placeholder 2"/>
          <p:cNvSpPr>
            <a:spLocks noGrp="1"/>
          </p:cNvSpPr>
          <p:nvPr>
            <p:ph idx="1"/>
          </p:nvPr>
        </p:nvSpPr>
        <p:spPr>
          <a:xfrm>
            <a:off x="990600" y="1470212"/>
            <a:ext cx="7543800" cy="4721038"/>
          </a:xfrm>
        </p:spPr>
        <p:txBody>
          <a:bodyPr/>
          <a:lstStyle/>
          <a:p>
            <a:r>
              <a:rPr lang="en-US" sz="2400" smtClean="0"/>
              <a:t>Fewer computation partitions than data partitions</a:t>
            </a:r>
          </a:p>
          <a:p>
            <a:pPr lvl="1"/>
            <a:r>
              <a:rPr lang="en-US" sz="2000" smtClean="0"/>
              <a:t>All data is accessible via a distributed filesystem with replication</a:t>
            </a:r>
          </a:p>
          <a:p>
            <a:pPr lvl="1"/>
            <a:r>
              <a:rPr lang="en-US" sz="2000" smtClean="0"/>
              <a:t>Worker nodes produce data in key order (makes it easy to merge)</a:t>
            </a:r>
          </a:p>
          <a:p>
            <a:pPr lvl="1"/>
            <a:r>
              <a:rPr lang="en-US" sz="2000" smtClean="0"/>
              <a:t>The master is responsible for scheduling, keeping all nodes busy</a:t>
            </a:r>
          </a:p>
          <a:p>
            <a:pPr lvl="1"/>
            <a:r>
              <a:rPr lang="en-US" sz="2000" smtClean="0"/>
              <a:t>The master knows how many data partitions there are, which have completed – atomic commits to disk</a:t>
            </a:r>
          </a:p>
          <a:p>
            <a:r>
              <a:rPr lang="en-US" sz="2400" smtClean="0">
                <a:solidFill>
                  <a:srgbClr val="FF9900"/>
                </a:solidFill>
              </a:rPr>
              <a:t>Locality:</a:t>
            </a:r>
            <a:r>
              <a:rPr lang="en-US" sz="2400" smtClean="0"/>
              <a:t> Master tries to do work on nodes that have replicas of the data</a:t>
            </a:r>
          </a:p>
          <a:p>
            <a:r>
              <a:rPr lang="en-US" sz="2400" smtClean="0"/>
              <a:t>Master can deal with stragglers (slow machines) by re-executing their tasks somewhere else</a:t>
            </a:r>
          </a:p>
        </p:txBody>
      </p:sp>
      <p:sp>
        <p:nvSpPr>
          <p:cNvPr id="23556" name="Slide Number Placeholder 3"/>
          <p:cNvSpPr>
            <a:spLocks noGrp="1"/>
          </p:cNvSpPr>
          <p:nvPr>
            <p:ph type="sldNum" sz="quarter" idx="4294967295"/>
          </p:nvPr>
        </p:nvSpPr>
        <p:spPr>
          <a:xfrm>
            <a:off x="6731000" y="6229350"/>
            <a:ext cx="1905000" cy="457200"/>
          </a:xfrm>
          <a:prstGeom prst="rect">
            <a:avLst/>
          </a:prstGeom>
          <a:noFill/>
        </p:spPr>
        <p:txBody>
          <a:bodyPr/>
          <a:lstStyle/>
          <a:p>
            <a:fld id="{346ADD98-E991-4740-AE2E-008013F748F2}" type="slidenum">
              <a:rPr lang="en-US"/>
              <a:pPr/>
              <a:t>25</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10347265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if a worker crashes?</a:t>
            </a:r>
            <a:endParaRPr lang="en-US" dirty="0"/>
          </a:p>
        </p:txBody>
      </p:sp>
      <p:sp>
        <p:nvSpPr>
          <p:cNvPr id="3" name="Content Placeholder 2"/>
          <p:cNvSpPr>
            <a:spLocks noGrp="1"/>
          </p:cNvSpPr>
          <p:nvPr>
            <p:ph idx="1"/>
          </p:nvPr>
        </p:nvSpPr>
        <p:spPr>
          <a:xfrm>
            <a:off x="990600" y="1516828"/>
            <a:ext cx="7772400" cy="4674422"/>
          </a:xfrm>
        </p:spPr>
        <p:txBody>
          <a:bodyPr/>
          <a:lstStyle/>
          <a:p>
            <a:r>
              <a:rPr lang="en-US" dirty="0" smtClean="0"/>
              <a:t>We rely on the file system being shared across all the nodes</a:t>
            </a:r>
          </a:p>
          <a:p>
            <a:r>
              <a:rPr lang="en-US" dirty="0" smtClean="0"/>
              <a:t>Two types of (crash) faults:</a:t>
            </a:r>
          </a:p>
          <a:p>
            <a:pPr lvl="1"/>
            <a:r>
              <a:rPr lang="en-US" dirty="0" smtClean="0"/>
              <a:t>Node wrote its output and then crashed</a:t>
            </a:r>
          </a:p>
          <a:p>
            <a:pPr lvl="2"/>
            <a:r>
              <a:rPr lang="en-US" dirty="0" smtClean="0"/>
              <a:t>Here, the file system is likely to have a copy of the complete output</a:t>
            </a:r>
          </a:p>
          <a:p>
            <a:pPr lvl="1"/>
            <a:r>
              <a:rPr lang="en-US" dirty="0" smtClean="0"/>
              <a:t>Node crashed before finishing its output</a:t>
            </a:r>
          </a:p>
          <a:p>
            <a:pPr lvl="2"/>
            <a:r>
              <a:rPr lang="en-US" dirty="0" smtClean="0"/>
              <a:t>The </a:t>
            </a:r>
            <a:r>
              <a:rPr lang="en-US" dirty="0"/>
              <a:t>m</a:t>
            </a:r>
            <a:r>
              <a:rPr lang="en-US" dirty="0" smtClean="0"/>
              <a:t>aster </a:t>
            </a:r>
            <a:r>
              <a:rPr lang="en-US" dirty="0" smtClean="0"/>
              <a:t>sees that the job isn’t making progress, and restarts the job elsewhere on the system</a:t>
            </a:r>
          </a:p>
          <a:p>
            <a:r>
              <a:rPr lang="en-US" dirty="0" smtClean="0"/>
              <a:t>(Of course, we have fewer nodes to do work…)</a:t>
            </a:r>
          </a:p>
          <a:p>
            <a:r>
              <a:rPr lang="en-US" dirty="0" smtClean="0"/>
              <a:t>But what if the master crashes?</a:t>
            </a:r>
            <a:endParaRPr lang="en-US" dirty="0"/>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26</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305590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challenges</a:t>
            </a:r>
            <a:endParaRPr lang="en-US"/>
          </a:p>
        </p:txBody>
      </p:sp>
      <p:sp>
        <p:nvSpPr>
          <p:cNvPr id="3" name="Content Placeholder 2"/>
          <p:cNvSpPr>
            <a:spLocks noGrp="1"/>
          </p:cNvSpPr>
          <p:nvPr>
            <p:ph idx="1"/>
          </p:nvPr>
        </p:nvSpPr>
        <p:spPr/>
        <p:txBody>
          <a:bodyPr/>
          <a:lstStyle/>
          <a:p>
            <a:r>
              <a:rPr lang="en-US" dirty="0" smtClean="0"/>
              <a:t>Locality</a:t>
            </a:r>
          </a:p>
          <a:p>
            <a:pPr lvl="1"/>
            <a:r>
              <a:rPr lang="en-US" dirty="0" smtClean="0"/>
              <a:t>Try to schedule map task on machine that already has data</a:t>
            </a:r>
          </a:p>
          <a:p>
            <a:r>
              <a:rPr lang="en-US" dirty="0" smtClean="0"/>
              <a:t>Task granularity</a:t>
            </a:r>
          </a:p>
          <a:p>
            <a:pPr lvl="1"/>
            <a:r>
              <a:rPr lang="en-US" dirty="0" smtClean="0"/>
              <a:t>How many map tasks? How many reduce tasks?</a:t>
            </a:r>
          </a:p>
          <a:p>
            <a:r>
              <a:rPr lang="en-US" dirty="0" smtClean="0"/>
              <a:t>Dealing with stragglers</a:t>
            </a:r>
          </a:p>
          <a:p>
            <a:pPr lvl="1"/>
            <a:r>
              <a:rPr lang="en-US" dirty="0" smtClean="0"/>
              <a:t>Schedule some backup tasks</a:t>
            </a:r>
          </a:p>
          <a:p>
            <a:r>
              <a:rPr lang="en-US" dirty="0" smtClean="0"/>
              <a:t>Saving bandwidth</a:t>
            </a:r>
          </a:p>
          <a:p>
            <a:pPr lvl="1"/>
            <a:r>
              <a:rPr lang="en-US" dirty="0" smtClean="0"/>
              <a:t>E.g., with combiners (see later</a:t>
            </a:r>
            <a:r>
              <a:rPr lang="en-US" dirty="0" smtClean="0"/>
              <a:t>)</a:t>
            </a:r>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27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224657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Combiners</a:t>
            </a:r>
            <a:endParaRPr lang="en-US" dirty="0"/>
          </a:p>
        </p:txBody>
      </p:sp>
      <p:sp>
        <p:nvSpPr>
          <p:cNvPr id="3" name="Content Placeholder 2"/>
          <p:cNvSpPr>
            <a:spLocks noGrp="1"/>
          </p:cNvSpPr>
          <p:nvPr>
            <p:ph idx="1"/>
          </p:nvPr>
        </p:nvSpPr>
        <p:spPr/>
        <p:txBody>
          <a:bodyPr/>
          <a:lstStyle/>
          <a:p>
            <a:r>
              <a:rPr lang="en-US" dirty="0"/>
              <a:t>Optional component that can </a:t>
            </a:r>
            <a:r>
              <a:rPr lang="en-US" dirty="0" smtClean="0"/>
              <a:t>be </a:t>
            </a:r>
            <a:r>
              <a:rPr lang="en-US" dirty="0"/>
              <a:t>inserted after the mappers</a:t>
            </a:r>
          </a:p>
          <a:p>
            <a:pPr lvl="1"/>
            <a:r>
              <a:rPr lang="en-US" dirty="0"/>
              <a:t>Input: All data emitted by the </a:t>
            </a:r>
            <a:r>
              <a:rPr lang="en-US" dirty="0" smtClean="0"/>
              <a:t>mappers on </a:t>
            </a:r>
            <a:r>
              <a:rPr lang="en-US" dirty="0"/>
              <a:t>a given node</a:t>
            </a:r>
          </a:p>
          <a:p>
            <a:r>
              <a:rPr lang="en-US" dirty="0" smtClean="0"/>
              <a:t>Why </a:t>
            </a:r>
            <a:r>
              <a:rPr lang="en-US" dirty="0"/>
              <a:t>is this useful?</a:t>
            </a:r>
          </a:p>
          <a:p>
            <a:pPr lvl="1"/>
            <a:r>
              <a:rPr lang="en-US" dirty="0"/>
              <a:t>Suppose your mapper counts words by emitting (xyz, 1) pairs for each word xyz it finds</a:t>
            </a:r>
          </a:p>
          <a:p>
            <a:pPr lvl="1"/>
            <a:r>
              <a:rPr lang="en-US" dirty="0"/>
              <a:t>If a word occurs many times, it is much more efficient to pass (xyz, k) to the reducer, than passing k copies of (xyz,1</a:t>
            </a:r>
            <a:r>
              <a:rPr lang="en-US" dirty="0" smtClean="0"/>
              <a:t>)</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28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
        <p:nvSpPr>
          <p:cNvPr id="6" name="Folded Corner 5"/>
          <p:cNvSpPr/>
          <p:nvPr/>
        </p:nvSpPr>
        <p:spPr bwMode="auto">
          <a:xfrm>
            <a:off x="532655" y="5659469"/>
            <a:ext cx="311285" cy="379378"/>
          </a:xfrm>
          <a:prstGeom prst="foldedCorner">
            <a:avLst>
              <a:gd name="adj" fmla="val 44792"/>
            </a:avLst>
          </a:prstGeom>
          <a:solidFill>
            <a:srgbClr val="66FF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 name="Folded Corner 6"/>
          <p:cNvSpPr/>
          <p:nvPr/>
        </p:nvSpPr>
        <p:spPr bwMode="auto">
          <a:xfrm>
            <a:off x="451591" y="5568677"/>
            <a:ext cx="311285" cy="379378"/>
          </a:xfrm>
          <a:prstGeom prst="foldedCorner">
            <a:avLst>
              <a:gd name="adj" fmla="val 44792"/>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 name="Folded Corner 7"/>
          <p:cNvSpPr/>
          <p:nvPr/>
        </p:nvSpPr>
        <p:spPr bwMode="auto">
          <a:xfrm>
            <a:off x="351071" y="5477885"/>
            <a:ext cx="311285" cy="379378"/>
          </a:xfrm>
          <a:prstGeom prst="foldedCorner">
            <a:avLst>
              <a:gd name="adj" fmla="val 44792"/>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Rounded Rectangle 8"/>
          <p:cNvSpPr/>
          <p:nvPr/>
        </p:nvSpPr>
        <p:spPr bwMode="auto">
          <a:xfrm>
            <a:off x="1310867" y="5416278"/>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dirty="0"/>
              <a:t>Mapper</a:t>
            </a:r>
          </a:p>
        </p:txBody>
      </p:sp>
      <p:sp>
        <p:nvSpPr>
          <p:cNvPr id="10" name="Folded Corner 9"/>
          <p:cNvSpPr/>
          <p:nvPr/>
        </p:nvSpPr>
        <p:spPr bwMode="auto">
          <a:xfrm>
            <a:off x="2944657" y="5587070"/>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 name="Folded Corner 10"/>
          <p:cNvSpPr/>
          <p:nvPr/>
        </p:nvSpPr>
        <p:spPr bwMode="auto">
          <a:xfrm>
            <a:off x="2886748" y="5464915"/>
            <a:ext cx="311285" cy="379378"/>
          </a:xfrm>
          <a:prstGeom prst="foldedCorner">
            <a:avLst>
              <a:gd name="adj" fmla="val 44792"/>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 name="Rounded Rectangle 11"/>
          <p:cNvSpPr/>
          <p:nvPr/>
        </p:nvSpPr>
        <p:spPr bwMode="auto">
          <a:xfrm>
            <a:off x="7072904" y="5338456"/>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a:t>Reducer</a:t>
            </a:r>
          </a:p>
        </p:txBody>
      </p:sp>
      <p:sp>
        <p:nvSpPr>
          <p:cNvPr id="13" name="Folded Corner 12"/>
          <p:cNvSpPr/>
          <p:nvPr/>
        </p:nvSpPr>
        <p:spPr bwMode="auto">
          <a:xfrm>
            <a:off x="2807461" y="5403139"/>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4" name="Folded Corner 13"/>
          <p:cNvSpPr/>
          <p:nvPr/>
        </p:nvSpPr>
        <p:spPr bwMode="auto">
          <a:xfrm>
            <a:off x="2736859" y="5307743"/>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5" name="Folded Corner 14"/>
          <p:cNvSpPr/>
          <p:nvPr/>
        </p:nvSpPr>
        <p:spPr bwMode="auto">
          <a:xfrm>
            <a:off x="6398455" y="5549223"/>
            <a:ext cx="311285" cy="379378"/>
          </a:xfrm>
          <a:prstGeom prst="foldedCorner">
            <a:avLst>
              <a:gd name="adj" fmla="val 44792"/>
            </a:avLst>
          </a:prstGeom>
          <a:solidFill>
            <a:schemeClr val="accent6"/>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 name="Folded Corner 15"/>
          <p:cNvSpPr/>
          <p:nvPr/>
        </p:nvSpPr>
        <p:spPr bwMode="auto">
          <a:xfrm>
            <a:off x="6317391" y="5458431"/>
            <a:ext cx="311285" cy="379378"/>
          </a:xfrm>
          <a:prstGeom prst="foldedCorner">
            <a:avLst>
              <a:gd name="adj" fmla="val 44792"/>
            </a:avLst>
          </a:prstGeom>
          <a:solidFill>
            <a:schemeClr val="accent6"/>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cxnSp>
        <p:nvCxnSpPr>
          <p:cNvPr id="17" name="Straight Arrow Connector 16"/>
          <p:cNvCxnSpPr/>
          <p:nvPr/>
        </p:nvCxnSpPr>
        <p:spPr bwMode="auto">
          <a:xfrm>
            <a:off x="5393263" y="5594617"/>
            <a:ext cx="7295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rot="16200000" flipH="1">
            <a:off x="5276530" y="5711351"/>
            <a:ext cx="924131" cy="67120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9" name="Straight Arrow Connector 18"/>
          <p:cNvCxnSpPr/>
          <p:nvPr/>
        </p:nvCxnSpPr>
        <p:spPr bwMode="auto">
          <a:xfrm flipV="1">
            <a:off x="5477880" y="5805124"/>
            <a:ext cx="596319" cy="49411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a:off x="5393264" y="5575161"/>
            <a:ext cx="348573" cy="92418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1" name="Folded Corner 20"/>
          <p:cNvSpPr/>
          <p:nvPr/>
        </p:nvSpPr>
        <p:spPr bwMode="auto">
          <a:xfrm>
            <a:off x="8690940" y="5507070"/>
            <a:ext cx="311285" cy="379378"/>
          </a:xfrm>
          <a:prstGeom prst="foldedCorner">
            <a:avLst>
              <a:gd name="adj" fmla="val 44792"/>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2" name="Folded Corner 21"/>
          <p:cNvSpPr/>
          <p:nvPr/>
        </p:nvSpPr>
        <p:spPr bwMode="auto">
          <a:xfrm>
            <a:off x="8609876" y="5416278"/>
            <a:ext cx="311285" cy="379378"/>
          </a:xfrm>
          <a:prstGeom prst="foldedCorner">
            <a:avLst>
              <a:gd name="adj" fmla="val 44792"/>
            </a:avLst>
          </a:prstGeom>
          <a:solidFill>
            <a:srgbClr val="FF66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3" name="Folded Corner 22"/>
          <p:cNvSpPr/>
          <p:nvPr/>
        </p:nvSpPr>
        <p:spPr bwMode="auto">
          <a:xfrm>
            <a:off x="234340" y="5437095"/>
            <a:ext cx="311285" cy="379378"/>
          </a:xfrm>
          <a:prstGeom prst="foldedCorner">
            <a:avLst>
              <a:gd name="adj" fmla="val 44792"/>
            </a:avLst>
          </a:prstGeom>
          <a:solidFill>
            <a:srgbClr val="66FF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4" name="Folded Corner 23"/>
          <p:cNvSpPr/>
          <p:nvPr/>
        </p:nvSpPr>
        <p:spPr bwMode="auto">
          <a:xfrm>
            <a:off x="179216" y="5354083"/>
            <a:ext cx="311285" cy="379378"/>
          </a:xfrm>
          <a:prstGeom prst="foldedCorner">
            <a:avLst>
              <a:gd name="adj" fmla="val 44792"/>
            </a:avLst>
          </a:prstGeom>
          <a:solidFill>
            <a:srgbClr val="008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5" name="Folded Corner 24"/>
          <p:cNvSpPr/>
          <p:nvPr/>
        </p:nvSpPr>
        <p:spPr bwMode="auto">
          <a:xfrm>
            <a:off x="4923403" y="5580521"/>
            <a:ext cx="311285" cy="379378"/>
          </a:xfrm>
          <a:prstGeom prst="foldedCorner">
            <a:avLst>
              <a:gd name="adj" fmla="val 44792"/>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6" name="Folded Corner 25"/>
          <p:cNvSpPr/>
          <p:nvPr/>
        </p:nvSpPr>
        <p:spPr bwMode="auto">
          <a:xfrm>
            <a:off x="4865494" y="5458366"/>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endParaRPr lang="en-US"/>
          </a:p>
        </p:txBody>
      </p:sp>
      <p:sp>
        <p:nvSpPr>
          <p:cNvPr id="27" name="Rounded Rectangle 26"/>
          <p:cNvSpPr/>
          <p:nvPr/>
        </p:nvSpPr>
        <p:spPr bwMode="auto">
          <a:xfrm>
            <a:off x="3374618" y="5418469"/>
            <a:ext cx="134134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dirty="0" smtClean="0"/>
              <a:t>Combiner</a:t>
            </a:r>
            <a:endParaRPr lang="en-US" dirty="0"/>
          </a:p>
        </p:txBody>
      </p:sp>
    </p:spTree>
    <p:extLst>
      <p:ext uri="{BB962C8B-B14F-4D97-AF65-F5344CB8AC3E}">
        <p14:creationId xmlns:p14="http://schemas.microsoft.com/office/powerpoint/2010/main" val="8472300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Scale and </a:t>
            </a:r>
            <a:r>
              <a:rPr lang="en-US" dirty="0" err="1" smtClean="0"/>
              <a:t>MapReduce</a:t>
            </a:r>
            <a:endParaRPr lang="en-US" dirty="0" smtClean="0"/>
          </a:p>
        </p:txBody>
      </p:sp>
      <p:sp>
        <p:nvSpPr>
          <p:cNvPr id="18435" name="Content Placeholder 2"/>
          <p:cNvSpPr>
            <a:spLocks noGrp="1"/>
          </p:cNvSpPr>
          <p:nvPr>
            <p:ph idx="1"/>
          </p:nvPr>
        </p:nvSpPr>
        <p:spPr/>
        <p:txBody>
          <a:bodyPr/>
          <a:lstStyle/>
          <a:p>
            <a:r>
              <a:rPr lang="en-US" sz="2400" dirty="0" smtClean="0"/>
              <a:t>From a particular Google paper on a language built over </a:t>
            </a:r>
            <a:r>
              <a:rPr lang="en-US" sz="2400" dirty="0" err="1" smtClean="0"/>
              <a:t>MapReduce</a:t>
            </a:r>
            <a:r>
              <a:rPr lang="en-US" sz="2400" dirty="0" smtClean="0"/>
              <a:t>:</a:t>
            </a:r>
          </a:p>
          <a:p>
            <a:pPr lvl="1"/>
            <a:r>
              <a:rPr lang="en-US" sz="1800" dirty="0" smtClean="0"/>
              <a:t>… </a:t>
            </a:r>
            <a:r>
              <a:rPr lang="en-US" sz="1800" dirty="0" err="1" smtClean="0"/>
              <a:t>Sawzall</a:t>
            </a:r>
            <a:r>
              <a:rPr lang="en-US" sz="1800" dirty="0" smtClean="0"/>
              <a:t> has become one of the most widely used programming languages at Google.  … </a:t>
            </a:r>
            <a:br>
              <a:rPr lang="en-US" sz="1800" dirty="0" smtClean="0"/>
            </a:br>
            <a:r>
              <a:rPr lang="en-US" sz="1800" dirty="0" smtClean="0"/>
              <a:t>[O]n one dedicated </a:t>
            </a:r>
            <a:r>
              <a:rPr lang="en-US" sz="1800" dirty="0" err="1" smtClean="0"/>
              <a:t>Workqueue</a:t>
            </a:r>
            <a:r>
              <a:rPr lang="en-US" sz="1800" dirty="0" smtClean="0"/>
              <a:t> cluster with 1500 Xeon CPUs, there were 32,580 </a:t>
            </a:r>
            <a:r>
              <a:rPr lang="en-US" sz="1800" dirty="0" err="1" smtClean="0"/>
              <a:t>Sawzall</a:t>
            </a:r>
            <a:r>
              <a:rPr lang="en-US" sz="1800" dirty="0" smtClean="0"/>
              <a:t> jobs launched, using an average of 220 machines each. </a:t>
            </a:r>
            <a:br>
              <a:rPr lang="en-US" sz="1800" dirty="0" smtClean="0"/>
            </a:br>
            <a:r>
              <a:rPr lang="en-US" sz="1800" dirty="0" smtClean="0"/>
              <a:t>While running those jobs, </a:t>
            </a:r>
            <a:r>
              <a:rPr lang="en-US" sz="1800" dirty="0" smtClean="0">
                <a:solidFill>
                  <a:srgbClr val="FF0000"/>
                </a:solidFill>
              </a:rPr>
              <a:t>18,636</a:t>
            </a:r>
            <a:r>
              <a:rPr lang="en-US" sz="1800" dirty="0" smtClean="0">
                <a:solidFill>
                  <a:srgbClr val="990000"/>
                </a:solidFill>
              </a:rPr>
              <a:t> </a:t>
            </a:r>
            <a:r>
              <a:rPr lang="en-US" sz="1800" dirty="0" smtClean="0"/>
              <a:t>failures occurred (application failure, network outage, system crash, etc.) that triggered rerunning some portion of the job. The jobs read a total of </a:t>
            </a:r>
            <a:r>
              <a:rPr lang="en-US" sz="1800" dirty="0" smtClean="0">
                <a:solidFill>
                  <a:srgbClr val="FF9900"/>
                </a:solidFill>
              </a:rPr>
              <a:t>3.2x10</a:t>
            </a:r>
            <a:r>
              <a:rPr lang="en-US" sz="1800" baseline="30000" dirty="0" smtClean="0">
                <a:solidFill>
                  <a:srgbClr val="FF9900"/>
                </a:solidFill>
              </a:rPr>
              <a:t>15</a:t>
            </a:r>
            <a:r>
              <a:rPr lang="en-US" sz="1800" dirty="0" smtClean="0">
                <a:solidFill>
                  <a:srgbClr val="FF9900"/>
                </a:solidFill>
              </a:rPr>
              <a:t> bytes of data (2.8PB) </a:t>
            </a:r>
            <a:r>
              <a:rPr lang="en-US" sz="1800" dirty="0" smtClean="0"/>
              <a:t>and wrote </a:t>
            </a:r>
            <a:r>
              <a:rPr lang="en-US" sz="1800" dirty="0" smtClean="0">
                <a:solidFill>
                  <a:srgbClr val="FF9900"/>
                </a:solidFill>
              </a:rPr>
              <a:t>9.9x10</a:t>
            </a:r>
            <a:r>
              <a:rPr lang="en-US" sz="1800" baseline="30000" dirty="0" smtClean="0">
                <a:solidFill>
                  <a:srgbClr val="FF9900"/>
                </a:solidFill>
              </a:rPr>
              <a:t>12</a:t>
            </a:r>
            <a:r>
              <a:rPr lang="en-US" sz="1800" dirty="0" smtClean="0">
                <a:solidFill>
                  <a:srgbClr val="FF9900"/>
                </a:solidFill>
              </a:rPr>
              <a:t> bytes (9.3TB)</a:t>
            </a:r>
            <a:r>
              <a:rPr lang="en-US" sz="1800" dirty="0" smtClean="0"/>
              <a:t>.</a:t>
            </a:r>
          </a:p>
          <a:p>
            <a:endParaRPr lang="en-US" sz="2200" i="1" dirty="0" smtClean="0"/>
          </a:p>
          <a:p>
            <a:r>
              <a:rPr lang="en-US" sz="2200" smtClean="0"/>
              <a:t>We will see some </a:t>
            </a:r>
            <a:r>
              <a:rPr lang="en-US" sz="2200" dirty="0" smtClean="0"/>
              <a:t>of </a:t>
            </a:r>
            <a:r>
              <a:rPr lang="en-US" sz="2200" err="1" smtClean="0"/>
              <a:t>MapReduce</a:t>
            </a:r>
            <a:r>
              <a:rPr lang="en-US" sz="2200" smtClean="0"/>
              <a:t>-based languages, </a:t>
            </a:r>
            <a:br>
              <a:rPr lang="en-US" sz="2200" smtClean="0"/>
            </a:br>
            <a:r>
              <a:rPr lang="en-US" sz="2200" smtClean="0"/>
              <a:t>like Pig Latin, </a:t>
            </a:r>
            <a:r>
              <a:rPr lang="en-US" sz="2200" dirty="0" smtClean="0"/>
              <a:t>later in the semester</a:t>
            </a:r>
          </a:p>
        </p:txBody>
      </p:sp>
      <p:sp>
        <p:nvSpPr>
          <p:cNvPr id="18436" name="Slide Number Placeholder 3"/>
          <p:cNvSpPr>
            <a:spLocks noGrp="1"/>
          </p:cNvSpPr>
          <p:nvPr>
            <p:ph type="sldNum" sz="quarter" idx="4294967295"/>
          </p:nvPr>
        </p:nvSpPr>
        <p:spPr>
          <a:xfrm>
            <a:off x="6731000" y="6229350"/>
            <a:ext cx="1905000" cy="457200"/>
          </a:xfrm>
          <a:prstGeom prst="rect">
            <a:avLst/>
          </a:prstGeom>
          <a:noFill/>
        </p:spPr>
        <p:txBody>
          <a:bodyPr/>
          <a:lstStyle/>
          <a:p>
            <a:fld id="{A29C3486-3981-4524-AB4F-760BECDC2832}" type="slidenum">
              <a:rPr lang="en-US" smtClean="0"/>
              <a:pPr/>
              <a:t>29</a:t>
            </a:fld>
            <a:endParaRPr lang="en-US" smtClean="0"/>
          </a:p>
        </p:txBody>
      </p:sp>
      <p:sp>
        <p:nvSpPr>
          <p:cNvPr id="5" name="TextBox 4"/>
          <p:cNvSpPr txBox="1"/>
          <p:nvPr/>
        </p:nvSpPr>
        <p:spPr>
          <a:xfrm rot="16200000">
            <a:off x="6067816" y="2860740"/>
            <a:ext cx="5936923" cy="215444"/>
          </a:xfrm>
          <a:prstGeom prst="rect">
            <a:avLst/>
          </a:prstGeom>
          <a:noFill/>
        </p:spPr>
        <p:txBody>
          <a:bodyPr wrap="square" rtlCol="0">
            <a:spAutoFit/>
          </a:bodyPr>
          <a:lstStyle/>
          <a:p>
            <a:r>
              <a:rPr lang="en-US" sz="800" smtClean="0"/>
              <a:t>Source: Interpreting the Data: Parallel Analysis with Sawzall (Rob Pike, Sean Dorward, Robert Griesemer, Sean Quinlan)</a:t>
            </a:r>
            <a:endParaRPr lang="en-US" sz="800"/>
          </a:p>
        </p:txBody>
      </p:sp>
      <p:sp>
        <p:nvSpPr>
          <p:cNvPr id="2" name="Footer Placeholder 1"/>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4058780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 for today</a:t>
            </a:r>
            <a:endParaRPr lang="en-US"/>
          </a:p>
        </p:txBody>
      </p:sp>
      <p:sp>
        <p:nvSpPr>
          <p:cNvPr id="3" name="Content Placeholder 2"/>
          <p:cNvSpPr>
            <a:spLocks noGrp="1"/>
          </p:cNvSpPr>
          <p:nvPr>
            <p:ph idx="1"/>
          </p:nvPr>
        </p:nvSpPr>
        <p:spPr>
          <a:xfrm>
            <a:off x="990600" y="1658937"/>
            <a:ext cx="7772400" cy="4602013"/>
          </a:xfrm>
        </p:spPr>
        <p:txBody>
          <a:bodyPr/>
          <a:lstStyle/>
          <a:p>
            <a:r>
              <a:rPr lang="en-US" dirty="0" smtClean="0">
                <a:solidFill>
                  <a:srgbClr val="FF9900"/>
                </a:solidFill>
              </a:rPr>
              <a:t>Introduction</a:t>
            </a:r>
          </a:p>
          <a:p>
            <a:pPr lvl="1"/>
            <a:r>
              <a:rPr lang="en-US" dirty="0" smtClean="0">
                <a:solidFill>
                  <a:srgbClr val="FF9900"/>
                </a:solidFill>
              </a:rPr>
              <a:t>Census example</a:t>
            </a:r>
          </a:p>
          <a:p>
            <a:r>
              <a:rPr lang="en-US" dirty="0" err="1" smtClean="0"/>
              <a:t>MapReduce</a:t>
            </a:r>
            <a:r>
              <a:rPr lang="en-US" dirty="0" smtClean="0"/>
              <a:t> architecture</a:t>
            </a:r>
          </a:p>
          <a:p>
            <a:pPr lvl="1"/>
            <a:r>
              <a:rPr lang="en-US" dirty="0" smtClean="0"/>
              <a:t>Programming model, data flow</a:t>
            </a:r>
          </a:p>
          <a:p>
            <a:pPr lvl="1"/>
            <a:r>
              <a:rPr lang="en-US" dirty="0" smtClean="0"/>
              <a:t>Details, fault tolerance, challenges, etc.</a:t>
            </a:r>
          </a:p>
          <a:p>
            <a:r>
              <a:rPr lang="en-US" dirty="0"/>
              <a:t>Single-pass algorithms in </a:t>
            </a:r>
            <a:r>
              <a:rPr lang="en-US" dirty="0" err="1"/>
              <a:t>MapReduce</a:t>
            </a:r>
            <a:endParaRPr lang="en-US" dirty="0"/>
          </a:p>
          <a:p>
            <a:pPr lvl="1"/>
            <a:r>
              <a:rPr lang="en-US" dirty="0" smtClean="0"/>
              <a:t>Filtering, aggregation, intersections </a:t>
            </a:r>
            <a:r>
              <a:rPr lang="en-US" dirty="0"/>
              <a:t>and joins</a:t>
            </a:r>
          </a:p>
          <a:p>
            <a:pPr lvl="1"/>
            <a:r>
              <a:rPr lang="en-US" dirty="0" smtClean="0"/>
              <a:t>Sorting</a:t>
            </a:r>
          </a:p>
          <a:p>
            <a:pPr lvl="1"/>
            <a:r>
              <a:rPr lang="en-US" dirty="0">
                <a:solidFill>
                  <a:srgbClr val="000000"/>
                </a:solidFill>
              </a:rPr>
              <a:t>Strengths and </a:t>
            </a:r>
            <a:r>
              <a:rPr lang="en-US" dirty="0" smtClean="0">
                <a:solidFill>
                  <a:srgbClr val="000000"/>
                </a:solidFill>
              </a:rPr>
              <a:t>weaknesses</a:t>
            </a:r>
            <a:endParaRPr lang="en-US" dirty="0" smtClean="0"/>
          </a:p>
          <a:p>
            <a:r>
              <a:rPr lang="en-US" dirty="0" smtClean="0"/>
              <a:t>A brief overview of </a:t>
            </a:r>
            <a:r>
              <a:rPr lang="en-US" dirty="0" err="1" smtClean="0"/>
              <a:t>Hadoop</a:t>
            </a:r>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3475648" y="1706236"/>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11083"/>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spTree>
    <p:extLst>
      <p:ext uri="{BB962C8B-B14F-4D97-AF65-F5344CB8AC3E}">
        <p14:creationId xmlns:p14="http://schemas.microsoft.com/office/powerpoint/2010/main" val="23928862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Recap: MapReduce dataflow</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30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86" name="Folded Corner 85"/>
          <p:cNvSpPr/>
          <p:nvPr/>
        </p:nvSpPr>
        <p:spPr bwMode="auto">
          <a:xfrm>
            <a:off x="1585609" y="2351575"/>
            <a:ext cx="311285" cy="379378"/>
          </a:xfrm>
          <a:prstGeom prst="foldedCorner">
            <a:avLst>
              <a:gd name="adj" fmla="val 44792"/>
            </a:avLst>
          </a:prstGeom>
          <a:solidFill>
            <a:srgbClr val="66FF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7" name="Folded Corner 86"/>
          <p:cNvSpPr/>
          <p:nvPr/>
        </p:nvSpPr>
        <p:spPr bwMode="auto">
          <a:xfrm>
            <a:off x="1504545" y="2260783"/>
            <a:ext cx="311285" cy="379378"/>
          </a:xfrm>
          <a:prstGeom prst="foldedCorner">
            <a:avLst>
              <a:gd name="adj" fmla="val 44792"/>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8" name="Folded Corner 87"/>
          <p:cNvSpPr/>
          <p:nvPr/>
        </p:nvSpPr>
        <p:spPr bwMode="auto">
          <a:xfrm>
            <a:off x="1404025" y="2169991"/>
            <a:ext cx="311285" cy="379378"/>
          </a:xfrm>
          <a:prstGeom prst="foldedCorner">
            <a:avLst>
              <a:gd name="adj" fmla="val 44792"/>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0" name="Folded Corner 89"/>
          <p:cNvSpPr/>
          <p:nvPr/>
        </p:nvSpPr>
        <p:spPr bwMode="auto">
          <a:xfrm>
            <a:off x="1572639" y="3272461"/>
            <a:ext cx="311285" cy="379378"/>
          </a:xfrm>
          <a:prstGeom prst="foldedCorner">
            <a:avLst>
              <a:gd name="adj" fmla="val 44792"/>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1" name="Folded Corner 90"/>
          <p:cNvSpPr/>
          <p:nvPr/>
        </p:nvSpPr>
        <p:spPr bwMode="auto">
          <a:xfrm>
            <a:off x="1491575" y="3181669"/>
            <a:ext cx="311285" cy="379378"/>
          </a:xfrm>
          <a:prstGeom prst="foldedCorner">
            <a:avLst>
              <a:gd name="adj" fmla="val 44792"/>
            </a:avLst>
          </a:prstGeom>
          <a:solidFill>
            <a:srgbClr val="008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2" name="Folded Corner 91"/>
          <p:cNvSpPr/>
          <p:nvPr/>
        </p:nvSpPr>
        <p:spPr bwMode="auto">
          <a:xfrm>
            <a:off x="1391055" y="3090877"/>
            <a:ext cx="311285" cy="379378"/>
          </a:xfrm>
          <a:prstGeom prst="foldedCorner">
            <a:avLst>
              <a:gd name="adj" fmla="val 44792"/>
            </a:avLst>
          </a:prstGeom>
          <a:solidFill>
            <a:srgbClr val="66FF99"/>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3" name="Folded Corner 92"/>
          <p:cNvSpPr/>
          <p:nvPr/>
        </p:nvSpPr>
        <p:spPr bwMode="auto">
          <a:xfrm>
            <a:off x="1579124" y="4193346"/>
            <a:ext cx="311285" cy="379378"/>
          </a:xfrm>
          <a:prstGeom prst="foldedCorner">
            <a:avLst>
              <a:gd name="adj" fmla="val 44792"/>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4" name="Folded Corner 93"/>
          <p:cNvSpPr/>
          <p:nvPr/>
        </p:nvSpPr>
        <p:spPr bwMode="auto">
          <a:xfrm>
            <a:off x="1498060" y="4102554"/>
            <a:ext cx="311285" cy="379378"/>
          </a:xfrm>
          <a:prstGeom prst="foldedCorner">
            <a:avLst>
              <a:gd name="adj" fmla="val 44792"/>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5" name="Folded Corner 94"/>
          <p:cNvSpPr/>
          <p:nvPr/>
        </p:nvSpPr>
        <p:spPr bwMode="auto">
          <a:xfrm>
            <a:off x="1397540" y="4011762"/>
            <a:ext cx="311285" cy="379378"/>
          </a:xfrm>
          <a:prstGeom prst="foldedCorner">
            <a:avLst>
              <a:gd name="adj" fmla="val 44792"/>
            </a:avLst>
          </a:prstGeom>
          <a:solidFill>
            <a:srgbClr val="99FF99"/>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6" name="Folded Corner 95"/>
          <p:cNvSpPr/>
          <p:nvPr/>
        </p:nvSpPr>
        <p:spPr bwMode="auto">
          <a:xfrm>
            <a:off x="1595337" y="5104503"/>
            <a:ext cx="311285" cy="379378"/>
          </a:xfrm>
          <a:prstGeom prst="foldedCorner">
            <a:avLst>
              <a:gd name="adj" fmla="val 44792"/>
            </a:avLst>
          </a:prstGeom>
          <a:solidFill>
            <a:srgbClr val="99FF99"/>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7" name="Folded Corner 96"/>
          <p:cNvSpPr/>
          <p:nvPr/>
        </p:nvSpPr>
        <p:spPr bwMode="auto">
          <a:xfrm>
            <a:off x="1514273" y="5013711"/>
            <a:ext cx="311285" cy="379378"/>
          </a:xfrm>
          <a:prstGeom prst="foldedCorner">
            <a:avLst>
              <a:gd name="adj" fmla="val 44792"/>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8" name="Folded Corner 97"/>
          <p:cNvSpPr/>
          <p:nvPr/>
        </p:nvSpPr>
        <p:spPr bwMode="auto">
          <a:xfrm>
            <a:off x="1413753" y="4922919"/>
            <a:ext cx="311285" cy="379378"/>
          </a:xfrm>
          <a:prstGeom prst="foldedCorner">
            <a:avLst>
              <a:gd name="adj" fmla="val 44792"/>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9" name="Rounded Rectangle 98"/>
          <p:cNvSpPr/>
          <p:nvPr/>
        </p:nvSpPr>
        <p:spPr bwMode="auto">
          <a:xfrm>
            <a:off x="2363822" y="2108383"/>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endParaRPr lang="en-US"/>
          </a:p>
        </p:txBody>
      </p:sp>
      <p:sp>
        <p:nvSpPr>
          <p:cNvPr id="100" name="Rounded Rectangle 99"/>
          <p:cNvSpPr/>
          <p:nvPr/>
        </p:nvSpPr>
        <p:spPr bwMode="auto">
          <a:xfrm>
            <a:off x="2370308" y="3038995"/>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endParaRPr lang="en-US"/>
          </a:p>
        </p:txBody>
      </p:sp>
      <p:sp>
        <p:nvSpPr>
          <p:cNvPr id="101" name="Rounded Rectangle 100"/>
          <p:cNvSpPr/>
          <p:nvPr/>
        </p:nvSpPr>
        <p:spPr bwMode="auto">
          <a:xfrm>
            <a:off x="2367066" y="3979335"/>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endParaRPr lang="en-US"/>
          </a:p>
        </p:txBody>
      </p:sp>
      <p:sp>
        <p:nvSpPr>
          <p:cNvPr id="102" name="Rounded Rectangle 101"/>
          <p:cNvSpPr/>
          <p:nvPr/>
        </p:nvSpPr>
        <p:spPr bwMode="auto">
          <a:xfrm>
            <a:off x="2363825" y="4900221"/>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endParaRPr lang="en-US"/>
          </a:p>
        </p:txBody>
      </p:sp>
      <p:sp>
        <p:nvSpPr>
          <p:cNvPr id="103" name="Folded Corner 102"/>
          <p:cNvSpPr/>
          <p:nvPr/>
        </p:nvSpPr>
        <p:spPr bwMode="auto">
          <a:xfrm>
            <a:off x="4121286" y="2338605"/>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5" name="Folded Corner 104"/>
          <p:cNvSpPr/>
          <p:nvPr/>
        </p:nvSpPr>
        <p:spPr bwMode="auto">
          <a:xfrm>
            <a:off x="3939702" y="2157021"/>
            <a:ext cx="311285" cy="379378"/>
          </a:xfrm>
          <a:prstGeom prst="foldedCorner">
            <a:avLst>
              <a:gd name="adj" fmla="val 44792"/>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6" name="Folded Corner 105"/>
          <p:cNvSpPr/>
          <p:nvPr/>
        </p:nvSpPr>
        <p:spPr bwMode="auto">
          <a:xfrm>
            <a:off x="4108316" y="3259491"/>
            <a:ext cx="311285" cy="379378"/>
          </a:xfrm>
          <a:prstGeom prst="foldedCorner">
            <a:avLst>
              <a:gd name="adj" fmla="val 44792"/>
            </a:avLst>
          </a:prstGeom>
          <a:solidFill>
            <a:schemeClr val="accent2">
              <a:lumMod val="60000"/>
              <a:lumOff val="40000"/>
            </a:schemeClr>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7" name="Folded Corner 106"/>
          <p:cNvSpPr/>
          <p:nvPr/>
        </p:nvSpPr>
        <p:spPr bwMode="auto">
          <a:xfrm>
            <a:off x="4027252" y="3168699"/>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8" name="Folded Corner 107"/>
          <p:cNvSpPr/>
          <p:nvPr/>
        </p:nvSpPr>
        <p:spPr bwMode="auto">
          <a:xfrm>
            <a:off x="3926732" y="3077907"/>
            <a:ext cx="311285" cy="379378"/>
          </a:xfrm>
          <a:prstGeom prst="foldedCorner">
            <a:avLst>
              <a:gd name="adj" fmla="val 44792"/>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0" name="Folded Corner 109"/>
          <p:cNvSpPr/>
          <p:nvPr/>
        </p:nvSpPr>
        <p:spPr bwMode="auto">
          <a:xfrm>
            <a:off x="4033737" y="4089584"/>
            <a:ext cx="311285" cy="379378"/>
          </a:xfrm>
          <a:prstGeom prst="foldedCorner">
            <a:avLst>
              <a:gd name="adj" fmla="val 44792"/>
            </a:avLst>
          </a:prstGeom>
          <a:solidFill>
            <a:schemeClr val="accent6"/>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2" name="Folded Corner 111"/>
          <p:cNvSpPr/>
          <p:nvPr/>
        </p:nvSpPr>
        <p:spPr bwMode="auto">
          <a:xfrm>
            <a:off x="4131014" y="5091533"/>
            <a:ext cx="311285" cy="379378"/>
          </a:xfrm>
          <a:prstGeom prst="foldedCorner">
            <a:avLst>
              <a:gd name="adj" fmla="val 44792"/>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3" name="Folded Corner 112"/>
          <p:cNvSpPr/>
          <p:nvPr/>
        </p:nvSpPr>
        <p:spPr bwMode="auto">
          <a:xfrm>
            <a:off x="4049950" y="5000741"/>
            <a:ext cx="311285" cy="379378"/>
          </a:xfrm>
          <a:prstGeom prst="foldedCorner">
            <a:avLst>
              <a:gd name="adj" fmla="val 44792"/>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4" name="Folded Corner 113"/>
          <p:cNvSpPr/>
          <p:nvPr/>
        </p:nvSpPr>
        <p:spPr bwMode="auto">
          <a:xfrm>
            <a:off x="3949430" y="4909949"/>
            <a:ext cx="311285" cy="379378"/>
          </a:xfrm>
          <a:prstGeom prst="foldedCorner">
            <a:avLst>
              <a:gd name="adj" fmla="val 44792"/>
            </a:avLst>
          </a:prstGeom>
          <a:solidFill>
            <a:srgbClr val="FF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5" name="Rounded Rectangle 114"/>
          <p:cNvSpPr/>
          <p:nvPr/>
        </p:nvSpPr>
        <p:spPr bwMode="auto">
          <a:xfrm>
            <a:off x="6203004" y="2105140"/>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endParaRPr lang="en-US"/>
          </a:p>
        </p:txBody>
      </p:sp>
      <p:sp>
        <p:nvSpPr>
          <p:cNvPr id="116" name="Rounded Rectangle 115"/>
          <p:cNvSpPr/>
          <p:nvPr/>
        </p:nvSpPr>
        <p:spPr bwMode="auto">
          <a:xfrm>
            <a:off x="6209490" y="3035752"/>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endParaRPr lang="en-US"/>
          </a:p>
        </p:txBody>
      </p:sp>
      <p:sp>
        <p:nvSpPr>
          <p:cNvPr id="117" name="Rounded Rectangle 116"/>
          <p:cNvSpPr/>
          <p:nvPr/>
        </p:nvSpPr>
        <p:spPr bwMode="auto">
          <a:xfrm>
            <a:off x="6206248" y="3976092"/>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endParaRPr lang="en-US"/>
          </a:p>
        </p:txBody>
      </p:sp>
      <p:sp>
        <p:nvSpPr>
          <p:cNvPr id="118" name="Rounded Rectangle 117"/>
          <p:cNvSpPr/>
          <p:nvPr/>
        </p:nvSpPr>
        <p:spPr bwMode="auto">
          <a:xfrm>
            <a:off x="6203007" y="4896978"/>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endParaRPr lang="en-US"/>
          </a:p>
        </p:txBody>
      </p:sp>
      <p:sp>
        <p:nvSpPr>
          <p:cNvPr id="119" name="Folded Corner 118"/>
          <p:cNvSpPr/>
          <p:nvPr/>
        </p:nvSpPr>
        <p:spPr bwMode="auto">
          <a:xfrm>
            <a:off x="5528554" y="3269218"/>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0" name="Folded Corner 119"/>
          <p:cNvSpPr/>
          <p:nvPr/>
        </p:nvSpPr>
        <p:spPr bwMode="auto">
          <a:xfrm>
            <a:off x="5346970" y="3087634"/>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1" name="Folded Corner 120"/>
          <p:cNvSpPr/>
          <p:nvPr/>
        </p:nvSpPr>
        <p:spPr bwMode="auto">
          <a:xfrm>
            <a:off x="5515584" y="4190104"/>
            <a:ext cx="311285" cy="379378"/>
          </a:xfrm>
          <a:prstGeom prst="foldedCorner">
            <a:avLst>
              <a:gd name="adj" fmla="val 44792"/>
            </a:avLst>
          </a:prstGeom>
          <a:solidFill>
            <a:srgbClr val="FF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2" name="Folded Corner 121"/>
          <p:cNvSpPr/>
          <p:nvPr/>
        </p:nvSpPr>
        <p:spPr bwMode="auto">
          <a:xfrm>
            <a:off x="5434520" y="4099312"/>
            <a:ext cx="311285" cy="379378"/>
          </a:xfrm>
          <a:prstGeom prst="foldedCorner">
            <a:avLst>
              <a:gd name="adj" fmla="val 44792"/>
            </a:avLst>
          </a:prstGeom>
          <a:solidFill>
            <a:srgbClr val="FF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3" name="Folded Corner 122"/>
          <p:cNvSpPr/>
          <p:nvPr/>
        </p:nvSpPr>
        <p:spPr bwMode="auto">
          <a:xfrm>
            <a:off x="5334000" y="4008520"/>
            <a:ext cx="311285" cy="379378"/>
          </a:xfrm>
          <a:prstGeom prst="foldedCorner">
            <a:avLst>
              <a:gd name="adj" fmla="val 44792"/>
            </a:avLst>
          </a:prstGeom>
          <a:solidFill>
            <a:srgbClr val="FF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4" name="Folded Corner 123"/>
          <p:cNvSpPr/>
          <p:nvPr/>
        </p:nvSpPr>
        <p:spPr bwMode="auto">
          <a:xfrm>
            <a:off x="5441005" y="5020197"/>
            <a:ext cx="311285" cy="379378"/>
          </a:xfrm>
          <a:prstGeom prst="foldedCorner">
            <a:avLst>
              <a:gd name="adj" fmla="val 44792"/>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5" name="Folded Corner 124"/>
          <p:cNvSpPr/>
          <p:nvPr/>
        </p:nvSpPr>
        <p:spPr bwMode="auto">
          <a:xfrm>
            <a:off x="5528554" y="2315908"/>
            <a:ext cx="311285" cy="379378"/>
          </a:xfrm>
          <a:prstGeom prst="foldedCorner">
            <a:avLst>
              <a:gd name="adj" fmla="val 44792"/>
            </a:avLst>
          </a:prstGeom>
          <a:solidFill>
            <a:schemeClr val="accent6"/>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6" name="Folded Corner 125"/>
          <p:cNvSpPr/>
          <p:nvPr/>
        </p:nvSpPr>
        <p:spPr bwMode="auto">
          <a:xfrm>
            <a:off x="5447490" y="2225116"/>
            <a:ext cx="311285" cy="379378"/>
          </a:xfrm>
          <a:prstGeom prst="foldedCorner">
            <a:avLst>
              <a:gd name="adj" fmla="val 44792"/>
            </a:avLst>
          </a:prstGeom>
          <a:solidFill>
            <a:schemeClr val="accent6"/>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7" name="Folded Corner 126"/>
          <p:cNvSpPr/>
          <p:nvPr/>
        </p:nvSpPr>
        <p:spPr bwMode="auto">
          <a:xfrm>
            <a:off x="5346970" y="2134324"/>
            <a:ext cx="311285" cy="379378"/>
          </a:xfrm>
          <a:prstGeom prst="foldedCorner">
            <a:avLst>
              <a:gd name="adj" fmla="val 44792"/>
            </a:avLst>
          </a:prstGeom>
          <a:solidFill>
            <a:schemeClr val="accent6"/>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cxnSp>
        <p:nvCxnSpPr>
          <p:cNvPr id="129" name="Straight Arrow Connector 128"/>
          <p:cNvCxnSpPr/>
          <p:nvPr/>
        </p:nvCxnSpPr>
        <p:spPr bwMode="auto">
          <a:xfrm>
            <a:off x="4523362" y="2361302"/>
            <a:ext cx="7295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0" name="Straight Arrow Connector 129"/>
          <p:cNvCxnSpPr/>
          <p:nvPr/>
        </p:nvCxnSpPr>
        <p:spPr bwMode="auto">
          <a:xfrm>
            <a:off x="4510392" y="3321098"/>
            <a:ext cx="7295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1" name="Straight Arrow Connector 130"/>
          <p:cNvCxnSpPr/>
          <p:nvPr/>
        </p:nvCxnSpPr>
        <p:spPr bwMode="auto">
          <a:xfrm>
            <a:off x="4516877" y="4261438"/>
            <a:ext cx="7295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2" name="Straight Arrow Connector 131"/>
          <p:cNvCxnSpPr/>
          <p:nvPr/>
        </p:nvCxnSpPr>
        <p:spPr bwMode="auto">
          <a:xfrm>
            <a:off x="4546060" y="5205021"/>
            <a:ext cx="7295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4" name="Straight Arrow Connector 133"/>
          <p:cNvCxnSpPr/>
          <p:nvPr/>
        </p:nvCxnSpPr>
        <p:spPr bwMode="auto">
          <a:xfrm rot="16200000" flipH="1">
            <a:off x="4406629" y="2478035"/>
            <a:ext cx="924131" cy="67120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6" name="Straight Arrow Connector 135"/>
          <p:cNvCxnSpPr/>
          <p:nvPr/>
        </p:nvCxnSpPr>
        <p:spPr bwMode="auto">
          <a:xfrm rot="16200000" flipH="1">
            <a:off x="4426086" y="3421617"/>
            <a:ext cx="856034" cy="68093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9" name="Straight Arrow Connector 138"/>
          <p:cNvCxnSpPr/>
          <p:nvPr/>
        </p:nvCxnSpPr>
        <p:spPr bwMode="auto">
          <a:xfrm rot="16200000" flipH="1">
            <a:off x="4474724" y="4336018"/>
            <a:ext cx="856034" cy="71984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1" name="Straight Arrow Connector 140"/>
          <p:cNvCxnSpPr/>
          <p:nvPr/>
        </p:nvCxnSpPr>
        <p:spPr bwMode="auto">
          <a:xfrm rot="5400000" flipH="1" flipV="1">
            <a:off x="4440677" y="2531536"/>
            <a:ext cx="865762" cy="70039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3" name="Straight Arrow Connector 142"/>
          <p:cNvCxnSpPr/>
          <p:nvPr/>
        </p:nvCxnSpPr>
        <p:spPr bwMode="auto">
          <a:xfrm rot="5400000" flipH="1" flipV="1">
            <a:off x="4455269" y="3489711"/>
            <a:ext cx="826851" cy="69066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5" name="Straight Arrow Connector 144"/>
          <p:cNvCxnSpPr/>
          <p:nvPr/>
        </p:nvCxnSpPr>
        <p:spPr bwMode="auto">
          <a:xfrm rot="5400000" flipH="1" flipV="1">
            <a:off x="4455269" y="4433293"/>
            <a:ext cx="856035" cy="68094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9" name="Straight Arrow Connector 148"/>
          <p:cNvCxnSpPr/>
          <p:nvPr/>
        </p:nvCxnSpPr>
        <p:spPr bwMode="auto">
          <a:xfrm rot="16200000" flipH="1">
            <a:off x="4002932" y="2891459"/>
            <a:ext cx="1702341" cy="6420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1" name="Straight Arrow Connector 150"/>
          <p:cNvCxnSpPr/>
          <p:nvPr/>
        </p:nvCxnSpPr>
        <p:spPr bwMode="auto">
          <a:xfrm rot="16200000" flipH="1">
            <a:off x="4032116" y="3796132"/>
            <a:ext cx="1682885" cy="71984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3" name="Straight Arrow Connector 152"/>
          <p:cNvCxnSpPr/>
          <p:nvPr/>
        </p:nvCxnSpPr>
        <p:spPr bwMode="auto">
          <a:xfrm rot="5400000" flipH="1" flipV="1">
            <a:off x="4056434" y="3061695"/>
            <a:ext cx="1643975" cy="71011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5" name="Straight Arrow Connector 154"/>
          <p:cNvCxnSpPr/>
          <p:nvPr/>
        </p:nvCxnSpPr>
        <p:spPr bwMode="auto">
          <a:xfrm rot="5400000" flipH="1" flipV="1">
            <a:off x="4061298" y="4058780"/>
            <a:ext cx="1643975" cy="66148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7" name="Straight Arrow Connector 156"/>
          <p:cNvCxnSpPr/>
          <p:nvPr/>
        </p:nvCxnSpPr>
        <p:spPr bwMode="auto">
          <a:xfrm rot="16200000" flipH="1">
            <a:off x="3623554" y="3241655"/>
            <a:ext cx="2490281" cy="69066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9" name="Straight Arrow Connector 158"/>
          <p:cNvCxnSpPr/>
          <p:nvPr/>
        </p:nvCxnSpPr>
        <p:spPr bwMode="auto">
          <a:xfrm rot="5400000" flipH="1" flipV="1">
            <a:off x="3662464" y="3640490"/>
            <a:ext cx="2461098" cy="68093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60" name="Folded Corner 159"/>
          <p:cNvSpPr/>
          <p:nvPr/>
        </p:nvSpPr>
        <p:spPr bwMode="auto">
          <a:xfrm>
            <a:off x="7762673" y="3139516"/>
            <a:ext cx="311285" cy="379378"/>
          </a:xfrm>
          <a:prstGeom prst="foldedCorner">
            <a:avLst>
              <a:gd name="adj" fmla="val 44792"/>
            </a:avLst>
          </a:prstGeom>
          <a:solidFill>
            <a:srgbClr val="C0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3" name="Folded Corner 162"/>
          <p:cNvSpPr/>
          <p:nvPr/>
        </p:nvSpPr>
        <p:spPr bwMode="auto">
          <a:xfrm>
            <a:off x="7727005" y="5010471"/>
            <a:ext cx="311285" cy="379378"/>
          </a:xfrm>
          <a:prstGeom prst="foldedCorner">
            <a:avLst>
              <a:gd name="adj" fmla="val 44792"/>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6" name="Folded Corner 165"/>
          <p:cNvSpPr/>
          <p:nvPr/>
        </p:nvSpPr>
        <p:spPr bwMode="auto">
          <a:xfrm>
            <a:off x="7821039" y="2273755"/>
            <a:ext cx="311285" cy="379378"/>
          </a:xfrm>
          <a:prstGeom prst="foldedCorner">
            <a:avLst>
              <a:gd name="adj" fmla="val 44792"/>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7" name="Folded Corner 166"/>
          <p:cNvSpPr/>
          <p:nvPr/>
        </p:nvSpPr>
        <p:spPr bwMode="auto">
          <a:xfrm>
            <a:off x="7739975" y="2182963"/>
            <a:ext cx="311285" cy="379378"/>
          </a:xfrm>
          <a:prstGeom prst="foldedCorner">
            <a:avLst>
              <a:gd name="adj" fmla="val 44792"/>
            </a:avLst>
          </a:prstGeom>
          <a:solidFill>
            <a:srgbClr val="FF66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9" name="TextBox 168"/>
          <p:cNvSpPr txBox="1"/>
          <p:nvPr/>
        </p:nvSpPr>
        <p:spPr>
          <a:xfrm rot="16200000">
            <a:off x="292782" y="3557804"/>
            <a:ext cx="1369607" cy="400110"/>
          </a:xfrm>
          <a:prstGeom prst="rect">
            <a:avLst/>
          </a:prstGeom>
          <a:noFill/>
        </p:spPr>
        <p:txBody>
          <a:bodyPr wrap="none" rtlCol="0">
            <a:spAutoFit/>
          </a:bodyPr>
          <a:lstStyle/>
          <a:p>
            <a:r>
              <a:rPr lang="en-US" smtClean="0"/>
              <a:t>Input data</a:t>
            </a:r>
            <a:endParaRPr lang="en-US"/>
          </a:p>
        </p:txBody>
      </p:sp>
      <p:sp>
        <p:nvSpPr>
          <p:cNvPr id="170" name="TextBox 169"/>
          <p:cNvSpPr txBox="1"/>
          <p:nvPr/>
        </p:nvSpPr>
        <p:spPr>
          <a:xfrm rot="16200000">
            <a:off x="7693438" y="3622655"/>
            <a:ext cx="1542410" cy="400110"/>
          </a:xfrm>
          <a:prstGeom prst="rect">
            <a:avLst/>
          </a:prstGeom>
          <a:noFill/>
        </p:spPr>
        <p:txBody>
          <a:bodyPr wrap="none" rtlCol="0">
            <a:spAutoFit/>
          </a:bodyPr>
          <a:lstStyle/>
          <a:p>
            <a:r>
              <a:rPr lang="en-US" smtClean="0"/>
              <a:t>Output data</a:t>
            </a:r>
            <a:endParaRPr lang="en-US"/>
          </a:p>
        </p:txBody>
      </p:sp>
      <p:sp>
        <p:nvSpPr>
          <p:cNvPr id="171" name="TextBox 170"/>
          <p:cNvSpPr txBox="1"/>
          <p:nvPr/>
        </p:nvSpPr>
        <p:spPr>
          <a:xfrm>
            <a:off x="4057763" y="5765980"/>
            <a:ext cx="1680140" cy="400110"/>
          </a:xfrm>
          <a:prstGeom prst="rect">
            <a:avLst/>
          </a:prstGeom>
          <a:noFill/>
        </p:spPr>
        <p:txBody>
          <a:bodyPr wrap="none" rtlCol="0">
            <a:spAutoFit/>
          </a:bodyPr>
          <a:lstStyle/>
          <a:p>
            <a:r>
              <a:rPr lang="en-US" smtClean="0"/>
              <a:t>"The Shuffle"</a:t>
            </a:r>
            <a:endParaRPr lang="en-US"/>
          </a:p>
        </p:txBody>
      </p:sp>
      <p:sp>
        <p:nvSpPr>
          <p:cNvPr id="172" name="TextBox 171"/>
          <p:cNvSpPr txBox="1"/>
          <p:nvPr/>
        </p:nvSpPr>
        <p:spPr>
          <a:xfrm>
            <a:off x="3995858" y="1456631"/>
            <a:ext cx="1667764" cy="584775"/>
          </a:xfrm>
          <a:prstGeom prst="rect">
            <a:avLst/>
          </a:prstGeom>
          <a:noFill/>
        </p:spPr>
        <p:txBody>
          <a:bodyPr wrap="none" rtlCol="0">
            <a:spAutoFit/>
          </a:bodyPr>
          <a:lstStyle/>
          <a:p>
            <a:r>
              <a:rPr lang="en-US" sz="1600" smtClean="0"/>
              <a:t>Intermediate </a:t>
            </a:r>
            <a:br>
              <a:rPr lang="en-US" sz="1600" smtClean="0"/>
            </a:br>
            <a:r>
              <a:rPr lang="en-US" sz="1600" smtClean="0"/>
              <a:t>(key,value) pairs</a:t>
            </a:r>
            <a:endParaRPr lang="en-US" sz="1600"/>
          </a:p>
        </p:txBody>
      </p:sp>
    </p:spTree>
    <p:extLst>
      <p:ext uri="{BB962C8B-B14F-4D97-AF65-F5344CB8AC3E}">
        <p14:creationId xmlns:p14="http://schemas.microsoft.com/office/powerpoint/2010/main" val="16547714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Recap: MapReduce</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31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653015" y="1785770"/>
            <a:ext cx="6189309" cy="4339650"/>
          </a:xfrm>
          <a:prstGeom prst="rect">
            <a:avLst/>
          </a:prstGeom>
          <a:noFill/>
        </p:spPr>
        <p:txBody>
          <a:bodyPr wrap="square" rtlCol="0">
            <a:spAutoFit/>
          </a:bodyPr>
          <a:lstStyle/>
          <a:p>
            <a:pPr algn="l"/>
            <a:r>
              <a:rPr lang="en-US" b="1" dirty="0" smtClean="0">
                <a:latin typeface="Consolas"/>
                <a:cs typeface="Consolas"/>
              </a:rPr>
              <a:t>map(key    , value         )</a:t>
            </a:r>
            <a:br>
              <a:rPr lang="en-US" b="1" dirty="0" smtClean="0">
                <a:latin typeface="Consolas"/>
                <a:cs typeface="Consolas"/>
              </a:rPr>
            </a:br>
            <a:r>
              <a:rPr lang="en-US" b="1" dirty="0" smtClean="0">
                <a:latin typeface="Consolas"/>
                <a:cs typeface="Consolas"/>
              </a:rPr>
              <a:t>{</a:t>
            </a:r>
            <a:br>
              <a:rPr lang="en-US" b="1" dirty="0" smtClean="0">
                <a:latin typeface="Consolas"/>
                <a:cs typeface="Consolas"/>
              </a:rPr>
            </a:br>
            <a:r>
              <a:rPr lang="en-US" b="1" dirty="0" smtClean="0">
                <a:latin typeface="Consolas"/>
                <a:cs typeface="Consolas"/>
              </a:rPr>
              <a:t>  </a:t>
            </a:r>
            <a:br>
              <a:rPr lang="en-US" b="1" dirty="0" smtClean="0">
                <a:latin typeface="Consolas"/>
                <a:cs typeface="Consolas"/>
              </a:rPr>
            </a:br>
            <a:r>
              <a:rPr lang="en-US" b="1" dirty="0" smtClean="0">
                <a:latin typeface="Consolas"/>
                <a:cs typeface="Consolas"/>
              </a:rPr>
              <a:t/>
            </a:r>
            <a:br>
              <a:rPr lang="en-US" b="1" dirty="0" smtClean="0">
                <a:latin typeface="Consolas"/>
                <a:cs typeface="Consolas"/>
              </a:rPr>
            </a:br>
            <a:r>
              <a:rPr lang="en-US" b="1" dirty="0" smtClean="0">
                <a:latin typeface="Consolas"/>
                <a:cs typeface="Consolas"/>
              </a:rPr>
              <a:t/>
            </a:r>
            <a:br>
              <a:rPr lang="en-US" b="1" dirty="0" smtClean="0">
                <a:latin typeface="Consolas"/>
                <a:cs typeface="Consolas"/>
              </a:rPr>
            </a:br>
            <a:r>
              <a:rPr lang="en-US" b="1" dirty="0" smtClean="0">
                <a:latin typeface="Consolas"/>
                <a:cs typeface="Consolas"/>
              </a:rPr>
              <a:t>}</a:t>
            </a:r>
            <a:br>
              <a:rPr lang="en-US" b="1" dirty="0" smtClean="0">
                <a:latin typeface="Consolas"/>
                <a:cs typeface="Consolas"/>
              </a:rPr>
            </a:br>
            <a:r>
              <a:rPr lang="en-US" b="1" dirty="0" smtClean="0">
                <a:latin typeface="Consolas"/>
                <a:cs typeface="Consolas"/>
              </a:rPr>
              <a:t/>
            </a:r>
            <a:br>
              <a:rPr lang="en-US" b="1" dirty="0" smtClean="0">
                <a:latin typeface="Consolas"/>
                <a:cs typeface="Consolas"/>
              </a:rPr>
            </a:br>
            <a:r>
              <a:rPr lang="en-US" b="1" dirty="0" smtClean="0">
                <a:latin typeface="Consolas"/>
                <a:cs typeface="Consolas"/>
              </a:rPr>
              <a:t>reduce(</a:t>
            </a:r>
            <a:r>
              <a:rPr lang="en-US" b="1" dirty="0" err="1" smtClean="0">
                <a:latin typeface="Consolas"/>
                <a:cs typeface="Consolas"/>
              </a:rPr>
              <a:t>rkey</a:t>
            </a:r>
            <a:r>
              <a:rPr lang="en-US" b="1" dirty="0" smtClean="0">
                <a:latin typeface="Consolas"/>
                <a:cs typeface="Consolas"/>
              </a:rPr>
              <a:t>       , </a:t>
            </a:r>
            <a:r>
              <a:rPr lang="en-US" b="1" dirty="0" err="1" smtClean="0">
                <a:latin typeface="Consolas"/>
                <a:cs typeface="Consolas"/>
              </a:rPr>
              <a:t>rvalues</a:t>
            </a:r>
            <a:r>
              <a:rPr lang="en-US" b="1" dirty="0" smtClean="0">
                <a:latin typeface="Consolas"/>
                <a:cs typeface="Consolas"/>
              </a:rPr>
              <a:t>          )</a:t>
            </a:r>
            <a:br>
              <a:rPr lang="en-US" b="1" dirty="0" smtClean="0">
                <a:latin typeface="Consolas"/>
                <a:cs typeface="Consolas"/>
              </a:rPr>
            </a:br>
            <a:r>
              <a:rPr lang="en-US" b="1" dirty="0" smtClean="0">
                <a:latin typeface="Consolas"/>
                <a:cs typeface="Consolas"/>
              </a:rPr>
              <a:t>{</a:t>
            </a:r>
          </a:p>
          <a:p>
            <a:pPr algn="l"/>
            <a:endParaRPr lang="en-US" b="1" dirty="0" smtClean="0">
              <a:latin typeface="Consolas"/>
              <a:cs typeface="Consolas"/>
            </a:endParaRPr>
          </a:p>
          <a:p>
            <a:pPr algn="l"/>
            <a:endParaRPr lang="en-US" b="1" dirty="0" smtClean="0">
              <a:latin typeface="Consolas"/>
              <a:cs typeface="Consolas"/>
            </a:endParaRPr>
          </a:p>
          <a:p>
            <a:pPr algn="l"/>
            <a:endParaRPr lang="en-US" b="1" dirty="0" smtClean="0">
              <a:latin typeface="Consolas"/>
              <a:cs typeface="Consolas"/>
            </a:endParaRPr>
          </a:p>
          <a:p>
            <a:pPr algn="l"/>
            <a:r>
              <a:rPr lang="en-US" b="1" dirty="0" smtClean="0">
                <a:latin typeface="Consolas"/>
                <a:cs typeface="Consolas"/>
              </a:rPr>
              <a:t>}</a:t>
            </a:r>
          </a:p>
        </p:txBody>
      </p:sp>
      <p:sp>
        <p:nvSpPr>
          <p:cNvPr id="8" name="TextBox 7"/>
          <p:cNvSpPr txBox="1"/>
          <p:nvPr/>
        </p:nvSpPr>
        <p:spPr>
          <a:xfrm>
            <a:off x="1676320" y="2389993"/>
            <a:ext cx="6189309" cy="1323439"/>
          </a:xfrm>
          <a:prstGeom prst="rect">
            <a:avLst/>
          </a:prstGeom>
          <a:noFill/>
        </p:spPr>
        <p:txBody>
          <a:bodyPr wrap="square" rtlCol="0">
            <a:spAutoFit/>
          </a:bodyPr>
          <a:lstStyle/>
          <a:p>
            <a:pPr algn="l"/>
            <a:r>
              <a:rPr lang="en-US" b="1" smtClean="0">
                <a:solidFill>
                  <a:srgbClr val="33CC33"/>
                </a:solidFill>
                <a:latin typeface="Consolas"/>
                <a:cs typeface="Consolas"/>
              </a:rPr>
              <a:t>  String[] words = value.split(" ");</a:t>
            </a:r>
            <a:br>
              <a:rPr lang="en-US" b="1" smtClean="0">
                <a:solidFill>
                  <a:srgbClr val="33CC33"/>
                </a:solidFill>
                <a:latin typeface="Consolas"/>
                <a:cs typeface="Consolas"/>
              </a:rPr>
            </a:br>
            <a:r>
              <a:rPr lang="en-US" b="1" smtClean="0">
                <a:solidFill>
                  <a:srgbClr val="33CC33"/>
                </a:solidFill>
                <a:latin typeface="Consolas"/>
                <a:cs typeface="Consolas"/>
              </a:rPr>
              <a:t>  for each w in words</a:t>
            </a:r>
            <a:br>
              <a:rPr lang="en-US" b="1" smtClean="0">
                <a:solidFill>
                  <a:srgbClr val="33CC33"/>
                </a:solidFill>
                <a:latin typeface="Consolas"/>
                <a:cs typeface="Consolas"/>
              </a:rPr>
            </a:br>
            <a:r>
              <a:rPr lang="en-US" b="1" smtClean="0">
                <a:solidFill>
                  <a:srgbClr val="33CC33"/>
                </a:solidFill>
                <a:latin typeface="Consolas"/>
                <a:cs typeface="Consolas"/>
              </a:rPr>
              <a:t>    emit(w, 1);</a:t>
            </a:r>
            <a:br>
              <a:rPr lang="en-US" b="1" smtClean="0">
                <a:solidFill>
                  <a:srgbClr val="33CC33"/>
                </a:solidFill>
                <a:latin typeface="Consolas"/>
                <a:cs typeface="Consolas"/>
              </a:rPr>
            </a:br>
            <a:endParaRPr lang="en-US" b="1" smtClean="0">
              <a:solidFill>
                <a:srgbClr val="33CC33"/>
              </a:solidFill>
              <a:latin typeface="Consolas"/>
              <a:cs typeface="Consolas"/>
            </a:endParaRPr>
          </a:p>
        </p:txBody>
      </p:sp>
      <p:sp>
        <p:nvSpPr>
          <p:cNvPr id="9" name="TextBox 8"/>
          <p:cNvSpPr txBox="1"/>
          <p:nvPr/>
        </p:nvSpPr>
        <p:spPr>
          <a:xfrm>
            <a:off x="1687076" y="4541526"/>
            <a:ext cx="6189309" cy="1323439"/>
          </a:xfrm>
          <a:prstGeom prst="rect">
            <a:avLst/>
          </a:prstGeom>
          <a:noFill/>
        </p:spPr>
        <p:txBody>
          <a:bodyPr wrap="square" rtlCol="0">
            <a:spAutoFit/>
          </a:bodyPr>
          <a:lstStyle/>
          <a:p>
            <a:pPr algn="l"/>
            <a:r>
              <a:rPr lang="en-US" b="1" smtClean="0">
                <a:solidFill>
                  <a:srgbClr val="33CC33"/>
                </a:solidFill>
                <a:latin typeface="Consolas"/>
                <a:cs typeface="Consolas"/>
              </a:rPr>
              <a:t>  Integer result = 0;</a:t>
            </a:r>
            <a:br>
              <a:rPr lang="en-US" b="1" smtClean="0">
                <a:solidFill>
                  <a:srgbClr val="33CC33"/>
                </a:solidFill>
                <a:latin typeface="Consolas"/>
                <a:cs typeface="Consolas"/>
              </a:rPr>
            </a:br>
            <a:r>
              <a:rPr lang="en-US" b="1" smtClean="0">
                <a:solidFill>
                  <a:srgbClr val="33CC33"/>
                </a:solidFill>
                <a:latin typeface="Consolas"/>
                <a:cs typeface="Consolas"/>
              </a:rPr>
              <a:t>  foreach v in rvalues</a:t>
            </a:r>
            <a:br>
              <a:rPr lang="en-US" b="1" smtClean="0">
                <a:solidFill>
                  <a:srgbClr val="33CC33"/>
                </a:solidFill>
                <a:latin typeface="Consolas"/>
                <a:cs typeface="Consolas"/>
              </a:rPr>
            </a:br>
            <a:r>
              <a:rPr lang="en-US" b="1" smtClean="0">
                <a:solidFill>
                  <a:srgbClr val="33CC33"/>
                </a:solidFill>
                <a:latin typeface="Consolas"/>
                <a:cs typeface="Consolas"/>
              </a:rPr>
              <a:t>    result = result + v;</a:t>
            </a:r>
            <a:br>
              <a:rPr lang="en-US" b="1" smtClean="0">
                <a:solidFill>
                  <a:srgbClr val="33CC33"/>
                </a:solidFill>
                <a:latin typeface="Consolas"/>
                <a:cs typeface="Consolas"/>
              </a:rPr>
            </a:br>
            <a:r>
              <a:rPr lang="en-US" b="1" smtClean="0">
                <a:solidFill>
                  <a:srgbClr val="33CC33"/>
                </a:solidFill>
                <a:latin typeface="Consolas"/>
                <a:cs typeface="Consolas"/>
              </a:rPr>
              <a:t>  emit(rkey, v);</a:t>
            </a:r>
          </a:p>
        </p:txBody>
      </p:sp>
      <p:sp>
        <p:nvSpPr>
          <p:cNvPr id="10" name="TextBox 9"/>
          <p:cNvSpPr txBox="1"/>
          <p:nvPr/>
        </p:nvSpPr>
        <p:spPr>
          <a:xfrm>
            <a:off x="2644707" y="1778602"/>
            <a:ext cx="806902" cy="400110"/>
          </a:xfrm>
          <a:prstGeom prst="rect">
            <a:avLst/>
          </a:prstGeom>
          <a:noFill/>
        </p:spPr>
        <p:txBody>
          <a:bodyPr wrap="square" rtlCol="0">
            <a:spAutoFit/>
          </a:bodyPr>
          <a:lstStyle/>
          <a:p>
            <a:pPr algn="l"/>
            <a:r>
              <a:rPr lang="en-US" b="1" dirty="0" smtClean="0">
                <a:solidFill>
                  <a:srgbClr val="FF9900"/>
                </a:solidFill>
                <a:latin typeface="Consolas"/>
                <a:cs typeface="Consolas"/>
              </a:rPr>
              <a:t>:URL</a:t>
            </a:r>
          </a:p>
        </p:txBody>
      </p:sp>
      <p:sp>
        <p:nvSpPr>
          <p:cNvPr id="11" name="TextBox 10"/>
          <p:cNvSpPr txBox="1"/>
          <p:nvPr/>
        </p:nvSpPr>
        <p:spPr>
          <a:xfrm>
            <a:off x="4165958" y="1780394"/>
            <a:ext cx="1611932" cy="400110"/>
          </a:xfrm>
          <a:prstGeom prst="rect">
            <a:avLst/>
          </a:prstGeom>
          <a:noFill/>
        </p:spPr>
        <p:txBody>
          <a:bodyPr wrap="square" rtlCol="0">
            <a:spAutoFit/>
          </a:bodyPr>
          <a:lstStyle/>
          <a:p>
            <a:pPr algn="l"/>
            <a:r>
              <a:rPr lang="en-US" b="1" dirty="0" smtClean="0">
                <a:solidFill>
                  <a:srgbClr val="FF9900"/>
                </a:solidFill>
                <a:latin typeface="Consolas"/>
                <a:cs typeface="Consolas"/>
              </a:rPr>
              <a:t>:Document</a:t>
            </a:r>
          </a:p>
        </p:txBody>
      </p:sp>
      <p:sp>
        <p:nvSpPr>
          <p:cNvPr id="12" name="TextBox 11"/>
          <p:cNvSpPr txBox="1"/>
          <p:nvPr/>
        </p:nvSpPr>
        <p:spPr>
          <a:xfrm>
            <a:off x="3195343" y="3901443"/>
            <a:ext cx="1611932" cy="400110"/>
          </a:xfrm>
          <a:prstGeom prst="rect">
            <a:avLst/>
          </a:prstGeom>
          <a:noFill/>
        </p:spPr>
        <p:txBody>
          <a:bodyPr wrap="square" rtlCol="0">
            <a:spAutoFit/>
          </a:bodyPr>
          <a:lstStyle/>
          <a:p>
            <a:pPr algn="l"/>
            <a:r>
              <a:rPr lang="en-US" b="1" dirty="0" smtClean="0">
                <a:solidFill>
                  <a:srgbClr val="FF9900"/>
                </a:solidFill>
                <a:latin typeface="Consolas"/>
                <a:cs typeface="Consolas"/>
              </a:rPr>
              <a:t>:String</a:t>
            </a:r>
          </a:p>
        </p:txBody>
      </p:sp>
      <p:sp>
        <p:nvSpPr>
          <p:cNvPr id="13" name="TextBox 12"/>
          <p:cNvSpPr txBox="1"/>
          <p:nvPr/>
        </p:nvSpPr>
        <p:spPr>
          <a:xfrm>
            <a:off x="5405956" y="3913994"/>
            <a:ext cx="1748196" cy="400110"/>
          </a:xfrm>
          <a:prstGeom prst="rect">
            <a:avLst/>
          </a:prstGeom>
          <a:noFill/>
        </p:spPr>
        <p:txBody>
          <a:bodyPr wrap="square" rtlCol="0">
            <a:spAutoFit/>
          </a:bodyPr>
          <a:lstStyle/>
          <a:p>
            <a:pPr algn="l"/>
            <a:r>
              <a:rPr lang="en-US" b="1" dirty="0" smtClean="0">
                <a:solidFill>
                  <a:srgbClr val="FF9900"/>
                </a:solidFill>
                <a:latin typeface="Consolas"/>
                <a:cs typeface="Consolas"/>
              </a:rPr>
              <a:t>:Integer[]</a:t>
            </a:r>
          </a:p>
        </p:txBody>
      </p:sp>
      <p:sp>
        <p:nvSpPr>
          <p:cNvPr id="14" name="TextBox 13"/>
          <p:cNvSpPr txBox="1"/>
          <p:nvPr/>
        </p:nvSpPr>
        <p:spPr>
          <a:xfrm>
            <a:off x="7333261" y="3022899"/>
            <a:ext cx="1731371" cy="738664"/>
          </a:xfrm>
          <a:prstGeom prst="rect">
            <a:avLst/>
          </a:prstGeom>
          <a:noFill/>
        </p:spPr>
        <p:txBody>
          <a:bodyPr wrap="none" rtlCol="0">
            <a:spAutoFit/>
          </a:bodyPr>
          <a:lstStyle/>
          <a:p>
            <a:r>
              <a:rPr lang="en-US" sz="1400" smtClean="0">
                <a:solidFill>
                  <a:srgbClr val="FF0000"/>
                </a:solidFill>
              </a:rPr>
              <a:t>reduce gets </a:t>
            </a:r>
            <a:r>
              <a:rPr lang="en-US" sz="1400" u="sng" smtClean="0">
                <a:solidFill>
                  <a:srgbClr val="FF0000"/>
                </a:solidFill>
              </a:rPr>
              <a:t>all</a:t>
            </a:r>
            <a:r>
              <a:rPr lang="en-US" sz="1400" smtClean="0">
                <a:solidFill>
                  <a:srgbClr val="FF0000"/>
                </a:solidFill>
              </a:rPr>
              <a:t> the </a:t>
            </a:r>
            <a:br>
              <a:rPr lang="en-US" sz="1400" smtClean="0">
                <a:solidFill>
                  <a:srgbClr val="FF0000"/>
                </a:solidFill>
              </a:rPr>
            </a:br>
            <a:r>
              <a:rPr lang="en-US" sz="1400" smtClean="0">
                <a:solidFill>
                  <a:srgbClr val="FF0000"/>
                </a:solidFill>
              </a:rPr>
              <a:t>intermediate values</a:t>
            </a:r>
            <a:br>
              <a:rPr lang="en-US" sz="1400" smtClean="0">
                <a:solidFill>
                  <a:srgbClr val="FF0000"/>
                </a:solidFill>
              </a:rPr>
            </a:br>
            <a:r>
              <a:rPr lang="en-US" sz="1400" smtClean="0">
                <a:solidFill>
                  <a:srgbClr val="FF0000"/>
                </a:solidFill>
              </a:rPr>
              <a:t>with the same rkey</a:t>
            </a:r>
            <a:endParaRPr lang="en-US" sz="1400">
              <a:solidFill>
                <a:srgbClr val="FF0000"/>
              </a:solidFill>
            </a:endParaRPr>
          </a:p>
        </p:txBody>
      </p:sp>
      <p:cxnSp>
        <p:nvCxnSpPr>
          <p:cNvPr id="16" name="Straight Arrow Connector 15"/>
          <p:cNvCxnSpPr/>
          <p:nvPr/>
        </p:nvCxnSpPr>
        <p:spPr bwMode="auto">
          <a:xfrm flipH="1">
            <a:off x="6733159" y="3560781"/>
            <a:ext cx="664038" cy="43462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8" name="TextBox 17"/>
          <p:cNvSpPr txBox="1"/>
          <p:nvPr/>
        </p:nvSpPr>
        <p:spPr>
          <a:xfrm>
            <a:off x="3707413" y="3315149"/>
            <a:ext cx="2979277" cy="523220"/>
          </a:xfrm>
          <a:prstGeom prst="rect">
            <a:avLst/>
          </a:prstGeom>
          <a:noFill/>
        </p:spPr>
        <p:txBody>
          <a:bodyPr wrap="none" rtlCol="0">
            <a:spAutoFit/>
          </a:bodyPr>
          <a:lstStyle/>
          <a:p>
            <a:r>
              <a:rPr lang="en-US" sz="1400" dirty="0" smtClean="0">
                <a:solidFill>
                  <a:srgbClr val="FF0000"/>
                </a:solidFill>
              </a:rPr>
              <a:t>These types can be (and often are)</a:t>
            </a:r>
            <a:br>
              <a:rPr lang="en-US" sz="1400" dirty="0" smtClean="0">
                <a:solidFill>
                  <a:srgbClr val="FF0000"/>
                </a:solidFill>
              </a:rPr>
            </a:br>
            <a:r>
              <a:rPr lang="en-US" sz="1400" dirty="0" smtClean="0">
                <a:solidFill>
                  <a:srgbClr val="FF0000"/>
                </a:solidFill>
              </a:rPr>
              <a:t>different from the ones in map()</a:t>
            </a:r>
            <a:endParaRPr lang="en-US" sz="1400" dirty="0">
              <a:solidFill>
                <a:srgbClr val="FF0000"/>
              </a:solidFill>
            </a:endParaRPr>
          </a:p>
        </p:txBody>
      </p:sp>
      <p:cxnSp>
        <p:nvCxnSpPr>
          <p:cNvPr id="20" name="Straight Arrow Connector 19"/>
          <p:cNvCxnSpPr/>
          <p:nvPr/>
        </p:nvCxnSpPr>
        <p:spPr bwMode="auto">
          <a:xfrm flipH="1">
            <a:off x="3926440" y="3797449"/>
            <a:ext cx="305696" cy="164951"/>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22" name="Straight Arrow Connector 21"/>
          <p:cNvCxnSpPr/>
          <p:nvPr/>
        </p:nvCxnSpPr>
        <p:spPr bwMode="auto">
          <a:xfrm>
            <a:off x="5878056" y="3808207"/>
            <a:ext cx="290457" cy="16136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3" name="Oval 22"/>
          <p:cNvSpPr/>
          <p:nvPr/>
        </p:nvSpPr>
        <p:spPr bwMode="auto">
          <a:xfrm>
            <a:off x="2237591" y="2958353"/>
            <a:ext cx="860612" cy="451821"/>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24" name="TextBox 23"/>
          <p:cNvSpPr txBox="1"/>
          <p:nvPr/>
        </p:nvSpPr>
        <p:spPr>
          <a:xfrm>
            <a:off x="0" y="2585422"/>
            <a:ext cx="2003883" cy="738664"/>
          </a:xfrm>
          <a:prstGeom prst="rect">
            <a:avLst/>
          </a:prstGeom>
          <a:noFill/>
        </p:spPr>
        <p:txBody>
          <a:bodyPr wrap="none" rtlCol="0">
            <a:spAutoFit/>
          </a:bodyPr>
          <a:lstStyle/>
          <a:p>
            <a:r>
              <a:rPr lang="en-US" sz="1400" smtClean="0">
                <a:solidFill>
                  <a:srgbClr val="FF0000"/>
                </a:solidFill>
              </a:rPr>
              <a:t>Produces intermediate</a:t>
            </a:r>
            <a:br>
              <a:rPr lang="en-US" sz="1400" smtClean="0">
                <a:solidFill>
                  <a:srgbClr val="FF0000"/>
                </a:solidFill>
              </a:rPr>
            </a:br>
            <a:r>
              <a:rPr lang="en-US" sz="1400" smtClean="0">
                <a:solidFill>
                  <a:srgbClr val="FF0000"/>
                </a:solidFill>
              </a:rPr>
              <a:t>key-value pairs that</a:t>
            </a:r>
            <a:br>
              <a:rPr lang="en-US" sz="1400" smtClean="0">
                <a:solidFill>
                  <a:srgbClr val="FF0000"/>
                </a:solidFill>
              </a:rPr>
            </a:br>
            <a:r>
              <a:rPr lang="en-US" sz="1400" smtClean="0">
                <a:solidFill>
                  <a:srgbClr val="FF0000"/>
                </a:solidFill>
              </a:rPr>
              <a:t>are sent to the reducer</a:t>
            </a:r>
            <a:endParaRPr lang="en-US" sz="1400">
              <a:solidFill>
                <a:srgbClr val="FF0000"/>
              </a:solidFill>
            </a:endParaRPr>
          </a:p>
        </p:txBody>
      </p:sp>
      <p:cxnSp>
        <p:nvCxnSpPr>
          <p:cNvPr id="26" name="Straight Arrow Connector 25"/>
          <p:cNvCxnSpPr/>
          <p:nvPr/>
        </p:nvCxnSpPr>
        <p:spPr bwMode="auto">
          <a:xfrm>
            <a:off x="1828800" y="3033656"/>
            <a:ext cx="355002" cy="129093"/>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8" name="Oval 27"/>
          <p:cNvSpPr/>
          <p:nvPr/>
        </p:nvSpPr>
        <p:spPr bwMode="auto">
          <a:xfrm>
            <a:off x="1981201" y="5412890"/>
            <a:ext cx="2364888" cy="451821"/>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29" name="TextBox 28"/>
          <p:cNvSpPr txBox="1"/>
          <p:nvPr/>
        </p:nvSpPr>
        <p:spPr>
          <a:xfrm>
            <a:off x="5002548" y="5868298"/>
            <a:ext cx="2458814" cy="738664"/>
          </a:xfrm>
          <a:prstGeom prst="rect">
            <a:avLst/>
          </a:prstGeom>
          <a:noFill/>
        </p:spPr>
        <p:txBody>
          <a:bodyPr wrap="none" rtlCol="0">
            <a:spAutoFit/>
          </a:bodyPr>
          <a:lstStyle/>
          <a:p>
            <a:r>
              <a:rPr lang="en-US" sz="1400" dirty="0" smtClean="0">
                <a:solidFill>
                  <a:srgbClr val="FF0000"/>
                </a:solidFill>
              </a:rPr>
              <a:t>All key-value pairs emitted</a:t>
            </a:r>
            <a:br>
              <a:rPr lang="en-US" sz="1400" dirty="0" smtClean="0">
                <a:solidFill>
                  <a:srgbClr val="FF0000"/>
                </a:solidFill>
              </a:rPr>
            </a:br>
            <a:r>
              <a:rPr lang="en-US" sz="1400" dirty="0" smtClean="0">
                <a:solidFill>
                  <a:srgbClr val="FF0000"/>
                </a:solidFill>
              </a:rPr>
              <a:t>by the reducer are added to </a:t>
            </a:r>
            <a:br>
              <a:rPr lang="en-US" sz="1400" dirty="0" smtClean="0">
                <a:solidFill>
                  <a:srgbClr val="FF0000"/>
                </a:solidFill>
              </a:rPr>
            </a:br>
            <a:r>
              <a:rPr lang="en-US" sz="1400" dirty="0" smtClean="0">
                <a:solidFill>
                  <a:srgbClr val="FF0000"/>
                </a:solidFill>
              </a:rPr>
              <a:t>the final output</a:t>
            </a:r>
            <a:endParaRPr lang="en-US" sz="1400" dirty="0">
              <a:solidFill>
                <a:srgbClr val="FF0000"/>
              </a:solidFill>
            </a:endParaRPr>
          </a:p>
        </p:txBody>
      </p:sp>
      <p:cxnSp>
        <p:nvCxnSpPr>
          <p:cNvPr id="31" name="Straight Arrow Connector 30"/>
          <p:cNvCxnSpPr>
            <a:stCxn id="29" idx="1"/>
          </p:cNvCxnSpPr>
          <p:nvPr/>
        </p:nvCxnSpPr>
        <p:spPr bwMode="auto">
          <a:xfrm flipH="1" flipV="1">
            <a:off x="4303059" y="5733826"/>
            <a:ext cx="699489" cy="503804"/>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32" name="TextBox 31"/>
          <p:cNvSpPr txBox="1"/>
          <p:nvPr/>
        </p:nvSpPr>
        <p:spPr>
          <a:xfrm>
            <a:off x="5172790" y="1165413"/>
            <a:ext cx="2087302" cy="523220"/>
          </a:xfrm>
          <a:prstGeom prst="rect">
            <a:avLst/>
          </a:prstGeom>
          <a:noFill/>
        </p:spPr>
        <p:txBody>
          <a:bodyPr wrap="none" rtlCol="0">
            <a:spAutoFit/>
          </a:bodyPr>
          <a:lstStyle/>
          <a:p>
            <a:r>
              <a:rPr lang="en-US" sz="1400" smtClean="0">
                <a:solidFill>
                  <a:srgbClr val="FF0000"/>
                </a:solidFill>
              </a:rPr>
              <a:t>These types depend on </a:t>
            </a:r>
            <a:br>
              <a:rPr lang="en-US" sz="1400" smtClean="0">
                <a:solidFill>
                  <a:srgbClr val="FF0000"/>
                </a:solidFill>
              </a:rPr>
            </a:br>
            <a:r>
              <a:rPr lang="en-US" sz="1400" smtClean="0">
                <a:solidFill>
                  <a:srgbClr val="FF0000"/>
                </a:solidFill>
              </a:rPr>
              <a:t>the input data</a:t>
            </a:r>
            <a:endParaRPr lang="en-US" sz="1400">
              <a:solidFill>
                <a:srgbClr val="FF0000"/>
              </a:solidFill>
            </a:endParaRPr>
          </a:p>
        </p:txBody>
      </p:sp>
      <p:cxnSp>
        <p:nvCxnSpPr>
          <p:cNvPr id="34" name="Straight Arrow Connector 33"/>
          <p:cNvCxnSpPr>
            <a:stCxn id="32" idx="1"/>
          </p:cNvCxnSpPr>
          <p:nvPr/>
        </p:nvCxnSpPr>
        <p:spPr bwMode="auto">
          <a:xfrm flipH="1">
            <a:off x="3248809" y="1427023"/>
            <a:ext cx="1923981" cy="42329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36" name="Straight Arrow Connector 35"/>
          <p:cNvCxnSpPr>
            <a:endCxn id="11" idx="0"/>
          </p:cNvCxnSpPr>
          <p:nvPr/>
        </p:nvCxnSpPr>
        <p:spPr bwMode="auto">
          <a:xfrm flipH="1">
            <a:off x="4971924" y="1559859"/>
            <a:ext cx="311115" cy="22053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37" name="TextBox 36"/>
          <p:cNvSpPr txBox="1"/>
          <p:nvPr/>
        </p:nvSpPr>
        <p:spPr>
          <a:xfrm>
            <a:off x="6200859" y="4493112"/>
            <a:ext cx="2540054" cy="954107"/>
          </a:xfrm>
          <a:prstGeom prst="rect">
            <a:avLst/>
          </a:prstGeom>
          <a:noFill/>
        </p:spPr>
        <p:txBody>
          <a:bodyPr wrap="none" rtlCol="0">
            <a:spAutoFit/>
          </a:bodyPr>
          <a:lstStyle/>
          <a:p>
            <a:r>
              <a:rPr lang="en-US" sz="1400" dirty="0" smtClean="0">
                <a:solidFill>
                  <a:srgbClr val="FF0000"/>
                </a:solidFill>
              </a:rPr>
              <a:t>Both map() and reduce() are</a:t>
            </a:r>
            <a:br>
              <a:rPr lang="en-US" sz="1400" dirty="0" smtClean="0">
                <a:solidFill>
                  <a:srgbClr val="FF0000"/>
                </a:solidFill>
              </a:rPr>
            </a:br>
            <a:r>
              <a:rPr lang="en-US" sz="1400" dirty="0" smtClean="0">
                <a:solidFill>
                  <a:srgbClr val="FF0000"/>
                </a:solidFill>
              </a:rPr>
              <a:t>stateless: Can't have a global</a:t>
            </a:r>
            <a:br>
              <a:rPr lang="en-US" sz="1400" dirty="0" smtClean="0">
                <a:solidFill>
                  <a:srgbClr val="FF0000"/>
                </a:solidFill>
              </a:rPr>
            </a:br>
            <a:r>
              <a:rPr lang="en-US" sz="1400" dirty="0" smtClean="0">
                <a:solidFill>
                  <a:srgbClr val="FF0000"/>
                </a:solidFill>
              </a:rPr>
              <a:t>variable that is preserved </a:t>
            </a:r>
            <a:br>
              <a:rPr lang="en-US" sz="1400" dirty="0" smtClean="0">
                <a:solidFill>
                  <a:srgbClr val="FF0000"/>
                </a:solidFill>
              </a:rPr>
            </a:br>
            <a:r>
              <a:rPr lang="en-US" sz="1400" dirty="0" smtClean="0">
                <a:solidFill>
                  <a:srgbClr val="FF0000"/>
                </a:solidFill>
              </a:rPr>
              <a:t>across invocations!</a:t>
            </a:r>
          </a:p>
        </p:txBody>
      </p:sp>
    </p:spTree>
    <p:extLst>
      <p:ext uri="{BB962C8B-B14F-4D97-AF65-F5344CB8AC3E}">
        <p14:creationId xmlns:p14="http://schemas.microsoft.com/office/powerpoint/2010/main" val="207889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500"/>
                                  </p:stCondLst>
                                  <p:childTnLst>
                                    <p:set>
                                      <p:cBhvr>
                                        <p:cTn id="11" dur="1" fill="hold">
                                          <p:stCondLst>
                                            <p:cond delay="0"/>
                                          </p:stCondLst>
                                        </p:cTn>
                                        <p:tgtEl>
                                          <p:spTgt spid="32"/>
                                        </p:tgtEl>
                                        <p:attrNameLst>
                                          <p:attrName>style.visibility</p:attrName>
                                        </p:attrNameLst>
                                      </p:cBhvr>
                                      <p:to>
                                        <p:strVal val="visible"/>
                                      </p:to>
                                    </p:set>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right)">
                                      <p:cBhvr>
                                        <p:cTn id="15" dur="500"/>
                                        <p:tgtEl>
                                          <p:spTgt spid="34"/>
                                        </p:tgtEl>
                                      </p:cBhvr>
                                    </p:animEffect>
                                  </p:childTnLst>
                                </p:cTn>
                              </p:par>
                              <p:par>
                                <p:cTn id="16" presetID="22" presetClass="entr" presetSubtype="2" fill="hold"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right)">
                                      <p:cBhvr>
                                        <p:cTn id="18" dur="50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arn(outVertical)">
                                      <p:cBhvr>
                                        <p:cTn id="27" dur="500"/>
                                        <p:tgtEl>
                                          <p:spTgt spid="23"/>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par>
                          <p:cTn id="44" fill="hold">
                            <p:stCondLst>
                              <p:cond delay="0"/>
                            </p:stCondLst>
                            <p:childTnLst>
                              <p:par>
                                <p:cTn id="45" presetID="22" presetClass="entr" presetSubtype="1" fill="hold"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up)">
                                      <p:cBhvr>
                                        <p:cTn id="47" dur="500"/>
                                        <p:tgtEl>
                                          <p:spTgt spid="20"/>
                                        </p:tgtEl>
                                      </p:cBhvr>
                                    </p:animEffect>
                                  </p:childTnLst>
                                </p:cTn>
                              </p:par>
                              <p:par>
                                <p:cTn id="48" presetID="22" presetClass="entr" presetSubtype="1"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up)">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par>
                          <p:cTn id="55" fill="hold">
                            <p:stCondLst>
                              <p:cond delay="0"/>
                            </p:stCondLst>
                            <p:childTnLst>
                              <p:par>
                                <p:cTn id="56" presetID="22" presetClass="entr" presetSubtype="1" fill="hold"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up)">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29"/>
                                        </p:tgtEl>
                                        <p:attrNameLst>
                                          <p:attrName>style.visibility</p:attrName>
                                        </p:attrNameLst>
                                      </p:cBhvr>
                                      <p:to>
                                        <p:strVal val="visible"/>
                                      </p:to>
                                    </p:set>
                                  </p:childTnLst>
                                </p:cTn>
                              </p:par>
                            </p:childTnLst>
                          </p:cTn>
                        </p:par>
                        <p:par>
                          <p:cTn id="70" fill="hold">
                            <p:stCondLst>
                              <p:cond delay="0"/>
                            </p:stCondLst>
                            <p:childTnLst>
                              <p:par>
                                <p:cTn id="71" presetID="22" presetClass="entr" presetSubtype="2" fill="hold" nodeType="after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right)">
                                      <p:cBhvr>
                                        <p:cTn id="73" dur="500"/>
                                        <p:tgtEl>
                                          <p:spTgt spid="31"/>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8" grpId="0"/>
      <p:bldP spid="23" grpId="0" animBg="1"/>
      <p:bldP spid="24" grpId="0"/>
      <p:bldP spid="28" grpId="0" animBg="1"/>
      <p:bldP spid="29" grpId="0"/>
      <p:bldP spid="32" grpId="0"/>
      <p:bldP spid="3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 for today</a:t>
            </a:r>
            <a:endParaRPr lang="en-US"/>
          </a:p>
        </p:txBody>
      </p:sp>
      <p:sp>
        <p:nvSpPr>
          <p:cNvPr id="3" name="Content Placeholder 2"/>
          <p:cNvSpPr>
            <a:spLocks noGrp="1"/>
          </p:cNvSpPr>
          <p:nvPr>
            <p:ph idx="1"/>
          </p:nvPr>
        </p:nvSpPr>
        <p:spPr>
          <a:xfrm>
            <a:off x="990600" y="1658937"/>
            <a:ext cx="7772400" cy="4602013"/>
          </a:xfrm>
        </p:spPr>
        <p:txBody>
          <a:bodyPr/>
          <a:lstStyle/>
          <a:p>
            <a:r>
              <a:rPr lang="en-US" dirty="0" smtClean="0">
                <a:solidFill>
                  <a:srgbClr val="92D050"/>
                </a:solidFill>
              </a:rPr>
              <a:t>Introduction</a:t>
            </a:r>
          </a:p>
          <a:p>
            <a:pPr lvl="1"/>
            <a:r>
              <a:rPr lang="en-US" dirty="0" smtClean="0">
                <a:solidFill>
                  <a:srgbClr val="92D050"/>
                </a:solidFill>
              </a:rPr>
              <a:t>Census example</a:t>
            </a:r>
          </a:p>
          <a:p>
            <a:r>
              <a:rPr lang="en-US" dirty="0" err="1">
                <a:solidFill>
                  <a:srgbClr val="92D050"/>
                </a:solidFill>
              </a:rPr>
              <a:t>MapReduce</a:t>
            </a:r>
            <a:r>
              <a:rPr lang="en-US" dirty="0">
                <a:solidFill>
                  <a:srgbClr val="92D050"/>
                </a:solidFill>
              </a:rPr>
              <a:t> architecture</a:t>
            </a:r>
          </a:p>
          <a:p>
            <a:pPr lvl="1"/>
            <a:r>
              <a:rPr lang="en-US" dirty="0">
                <a:solidFill>
                  <a:srgbClr val="92D050"/>
                </a:solidFill>
              </a:rPr>
              <a:t>Programming model, data flow</a:t>
            </a:r>
          </a:p>
          <a:p>
            <a:pPr lvl="1"/>
            <a:r>
              <a:rPr lang="en-US" dirty="0">
                <a:solidFill>
                  <a:srgbClr val="92D050"/>
                </a:solidFill>
              </a:rPr>
              <a:t>Details, fault tolerance, challenges, etc.</a:t>
            </a:r>
          </a:p>
          <a:p>
            <a:r>
              <a:rPr lang="en-US" dirty="0">
                <a:solidFill>
                  <a:srgbClr val="FF9900"/>
                </a:solidFill>
              </a:rPr>
              <a:t>Single-pass algorithms in </a:t>
            </a:r>
            <a:r>
              <a:rPr lang="en-US" dirty="0" err="1">
                <a:solidFill>
                  <a:srgbClr val="FF9900"/>
                </a:solidFill>
              </a:rPr>
              <a:t>MapReduce</a:t>
            </a:r>
            <a:endParaRPr lang="en-US" dirty="0">
              <a:solidFill>
                <a:srgbClr val="FF9900"/>
              </a:solidFill>
            </a:endParaRPr>
          </a:p>
          <a:p>
            <a:pPr lvl="1"/>
            <a:r>
              <a:rPr lang="en-US" dirty="0">
                <a:solidFill>
                  <a:srgbClr val="FF9900"/>
                </a:solidFill>
              </a:rPr>
              <a:t>Filtering, aggregation, intersections and joins</a:t>
            </a:r>
          </a:p>
          <a:p>
            <a:pPr lvl="1"/>
            <a:r>
              <a:rPr lang="en-US" dirty="0" smtClean="0"/>
              <a:t>Sorting</a:t>
            </a:r>
          </a:p>
          <a:p>
            <a:pPr lvl="1"/>
            <a:r>
              <a:rPr lang="en-US" dirty="0">
                <a:solidFill>
                  <a:srgbClr val="000000"/>
                </a:solidFill>
              </a:rPr>
              <a:t>Strengths and weaknesses</a:t>
            </a:r>
          </a:p>
          <a:p>
            <a:r>
              <a:rPr lang="en-US" dirty="0"/>
              <a:t>A brief overview of </a:t>
            </a:r>
            <a:r>
              <a:rPr lang="en-US" dirty="0" err="1" smtClean="0"/>
              <a:t>Hadoop</a:t>
            </a:r>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32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7376335" y="3851009"/>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11083"/>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3354751" y="1666679"/>
            <a:ext cx="495300" cy="495300"/>
          </a:xfrm>
          <a:prstGeom prst="rect">
            <a:avLst/>
          </a:prstGeom>
          <a:noFill/>
        </p:spPr>
      </p:pic>
      <p:pic>
        <p:nvPicPr>
          <p:cNvPr id="12"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3691823" y="2079055"/>
            <a:ext cx="495300" cy="495300"/>
          </a:xfrm>
          <a:prstGeom prst="rect">
            <a:avLst/>
          </a:prstGeom>
          <a:noFill/>
        </p:spPr>
      </p:pic>
      <p:pic>
        <p:nvPicPr>
          <p:cNvPr id="1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339010" y="2972325"/>
            <a:ext cx="495300" cy="495300"/>
          </a:xfrm>
          <a:prstGeom prst="rect">
            <a:avLst/>
          </a:prstGeom>
          <a:noFill/>
        </p:spPr>
      </p:pic>
      <p:pic>
        <p:nvPicPr>
          <p:cNvPr id="13"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226846" y="2529384"/>
            <a:ext cx="495300" cy="495300"/>
          </a:xfrm>
          <a:prstGeom prst="rect">
            <a:avLst/>
          </a:prstGeom>
          <a:noFill/>
        </p:spPr>
      </p:pic>
      <p:pic>
        <p:nvPicPr>
          <p:cNvPr id="14"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245418" y="3336401"/>
            <a:ext cx="495300" cy="495300"/>
          </a:xfrm>
          <a:prstGeom prst="rect">
            <a:avLst/>
          </a:prstGeom>
          <a:noFill/>
        </p:spPr>
      </p:pic>
    </p:spTree>
    <p:extLst>
      <p:ext uri="{BB962C8B-B14F-4D97-AF65-F5344CB8AC3E}">
        <p14:creationId xmlns:p14="http://schemas.microsoft.com/office/powerpoint/2010/main" val="30183240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basic idea</a:t>
            </a:r>
            <a:endParaRPr lang="en-US" dirty="0"/>
          </a:p>
        </p:txBody>
      </p:sp>
      <p:sp>
        <p:nvSpPr>
          <p:cNvPr id="3" name="Content Placeholder 2"/>
          <p:cNvSpPr>
            <a:spLocks noGrp="1"/>
          </p:cNvSpPr>
          <p:nvPr>
            <p:ph idx="1"/>
          </p:nvPr>
        </p:nvSpPr>
        <p:spPr>
          <a:xfrm>
            <a:off x="990600" y="1495313"/>
            <a:ext cx="7772400" cy="4695937"/>
          </a:xfrm>
        </p:spPr>
        <p:txBody>
          <a:bodyPr/>
          <a:lstStyle/>
          <a:p>
            <a:r>
              <a:rPr lang="en-US" dirty="0" smtClean="0"/>
              <a:t>Let’s consider single-pass algorithms</a:t>
            </a:r>
          </a:p>
          <a:p>
            <a:r>
              <a:rPr lang="en-US" dirty="0" smtClean="0"/>
              <a:t>Need to take the algorithm and break it into filter/collect/aggregate steps</a:t>
            </a:r>
          </a:p>
          <a:p>
            <a:pPr lvl="1"/>
            <a:r>
              <a:rPr lang="en-US" dirty="0" smtClean="0"/>
              <a:t>Filter/collect becomes part of the </a:t>
            </a:r>
            <a:r>
              <a:rPr lang="en-US" b="1" dirty="0" smtClean="0">
                <a:latin typeface="Courier New" pitchFamily="49" charset="0"/>
                <a:cs typeface="Courier New" pitchFamily="49" charset="0"/>
              </a:rPr>
              <a:t>map</a:t>
            </a:r>
            <a:r>
              <a:rPr lang="en-US" dirty="0" smtClean="0"/>
              <a:t> function</a:t>
            </a:r>
          </a:p>
          <a:p>
            <a:pPr lvl="1"/>
            <a:r>
              <a:rPr lang="en-US" dirty="0" smtClean="0"/>
              <a:t>Collect/aggregate becomes part of </a:t>
            </a:r>
            <a:r>
              <a:rPr lang="en-US" smtClean="0"/>
              <a:t>the </a:t>
            </a:r>
            <a:r>
              <a:rPr lang="en-US" b="1" smtClean="0">
                <a:latin typeface="Courier New" pitchFamily="49" charset="0"/>
                <a:cs typeface="Courier New" pitchFamily="49" charset="0"/>
              </a:rPr>
              <a:t>reduce</a:t>
            </a:r>
            <a:r>
              <a:rPr lang="en-US" smtClean="0"/>
              <a:t> </a:t>
            </a:r>
            <a:r>
              <a:rPr lang="en-US" dirty="0" smtClean="0"/>
              <a:t>function</a:t>
            </a:r>
          </a:p>
          <a:p>
            <a:r>
              <a:rPr lang="en-US" smtClean="0"/>
              <a:t>Note </a:t>
            </a:r>
            <a:r>
              <a:rPr lang="en-US" dirty="0" smtClean="0"/>
              <a:t>that sometimes we may need multiple map / reduce stages – chains of maps and reduces</a:t>
            </a:r>
          </a:p>
          <a:p>
            <a:endParaRPr lang="en-US" dirty="0" smtClean="0"/>
          </a:p>
          <a:p>
            <a:r>
              <a:rPr lang="en-US" dirty="0" smtClean="0"/>
              <a:t>Let’s see some examples</a:t>
            </a:r>
            <a:endParaRPr lang="en-US" dirty="0"/>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33</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427703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Filtering algorithms</a:t>
            </a:r>
            <a:endParaRPr lang="en-US" dirty="0"/>
          </a:p>
        </p:txBody>
      </p:sp>
      <p:sp>
        <p:nvSpPr>
          <p:cNvPr id="3" name="Content Placeholder 2"/>
          <p:cNvSpPr>
            <a:spLocks noGrp="1"/>
          </p:cNvSpPr>
          <p:nvPr>
            <p:ph idx="1"/>
          </p:nvPr>
        </p:nvSpPr>
        <p:spPr/>
        <p:txBody>
          <a:bodyPr/>
          <a:lstStyle/>
          <a:p>
            <a:r>
              <a:rPr lang="en-US" dirty="0" smtClean="0"/>
              <a:t>Goal: Find lines/files/tuples with a particular characteristic</a:t>
            </a:r>
          </a:p>
          <a:p>
            <a:endParaRPr lang="en-US" dirty="0" smtClean="0"/>
          </a:p>
          <a:p>
            <a:r>
              <a:rPr lang="en-US" dirty="0" smtClean="0"/>
              <a:t>Examples:</a:t>
            </a:r>
          </a:p>
          <a:p>
            <a:pPr lvl="1"/>
            <a:r>
              <a:rPr lang="en-US" dirty="0" err="1" smtClean="0"/>
              <a:t>grep</a:t>
            </a:r>
            <a:r>
              <a:rPr lang="en-US" dirty="0" smtClean="0"/>
              <a:t> Web logs for requests to *.</a:t>
            </a:r>
            <a:r>
              <a:rPr lang="en-US" dirty="0" err="1" smtClean="0"/>
              <a:t>uclouvain.ne</a:t>
            </a:r>
            <a:r>
              <a:rPr lang="en-US" dirty="0" smtClean="0"/>
              <a:t>/*</a:t>
            </a:r>
          </a:p>
          <a:p>
            <a:pPr lvl="1"/>
            <a:r>
              <a:rPr lang="en-US" dirty="0" smtClean="0"/>
              <a:t>find in the Web logs the hostnames accessed by 192.168.2.1</a:t>
            </a:r>
          </a:p>
          <a:p>
            <a:pPr lvl="1"/>
            <a:r>
              <a:rPr lang="en-US" dirty="0" smtClean="0"/>
              <a:t>locate all the files that contain the words </a:t>
            </a:r>
            <a:r>
              <a:rPr lang="en-US" dirty="0"/>
              <a:t>'Beer</a:t>
            </a:r>
            <a:r>
              <a:rPr lang="en-US" dirty="0" smtClean="0"/>
              <a:t>' and </a:t>
            </a:r>
            <a:r>
              <a:rPr lang="en-US" dirty="0"/>
              <a:t>'Fries</a:t>
            </a:r>
            <a:r>
              <a:rPr lang="en-US" dirty="0" smtClean="0"/>
              <a:t>'</a:t>
            </a:r>
          </a:p>
          <a:p>
            <a:pPr lvl="1"/>
            <a:endParaRPr lang="en-US" dirty="0" smtClean="0"/>
          </a:p>
          <a:p>
            <a:r>
              <a:rPr lang="en-US" dirty="0" smtClean="0"/>
              <a:t>Generally: </a:t>
            </a:r>
            <a:r>
              <a:rPr lang="en-US" b="1" dirty="0" smtClean="0">
                <a:latin typeface="Consolas"/>
                <a:cs typeface="Consolas"/>
              </a:rPr>
              <a:t>map</a:t>
            </a:r>
            <a:r>
              <a:rPr lang="en-US" dirty="0" smtClean="0"/>
              <a:t> does most of the work, </a:t>
            </a:r>
            <a:r>
              <a:rPr lang="en-US" b="1" dirty="0" smtClean="0">
                <a:latin typeface="Consolas"/>
                <a:cs typeface="Consolas"/>
              </a:rPr>
              <a:t>reduce</a:t>
            </a:r>
            <a:r>
              <a:rPr lang="en-US" dirty="0" smtClean="0"/>
              <a:t> may simply be the identity</a:t>
            </a:r>
          </a:p>
          <a:p>
            <a:pPr lvl="1"/>
            <a:endParaRPr lang="en-US" dirty="0" smtClean="0"/>
          </a:p>
          <a:p>
            <a:pPr lvl="1"/>
            <a:endParaRPr lang="en-US" dirty="0" smtClean="0"/>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34</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95721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Aggregation algorithms</a:t>
            </a:r>
            <a:endParaRPr lang="en-US" dirty="0"/>
          </a:p>
        </p:txBody>
      </p:sp>
      <p:sp>
        <p:nvSpPr>
          <p:cNvPr id="3" name="Content Placeholder 2"/>
          <p:cNvSpPr>
            <a:spLocks noGrp="1"/>
          </p:cNvSpPr>
          <p:nvPr>
            <p:ph idx="1"/>
          </p:nvPr>
        </p:nvSpPr>
        <p:spPr/>
        <p:txBody>
          <a:bodyPr/>
          <a:lstStyle/>
          <a:p>
            <a:r>
              <a:rPr lang="en-US" dirty="0" smtClean="0"/>
              <a:t>Goal: Compute the maximum, the sum, the average, ..., over a set of values</a:t>
            </a:r>
          </a:p>
          <a:p>
            <a:endParaRPr lang="en-US" dirty="0" smtClean="0"/>
          </a:p>
          <a:p>
            <a:r>
              <a:rPr lang="en-US" dirty="0" smtClean="0"/>
              <a:t>Examples:</a:t>
            </a:r>
          </a:p>
          <a:p>
            <a:pPr lvl="1"/>
            <a:r>
              <a:rPr lang="en-US" dirty="0" smtClean="0"/>
              <a:t>Count the number of requests to *.</a:t>
            </a:r>
            <a:r>
              <a:rPr lang="en-US" dirty="0" err="1" smtClean="0"/>
              <a:t>uclouvain.be</a:t>
            </a:r>
            <a:r>
              <a:rPr lang="en-US" dirty="0" smtClean="0"/>
              <a:t>/*</a:t>
            </a:r>
          </a:p>
          <a:p>
            <a:pPr lvl="1"/>
            <a:r>
              <a:rPr lang="en-US" dirty="0" smtClean="0"/>
              <a:t>Find the most popular domain</a:t>
            </a:r>
          </a:p>
          <a:p>
            <a:pPr lvl="1"/>
            <a:r>
              <a:rPr lang="en-US" dirty="0" smtClean="0"/>
              <a:t>Average the number of requests per page per Web site</a:t>
            </a:r>
          </a:p>
          <a:p>
            <a:endParaRPr lang="en-US" dirty="0" smtClean="0"/>
          </a:p>
          <a:p>
            <a:r>
              <a:rPr lang="en-US" dirty="0" smtClean="0"/>
              <a:t>Often: </a:t>
            </a:r>
            <a:r>
              <a:rPr lang="en-US" b="1" dirty="0" smtClean="0">
                <a:latin typeface="Consolas"/>
                <a:cs typeface="Consolas"/>
              </a:rPr>
              <a:t>map</a:t>
            </a:r>
            <a:r>
              <a:rPr lang="en-US" dirty="0" smtClean="0"/>
              <a:t> may be simple or the identity</a:t>
            </a:r>
          </a:p>
          <a:p>
            <a:endParaRPr lang="en-US" dirty="0" smtClean="0"/>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35</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402439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complex example</a:t>
            </a:r>
            <a:endParaRPr lang="en-US" dirty="0"/>
          </a:p>
        </p:txBody>
      </p:sp>
      <p:sp>
        <p:nvSpPr>
          <p:cNvPr id="3" name="Content Placeholder 2"/>
          <p:cNvSpPr>
            <a:spLocks noGrp="1"/>
          </p:cNvSpPr>
          <p:nvPr>
            <p:ph idx="1"/>
          </p:nvPr>
        </p:nvSpPr>
        <p:spPr>
          <a:xfrm>
            <a:off x="990600" y="1549101"/>
            <a:ext cx="7916732" cy="4711850"/>
          </a:xfrm>
        </p:spPr>
        <p:txBody>
          <a:bodyPr/>
          <a:lstStyle/>
          <a:p>
            <a:r>
              <a:rPr lang="en-US" dirty="0" smtClean="0"/>
              <a:t>Goal: Billing for a CDN like Amazon </a:t>
            </a:r>
            <a:r>
              <a:rPr lang="en-US" dirty="0" err="1" smtClean="0"/>
              <a:t>CloudFront</a:t>
            </a:r>
            <a:endParaRPr lang="en-US" dirty="0" smtClean="0"/>
          </a:p>
          <a:p>
            <a:pPr lvl="1"/>
            <a:r>
              <a:rPr lang="en-US" dirty="0" smtClean="0"/>
              <a:t>Input: Log files from the edge servers. Two files per domain:</a:t>
            </a:r>
          </a:p>
          <a:p>
            <a:pPr lvl="2"/>
            <a:r>
              <a:rPr lang="en-US" dirty="0" smtClean="0"/>
              <a:t>access_log-www.foo.com-20111006.txt: HTTP accesses</a:t>
            </a:r>
          </a:p>
          <a:p>
            <a:pPr lvl="2"/>
            <a:r>
              <a:rPr lang="en-US" dirty="0" smtClean="0"/>
              <a:t>ssl_access_log-www.foo.com-20111006.txt: HTTPS accesses</a:t>
            </a:r>
          </a:p>
          <a:p>
            <a:pPr lvl="2"/>
            <a:r>
              <a:rPr lang="en-US" dirty="0" smtClean="0"/>
              <a:t>Example line: </a:t>
            </a:r>
            <a:br>
              <a:rPr lang="en-US" dirty="0" smtClean="0"/>
            </a:br>
            <a:r>
              <a:rPr lang="en-US" dirty="0" smtClean="0">
                <a:latin typeface="Courier New" pitchFamily="49" charset="0"/>
                <a:cs typeface="Courier New" pitchFamily="49" charset="0"/>
              </a:rPr>
              <a:t>158.130.53.72 - - [06/Oct/2011:16:30:38 -0400] "GET /</a:t>
            </a:r>
            <a:r>
              <a:rPr lang="en-US" dirty="0" err="1" smtClean="0">
                <a:latin typeface="Courier New" pitchFamily="49" charset="0"/>
                <a:cs typeface="Courier New" pitchFamily="49" charset="0"/>
              </a:rPr>
              <a:t>largeFile.ISO</a:t>
            </a:r>
            <a:r>
              <a:rPr lang="en-US" dirty="0" smtClean="0">
                <a:latin typeface="Courier New" pitchFamily="49" charset="0"/>
                <a:cs typeface="Courier New" pitchFamily="49" charset="0"/>
              </a:rPr>
              <a:t> HTTP/1.1" 200 8130928734 "-" "Mozilla/5.0 (compatible; MSIE 5.01; Win2000)"</a:t>
            </a:r>
          </a:p>
          <a:p>
            <a:pPr lvl="2"/>
            <a:r>
              <a:rPr lang="en-US" dirty="0" smtClean="0"/>
              <a:t>Mapper receives (filename</a:t>
            </a:r>
            <a:r>
              <a:rPr lang="en-US" dirty="0" smtClean="0"/>
              <a:t>, line</a:t>
            </a:r>
            <a:r>
              <a:rPr lang="en-US" dirty="0" smtClean="0"/>
              <a:t>) tuples</a:t>
            </a:r>
            <a:endParaRPr lang="en-US" dirty="0" smtClean="0">
              <a:latin typeface="Courier New" pitchFamily="49" charset="0"/>
              <a:cs typeface="Courier New" pitchFamily="49" charset="0"/>
            </a:endParaRPr>
          </a:p>
          <a:p>
            <a:pPr lvl="1"/>
            <a:r>
              <a:rPr lang="en-US" dirty="0" smtClean="0"/>
              <a:t>Billing policy (simplified):</a:t>
            </a:r>
          </a:p>
          <a:p>
            <a:pPr lvl="2"/>
            <a:r>
              <a:rPr lang="en-US" dirty="0" smtClean="0"/>
              <a:t>Billing is based on a mix of request count and data traffic (why?)</a:t>
            </a:r>
          </a:p>
          <a:p>
            <a:pPr lvl="2"/>
            <a:r>
              <a:rPr lang="en-US" dirty="0" smtClean="0"/>
              <a:t>10,000 HTTP requests cost $0.0075</a:t>
            </a:r>
          </a:p>
          <a:p>
            <a:pPr lvl="2"/>
            <a:r>
              <a:rPr lang="en-US" dirty="0" smtClean="0"/>
              <a:t>10,000 HTTPS requests cost $0.0100</a:t>
            </a:r>
          </a:p>
          <a:p>
            <a:pPr lvl="2"/>
            <a:r>
              <a:rPr lang="en-US" dirty="0" smtClean="0"/>
              <a:t>One GB of traffic costs $0.12</a:t>
            </a:r>
          </a:p>
          <a:p>
            <a:pPr lvl="1"/>
            <a:r>
              <a:rPr lang="en-US" dirty="0" smtClean="0"/>
              <a:t>Desired output is a list of (domain, </a:t>
            </a:r>
            <a:r>
              <a:rPr lang="en-US" dirty="0" err="1" smtClean="0"/>
              <a:t>grandTotal</a:t>
            </a:r>
            <a:r>
              <a:rPr lang="en-US" dirty="0" smtClean="0"/>
              <a:t>) tuples</a:t>
            </a:r>
          </a:p>
          <a:p>
            <a:pPr lvl="2"/>
            <a:endParaRPr lang="en-US" dirty="0" smtClean="0"/>
          </a:p>
          <a:p>
            <a:pPr lvl="1"/>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36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343713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Intersections and joins</a:t>
            </a:r>
            <a:endParaRPr lang="en-US" dirty="0"/>
          </a:p>
        </p:txBody>
      </p:sp>
      <p:sp>
        <p:nvSpPr>
          <p:cNvPr id="3" name="Content Placeholder 2"/>
          <p:cNvSpPr>
            <a:spLocks noGrp="1"/>
          </p:cNvSpPr>
          <p:nvPr>
            <p:ph idx="1"/>
          </p:nvPr>
        </p:nvSpPr>
        <p:spPr/>
        <p:txBody>
          <a:bodyPr/>
          <a:lstStyle/>
          <a:p>
            <a:r>
              <a:rPr lang="en-US" dirty="0"/>
              <a:t>Intersection:  take like items, return only one copy of each item</a:t>
            </a:r>
          </a:p>
          <a:p>
            <a:r>
              <a:rPr lang="en-US" dirty="0"/>
              <a:t>Join:  take unlike items, combine if they satisfy a relationship (like </a:t>
            </a:r>
            <a:r>
              <a:rPr lang="en-US" dirty="0" smtClean="0"/>
              <a:t>meet a certain predicate)</a:t>
            </a:r>
            <a:endParaRPr lang="en-US" dirty="0"/>
          </a:p>
          <a:p>
            <a:endParaRPr lang="en-US" dirty="0" smtClean="0"/>
          </a:p>
          <a:p>
            <a:r>
              <a:rPr lang="en-US" dirty="0" smtClean="0"/>
              <a:t>Examples:</a:t>
            </a:r>
          </a:p>
          <a:p>
            <a:pPr lvl="1"/>
            <a:r>
              <a:rPr lang="en-US" dirty="0" smtClean="0"/>
              <a:t>[Intersection] Find all documents with the words “data” and “centric” given an inverted index</a:t>
            </a:r>
          </a:p>
          <a:p>
            <a:pPr lvl="1"/>
            <a:r>
              <a:rPr lang="en-US" dirty="0" smtClean="0"/>
              <a:t>[Join] Find all professors and students in common courses and return the pairs &lt;</a:t>
            </a:r>
            <a:r>
              <a:rPr lang="en-US" dirty="0" err="1" smtClean="0"/>
              <a:t>professor,student</a:t>
            </a:r>
            <a:r>
              <a:rPr lang="en-US" dirty="0" smtClean="0"/>
              <a:t>&gt; for those cases</a:t>
            </a:r>
            <a:endParaRPr lang="en-US" dirty="0"/>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37</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6505608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a:t>
            </a:r>
            <a:endParaRPr lang="en-US" dirty="0"/>
          </a:p>
        </p:txBody>
      </p:sp>
      <p:sp>
        <p:nvSpPr>
          <p:cNvPr id="3" name="Content Placeholder 2"/>
          <p:cNvSpPr>
            <a:spLocks noGrp="1"/>
          </p:cNvSpPr>
          <p:nvPr>
            <p:ph idx="1"/>
          </p:nvPr>
        </p:nvSpPr>
        <p:spPr/>
        <p:txBody>
          <a:bodyPr/>
          <a:lstStyle/>
          <a:p>
            <a:pPr marL="0" indent="0">
              <a:buNone/>
            </a:pPr>
            <a:r>
              <a:rPr lang="en-US" dirty="0"/>
              <a:t>Generally </a:t>
            </a:r>
            <a:r>
              <a:rPr lang="en-US" dirty="0" smtClean="0"/>
              <a:t>easy:</a:t>
            </a:r>
          </a:p>
          <a:p>
            <a:r>
              <a:rPr lang="en-US" dirty="0" smtClean="0"/>
              <a:t>send </a:t>
            </a:r>
            <a:r>
              <a:rPr lang="en-US" dirty="0"/>
              <a:t>the “like” objects to the same </a:t>
            </a:r>
            <a:r>
              <a:rPr lang="en-US" dirty="0" smtClean="0"/>
              <a:t>reducer</a:t>
            </a:r>
            <a:endParaRPr lang="en-US" dirty="0"/>
          </a:p>
          <a:p>
            <a:r>
              <a:rPr lang="en-US" dirty="0" smtClean="0"/>
              <a:t>only return </a:t>
            </a:r>
            <a:r>
              <a:rPr lang="en-US" dirty="0"/>
              <a:t>one result for each unique item in the </a:t>
            </a:r>
            <a:r>
              <a:rPr lang="en-US" dirty="0" smtClean="0"/>
              <a:t>set</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38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
        <p:nvSpPr>
          <p:cNvPr id="6" name="TextBox 5"/>
          <p:cNvSpPr txBox="1"/>
          <p:nvPr/>
        </p:nvSpPr>
        <p:spPr>
          <a:xfrm>
            <a:off x="993275" y="3766274"/>
            <a:ext cx="3738223" cy="2696123"/>
          </a:xfrm>
          <a:prstGeom prst="rect">
            <a:avLst/>
          </a:prstGeom>
          <a:solidFill>
            <a:schemeClr val="bg1"/>
          </a:solidFill>
          <a:ln>
            <a:solidFill>
              <a:schemeClr val="tx1"/>
            </a:solidFill>
          </a:ln>
        </p:spPr>
        <p:txBody>
          <a:bodyPr wrap="none" rtlCol="0">
            <a:spAutoFit/>
          </a:bodyPr>
          <a:lstStyle/>
          <a:p>
            <a:pPr algn="l"/>
            <a:r>
              <a:rPr lang="en-US" sz="1800" b="1" dirty="0">
                <a:latin typeface="Consolas"/>
                <a:cs typeface="Consolas"/>
              </a:rPr>
              <a:t>reduce(key, </a:t>
            </a:r>
            <a:r>
              <a:rPr lang="en-US" sz="1800" b="1" dirty="0" smtClean="0">
                <a:latin typeface="Consolas"/>
                <a:cs typeface="Consolas"/>
              </a:rPr>
              <a:t>values) {</a:t>
            </a:r>
          </a:p>
          <a:p>
            <a:pPr algn="l"/>
            <a:r>
              <a:rPr lang="en-US" sz="1800" b="1" dirty="0" smtClean="0">
                <a:latin typeface="Consolas"/>
                <a:cs typeface="Consolas"/>
              </a:rPr>
              <a:t>  Set items = new Set();</a:t>
            </a:r>
          </a:p>
          <a:p>
            <a:pPr algn="l"/>
            <a:r>
              <a:rPr lang="en-US" sz="1800" b="1" dirty="0" smtClean="0">
                <a:latin typeface="Consolas"/>
                <a:cs typeface="Consolas"/>
              </a:rPr>
              <a:t>  for </a:t>
            </a:r>
            <a:r>
              <a:rPr lang="en-US" sz="1800" b="1" dirty="0">
                <a:latin typeface="Consolas"/>
                <a:cs typeface="Consolas"/>
              </a:rPr>
              <a:t>(v in </a:t>
            </a:r>
            <a:r>
              <a:rPr lang="en-US" sz="1800" b="1" dirty="0" smtClean="0">
                <a:latin typeface="Consolas"/>
                <a:cs typeface="Consolas"/>
              </a:rPr>
              <a:t>values) </a:t>
            </a:r>
            <a:r>
              <a:rPr lang="en-US" sz="1800" b="1" dirty="0">
                <a:latin typeface="Consolas"/>
                <a:cs typeface="Consolas"/>
              </a:rPr>
              <a:t>{</a:t>
            </a:r>
          </a:p>
          <a:p>
            <a:pPr algn="l"/>
            <a:r>
              <a:rPr lang="en-US" sz="1800" b="1" dirty="0" smtClean="0">
                <a:latin typeface="Consolas"/>
                <a:cs typeface="Consolas"/>
              </a:rPr>
              <a:t>    if </a:t>
            </a:r>
            <a:r>
              <a:rPr lang="en-US" sz="1800" b="1" dirty="0">
                <a:latin typeface="Consolas"/>
                <a:cs typeface="Consolas"/>
              </a:rPr>
              <a:t>(!</a:t>
            </a:r>
            <a:r>
              <a:rPr lang="en-US" sz="1800" b="1" dirty="0" err="1">
                <a:latin typeface="Consolas"/>
                <a:cs typeface="Consolas"/>
              </a:rPr>
              <a:t>items.contains</a:t>
            </a:r>
            <a:r>
              <a:rPr lang="en-US" sz="1800" b="1" dirty="0">
                <a:latin typeface="Consolas"/>
                <a:cs typeface="Consolas"/>
              </a:rPr>
              <a:t>(v))</a:t>
            </a:r>
          </a:p>
          <a:p>
            <a:pPr algn="l"/>
            <a:r>
              <a:rPr lang="en-US" sz="1800" b="1" dirty="0" smtClean="0">
                <a:latin typeface="Consolas"/>
                <a:cs typeface="Consolas"/>
              </a:rPr>
              <a:t>      emit</a:t>
            </a:r>
            <a:r>
              <a:rPr lang="en-US" sz="1800" b="1" dirty="0">
                <a:latin typeface="Consolas"/>
                <a:cs typeface="Consolas"/>
              </a:rPr>
              <a:t>(k, v);</a:t>
            </a:r>
          </a:p>
          <a:p>
            <a:pPr algn="l"/>
            <a:r>
              <a:rPr lang="en-US" sz="1800" b="1" dirty="0" smtClean="0">
                <a:latin typeface="Consolas"/>
                <a:cs typeface="Consolas"/>
              </a:rPr>
              <a:t>    </a:t>
            </a:r>
            <a:r>
              <a:rPr lang="en-US" sz="1800" b="1" dirty="0" err="1" smtClean="0">
                <a:latin typeface="Consolas"/>
                <a:cs typeface="Consolas"/>
              </a:rPr>
              <a:t>items.add</a:t>
            </a:r>
            <a:r>
              <a:rPr lang="en-US" sz="1800" b="1" dirty="0">
                <a:latin typeface="Consolas"/>
                <a:cs typeface="Consolas"/>
              </a:rPr>
              <a:t>(v);</a:t>
            </a:r>
          </a:p>
          <a:p>
            <a:pPr algn="l"/>
            <a:r>
              <a:rPr lang="en-US" sz="1800" b="1" dirty="0" smtClean="0">
                <a:latin typeface="Consolas"/>
                <a:cs typeface="Consolas"/>
              </a:rPr>
              <a:t>  }</a:t>
            </a:r>
            <a:endParaRPr lang="en-US" sz="1800" b="1" dirty="0">
              <a:latin typeface="Consolas"/>
              <a:cs typeface="Consolas"/>
            </a:endParaRPr>
          </a:p>
          <a:p>
            <a:pPr algn="l"/>
            <a:r>
              <a:rPr lang="en-US" sz="1800" b="1" dirty="0">
                <a:latin typeface="Consolas"/>
                <a:cs typeface="Consolas"/>
              </a:rPr>
              <a:t>}</a:t>
            </a:r>
          </a:p>
        </p:txBody>
      </p:sp>
    </p:spTree>
    <p:extLst>
      <p:ext uri="{BB962C8B-B14F-4D97-AF65-F5344CB8AC3E}">
        <p14:creationId xmlns:p14="http://schemas.microsoft.com/office/powerpoint/2010/main" val="29649950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(1/2)</a:t>
            </a:r>
            <a:endParaRPr lang="en-US" dirty="0"/>
          </a:p>
        </p:txBody>
      </p:sp>
      <p:sp>
        <p:nvSpPr>
          <p:cNvPr id="3" name="Content Placeholder 2"/>
          <p:cNvSpPr>
            <a:spLocks noGrp="1"/>
          </p:cNvSpPr>
          <p:nvPr>
            <p:ph idx="1"/>
          </p:nvPr>
        </p:nvSpPr>
        <p:spPr/>
        <p:txBody>
          <a:bodyPr/>
          <a:lstStyle/>
          <a:p>
            <a:pPr marL="0" indent="0">
              <a:buNone/>
            </a:pPr>
            <a:r>
              <a:rPr lang="en-US" dirty="0"/>
              <a:t>Two main </a:t>
            </a:r>
            <a:r>
              <a:rPr lang="en-US" dirty="0" smtClean="0"/>
              <a:t>ways </a:t>
            </a:r>
            <a:r>
              <a:rPr lang="en-US" dirty="0"/>
              <a:t>to do this</a:t>
            </a:r>
            <a:r>
              <a:rPr lang="en-US" dirty="0" smtClean="0"/>
              <a:t>:</a:t>
            </a:r>
            <a:endParaRPr lang="en-US" dirty="0"/>
          </a:p>
          <a:p>
            <a:pPr lvl="1"/>
            <a:r>
              <a:rPr lang="en-US" dirty="0" smtClean="0"/>
              <a:t>(</a:t>
            </a:r>
            <a:r>
              <a:rPr lang="en-US" dirty="0"/>
              <a:t>not counting loading into RAM on every mapper</a:t>
            </a:r>
            <a:r>
              <a:rPr lang="en-US" dirty="0" smtClean="0"/>
              <a:t>)</a:t>
            </a:r>
            <a:endParaRPr lang="en-US" dirty="0"/>
          </a:p>
          <a:p>
            <a:endParaRPr lang="en-US" dirty="0" smtClean="0"/>
          </a:p>
          <a:p>
            <a:r>
              <a:rPr lang="en-US" dirty="0" smtClean="0"/>
              <a:t>1</a:t>
            </a:r>
            <a:r>
              <a:rPr lang="en-US" dirty="0"/>
              <a:t>. Reduce-side join: </a:t>
            </a:r>
            <a:r>
              <a:rPr lang="en-US" dirty="0" smtClean="0"/>
              <a:t>Roughly </a:t>
            </a:r>
            <a:r>
              <a:rPr lang="en-US" dirty="0"/>
              <a:t>the same as intersection</a:t>
            </a:r>
          </a:p>
          <a:p>
            <a:pPr lvl="1"/>
            <a:r>
              <a:rPr lang="en-US" dirty="0" smtClean="0">
                <a:latin typeface="Consolas"/>
                <a:cs typeface="Consolas"/>
              </a:rPr>
              <a:t>map</a:t>
            </a:r>
            <a:r>
              <a:rPr lang="en-US" dirty="0" smtClean="0"/>
              <a:t> over both source datasets and send to </a:t>
            </a:r>
            <a:r>
              <a:rPr lang="en-US" dirty="0"/>
              <a:t>the same </a:t>
            </a:r>
            <a:r>
              <a:rPr lang="en-US" dirty="0" smtClean="0"/>
              <a:t>reducer by using emit (“</a:t>
            </a:r>
            <a:r>
              <a:rPr lang="en-US" dirty="0"/>
              <a:t>join key</a:t>
            </a:r>
            <a:r>
              <a:rPr lang="en-US" dirty="0" smtClean="0"/>
              <a:t>”, tuple)</a:t>
            </a:r>
            <a:endParaRPr lang="en-US" dirty="0"/>
          </a:p>
          <a:p>
            <a:pPr lvl="1"/>
            <a:r>
              <a:rPr lang="en-US" dirty="0" smtClean="0">
                <a:latin typeface="Consolas"/>
                <a:cs typeface="Consolas"/>
              </a:rPr>
              <a:t>reduce</a:t>
            </a:r>
            <a:r>
              <a:rPr lang="en-US" dirty="0" smtClean="0"/>
              <a:t> check that there are tuples from different datasets</a:t>
            </a:r>
          </a:p>
          <a:p>
            <a:pPr lvl="2"/>
            <a:r>
              <a:rPr lang="en-US" dirty="0" smtClean="0"/>
              <a:t>e.g., for one-to-one join there must be 2 tuples, one from each dataset</a:t>
            </a:r>
            <a:endParaRPr lang="en-US" dirty="0"/>
          </a:p>
          <a:p>
            <a:pPr lvl="1"/>
            <a:r>
              <a:rPr lang="en-US" dirty="0"/>
              <a:t>if they are of dissimilar </a:t>
            </a:r>
            <a:r>
              <a:rPr lang="en-US" dirty="0" smtClean="0"/>
              <a:t>types, proceed to join them and emit</a:t>
            </a:r>
          </a:p>
          <a:p>
            <a:pPr lvl="2"/>
            <a:r>
              <a:rPr lang="en-US" dirty="0" smtClean="0"/>
              <a:t>e.g., merge, filter on a predicate</a:t>
            </a:r>
            <a:r>
              <a:rPr lang="en-US" dirty="0"/>
              <a:t>, </a:t>
            </a:r>
            <a:r>
              <a:rPr lang="en-US" dirty="0" smtClean="0"/>
              <a:t>compute aggregates</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39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1181196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Analogy: National census</a:t>
            </a:r>
            <a:endParaRPr lang="en-US" dirty="0"/>
          </a:p>
        </p:txBody>
      </p:sp>
      <p:sp>
        <p:nvSpPr>
          <p:cNvPr id="3" name="Content Placeholder 2"/>
          <p:cNvSpPr>
            <a:spLocks noGrp="1"/>
          </p:cNvSpPr>
          <p:nvPr>
            <p:ph idx="1"/>
          </p:nvPr>
        </p:nvSpPr>
        <p:spPr/>
        <p:txBody>
          <a:bodyPr/>
          <a:lstStyle/>
          <a:p>
            <a:r>
              <a:rPr lang="en-US" dirty="0" smtClean="0"/>
              <a:t>Suppose we have 10,000 employees, whose job is to collate census forms and to determine how many people live in each city</a:t>
            </a:r>
          </a:p>
          <a:p>
            <a:endParaRPr lang="en-US" dirty="0" smtClean="0"/>
          </a:p>
          <a:p>
            <a:r>
              <a:rPr lang="en-US" dirty="0" smtClean="0"/>
              <a:t>How would you organize this task?</a:t>
            </a:r>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4</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3138555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(2/2)</a:t>
            </a:r>
            <a:endParaRPr lang="en-US" dirty="0"/>
          </a:p>
        </p:txBody>
      </p:sp>
      <p:sp>
        <p:nvSpPr>
          <p:cNvPr id="3" name="Content Placeholder 2"/>
          <p:cNvSpPr>
            <a:spLocks noGrp="1"/>
          </p:cNvSpPr>
          <p:nvPr>
            <p:ph idx="1"/>
          </p:nvPr>
        </p:nvSpPr>
        <p:spPr/>
        <p:txBody>
          <a:bodyPr/>
          <a:lstStyle/>
          <a:p>
            <a:r>
              <a:rPr lang="en-US" dirty="0" smtClean="0"/>
              <a:t>2</a:t>
            </a:r>
            <a:r>
              <a:rPr lang="en-US" dirty="0"/>
              <a:t>. Map-side join: </a:t>
            </a:r>
            <a:r>
              <a:rPr lang="en-US" dirty="0" smtClean="0"/>
              <a:t>Need </a:t>
            </a:r>
            <a:r>
              <a:rPr lang="en-US" dirty="0"/>
              <a:t>a way of ensuring both sources are partitioned the same way</a:t>
            </a:r>
          </a:p>
          <a:p>
            <a:pPr lvl="1"/>
            <a:r>
              <a:rPr lang="en-US" dirty="0"/>
              <a:t>typically requires that we directly access files from within </a:t>
            </a:r>
            <a:r>
              <a:rPr lang="en-US" dirty="0" smtClean="0"/>
              <a:t>map</a:t>
            </a:r>
            <a:endParaRPr lang="en-US" dirty="0"/>
          </a:p>
          <a:p>
            <a:pPr lvl="1"/>
            <a:r>
              <a:rPr lang="en-US" dirty="0"/>
              <a:t>e.g., the outputs of prior </a:t>
            </a:r>
            <a:r>
              <a:rPr lang="en-US" dirty="0" err="1" smtClean="0"/>
              <a:t>MapReduce</a:t>
            </a:r>
            <a:r>
              <a:rPr lang="en-US" dirty="0" smtClean="0"/>
              <a:t> </a:t>
            </a:r>
            <a:r>
              <a:rPr lang="en-US" dirty="0"/>
              <a:t>runs</a:t>
            </a:r>
          </a:p>
          <a:p>
            <a:pPr lvl="1"/>
            <a:r>
              <a:rPr lang="en-US" dirty="0"/>
              <a:t>as </a:t>
            </a:r>
            <a:r>
              <a:rPr lang="en-US" dirty="0" smtClean="0">
                <a:latin typeface="Consolas"/>
                <a:cs typeface="Consolas"/>
              </a:rPr>
              <a:t>map</a:t>
            </a:r>
            <a:r>
              <a:rPr lang="en-US" dirty="0" smtClean="0"/>
              <a:t> gets </a:t>
            </a:r>
            <a:r>
              <a:rPr lang="en-US" dirty="0"/>
              <a:t>called with an argument, merge it with the contents of the (hopefully local) file</a:t>
            </a:r>
          </a:p>
          <a:p>
            <a:endParaRPr lang="en-US" dirty="0"/>
          </a:p>
          <a:p>
            <a:r>
              <a:rPr lang="en-US" dirty="0"/>
              <a:t>Which should be more efficient?</a:t>
            </a:r>
          </a:p>
          <a:p>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40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5928923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 for today</a:t>
            </a:r>
            <a:endParaRPr lang="en-US"/>
          </a:p>
        </p:txBody>
      </p:sp>
      <p:sp>
        <p:nvSpPr>
          <p:cNvPr id="3" name="Content Placeholder 2"/>
          <p:cNvSpPr>
            <a:spLocks noGrp="1"/>
          </p:cNvSpPr>
          <p:nvPr>
            <p:ph idx="1"/>
          </p:nvPr>
        </p:nvSpPr>
        <p:spPr>
          <a:xfrm>
            <a:off x="990600" y="1658937"/>
            <a:ext cx="7772400" cy="4602013"/>
          </a:xfrm>
        </p:spPr>
        <p:txBody>
          <a:bodyPr/>
          <a:lstStyle/>
          <a:p>
            <a:r>
              <a:rPr lang="en-US" dirty="0" smtClean="0">
                <a:solidFill>
                  <a:srgbClr val="92D050"/>
                </a:solidFill>
              </a:rPr>
              <a:t>Introduction</a:t>
            </a:r>
          </a:p>
          <a:p>
            <a:pPr lvl="1"/>
            <a:r>
              <a:rPr lang="en-US" dirty="0" smtClean="0">
                <a:solidFill>
                  <a:srgbClr val="92D050"/>
                </a:solidFill>
              </a:rPr>
              <a:t>Census example</a:t>
            </a:r>
          </a:p>
          <a:p>
            <a:r>
              <a:rPr lang="en-US" dirty="0" err="1">
                <a:solidFill>
                  <a:srgbClr val="92D050"/>
                </a:solidFill>
              </a:rPr>
              <a:t>MapReduce</a:t>
            </a:r>
            <a:r>
              <a:rPr lang="en-US" dirty="0">
                <a:solidFill>
                  <a:srgbClr val="92D050"/>
                </a:solidFill>
              </a:rPr>
              <a:t> architecture</a:t>
            </a:r>
          </a:p>
          <a:p>
            <a:pPr lvl="1"/>
            <a:r>
              <a:rPr lang="en-US" dirty="0">
                <a:solidFill>
                  <a:srgbClr val="92D050"/>
                </a:solidFill>
              </a:rPr>
              <a:t>Programming model, data flow</a:t>
            </a:r>
          </a:p>
          <a:p>
            <a:pPr lvl="1"/>
            <a:r>
              <a:rPr lang="en-US" dirty="0">
                <a:solidFill>
                  <a:srgbClr val="92D050"/>
                </a:solidFill>
              </a:rPr>
              <a:t>Details, fault tolerance, challenges, etc.</a:t>
            </a:r>
          </a:p>
          <a:p>
            <a:r>
              <a:rPr lang="en-US" dirty="0">
                <a:solidFill>
                  <a:srgbClr val="92D050"/>
                </a:solidFill>
              </a:rPr>
              <a:t>Single-pass algorithms in </a:t>
            </a:r>
            <a:r>
              <a:rPr lang="en-US" dirty="0" err="1">
                <a:solidFill>
                  <a:srgbClr val="92D050"/>
                </a:solidFill>
              </a:rPr>
              <a:t>MapReduce</a:t>
            </a:r>
            <a:endParaRPr lang="en-US" dirty="0">
              <a:solidFill>
                <a:srgbClr val="92D050"/>
              </a:solidFill>
            </a:endParaRPr>
          </a:p>
          <a:p>
            <a:pPr lvl="1"/>
            <a:r>
              <a:rPr lang="en-US" dirty="0">
                <a:solidFill>
                  <a:srgbClr val="92D050"/>
                </a:solidFill>
              </a:rPr>
              <a:t>Filtering, aggregation, intersections and joins</a:t>
            </a:r>
          </a:p>
          <a:p>
            <a:pPr lvl="1"/>
            <a:r>
              <a:rPr lang="en-US" dirty="0" smtClean="0">
                <a:solidFill>
                  <a:srgbClr val="FF9900"/>
                </a:solidFill>
              </a:rPr>
              <a:t>Sorting</a:t>
            </a:r>
          </a:p>
          <a:p>
            <a:pPr lvl="1"/>
            <a:r>
              <a:rPr lang="en-US" dirty="0">
                <a:solidFill>
                  <a:srgbClr val="000000"/>
                </a:solidFill>
              </a:rPr>
              <a:t>Strengths and </a:t>
            </a:r>
            <a:r>
              <a:rPr lang="en-US" dirty="0" smtClean="0">
                <a:solidFill>
                  <a:srgbClr val="000000"/>
                </a:solidFill>
              </a:rPr>
              <a:t>weaknesses</a:t>
            </a:r>
            <a:endParaRPr lang="en-US" dirty="0">
              <a:solidFill>
                <a:srgbClr val="FF9900"/>
              </a:solidFill>
            </a:endParaRPr>
          </a:p>
          <a:p>
            <a:r>
              <a:rPr lang="en-US" dirty="0"/>
              <a:t>A brief overview of </a:t>
            </a:r>
            <a:r>
              <a:rPr lang="en-US" dirty="0" err="1" smtClean="0"/>
              <a:t>Hadoop</a:t>
            </a:r>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41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2772918" y="4684487"/>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11083"/>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3354751" y="1666679"/>
            <a:ext cx="495300" cy="495300"/>
          </a:xfrm>
          <a:prstGeom prst="rect">
            <a:avLst/>
          </a:prstGeom>
          <a:noFill/>
        </p:spPr>
      </p:pic>
      <p:pic>
        <p:nvPicPr>
          <p:cNvPr id="12"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3691823" y="2079055"/>
            <a:ext cx="495300" cy="495300"/>
          </a:xfrm>
          <a:prstGeom prst="rect">
            <a:avLst/>
          </a:prstGeom>
          <a:noFill/>
        </p:spPr>
      </p:pic>
      <p:pic>
        <p:nvPicPr>
          <p:cNvPr id="1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339010" y="2972325"/>
            <a:ext cx="495300" cy="495300"/>
          </a:xfrm>
          <a:prstGeom prst="rect">
            <a:avLst/>
          </a:prstGeom>
          <a:noFill/>
        </p:spPr>
      </p:pic>
      <p:pic>
        <p:nvPicPr>
          <p:cNvPr id="13"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226846" y="2529384"/>
            <a:ext cx="495300" cy="495300"/>
          </a:xfrm>
          <a:prstGeom prst="rect">
            <a:avLst/>
          </a:prstGeom>
          <a:noFill/>
        </p:spPr>
      </p:pic>
      <p:pic>
        <p:nvPicPr>
          <p:cNvPr id="14"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245418" y="3336401"/>
            <a:ext cx="495300" cy="495300"/>
          </a:xfrm>
          <a:prstGeom prst="rect">
            <a:avLst/>
          </a:prstGeom>
          <a:noFill/>
        </p:spPr>
      </p:pic>
      <p:pic>
        <p:nvPicPr>
          <p:cNvPr id="15"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887262" y="4229670"/>
            <a:ext cx="495300" cy="495300"/>
          </a:xfrm>
          <a:prstGeom prst="rect">
            <a:avLst/>
          </a:prstGeom>
          <a:noFill/>
        </p:spPr>
      </p:pic>
    </p:spTree>
    <p:extLst>
      <p:ext uri="{BB962C8B-B14F-4D97-AF65-F5344CB8AC3E}">
        <p14:creationId xmlns:p14="http://schemas.microsoft.com/office/powerpoint/2010/main" val="36346843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Sorting</a:t>
            </a:r>
            <a:endParaRPr lang="en-US" dirty="0"/>
          </a:p>
        </p:txBody>
      </p:sp>
      <p:sp>
        <p:nvSpPr>
          <p:cNvPr id="3" name="Content Placeholder 2"/>
          <p:cNvSpPr>
            <a:spLocks noGrp="1"/>
          </p:cNvSpPr>
          <p:nvPr>
            <p:ph idx="1"/>
          </p:nvPr>
        </p:nvSpPr>
        <p:spPr/>
        <p:txBody>
          <a:bodyPr/>
          <a:lstStyle/>
          <a:p>
            <a:r>
              <a:rPr lang="en-US" dirty="0"/>
              <a:t>Runtime guarantees that reduce keys will be presented to </a:t>
            </a:r>
            <a:r>
              <a:rPr lang="en-US" dirty="0">
                <a:latin typeface="Consolas"/>
                <a:cs typeface="Consolas"/>
              </a:rPr>
              <a:t>reduce</a:t>
            </a:r>
            <a:r>
              <a:rPr lang="en-US" dirty="0"/>
              <a:t> in sorted </a:t>
            </a:r>
            <a:r>
              <a:rPr lang="en-US" dirty="0" smtClean="0"/>
              <a:t>order</a:t>
            </a:r>
          </a:p>
          <a:p>
            <a:pPr lvl="1"/>
            <a:r>
              <a:rPr lang="en-US" dirty="0" smtClean="0"/>
              <a:t>Convenient result of the Shuffle stage</a:t>
            </a:r>
          </a:p>
          <a:p>
            <a:pPr lvl="1"/>
            <a:r>
              <a:rPr lang="en-US" dirty="0" smtClean="0"/>
              <a:t>Why?</a:t>
            </a:r>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42</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251879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shuffle stage revisited</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43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Rectangle 5"/>
          <p:cNvSpPr/>
          <p:nvPr/>
        </p:nvSpPr>
        <p:spPr bwMode="auto">
          <a:xfrm>
            <a:off x="1540934" y="1838790"/>
            <a:ext cx="2844800" cy="4546600"/>
          </a:xfrm>
          <a:prstGeom prst="rect">
            <a:avLst/>
          </a:pr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 name="Rectangle 6"/>
          <p:cNvSpPr/>
          <p:nvPr/>
        </p:nvSpPr>
        <p:spPr bwMode="auto">
          <a:xfrm>
            <a:off x="5147734" y="1830324"/>
            <a:ext cx="2844800" cy="4546600"/>
          </a:xfrm>
          <a:prstGeom prst="rect">
            <a:avLst/>
          </a:pr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 name="Can 7"/>
          <p:cNvSpPr/>
          <p:nvPr/>
        </p:nvSpPr>
        <p:spPr bwMode="auto">
          <a:xfrm>
            <a:off x="1718733" y="2041990"/>
            <a:ext cx="694267" cy="999067"/>
          </a:xfrm>
          <a:prstGeom prst="can">
            <a:avLst/>
          </a:pr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Rectangle 8"/>
          <p:cNvSpPr/>
          <p:nvPr/>
        </p:nvSpPr>
        <p:spPr bwMode="auto">
          <a:xfrm>
            <a:off x="1786466" y="2338323"/>
            <a:ext cx="440267" cy="220134"/>
          </a:xfrm>
          <a:prstGeom prst="rect">
            <a:avLst/>
          </a:prstGeom>
          <a:solidFill>
            <a:schemeClr val="accent3">
              <a:lumMod val="85000"/>
            </a:schemeClr>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File</a:t>
            </a:r>
            <a:endParaRPr lang="en-US" sz="1200"/>
          </a:p>
        </p:txBody>
      </p:sp>
      <p:sp>
        <p:nvSpPr>
          <p:cNvPr id="10" name="Rectangle 9"/>
          <p:cNvSpPr/>
          <p:nvPr/>
        </p:nvSpPr>
        <p:spPr bwMode="auto">
          <a:xfrm>
            <a:off x="1921933" y="2660057"/>
            <a:ext cx="440267" cy="220134"/>
          </a:xfrm>
          <a:prstGeom prst="rect">
            <a:avLst/>
          </a:prstGeom>
          <a:solidFill>
            <a:schemeClr val="accent3">
              <a:lumMod val="85000"/>
            </a:schemeClr>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File</a:t>
            </a:r>
            <a:endParaRPr lang="en-US" sz="1200"/>
          </a:p>
        </p:txBody>
      </p:sp>
      <p:sp>
        <p:nvSpPr>
          <p:cNvPr id="11" name="Rectangle 10"/>
          <p:cNvSpPr/>
          <p:nvPr/>
        </p:nvSpPr>
        <p:spPr bwMode="auto">
          <a:xfrm>
            <a:off x="2751667" y="2143481"/>
            <a:ext cx="1329267" cy="482600"/>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InputFormat</a:t>
            </a:r>
            <a:endParaRPr lang="en-US" sz="1600"/>
          </a:p>
        </p:txBody>
      </p:sp>
      <p:sp>
        <p:nvSpPr>
          <p:cNvPr id="12" name="Rectangle 11"/>
          <p:cNvSpPr/>
          <p:nvPr/>
        </p:nvSpPr>
        <p:spPr bwMode="auto">
          <a:xfrm>
            <a:off x="2650067" y="2812458"/>
            <a:ext cx="491066" cy="211666"/>
          </a:xfrm>
          <a:prstGeom prst="rec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Split</a:t>
            </a:r>
            <a:endParaRPr lang="en-US" sz="1200"/>
          </a:p>
        </p:txBody>
      </p:sp>
      <p:sp>
        <p:nvSpPr>
          <p:cNvPr id="13" name="Rectangle 12"/>
          <p:cNvSpPr/>
          <p:nvPr/>
        </p:nvSpPr>
        <p:spPr bwMode="auto">
          <a:xfrm>
            <a:off x="3200400" y="2812458"/>
            <a:ext cx="491066" cy="211666"/>
          </a:xfrm>
          <a:prstGeom prst="rec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Split</a:t>
            </a:r>
            <a:endParaRPr lang="en-US" sz="1200"/>
          </a:p>
        </p:txBody>
      </p:sp>
      <p:sp>
        <p:nvSpPr>
          <p:cNvPr id="14" name="Rectangle 13"/>
          <p:cNvSpPr/>
          <p:nvPr/>
        </p:nvSpPr>
        <p:spPr bwMode="auto">
          <a:xfrm>
            <a:off x="3750733" y="2812458"/>
            <a:ext cx="491066" cy="211666"/>
          </a:xfrm>
          <a:prstGeom prst="rec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Split</a:t>
            </a:r>
            <a:endParaRPr lang="en-US" sz="1200"/>
          </a:p>
        </p:txBody>
      </p:sp>
      <p:sp>
        <p:nvSpPr>
          <p:cNvPr id="15" name="Rectangle 14"/>
          <p:cNvSpPr/>
          <p:nvPr/>
        </p:nvSpPr>
        <p:spPr bwMode="auto">
          <a:xfrm>
            <a:off x="2658534" y="3320458"/>
            <a:ext cx="491066" cy="211666"/>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RR</a:t>
            </a:r>
            <a:endParaRPr lang="en-US" sz="1200"/>
          </a:p>
        </p:txBody>
      </p:sp>
      <p:sp>
        <p:nvSpPr>
          <p:cNvPr id="16" name="Rectangle 15"/>
          <p:cNvSpPr/>
          <p:nvPr/>
        </p:nvSpPr>
        <p:spPr bwMode="auto">
          <a:xfrm>
            <a:off x="3208867" y="3320458"/>
            <a:ext cx="491066" cy="211666"/>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RR</a:t>
            </a:r>
            <a:endParaRPr lang="en-US" sz="1200"/>
          </a:p>
        </p:txBody>
      </p:sp>
      <p:sp>
        <p:nvSpPr>
          <p:cNvPr id="17" name="Rectangle 16"/>
          <p:cNvSpPr/>
          <p:nvPr/>
        </p:nvSpPr>
        <p:spPr bwMode="auto">
          <a:xfrm>
            <a:off x="3759200" y="3320458"/>
            <a:ext cx="491066" cy="211666"/>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RR</a:t>
            </a:r>
            <a:endParaRPr lang="en-US" sz="1200"/>
          </a:p>
        </p:txBody>
      </p:sp>
      <p:sp>
        <p:nvSpPr>
          <p:cNvPr id="18" name="Rectangle 17"/>
          <p:cNvSpPr/>
          <p:nvPr/>
        </p:nvSpPr>
        <p:spPr bwMode="auto">
          <a:xfrm>
            <a:off x="2658533" y="3713110"/>
            <a:ext cx="491066" cy="211666"/>
          </a:xfrm>
          <a:prstGeom prst="rect">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dirty="0" smtClean="0"/>
              <a:t>Map</a:t>
            </a:r>
            <a:endParaRPr lang="en-US" sz="1200" dirty="0"/>
          </a:p>
        </p:txBody>
      </p:sp>
      <p:sp>
        <p:nvSpPr>
          <p:cNvPr id="19" name="Rectangle 18"/>
          <p:cNvSpPr/>
          <p:nvPr/>
        </p:nvSpPr>
        <p:spPr bwMode="auto">
          <a:xfrm>
            <a:off x="3208866" y="3713110"/>
            <a:ext cx="491066" cy="211666"/>
          </a:xfrm>
          <a:prstGeom prst="rect">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dirty="0" smtClean="0"/>
              <a:t>Map</a:t>
            </a:r>
            <a:endParaRPr lang="en-US" sz="1200" dirty="0"/>
          </a:p>
        </p:txBody>
      </p:sp>
      <p:sp>
        <p:nvSpPr>
          <p:cNvPr id="20" name="Rectangle 19"/>
          <p:cNvSpPr/>
          <p:nvPr/>
        </p:nvSpPr>
        <p:spPr bwMode="auto">
          <a:xfrm>
            <a:off x="3759199" y="3713110"/>
            <a:ext cx="491066" cy="211666"/>
          </a:xfrm>
          <a:prstGeom prst="rect">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dirty="0" smtClean="0"/>
              <a:t>Map</a:t>
            </a:r>
            <a:endParaRPr lang="en-US" sz="1200" dirty="0"/>
          </a:p>
        </p:txBody>
      </p:sp>
      <p:sp>
        <p:nvSpPr>
          <p:cNvPr id="21" name="Rectangle 20"/>
          <p:cNvSpPr/>
          <p:nvPr/>
        </p:nvSpPr>
        <p:spPr bwMode="auto">
          <a:xfrm>
            <a:off x="2956514" y="4545237"/>
            <a:ext cx="1007534" cy="227202"/>
          </a:xfrm>
          <a:prstGeom prst="rect">
            <a:avLst/>
          </a:prstGeom>
          <a:solidFill>
            <a:srgbClr val="CC66FF"/>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Partition</a:t>
            </a:r>
            <a:endParaRPr lang="en-US" sz="1200"/>
          </a:p>
        </p:txBody>
      </p:sp>
      <p:sp>
        <p:nvSpPr>
          <p:cNvPr id="22" name="Rectangle 21"/>
          <p:cNvSpPr/>
          <p:nvPr/>
        </p:nvSpPr>
        <p:spPr bwMode="auto">
          <a:xfrm>
            <a:off x="2956514" y="5016377"/>
            <a:ext cx="1007534" cy="220133"/>
          </a:xfrm>
          <a:prstGeom prst="rect">
            <a:avLst/>
          </a:prstGeom>
          <a:solidFill>
            <a:srgbClr val="66FFFF"/>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Sort</a:t>
            </a:r>
            <a:endParaRPr lang="en-US" sz="1200"/>
          </a:p>
        </p:txBody>
      </p:sp>
      <p:sp>
        <p:nvSpPr>
          <p:cNvPr id="23" name="Rectangle 22"/>
          <p:cNvSpPr/>
          <p:nvPr/>
        </p:nvSpPr>
        <p:spPr bwMode="auto">
          <a:xfrm>
            <a:off x="2956514" y="5384732"/>
            <a:ext cx="1007534" cy="220133"/>
          </a:xfrm>
          <a:prstGeom prst="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Reduce</a:t>
            </a:r>
            <a:endParaRPr lang="en-US" sz="1200"/>
          </a:p>
        </p:txBody>
      </p:sp>
      <p:sp>
        <p:nvSpPr>
          <p:cNvPr id="25" name="Rectangle 24"/>
          <p:cNvSpPr/>
          <p:nvPr/>
        </p:nvSpPr>
        <p:spPr bwMode="auto">
          <a:xfrm>
            <a:off x="2738143" y="5756438"/>
            <a:ext cx="1447800" cy="482600"/>
          </a:xfrm>
          <a:prstGeom prst="rect">
            <a:avLst/>
          </a:prstGeom>
          <a:solidFill>
            <a:srgbClr val="0070C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solidFill>
                  <a:schemeClr val="accent3"/>
                </a:solidFill>
              </a:rPr>
              <a:t>OutputFormat</a:t>
            </a:r>
            <a:endParaRPr lang="en-US" sz="1600">
              <a:solidFill>
                <a:schemeClr val="accent3"/>
              </a:solidFill>
            </a:endParaRPr>
          </a:p>
        </p:txBody>
      </p:sp>
      <p:cxnSp>
        <p:nvCxnSpPr>
          <p:cNvPr id="27" name="Straight Arrow Connector 26"/>
          <p:cNvCxnSpPr>
            <a:endCxn id="12" idx="0"/>
          </p:cNvCxnSpPr>
          <p:nvPr/>
        </p:nvCxnSpPr>
        <p:spPr bwMode="auto">
          <a:xfrm rot="5400000">
            <a:off x="2803073" y="2719930"/>
            <a:ext cx="18505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rot="5400000">
            <a:off x="3341422" y="2723890"/>
            <a:ext cx="18505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1" name="Straight Arrow Connector 30"/>
          <p:cNvCxnSpPr/>
          <p:nvPr/>
        </p:nvCxnSpPr>
        <p:spPr bwMode="auto">
          <a:xfrm rot="5400000">
            <a:off x="3885708" y="2721912"/>
            <a:ext cx="18505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8" name="Freeform 37"/>
          <p:cNvSpPr/>
          <p:nvPr/>
        </p:nvSpPr>
        <p:spPr bwMode="auto">
          <a:xfrm>
            <a:off x="2705598" y="3037099"/>
            <a:ext cx="168233" cy="279070"/>
          </a:xfrm>
          <a:custGeom>
            <a:avLst/>
            <a:gdLst>
              <a:gd name="connsiteX0" fmla="*/ 156358 w 168233"/>
              <a:gd name="connsiteY0" fmla="*/ 0 h 279070"/>
              <a:gd name="connsiteX1" fmla="*/ 1979 w 168233"/>
              <a:gd name="connsiteY1" fmla="*/ 130628 h 279070"/>
              <a:gd name="connsiteX2" fmla="*/ 168233 w 168233"/>
              <a:gd name="connsiteY2" fmla="*/ 279070 h 279070"/>
            </a:gdLst>
            <a:ahLst/>
            <a:cxnLst>
              <a:cxn ang="0">
                <a:pos x="connsiteX0" y="connsiteY0"/>
              </a:cxn>
              <a:cxn ang="0">
                <a:pos x="connsiteX1" y="connsiteY1"/>
              </a:cxn>
              <a:cxn ang="0">
                <a:pos x="connsiteX2" y="connsiteY2"/>
              </a:cxn>
            </a:cxnLst>
            <a:rect l="l" t="t" r="r" b="b"/>
            <a:pathLst>
              <a:path w="168233" h="279070">
                <a:moveTo>
                  <a:pt x="156358" y="0"/>
                </a:moveTo>
                <a:cubicBezTo>
                  <a:pt x="78179" y="42058"/>
                  <a:pt x="0" y="84116"/>
                  <a:pt x="1979" y="130628"/>
                </a:cubicBezTo>
                <a:cubicBezTo>
                  <a:pt x="3958" y="177140"/>
                  <a:pt x="86095" y="228105"/>
                  <a:pt x="168233" y="279070"/>
                </a:cubicBezTo>
              </a:path>
            </a:pathLst>
          </a:custGeom>
          <a:noFill/>
          <a:ln w="19050" cap="flat" cmpd="sng" algn="ctr">
            <a:solidFill>
              <a:schemeClr val="tx1"/>
            </a:solidFill>
            <a:prstDash val="solid"/>
            <a:round/>
            <a:headEnd type="none" w="med" len="med"/>
            <a:tailEnd type="stealth" w="med" len="med"/>
          </a:ln>
          <a:effectLst/>
        </p:spPr>
        <p:txBody>
          <a:bodyPr rtlCol="0" anchor="ctr"/>
          <a:lstStyle/>
          <a:p>
            <a:pPr algn="ctr"/>
            <a:endParaRPr lang="en-US"/>
          </a:p>
        </p:txBody>
      </p:sp>
      <p:sp>
        <p:nvSpPr>
          <p:cNvPr id="39" name="Freeform 38"/>
          <p:cNvSpPr/>
          <p:nvPr/>
        </p:nvSpPr>
        <p:spPr bwMode="auto">
          <a:xfrm>
            <a:off x="3255820" y="3035120"/>
            <a:ext cx="168233" cy="279070"/>
          </a:xfrm>
          <a:custGeom>
            <a:avLst/>
            <a:gdLst>
              <a:gd name="connsiteX0" fmla="*/ 156358 w 168233"/>
              <a:gd name="connsiteY0" fmla="*/ 0 h 279070"/>
              <a:gd name="connsiteX1" fmla="*/ 1979 w 168233"/>
              <a:gd name="connsiteY1" fmla="*/ 130628 h 279070"/>
              <a:gd name="connsiteX2" fmla="*/ 168233 w 168233"/>
              <a:gd name="connsiteY2" fmla="*/ 279070 h 279070"/>
            </a:gdLst>
            <a:ahLst/>
            <a:cxnLst>
              <a:cxn ang="0">
                <a:pos x="connsiteX0" y="connsiteY0"/>
              </a:cxn>
              <a:cxn ang="0">
                <a:pos x="connsiteX1" y="connsiteY1"/>
              </a:cxn>
              <a:cxn ang="0">
                <a:pos x="connsiteX2" y="connsiteY2"/>
              </a:cxn>
            </a:cxnLst>
            <a:rect l="l" t="t" r="r" b="b"/>
            <a:pathLst>
              <a:path w="168233" h="279070">
                <a:moveTo>
                  <a:pt x="156358" y="0"/>
                </a:moveTo>
                <a:cubicBezTo>
                  <a:pt x="78179" y="42058"/>
                  <a:pt x="0" y="84116"/>
                  <a:pt x="1979" y="130628"/>
                </a:cubicBezTo>
                <a:cubicBezTo>
                  <a:pt x="3958" y="177140"/>
                  <a:pt x="86095" y="228105"/>
                  <a:pt x="168233" y="279070"/>
                </a:cubicBezTo>
              </a:path>
            </a:pathLst>
          </a:custGeom>
          <a:noFill/>
          <a:ln w="19050" cap="flat" cmpd="sng" algn="ctr">
            <a:solidFill>
              <a:schemeClr val="tx1"/>
            </a:solidFill>
            <a:prstDash val="solid"/>
            <a:round/>
            <a:headEnd type="none" w="med" len="med"/>
            <a:tailEnd type="stealth" w="med" len="med"/>
          </a:ln>
          <a:effectLst/>
        </p:spPr>
        <p:txBody>
          <a:bodyPr rtlCol="0" anchor="ctr"/>
          <a:lstStyle/>
          <a:p>
            <a:pPr algn="ctr"/>
            <a:endParaRPr lang="en-US"/>
          </a:p>
        </p:txBody>
      </p:sp>
      <p:sp>
        <p:nvSpPr>
          <p:cNvPr id="40" name="Freeform 39"/>
          <p:cNvSpPr/>
          <p:nvPr/>
        </p:nvSpPr>
        <p:spPr bwMode="auto">
          <a:xfrm>
            <a:off x="3794169" y="3039078"/>
            <a:ext cx="168233" cy="279070"/>
          </a:xfrm>
          <a:custGeom>
            <a:avLst/>
            <a:gdLst>
              <a:gd name="connsiteX0" fmla="*/ 156358 w 168233"/>
              <a:gd name="connsiteY0" fmla="*/ 0 h 279070"/>
              <a:gd name="connsiteX1" fmla="*/ 1979 w 168233"/>
              <a:gd name="connsiteY1" fmla="*/ 130628 h 279070"/>
              <a:gd name="connsiteX2" fmla="*/ 168233 w 168233"/>
              <a:gd name="connsiteY2" fmla="*/ 279070 h 279070"/>
            </a:gdLst>
            <a:ahLst/>
            <a:cxnLst>
              <a:cxn ang="0">
                <a:pos x="connsiteX0" y="connsiteY0"/>
              </a:cxn>
              <a:cxn ang="0">
                <a:pos x="connsiteX1" y="connsiteY1"/>
              </a:cxn>
              <a:cxn ang="0">
                <a:pos x="connsiteX2" y="connsiteY2"/>
              </a:cxn>
            </a:cxnLst>
            <a:rect l="l" t="t" r="r" b="b"/>
            <a:pathLst>
              <a:path w="168233" h="279070">
                <a:moveTo>
                  <a:pt x="156358" y="0"/>
                </a:moveTo>
                <a:cubicBezTo>
                  <a:pt x="78179" y="42058"/>
                  <a:pt x="0" y="84116"/>
                  <a:pt x="1979" y="130628"/>
                </a:cubicBezTo>
                <a:cubicBezTo>
                  <a:pt x="3958" y="177140"/>
                  <a:pt x="86095" y="228105"/>
                  <a:pt x="168233" y="279070"/>
                </a:cubicBezTo>
              </a:path>
            </a:pathLst>
          </a:custGeom>
          <a:noFill/>
          <a:ln w="19050" cap="flat" cmpd="sng" algn="ctr">
            <a:solidFill>
              <a:schemeClr val="tx1"/>
            </a:solidFill>
            <a:prstDash val="solid"/>
            <a:round/>
            <a:headEnd type="none" w="med" len="med"/>
            <a:tailEnd type="stealth" w="med" len="med"/>
          </a:ln>
          <a:effectLst/>
        </p:spPr>
        <p:txBody>
          <a:bodyPr rtlCol="0" anchor="ctr"/>
          <a:lstStyle/>
          <a:p>
            <a:pPr algn="ctr"/>
            <a:endParaRPr lang="en-US"/>
          </a:p>
        </p:txBody>
      </p:sp>
      <p:sp>
        <p:nvSpPr>
          <p:cNvPr id="41" name="Freeform 40"/>
          <p:cNvSpPr/>
          <p:nvPr/>
        </p:nvSpPr>
        <p:spPr bwMode="auto">
          <a:xfrm rot="10800000">
            <a:off x="4023755" y="3031161"/>
            <a:ext cx="168233" cy="279070"/>
          </a:xfrm>
          <a:custGeom>
            <a:avLst/>
            <a:gdLst>
              <a:gd name="connsiteX0" fmla="*/ 156358 w 168233"/>
              <a:gd name="connsiteY0" fmla="*/ 0 h 279070"/>
              <a:gd name="connsiteX1" fmla="*/ 1979 w 168233"/>
              <a:gd name="connsiteY1" fmla="*/ 130628 h 279070"/>
              <a:gd name="connsiteX2" fmla="*/ 168233 w 168233"/>
              <a:gd name="connsiteY2" fmla="*/ 279070 h 279070"/>
            </a:gdLst>
            <a:ahLst/>
            <a:cxnLst>
              <a:cxn ang="0">
                <a:pos x="connsiteX0" y="connsiteY0"/>
              </a:cxn>
              <a:cxn ang="0">
                <a:pos x="connsiteX1" y="connsiteY1"/>
              </a:cxn>
              <a:cxn ang="0">
                <a:pos x="connsiteX2" y="connsiteY2"/>
              </a:cxn>
            </a:cxnLst>
            <a:rect l="l" t="t" r="r" b="b"/>
            <a:pathLst>
              <a:path w="168233" h="279070">
                <a:moveTo>
                  <a:pt x="156358" y="0"/>
                </a:moveTo>
                <a:cubicBezTo>
                  <a:pt x="78179" y="42058"/>
                  <a:pt x="0" y="84116"/>
                  <a:pt x="1979" y="130628"/>
                </a:cubicBezTo>
                <a:cubicBezTo>
                  <a:pt x="3958" y="177140"/>
                  <a:pt x="86095" y="228105"/>
                  <a:pt x="168233" y="279070"/>
                </a:cubicBezTo>
              </a:path>
            </a:pathLst>
          </a:custGeom>
          <a:noFill/>
          <a:ln w="19050" cap="flat" cmpd="sng" algn="ctr">
            <a:solidFill>
              <a:schemeClr val="tx1"/>
            </a:solidFill>
            <a:prstDash val="solid"/>
            <a:round/>
            <a:headEnd type="none" w="med" len="med"/>
            <a:tailEnd type="stealth" w="med" len="med"/>
          </a:ln>
          <a:effectLst/>
        </p:spPr>
        <p:txBody>
          <a:bodyPr rtlCol="0" anchor="ctr"/>
          <a:lstStyle/>
          <a:p>
            <a:pPr algn="ctr"/>
            <a:endParaRPr lang="en-US"/>
          </a:p>
        </p:txBody>
      </p:sp>
      <p:sp>
        <p:nvSpPr>
          <p:cNvPr id="42" name="Freeform 41"/>
          <p:cNvSpPr/>
          <p:nvPr/>
        </p:nvSpPr>
        <p:spPr bwMode="auto">
          <a:xfrm rot="10800000">
            <a:off x="3493323" y="3029182"/>
            <a:ext cx="168233" cy="279070"/>
          </a:xfrm>
          <a:custGeom>
            <a:avLst/>
            <a:gdLst>
              <a:gd name="connsiteX0" fmla="*/ 156358 w 168233"/>
              <a:gd name="connsiteY0" fmla="*/ 0 h 279070"/>
              <a:gd name="connsiteX1" fmla="*/ 1979 w 168233"/>
              <a:gd name="connsiteY1" fmla="*/ 130628 h 279070"/>
              <a:gd name="connsiteX2" fmla="*/ 168233 w 168233"/>
              <a:gd name="connsiteY2" fmla="*/ 279070 h 279070"/>
            </a:gdLst>
            <a:ahLst/>
            <a:cxnLst>
              <a:cxn ang="0">
                <a:pos x="connsiteX0" y="connsiteY0"/>
              </a:cxn>
              <a:cxn ang="0">
                <a:pos x="connsiteX1" y="connsiteY1"/>
              </a:cxn>
              <a:cxn ang="0">
                <a:pos x="connsiteX2" y="connsiteY2"/>
              </a:cxn>
            </a:cxnLst>
            <a:rect l="l" t="t" r="r" b="b"/>
            <a:pathLst>
              <a:path w="168233" h="279070">
                <a:moveTo>
                  <a:pt x="156358" y="0"/>
                </a:moveTo>
                <a:cubicBezTo>
                  <a:pt x="78179" y="42058"/>
                  <a:pt x="0" y="84116"/>
                  <a:pt x="1979" y="130628"/>
                </a:cubicBezTo>
                <a:cubicBezTo>
                  <a:pt x="3958" y="177140"/>
                  <a:pt x="86095" y="228105"/>
                  <a:pt x="168233" y="279070"/>
                </a:cubicBezTo>
              </a:path>
            </a:pathLst>
          </a:custGeom>
          <a:noFill/>
          <a:ln w="19050" cap="flat" cmpd="sng" algn="ctr">
            <a:solidFill>
              <a:schemeClr val="tx1"/>
            </a:solidFill>
            <a:prstDash val="solid"/>
            <a:round/>
            <a:headEnd type="none" w="med" len="med"/>
            <a:tailEnd type="stealth" w="med" len="med"/>
          </a:ln>
          <a:effectLst/>
        </p:spPr>
        <p:txBody>
          <a:bodyPr rtlCol="0" anchor="ctr"/>
          <a:lstStyle/>
          <a:p>
            <a:pPr algn="ctr"/>
            <a:endParaRPr lang="en-US"/>
          </a:p>
        </p:txBody>
      </p:sp>
      <p:sp>
        <p:nvSpPr>
          <p:cNvPr id="43" name="Freeform 42"/>
          <p:cNvSpPr/>
          <p:nvPr/>
        </p:nvSpPr>
        <p:spPr bwMode="auto">
          <a:xfrm rot="10800000">
            <a:off x="2939140" y="3033141"/>
            <a:ext cx="168233" cy="279070"/>
          </a:xfrm>
          <a:custGeom>
            <a:avLst/>
            <a:gdLst>
              <a:gd name="connsiteX0" fmla="*/ 156358 w 168233"/>
              <a:gd name="connsiteY0" fmla="*/ 0 h 279070"/>
              <a:gd name="connsiteX1" fmla="*/ 1979 w 168233"/>
              <a:gd name="connsiteY1" fmla="*/ 130628 h 279070"/>
              <a:gd name="connsiteX2" fmla="*/ 168233 w 168233"/>
              <a:gd name="connsiteY2" fmla="*/ 279070 h 279070"/>
            </a:gdLst>
            <a:ahLst/>
            <a:cxnLst>
              <a:cxn ang="0">
                <a:pos x="connsiteX0" y="connsiteY0"/>
              </a:cxn>
              <a:cxn ang="0">
                <a:pos x="connsiteX1" y="connsiteY1"/>
              </a:cxn>
              <a:cxn ang="0">
                <a:pos x="connsiteX2" y="connsiteY2"/>
              </a:cxn>
            </a:cxnLst>
            <a:rect l="l" t="t" r="r" b="b"/>
            <a:pathLst>
              <a:path w="168233" h="279070">
                <a:moveTo>
                  <a:pt x="156358" y="0"/>
                </a:moveTo>
                <a:cubicBezTo>
                  <a:pt x="78179" y="42058"/>
                  <a:pt x="0" y="84116"/>
                  <a:pt x="1979" y="130628"/>
                </a:cubicBezTo>
                <a:cubicBezTo>
                  <a:pt x="3958" y="177140"/>
                  <a:pt x="86095" y="228105"/>
                  <a:pt x="168233" y="279070"/>
                </a:cubicBezTo>
              </a:path>
            </a:pathLst>
          </a:custGeom>
          <a:noFill/>
          <a:ln w="19050" cap="flat" cmpd="sng" algn="ctr">
            <a:solidFill>
              <a:schemeClr val="tx1"/>
            </a:solidFill>
            <a:prstDash val="solid"/>
            <a:round/>
            <a:headEnd type="none" w="med" len="med"/>
            <a:tailEnd type="stealth" w="med" len="med"/>
          </a:ln>
          <a:effectLst/>
        </p:spPr>
        <p:txBody>
          <a:bodyPr rtlCol="0" anchor="ctr"/>
          <a:lstStyle/>
          <a:p>
            <a:pPr algn="ctr"/>
            <a:endParaRPr lang="en-US"/>
          </a:p>
        </p:txBody>
      </p:sp>
      <p:cxnSp>
        <p:nvCxnSpPr>
          <p:cNvPr id="44" name="Straight Arrow Connector 43"/>
          <p:cNvCxnSpPr>
            <a:stCxn id="15" idx="2"/>
            <a:endCxn id="18" idx="0"/>
          </p:cNvCxnSpPr>
          <p:nvPr/>
        </p:nvCxnSpPr>
        <p:spPr bwMode="auto">
          <a:xfrm rot="5400000">
            <a:off x="2813574" y="3622617"/>
            <a:ext cx="180986" cy="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7" name="Straight Arrow Connector 46"/>
          <p:cNvCxnSpPr>
            <a:stCxn id="16" idx="2"/>
            <a:endCxn id="19" idx="0"/>
          </p:cNvCxnSpPr>
          <p:nvPr/>
        </p:nvCxnSpPr>
        <p:spPr bwMode="auto">
          <a:xfrm rot="5400000">
            <a:off x="3363907" y="3622617"/>
            <a:ext cx="180986" cy="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8" name="Straight Arrow Connector 47"/>
          <p:cNvCxnSpPr>
            <a:stCxn id="17" idx="2"/>
            <a:endCxn id="20" idx="0"/>
          </p:cNvCxnSpPr>
          <p:nvPr/>
        </p:nvCxnSpPr>
        <p:spPr bwMode="auto">
          <a:xfrm rot="5400000">
            <a:off x="3914240" y="3622617"/>
            <a:ext cx="180986" cy="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4" name="Straight Arrow Connector 53"/>
          <p:cNvCxnSpPr>
            <a:stCxn id="18" idx="2"/>
          </p:cNvCxnSpPr>
          <p:nvPr/>
        </p:nvCxnSpPr>
        <p:spPr bwMode="auto">
          <a:xfrm rot="16200000" flipH="1">
            <a:off x="2930326" y="3898515"/>
            <a:ext cx="238434" cy="29095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6" name="Straight Arrow Connector 55"/>
          <p:cNvCxnSpPr>
            <a:stCxn id="19" idx="2"/>
            <a:endCxn id="158" idx="0"/>
          </p:cNvCxnSpPr>
          <p:nvPr/>
        </p:nvCxnSpPr>
        <p:spPr bwMode="auto">
          <a:xfrm rot="16200000" flipH="1">
            <a:off x="3340747" y="4038428"/>
            <a:ext cx="234978" cy="767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8" name="Straight Arrow Connector 57"/>
          <p:cNvCxnSpPr>
            <a:stCxn id="20" idx="2"/>
          </p:cNvCxnSpPr>
          <p:nvPr/>
        </p:nvCxnSpPr>
        <p:spPr bwMode="auto">
          <a:xfrm rot="5400000">
            <a:off x="3781874" y="3929594"/>
            <a:ext cx="227676" cy="21804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0" name="Straight Arrow Connector 59"/>
          <p:cNvCxnSpPr>
            <a:endCxn id="22" idx="0"/>
          </p:cNvCxnSpPr>
          <p:nvPr/>
        </p:nvCxnSpPr>
        <p:spPr bwMode="auto">
          <a:xfrm rot="5400000">
            <a:off x="3338312" y="4894407"/>
            <a:ext cx="243939"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2" name="Straight Arrow Connector 61"/>
          <p:cNvCxnSpPr>
            <a:stCxn id="22" idx="2"/>
            <a:endCxn id="23" idx="0"/>
          </p:cNvCxnSpPr>
          <p:nvPr/>
        </p:nvCxnSpPr>
        <p:spPr bwMode="auto">
          <a:xfrm rot="5400000">
            <a:off x="3386170" y="5310621"/>
            <a:ext cx="148222"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6" name="Straight Arrow Connector 65"/>
          <p:cNvCxnSpPr>
            <a:stCxn id="23" idx="2"/>
            <a:endCxn id="25" idx="0"/>
          </p:cNvCxnSpPr>
          <p:nvPr/>
        </p:nvCxnSpPr>
        <p:spPr bwMode="auto">
          <a:xfrm rot="16200000" flipH="1">
            <a:off x="3385376" y="5679770"/>
            <a:ext cx="151573" cy="176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67" name="Rectangle 66"/>
          <p:cNvSpPr/>
          <p:nvPr/>
        </p:nvSpPr>
        <p:spPr bwMode="auto">
          <a:xfrm>
            <a:off x="5397882" y="2147439"/>
            <a:ext cx="1329267" cy="482600"/>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InputFormat</a:t>
            </a:r>
            <a:endParaRPr lang="en-US" sz="1600"/>
          </a:p>
        </p:txBody>
      </p:sp>
      <p:sp>
        <p:nvSpPr>
          <p:cNvPr id="68" name="Rectangle 67"/>
          <p:cNvSpPr/>
          <p:nvPr/>
        </p:nvSpPr>
        <p:spPr bwMode="auto">
          <a:xfrm>
            <a:off x="5296282" y="2816416"/>
            <a:ext cx="491066" cy="211666"/>
          </a:xfrm>
          <a:prstGeom prst="rec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Split</a:t>
            </a:r>
            <a:endParaRPr lang="en-US" sz="1200"/>
          </a:p>
        </p:txBody>
      </p:sp>
      <p:sp>
        <p:nvSpPr>
          <p:cNvPr id="69" name="Rectangle 68"/>
          <p:cNvSpPr/>
          <p:nvPr/>
        </p:nvSpPr>
        <p:spPr bwMode="auto">
          <a:xfrm>
            <a:off x="5846615" y="2816416"/>
            <a:ext cx="491066" cy="211666"/>
          </a:xfrm>
          <a:prstGeom prst="rec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Split</a:t>
            </a:r>
            <a:endParaRPr lang="en-US" sz="1200"/>
          </a:p>
        </p:txBody>
      </p:sp>
      <p:sp>
        <p:nvSpPr>
          <p:cNvPr id="70" name="Rectangle 69"/>
          <p:cNvSpPr/>
          <p:nvPr/>
        </p:nvSpPr>
        <p:spPr bwMode="auto">
          <a:xfrm>
            <a:off x="6396948" y="2816416"/>
            <a:ext cx="491066" cy="211666"/>
          </a:xfrm>
          <a:prstGeom prst="rec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Split</a:t>
            </a:r>
            <a:endParaRPr lang="en-US" sz="1200"/>
          </a:p>
        </p:txBody>
      </p:sp>
      <p:sp>
        <p:nvSpPr>
          <p:cNvPr id="71" name="Rectangle 70"/>
          <p:cNvSpPr/>
          <p:nvPr/>
        </p:nvSpPr>
        <p:spPr bwMode="auto">
          <a:xfrm>
            <a:off x="5304749" y="3324416"/>
            <a:ext cx="491066" cy="211666"/>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RR</a:t>
            </a:r>
            <a:endParaRPr lang="en-US" sz="1200"/>
          </a:p>
        </p:txBody>
      </p:sp>
      <p:sp>
        <p:nvSpPr>
          <p:cNvPr id="72" name="Rectangle 71"/>
          <p:cNvSpPr/>
          <p:nvPr/>
        </p:nvSpPr>
        <p:spPr bwMode="auto">
          <a:xfrm>
            <a:off x="5855082" y="3324416"/>
            <a:ext cx="491066" cy="211666"/>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RR</a:t>
            </a:r>
            <a:endParaRPr lang="en-US" sz="1200"/>
          </a:p>
        </p:txBody>
      </p:sp>
      <p:sp>
        <p:nvSpPr>
          <p:cNvPr id="73" name="Rectangle 72"/>
          <p:cNvSpPr/>
          <p:nvPr/>
        </p:nvSpPr>
        <p:spPr bwMode="auto">
          <a:xfrm>
            <a:off x="6405415" y="3324416"/>
            <a:ext cx="491066" cy="211666"/>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RR</a:t>
            </a:r>
            <a:endParaRPr lang="en-US" sz="1200"/>
          </a:p>
        </p:txBody>
      </p:sp>
      <p:sp>
        <p:nvSpPr>
          <p:cNvPr id="74" name="Rectangle 73"/>
          <p:cNvSpPr/>
          <p:nvPr/>
        </p:nvSpPr>
        <p:spPr bwMode="auto">
          <a:xfrm>
            <a:off x="5304748" y="3717068"/>
            <a:ext cx="491066" cy="211666"/>
          </a:xfrm>
          <a:prstGeom prst="rect">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dirty="0" smtClean="0"/>
              <a:t>Map</a:t>
            </a:r>
            <a:endParaRPr lang="en-US" sz="1200" dirty="0"/>
          </a:p>
        </p:txBody>
      </p:sp>
      <p:sp>
        <p:nvSpPr>
          <p:cNvPr id="75" name="Rectangle 74"/>
          <p:cNvSpPr/>
          <p:nvPr/>
        </p:nvSpPr>
        <p:spPr bwMode="auto">
          <a:xfrm>
            <a:off x="5855081" y="3717068"/>
            <a:ext cx="491066" cy="211666"/>
          </a:xfrm>
          <a:prstGeom prst="rect">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dirty="0" smtClean="0"/>
              <a:t>Map</a:t>
            </a:r>
            <a:endParaRPr lang="en-US" sz="1200" dirty="0"/>
          </a:p>
        </p:txBody>
      </p:sp>
      <p:sp>
        <p:nvSpPr>
          <p:cNvPr id="76" name="Rectangle 75"/>
          <p:cNvSpPr/>
          <p:nvPr/>
        </p:nvSpPr>
        <p:spPr bwMode="auto">
          <a:xfrm>
            <a:off x="6405414" y="3717068"/>
            <a:ext cx="491066" cy="211666"/>
          </a:xfrm>
          <a:prstGeom prst="rect">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dirty="0" smtClean="0"/>
              <a:t>Map</a:t>
            </a:r>
            <a:endParaRPr lang="en-US" sz="1200" dirty="0"/>
          </a:p>
        </p:txBody>
      </p:sp>
      <p:sp>
        <p:nvSpPr>
          <p:cNvPr id="77" name="Rectangle 76"/>
          <p:cNvSpPr/>
          <p:nvPr/>
        </p:nvSpPr>
        <p:spPr bwMode="auto">
          <a:xfrm>
            <a:off x="5602729" y="4549195"/>
            <a:ext cx="1007534" cy="227202"/>
          </a:xfrm>
          <a:prstGeom prst="rect">
            <a:avLst/>
          </a:prstGeom>
          <a:solidFill>
            <a:srgbClr val="CC66FF"/>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Partition</a:t>
            </a:r>
            <a:endParaRPr lang="en-US" sz="1200"/>
          </a:p>
        </p:txBody>
      </p:sp>
      <p:sp>
        <p:nvSpPr>
          <p:cNvPr id="78" name="Rectangle 77"/>
          <p:cNvSpPr/>
          <p:nvPr/>
        </p:nvSpPr>
        <p:spPr bwMode="auto">
          <a:xfrm>
            <a:off x="5602729" y="5020335"/>
            <a:ext cx="1007534" cy="220133"/>
          </a:xfrm>
          <a:prstGeom prst="rect">
            <a:avLst/>
          </a:prstGeom>
          <a:solidFill>
            <a:srgbClr val="66FFFF"/>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Sort</a:t>
            </a:r>
            <a:endParaRPr lang="en-US" sz="1200"/>
          </a:p>
        </p:txBody>
      </p:sp>
      <p:sp>
        <p:nvSpPr>
          <p:cNvPr id="79" name="Rectangle 78"/>
          <p:cNvSpPr/>
          <p:nvPr/>
        </p:nvSpPr>
        <p:spPr bwMode="auto">
          <a:xfrm>
            <a:off x="5602729" y="5388690"/>
            <a:ext cx="1007534" cy="220133"/>
          </a:xfrm>
          <a:prstGeom prst="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Reduce</a:t>
            </a:r>
            <a:endParaRPr lang="en-US" sz="1200"/>
          </a:p>
        </p:txBody>
      </p:sp>
      <p:sp>
        <p:nvSpPr>
          <p:cNvPr id="80" name="Rectangle 79"/>
          <p:cNvSpPr/>
          <p:nvPr/>
        </p:nvSpPr>
        <p:spPr bwMode="auto">
          <a:xfrm>
            <a:off x="5384358" y="5760396"/>
            <a:ext cx="1447800" cy="482600"/>
          </a:xfrm>
          <a:prstGeom prst="rect">
            <a:avLst/>
          </a:prstGeom>
          <a:solidFill>
            <a:srgbClr val="0070C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solidFill>
                  <a:schemeClr val="accent3"/>
                </a:solidFill>
              </a:rPr>
              <a:t>OutputFormat</a:t>
            </a:r>
            <a:endParaRPr lang="en-US" sz="1600">
              <a:solidFill>
                <a:schemeClr val="accent3"/>
              </a:solidFill>
            </a:endParaRPr>
          </a:p>
        </p:txBody>
      </p:sp>
      <p:cxnSp>
        <p:nvCxnSpPr>
          <p:cNvPr id="81" name="Straight Arrow Connector 80"/>
          <p:cNvCxnSpPr>
            <a:endCxn id="68" idx="0"/>
          </p:cNvCxnSpPr>
          <p:nvPr/>
        </p:nvCxnSpPr>
        <p:spPr bwMode="auto">
          <a:xfrm rot="5400000">
            <a:off x="5449288" y="2723888"/>
            <a:ext cx="18505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2" name="Straight Arrow Connector 81"/>
          <p:cNvCxnSpPr/>
          <p:nvPr/>
        </p:nvCxnSpPr>
        <p:spPr bwMode="auto">
          <a:xfrm rot="5400000">
            <a:off x="5987637" y="2727848"/>
            <a:ext cx="18505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3" name="Straight Arrow Connector 82"/>
          <p:cNvCxnSpPr/>
          <p:nvPr/>
        </p:nvCxnSpPr>
        <p:spPr bwMode="auto">
          <a:xfrm rot="5400000">
            <a:off x="6531923" y="2725870"/>
            <a:ext cx="18505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84" name="Freeform 83"/>
          <p:cNvSpPr/>
          <p:nvPr/>
        </p:nvSpPr>
        <p:spPr bwMode="auto">
          <a:xfrm>
            <a:off x="5351813" y="3041057"/>
            <a:ext cx="168233" cy="279070"/>
          </a:xfrm>
          <a:custGeom>
            <a:avLst/>
            <a:gdLst>
              <a:gd name="connsiteX0" fmla="*/ 156358 w 168233"/>
              <a:gd name="connsiteY0" fmla="*/ 0 h 279070"/>
              <a:gd name="connsiteX1" fmla="*/ 1979 w 168233"/>
              <a:gd name="connsiteY1" fmla="*/ 130628 h 279070"/>
              <a:gd name="connsiteX2" fmla="*/ 168233 w 168233"/>
              <a:gd name="connsiteY2" fmla="*/ 279070 h 279070"/>
            </a:gdLst>
            <a:ahLst/>
            <a:cxnLst>
              <a:cxn ang="0">
                <a:pos x="connsiteX0" y="connsiteY0"/>
              </a:cxn>
              <a:cxn ang="0">
                <a:pos x="connsiteX1" y="connsiteY1"/>
              </a:cxn>
              <a:cxn ang="0">
                <a:pos x="connsiteX2" y="connsiteY2"/>
              </a:cxn>
            </a:cxnLst>
            <a:rect l="l" t="t" r="r" b="b"/>
            <a:pathLst>
              <a:path w="168233" h="279070">
                <a:moveTo>
                  <a:pt x="156358" y="0"/>
                </a:moveTo>
                <a:cubicBezTo>
                  <a:pt x="78179" y="42058"/>
                  <a:pt x="0" y="84116"/>
                  <a:pt x="1979" y="130628"/>
                </a:cubicBezTo>
                <a:cubicBezTo>
                  <a:pt x="3958" y="177140"/>
                  <a:pt x="86095" y="228105"/>
                  <a:pt x="168233" y="279070"/>
                </a:cubicBezTo>
              </a:path>
            </a:pathLst>
          </a:custGeom>
          <a:noFill/>
          <a:ln w="19050" cap="flat" cmpd="sng" algn="ctr">
            <a:solidFill>
              <a:schemeClr val="tx1"/>
            </a:solidFill>
            <a:prstDash val="solid"/>
            <a:round/>
            <a:headEnd type="none" w="med" len="med"/>
            <a:tailEnd type="stealth" w="med" len="med"/>
          </a:ln>
          <a:effectLst/>
        </p:spPr>
        <p:txBody>
          <a:bodyPr rtlCol="0" anchor="ctr"/>
          <a:lstStyle/>
          <a:p>
            <a:pPr algn="ctr"/>
            <a:endParaRPr lang="en-US"/>
          </a:p>
        </p:txBody>
      </p:sp>
      <p:sp>
        <p:nvSpPr>
          <p:cNvPr id="85" name="Freeform 84"/>
          <p:cNvSpPr/>
          <p:nvPr/>
        </p:nvSpPr>
        <p:spPr bwMode="auto">
          <a:xfrm>
            <a:off x="5902035" y="3039078"/>
            <a:ext cx="168233" cy="279070"/>
          </a:xfrm>
          <a:custGeom>
            <a:avLst/>
            <a:gdLst>
              <a:gd name="connsiteX0" fmla="*/ 156358 w 168233"/>
              <a:gd name="connsiteY0" fmla="*/ 0 h 279070"/>
              <a:gd name="connsiteX1" fmla="*/ 1979 w 168233"/>
              <a:gd name="connsiteY1" fmla="*/ 130628 h 279070"/>
              <a:gd name="connsiteX2" fmla="*/ 168233 w 168233"/>
              <a:gd name="connsiteY2" fmla="*/ 279070 h 279070"/>
            </a:gdLst>
            <a:ahLst/>
            <a:cxnLst>
              <a:cxn ang="0">
                <a:pos x="connsiteX0" y="connsiteY0"/>
              </a:cxn>
              <a:cxn ang="0">
                <a:pos x="connsiteX1" y="connsiteY1"/>
              </a:cxn>
              <a:cxn ang="0">
                <a:pos x="connsiteX2" y="connsiteY2"/>
              </a:cxn>
            </a:cxnLst>
            <a:rect l="l" t="t" r="r" b="b"/>
            <a:pathLst>
              <a:path w="168233" h="279070">
                <a:moveTo>
                  <a:pt x="156358" y="0"/>
                </a:moveTo>
                <a:cubicBezTo>
                  <a:pt x="78179" y="42058"/>
                  <a:pt x="0" y="84116"/>
                  <a:pt x="1979" y="130628"/>
                </a:cubicBezTo>
                <a:cubicBezTo>
                  <a:pt x="3958" y="177140"/>
                  <a:pt x="86095" y="228105"/>
                  <a:pt x="168233" y="279070"/>
                </a:cubicBezTo>
              </a:path>
            </a:pathLst>
          </a:custGeom>
          <a:noFill/>
          <a:ln w="19050" cap="flat" cmpd="sng" algn="ctr">
            <a:solidFill>
              <a:schemeClr val="tx1"/>
            </a:solidFill>
            <a:prstDash val="solid"/>
            <a:round/>
            <a:headEnd type="none" w="med" len="med"/>
            <a:tailEnd type="stealth" w="med" len="med"/>
          </a:ln>
          <a:effectLst/>
        </p:spPr>
        <p:txBody>
          <a:bodyPr rtlCol="0" anchor="ctr"/>
          <a:lstStyle/>
          <a:p>
            <a:pPr algn="ctr"/>
            <a:endParaRPr lang="en-US"/>
          </a:p>
        </p:txBody>
      </p:sp>
      <p:sp>
        <p:nvSpPr>
          <p:cNvPr id="86" name="Freeform 85"/>
          <p:cNvSpPr/>
          <p:nvPr/>
        </p:nvSpPr>
        <p:spPr bwMode="auto">
          <a:xfrm>
            <a:off x="6440384" y="3043036"/>
            <a:ext cx="168233" cy="279070"/>
          </a:xfrm>
          <a:custGeom>
            <a:avLst/>
            <a:gdLst>
              <a:gd name="connsiteX0" fmla="*/ 156358 w 168233"/>
              <a:gd name="connsiteY0" fmla="*/ 0 h 279070"/>
              <a:gd name="connsiteX1" fmla="*/ 1979 w 168233"/>
              <a:gd name="connsiteY1" fmla="*/ 130628 h 279070"/>
              <a:gd name="connsiteX2" fmla="*/ 168233 w 168233"/>
              <a:gd name="connsiteY2" fmla="*/ 279070 h 279070"/>
            </a:gdLst>
            <a:ahLst/>
            <a:cxnLst>
              <a:cxn ang="0">
                <a:pos x="connsiteX0" y="connsiteY0"/>
              </a:cxn>
              <a:cxn ang="0">
                <a:pos x="connsiteX1" y="connsiteY1"/>
              </a:cxn>
              <a:cxn ang="0">
                <a:pos x="connsiteX2" y="connsiteY2"/>
              </a:cxn>
            </a:cxnLst>
            <a:rect l="l" t="t" r="r" b="b"/>
            <a:pathLst>
              <a:path w="168233" h="279070">
                <a:moveTo>
                  <a:pt x="156358" y="0"/>
                </a:moveTo>
                <a:cubicBezTo>
                  <a:pt x="78179" y="42058"/>
                  <a:pt x="0" y="84116"/>
                  <a:pt x="1979" y="130628"/>
                </a:cubicBezTo>
                <a:cubicBezTo>
                  <a:pt x="3958" y="177140"/>
                  <a:pt x="86095" y="228105"/>
                  <a:pt x="168233" y="279070"/>
                </a:cubicBezTo>
              </a:path>
            </a:pathLst>
          </a:custGeom>
          <a:noFill/>
          <a:ln w="19050" cap="flat" cmpd="sng" algn="ctr">
            <a:solidFill>
              <a:schemeClr val="tx1"/>
            </a:solidFill>
            <a:prstDash val="solid"/>
            <a:round/>
            <a:headEnd type="none" w="med" len="med"/>
            <a:tailEnd type="stealth" w="med" len="med"/>
          </a:ln>
          <a:effectLst/>
        </p:spPr>
        <p:txBody>
          <a:bodyPr rtlCol="0" anchor="ctr"/>
          <a:lstStyle/>
          <a:p>
            <a:pPr algn="ctr"/>
            <a:endParaRPr lang="en-US"/>
          </a:p>
        </p:txBody>
      </p:sp>
      <p:sp>
        <p:nvSpPr>
          <p:cNvPr id="87" name="Freeform 86"/>
          <p:cNvSpPr/>
          <p:nvPr/>
        </p:nvSpPr>
        <p:spPr bwMode="auto">
          <a:xfrm rot="10800000">
            <a:off x="6669970" y="3035119"/>
            <a:ext cx="168233" cy="279070"/>
          </a:xfrm>
          <a:custGeom>
            <a:avLst/>
            <a:gdLst>
              <a:gd name="connsiteX0" fmla="*/ 156358 w 168233"/>
              <a:gd name="connsiteY0" fmla="*/ 0 h 279070"/>
              <a:gd name="connsiteX1" fmla="*/ 1979 w 168233"/>
              <a:gd name="connsiteY1" fmla="*/ 130628 h 279070"/>
              <a:gd name="connsiteX2" fmla="*/ 168233 w 168233"/>
              <a:gd name="connsiteY2" fmla="*/ 279070 h 279070"/>
            </a:gdLst>
            <a:ahLst/>
            <a:cxnLst>
              <a:cxn ang="0">
                <a:pos x="connsiteX0" y="connsiteY0"/>
              </a:cxn>
              <a:cxn ang="0">
                <a:pos x="connsiteX1" y="connsiteY1"/>
              </a:cxn>
              <a:cxn ang="0">
                <a:pos x="connsiteX2" y="connsiteY2"/>
              </a:cxn>
            </a:cxnLst>
            <a:rect l="l" t="t" r="r" b="b"/>
            <a:pathLst>
              <a:path w="168233" h="279070">
                <a:moveTo>
                  <a:pt x="156358" y="0"/>
                </a:moveTo>
                <a:cubicBezTo>
                  <a:pt x="78179" y="42058"/>
                  <a:pt x="0" y="84116"/>
                  <a:pt x="1979" y="130628"/>
                </a:cubicBezTo>
                <a:cubicBezTo>
                  <a:pt x="3958" y="177140"/>
                  <a:pt x="86095" y="228105"/>
                  <a:pt x="168233" y="279070"/>
                </a:cubicBezTo>
              </a:path>
            </a:pathLst>
          </a:custGeom>
          <a:noFill/>
          <a:ln w="19050" cap="flat" cmpd="sng" algn="ctr">
            <a:solidFill>
              <a:schemeClr val="tx1"/>
            </a:solidFill>
            <a:prstDash val="solid"/>
            <a:round/>
            <a:headEnd type="none" w="med" len="med"/>
            <a:tailEnd type="stealth" w="med" len="med"/>
          </a:ln>
          <a:effectLst/>
        </p:spPr>
        <p:txBody>
          <a:bodyPr rtlCol="0" anchor="ctr"/>
          <a:lstStyle/>
          <a:p>
            <a:pPr algn="ctr"/>
            <a:endParaRPr lang="en-US"/>
          </a:p>
        </p:txBody>
      </p:sp>
      <p:sp>
        <p:nvSpPr>
          <p:cNvPr id="88" name="Freeform 87"/>
          <p:cNvSpPr/>
          <p:nvPr/>
        </p:nvSpPr>
        <p:spPr bwMode="auto">
          <a:xfrm rot="10800000">
            <a:off x="6139538" y="3033140"/>
            <a:ext cx="168233" cy="279070"/>
          </a:xfrm>
          <a:custGeom>
            <a:avLst/>
            <a:gdLst>
              <a:gd name="connsiteX0" fmla="*/ 156358 w 168233"/>
              <a:gd name="connsiteY0" fmla="*/ 0 h 279070"/>
              <a:gd name="connsiteX1" fmla="*/ 1979 w 168233"/>
              <a:gd name="connsiteY1" fmla="*/ 130628 h 279070"/>
              <a:gd name="connsiteX2" fmla="*/ 168233 w 168233"/>
              <a:gd name="connsiteY2" fmla="*/ 279070 h 279070"/>
            </a:gdLst>
            <a:ahLst/>
            <a:cxnLst>
              <a:cxn ang="0">
                <a:pos x="connsiteX0" y="connsiteY0"/>
              </a:cxn>
              <a:cxn ang="0">
                <a:pos x="connsiteX1" y="connsiteY1"/>
              </a:cxn>
              <a:cxn ang="0">
                <a:pos x="connsiteX2" y="connsiteY2"/>
              </a:cxn>
            </a:cxnLst>
            <a:rect l="l" t="t" r="r" b="b"/>
            <a:pathLst>
              <a:path w="168233" h="279070">
                <a:moveTo>
                  <a:pt x="156358" y="0"/>
                </a:moveTo>
                <a:cubicBezTo>
                  <a:pt x="78179" y="42058"/>
                  <a:pt x="0" y="84116"/>
                  <a:pt x="1979" y="130628"/>
                </a:cubicBezTo>
                <a:cubicBezTo>
                  <a:pt x="3958" y="177140"/>
                  <a:pt x="86095" y="228105"/>
                  <a:pt x="168233" y="279070"/>
                </a:cubicBezTo>
              </a:path>
            </a:pathLst>
          </a:custGeom>
          <a:noFill/>
          <a:ln w="19050" cap="flat" cmpd="sng" algn="ctr">
            <a:solidFill>
              <a:schemeClr val="tx1"/>
            </a:solidFill>
            <a:prstDash val="solid"/>
            <a:round/>
            <a:headEnd type="none" w="med" len="med"/>
            <a:tailEnd type="stealth" w="med" len="med"/>
          </a:ln>
          <a:effectLst/>
        </p:spPr>
        <p:txBody>
          <a:bodyPr rtlCol="0" anchor="ctr"/>
          <a:lstStyle/>
          <a:p>
            <a:pPr algn="ctr"/>
            <a:endParaRPr lang="en-US"/>
          </a:p>
        </p:txBody>
      </p:sp>
      <p:sp>
        <p:nvSpPr>
          <p:cNvPr id="89" name="Freeform 88"/>
          <p:cNvSpPr/>
          <p:nvPr/>
        </p:nvSpPr>
        <p:spPr bwMode="auto">
          <a:xfrm rot="10800000">
            <a:off x="5585355" y="3037099"/>
            <a:ext cx="168233" cy="279070"/>
          </a:xfrm>
          <a:custGeom>
            <a:avLst/>
            <a:gdLst>
              <a:gd name="connsiteX0" fmla="*/ 156358 w 168233"/>
              <a:gd name="connsiteY0" fmla="*/ 0 h 279070"/>
              <a:gd name="connsiteX1" fmla="*/ 1979 w 168233"/>
              <a:gd name="connsiteY1" fmla="*/ 130628 h 279070"/>
              <a:gd name="connsiteX2" fmla="*/ 168233 w 168233"/>
              <a:gd name="connsiteY2" fmla="*/ 279070 h 279070"/>
            </a:gdLst>
            <a:ahLst/>
            <a:cxnLst>
              <a:cxn ang="0">
                <a:pos x="connsiteX0" y="connsiteY0"/>
              </a:cxn>
              <a:cxn ang="0">
                <a:pos x="connsiteX1" y="connsiteY1"/>
              </a:cxn>
              <a:cxn ang="0">
                <a:pos x="connsiteX2" y="connsiteY2"/>
              </a:cxn>
            </a:cxnLst>
            <a:rect l="l" t="t" r="r" b="b"/>
            <a:pathLst>
              <a:path w="168233" h="279070">
                <a:moveTo>
                  <a:pt x="156358" y="0"/>
                </a:moveTo>
                <a:cubicBezTo>
                  <a:pt x="78179" y="42058"/>
                  <a:pt x="0" y="84116"/>
                  <a:pt x="1979" y="130628"/>
                </a:cubicBezTo>
                <a:cubicBezTo>
                  <a:pt x="3958" y="177140"/>
                  <a:pt x="86095" y="228105"/>
                  <a:pt x="168233" y="279070"/>
                </a:cubicBezTo>
              </a:path>
            </a:pathLst>
          </a:custGeom>
          <a:noFill/>
          <a:ln w="19050" cap="flat" cmpd="sng" algn="ctr">
            <a:solidFill>
              <a:schemeClr val="tx1"/>
            </a:solidFill>
            <a:prstDash val="solid"/>
            <a:round/>
            <a:headEnd type="none" w="med" len="med"/>
            <a:tailEnd type="stealth" w="med" len="med"/>
          </a:ln>
          <a:effectLst/>
        </p:spPr>
        <p:txBody>
          <a:bodyPr rtlCol="0" anchor="ctr"/>
          <a:lstStyle/>
          <a:p>
            <a:pPr algn="ctr"/>
            <a:endParaRPr lang="en-US"/>
          </a:p>
        </p:txBody>
      </p:sp>
      <p:cxnSp>
        <p:nvCxnSpPr>
          <p:cNvPr id="90" name="Straight Arrow Connector 89"/>
          <p:cNvCxnSpPr>
            <a:stCxn id="71" idx="2"/>
            <a:endCxn id="74" idx="0"/>
          </p:cNvCxnSpPr>
          <p:nvPr/>
        </p:nvCxnSpPr>
        <p:spPr bwMode="auto">
          <a:xfrm rot="5400000">
            <a:off x="5459789" y="3626575"/>
            <a:ext cx="180986" cy="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91" name="Straight Arrow Connector 90"/>
          <p:cNvCxnSpPr>
            <a:stCxn id="72" idx="2"/>
            <a:endCxn id="75" idx="0"/>
          </p:cNvCxnSpPr>
          <p:nvPr/>
        </p:nvCxnSpPr>
        <p:spPr bwMode="auto">
          <a:xfrm rot="5400000">
            <a:off x="6010122" y="3626575"/>
            <a:ext cx="180986" cy="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92" name="Straight Arrow Connector 91"/>
          <p:cNvCxnSpPr>
            <a:stCxn id="73" idx="2"/>
            <a:endCxn id="76" idx="0"/>
          </p:cNvCxnSpPr>
          <p:nvPr/>
        </p:nvCxnSpPr>
        <p:spPr bwMode="auto">
          <a:xfrm rot="5400000">
            <a:off x="6560455" y="3626575"/>
            <a:ext cx="180986" cy="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93" name="Straight Arrow Connector 92"/>
          <p:cNvCxnSpPr>
            <a:stCxn id="74" idx="2"/>
          </p:cNvCxnSpPr>
          <p:nvPr/>
        </p:nvCxnSpPr>
        <p:spPr bwMode="auto">
          <a:xfrm rot="16200000" flipH="1">
            <a:off x="5578604" y="3900410"/>
            <a:ext cx="223721" cy="28036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94" name="Straight Arrow Connector 93"/>
          <p:cNvCxnSpPr>
            <a:stCxn id="75" idx="2"/>
            <a:endCxn id="159" idx="0"/>
          </p:cNvCxnSpPr>
          <p:nvPr/>
        </p:nvCxnSpPr>
        <p:spPr bwMode="auto">
          <a:xfrm rot="16200000" flipH="1">
            <a:off x="5986962" y="4042386"/>
            <a:ext cx="234978" cy="767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95" name="Straight Arrow Connector 94"/>
          <p:cNvCxnSpPr>
            <a:stCxn id="76" idx="2"/>
          </p:cNvCxnSpPr>
          <p:nvPr/>
        </p:nvCxnSpPr>
        <p:spPr bwMode="auto">
          <a:xfrm rot="5400000">
            <a:off x="6414014" y="3915521"/>
            <a:ext cx="223721" cy="25014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96" name="Straight Arrow Connector 95"/>
          <p:cNvCxnSpPr>
            <a:endCxn id="78" idx="0"/>
          </p:cNvCxnSpPr>
          <p:nvPr/>
        </p:nvCxnSpPr>
        <p:spPr bwMode="auto">
          <a:xfrm rot="5400000">
            <a:off x="5984527" y="4898365"/>
            <a:ext cx="243939"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97" name="Straight Arrow Connector 96"/>
          <p:cNvCxnSpPr>
            <a:stCxn id="78" idx="2"/>
            <a:endCxn id="79" idx="0"/>
          </p:cNvCxnSpPr>
          <p:nvPr/>
        </p:nvCxnSpPr>
        <p:spPr bwMode="auto">
          <a:xfrm rot="5400000">
            <a:off x="6032385" y="5314579"/>
            <a:ext cx="148222"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98" name="Straight Arrow Connector 97"/>
          <p:cNvCxnSpPr>
            <a:stCxn id="79" idx="2"/>
            <a:endCxn id="80" idx="0"/>
          </p:cNvCxnSpPr>
          <p:nvPr/>
        </p:nvCxnSpPr>
        <p:spPr bwMode="auto">
          <a:xfrm rot="16200000" flipH="1">
            <a:off x="6031591" y="5683728"/>
            <a:ext cx="151573" cy="176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99" name="Can 98"/>
          <p:cNvSpPr/>
          <p:nvPr/>
        </p:nvSpPr>
        <p:spPr bwMode="auto">
          <a:xfrm>
            <a:off x="7100571" y="2057824"/>
            <a:ext cx="694267" cy="999067"/>
          </a:xfrm>
          <a:prstGeom prst="can">
            <a:avLst/>
          </a:pr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0" name="Rectangle 99"/>
          <p:cNvSpPr/>
          <p:nvPr/>
        </p:nvSpPr>
        <p:spPr bwMode="auto">
          <a:xfrm>
            <a:off x="7168304" y="2354157"/>
            <a:ext cx="440267" cy="220134"/>
          </a:xfrm>
          <a:prstGeom prst="rect">
            <a:avLst/>
          </a:prstGeom>
          <a:solidFill>
            <a:schemeClr val="accent3">
              <a:lumMod val="85000"/>
            </a:schemeClr>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File</a:t>
            </a:r>
            <a:endParaRPr lang="en-US" sz="1200"/>
          </a:p>
        </p:txBody>
      </p:sp>
      <p:sp>
        <p:nvSpPr>
          <p:cNvPr id="101" name="Rectangle 100"/>
          <p:cNvSpPr/>
          <p:nvPr/>
        </p:nvSpPr>
        <p:spPr bwMode="auto">
          <a:xfrm>
            <a:off x="7303771" y="2675891"/>
            <a:ext cx="440267" cy="220134"/>
          </a:xfrm>
          <a:prstGeom prst="rect">
            <a:avLst/>
          </a:prstGeom>
          <a:solidFill>
            <a:schemeClr val="accent3">
              <a:lumMod val="85000"/>
            </a:schemeClr>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File</a:t>
            </a:r>
            <a:endParaRPr lang="en-US" sz="1200"/>
          </a:p>
        </p:txBody>
      </p:sp>
      <p:cxnSp>
        <p:nvCxnSpPr>
          <p:cNvPr id="103" name="Straight Arrow Connector 102"/>
          <p:cNvCxnSpPr>
            <a:endCxn id="78" idx="0"/>
          </p:cNvCxnSpPr>
          <p:nvPr/>
        </p:nvCxnSpPr>
        <p:spPr bwMode="auto">
          <a:xfrm rot="16200000" flipH="1">
            <a:off x="4659440" y="3573278"/>
            <a:ext cx="247897" cy="264621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05" name="Straight Arrow Connector 104"/>
          <p:cNvCxnSpPr>
            <a:endCxn id="22" idx="0"/>
          </p:cNvCxnSpPr>
          <p:nvPr/>
        </p:nvCxnSpPr>
        <p:spPr bwMode="auto">
          <a:xfrm rot="5400000">
            <a:off x="4663399" y="3573279"/>
            <a:ext cx="239981" cy="264621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06" name="TextBox 105"/>
          <p:cNvSpPr txBox="1"/>
          <p:nvPr/>
        </p:nvSpPr>
        <p:spPr>
          <a:xfrm>
            <a:off x="2411331" y="1445805"/>
            <a:ext cx="990977" cy="400110"/>
          </a:xfrm>
          <a:prstGeom prst="rect">
            <a:avLst/>
          </a:prstGeom>
          <a:noFill/>
        </p:spPr>
        <p:txBody>
          <a:bodyPr wrap="none" rtlCol="0">
            <a:spAutoFit/>
          </a:bodyPr>
          <a:lstStyle/>
          <a:p>
            <a:r>
              <a:rPr lang="en-US" smtClean="0"/>
              <a:t>Node 1</a:t>
            </a:r>
            <a:endParaRPr lang="en-US"/>
          </a:p>
        </p:txBody>
      </p:sp>
      <p:sp>
        <p:nvSpPr>
          <p:cNvPr id="107" name="TextBox 106"/>
          <p:cNvSpPr txBox="1"/>
          <p:nvPr/>
        </p:nvSpPr>
        <p:spPr>
          <a:xfrm>
            <a:off x="6108515" y="1437888"/>
            <a:ext cx="990977" cy="400110"/>
          </a:xfrm>
          <a:prstGeom prst="rect">
            <a:avLst/>
          </a:prstGeom>
          <a:noFill/>
        </p:spPr>
        <p:txBody>
          <a:bodyPr wrap="none" rtlCol="0">
            <a:spAutoFit/>
          </a:bodyPr>
          <a:lstStyle/>
          <a:p>
            <a:r>
              <a:rPr lang="en-US" smtClean="0"/>
              <a:t>Node 2</a:t>
            </a:r>
            <a:endParaRPr lang="en-US"/>
          </a:p>
        </p:txBody>
      </p:sp>
      <p:sp>
        <p:nvSpPr>
          <p:cNvPr id="108" name="TextBox 107"/>
          <p:cNvSpPr txBox="1"/>
          <p:nvPr/>
        </p:nvSpPr>
        <p:spPr>
          <a:xfrm>
            <a:off x="1531917" y="3043036"/>
            <a:ext cx="1074717" cy="307777"/>
          </a:xfrm>
          <a:prstGeom prst="rect">
            <a:avLst/>
          </a:prstGeom>
          <a:noFill/>
        </p:spPr>
        <p:txBody>
          <a:bodyPr wrap="square" rtlCol="0">
            <a:spAutoFit/>
          </a:bodyPr>
          <a:lstStyle/>
          <a:p>
            <a:r>
              <a:rPr lang="en-US" sz="1400" smtClean="0"/>
              <a:t>File system</a:t>
            </a:r>
            <a:endParaRPr lang="en-US" sz="1400"/>
          </a:p>
        </p:txBody>
      </p:sp>
      <p:sp>
        <p:nvSpPr>
          <p:cNvPr id="109" name="TextBox 108"/>
          <p:cNvSpPr txBox="1"/>
          <p:nvPr/>
        </p:nvSpPr>
        <p:spPr>
          <a:xfrm>
            <a:off x="6909461" y="3082621"/>
            <a:ext cx="1074717" cy="307777"/>
          </a:xfrm>
          <a:prstGeom prst="rect">
            <a:avLst/>
          </a:prstGeom>
          <a:noFill/>
        </p:spPr>
        <p:txBody>
          <a:bodyPr wrap="square" rtlCol="0">
            <a:spAutoFit/>
          </a:bodyPr>
          <a:lstStyle/>
          <a:p>
            <a:r>
              <a:rPr lang="en-US" sz="1400" smtClean="0"/>
              <a:t>File system</a:t>
            </a:r>
            <a:endParaRPr lang="en-US" sz="1400"/>
          </a:p>
        </p:txBody>
      </p:sp>
      <p:cxnSp>
        <p:nvCxnSpPr>
          <p:cNvPr id="111" name="Shape 110"/>
          <p:cNvCxnSpPr>
            <a:stCxn id="25" idx="1"/>
            <a:endCxn id="108" idx="2"/>
          </p:cNvCxnSpPr>
          <p:nvPr/>
        </p:nvCxnSpPr>
        <p:spPr bwMode="auto">
          <a:xfrm rot="10800000">
            <a:off x="2069277" y="3350814"/>
            <a:ext cx="668867" cy="2646925"/>
          </a:xfrm>
          <a:prstGeom prst="bentConnector2">
            <a:avLst/>
          </a:prstGeom>
          <a:solidFill>
            <a:schemeClr val="accent1"/>
          </a:solidFill>
          <a:ln w="19050" cap="flat" cmpd="sng" algn="ctr">
            <a:solidFill>
              <a:schemeClr val="tx1"/>
            </a:solidFill>
            <a:prstDash val="dash"/>
            <a:round/>
            <a:headEnd type="none" w="med" len="med"/>
            <a:tailEnd type="arrow"/>
          </a:ln>
          <a:effectLst/>
        </p:spPr>
      </p:cxnSp>
      <p:cxnSp>
        <p:nvCxnSpPr>
          <p:cNvPr id="113" name="Shape 112"/>
          <p:cNvCxnSpPr>
            <a:stCxn id="80" idx="3"/>
            <a:endCxn id="109" idx="2"/>
          </p:cNvCxnSpPr>
          <p:nvPr/>
        </p:nvCxnSpPr>
        <p:spPr bwMode="auto">
          <a:xfrm flipV="1">
            <a:off x="6832158" y="3390398"/>
            <a:ext cx="614662" cy="2611298"/>
          </a:xfrm>
          <a:prstGeom prst="bentConnector2">
            <a:avLst/>
          </a:prstGeom>
          <a:solidFill>
            <a:schemeClr val="accent1"/>
          </a:solidFill>
          <a:ln w="19050" cap="flat" cmpd="sng" algn="ctr">
            <a:solidFill>
              <a:schemeClr val="tx1"/>
            </a:solidFill>
            <a:prstDash val="dash"/>
            <a:round/>
            <a:headEnd type="none" w="med" len="med"/>
            <a:tailEnd type="arrow"/>
          </a:ln>
          <a:effectLst/>
        </p:spPr>
      </p:cxnSp>
      <p:cxnSp>
        <p:nvCxnSpPr>
          <p:cNvPr id="115" name="Straight Arrow Connector 114"/>
          <p:cNvCxnSpPr>
            <a:endCxn id="11" idx="1"/>
          </p:cNvCxnSpPr>
          <p:nvPr/>
        </p:nvCxnSpPr>
        <p:spPr bwMode="auto">
          <a:xfrm>
            <a:off x="2412460" y="2384781"/>
            <a:ext cx="339207" cy="1588"/>
          </a:xfrm>
          <a:prstGeom prst="straightConnector1">
            <a:avLst/>
          </a:prstGeom>
          <a:solidFill>
            <a:schemeClr val="accent1"/>
          </a:solidFill>
          <a:ln w="19050" cap="flat" cmpd="sng" algn="ctr">
            <a:solidFill>
              <a:schemeClr val="tx1"/>
            </a:solidFill>
            <a:prstDash val="dash"/>
            <a:round/>
            <a:headEnd type="none" w="med" len="med"/>
            <a:tailEnd type="arrow"/>
          </a:ln>
          <a:effectLst/>
        </p:spPr>
      </p:cxnSp>
      <p:cxnSp>
        <p:nvCxnSpPr>
          <p:cNvPr id="118" name="Straight Arrow Connector 117"/>
          <p:cNvCxnSpPr/>
          <p:nvPr/>
        </p:nvCxnSpPr>
        <p:spPr bwMode="auto">
          <a:xfrm flipH="1">
            <a:off x="6757482" y="2362083"/>
            <a:ext cx="339207" cy="1588"/>
          </a:xfrm>
          <a:prstGeom prst="straightConnector1">
            <a:avLst/>
          </a:prstGeom>
          <a:solidFill>
            <a:schemeClr val="accent1"/>
          </a:solidFill>
          <a:ln w="19050" cap="flat" cmpd="sng" algn="ctr">
            <a:solidFill>
              <a:schemeClr val="tx1"/>
            </a:solidFill>
            <a:prstDash val="dash"/>
            <a:round/>
            <a:headEnd type="none" w="med" len="med"/>
            <a:tailEnd type="arrow"/>
          </a:ln>
          <a:effectLst/>
        </p:spPr>
      </p:cxnSp>
      <p:sp>
        <p:nvSpPr>
          <p:cNvPr id="158" name="Rectangle 157"/>
          <p:cNvSpPr/>
          <p:nvPr/>
        </p:nvSpPr>
        <p:spPr bwMode="auto">
          <a:xfrm>
            <a:off x="2958306" y="4159754"/>
            <a:ext cx="1007534" cy="227202"/>
          </a:xfrm>
          <a:prstGeom prst="rect">
            <a:avLst/>
          </a:prstGeom>
          <a:solidFill>
            <a:srgbClr val="C000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Combine</a:t>
            </a:r>
            <a:endParaRPr lang="en-US" sz="1200"/>
          </a:p>
        </p:txBody>
      </p:sp>
      <p:sp>
        <p:nvSpPr>
          <p:cNvPr id="159" name="Rectangle 158"/>
          <p:cNvSpPr/>
          <p:nvPr/>
        </p:nvSpPr>
        <p:spPr bwMode="auto">
          <a:xfrm>
            <a:off x="5604521" y="4163712"/>
            <a:ext cx="1007534" cy="227202"/>
          </a:xfrm>
          <a:prstGeom prst="rect">
            <a:avLst/>
          </a:prstGeom>
          <a:solidFill>
            <a:srgbClr val="C000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Combine</a:t>
            </a:r>
            <a:endParaRPr lang="en-US" sz="1200"/>
          </a:p>
        </p:txBody>
      </p:sp>
      <p:cxnSp>
        <p:nvCxnSpPr>
          <p:cNvPr id="181" name="Straight Arrow Connector 180"/>
          <p:cNvCxnSpPr>
            <a:stCxn id="158" idx="2"/>
            <a:endCxn id="21" idx="0"/>
          </p:cNvCxnSpPr>
          <p:nvPr/>
        </p:nvCxnSpPr>
        <p:spPr bwMode="auto">
          <a:xfrm rot="5400000">
            <a:off x="3382037" y="4465200"/>
            <a:ext cx="158281" cy="179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83" name="Straight Arrow Connector 182"/>
          <p:cNvCxnSpPr>
            <a:stCxn id="159" idx="2"/>
            <a:endCxn id="77" idx="0"/>
          </p:cNvCxnSpPr>
          <p:nvPr/>
        </p:nvCxnSpPr>
        <p:spPr bwMode="auto">
          <a:xfrm rot="5400000">
            <a:off x="6028252" y="4469158"/>
            <a:ext cx="158281" cy="179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04" name="TextBox 103"/>
          <p:cNvSpPr txBox="1"/>
          <p:nvPr/>
        </p:nvSpPr>
        <p:spPr>
          <a:xfrm>
            <a:off x="107578" y="3765176"/>
            <a:ext cx="1357808" cy="1421928"/>
          </a:xfrm>
          <a:prstGeom prst="rect">
            <a:avLst/>
          </a:prstGeom>
          <a:noFill/>
        </p:spPr>
        <p:txBody>
          <a:bodyPr wrap="none" rtlCol="0">
            <a:spAutoFit/>
          </a:bodyPr>
          <a:lstStyle/>
          <a:p>
            <a:pPr algn="l"/>
            <a:r>
              <a:rPr lang="en-US" sz="1600" smtClean="0">
                <a:solidFill>
                  <a:srgbClr val="FF0000"/>
                </a:solidFill>
              </a:rPr>
              <a:t>Shuffle really</a:t>
            </a:r>
            <a:br>
              <a:rPr lang="en-US" sz="1600" smtClean="0">
                <a:solidFill>
                  <a:srgbClr val="FF0000"/>
                </a:solidFill>
              </a:rPr>
            </a:br>
            <a:r>
              <a:rPr lang="en-US" sz="1600" smtClean="0">
                <a:solidFill>
                  <a:srgbClr val="FF0000"/>
                </a:solidFill>
              </a:rPr>
              <a:t>consists of</a:t>
            </a:r>
            <a:br>
              <a:rPr lang="en-US" sz="1600" smtClean="0">
                <a:solidFill>
                  <a:srgbClr val="FF0000"/>
                </a:solidFill>
              </a:rPr>
            </a:br>
            <a:r>
              <a:rPr lang="en-US" sz="1600" smtClean="0">
                <a:solidFill>
                  <a:srgbClr val="FF0000"/>
                </a:solidFill>
              </a:rPr>
              <a:t>two parts:</a:t>
            </a:r>
          </a:p>
          <a:p>
            <a:pPr algn="l">
              <a:buFont typeface="Arial" pitchFamily="34" charset="0"/>
              <a:buChar char="•"/>
            </a:pPr>
            <a:r>
              <a:rPr lang="en-US" sz="1600" smtClean="0">
                <a:solidFill>
                  <a:srgbClr val="FF0000"/>
                </a:solidFill>
              </a:rPr>
              <a:t> Partition</a:t>
            </a:r>
          </a:p>
          <a:p>
            <a:pPr algn="l">
              <a:buFont typeface="Arial" pitchFamily="34" charset="0"/>
              <a:buChar char="•"/>
            </a:pPr>
            <a:r>
              <a:rPr lang="en-US" sz="1600" smtClean="0">
                <a:solidFill>
                  <a:srgbClr val="FF0000"/>
                </a:solidFill>
              </a:rPr>
              <a:t> Sort</a:t>
            </a:r>
            <a:endParaRPr lang="en-US" sz="1600">
              <a:solidFill>
                <a:srgbClr val="FF0000"/>
              </a:solidFill>
            </a:endParaRPr>
          </a:p>
        </p:txBody>
      </p:sp>
      <p:cxnSp>
        <p:nvCxnSpPr>
          <p:cNvPr id="112" name="Straight Arrow Connector 111"/>
          <p:cNvCxnSpPr/>
          <p:nvPr/>
        </p:nvCxnSpPr>
        <p:spPr bwMode="auto">
          <a:xfrm flipV="1">
            <a:off x="1111624" y="4634753"/>
            <a:ext cx="1739152" cy="9861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16" name="Straight Arrow Connector 115"/>
          <p:cNvCxnSpPr/>
          <p:nvPr/>
        </p:nvCxnSpPr>
        <p:spPr bwMode="auto">
          <a:xfrm>
            <a:off x="744071" y="4984376"/>
            <a:ext cx="2142564" cy="143436"/>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02" name="TextBox 101"/>
          <p:cNvSpPr txBox="1"/>
          <p:nvPr/>
        </p:nvSpPr>
        <p:spPr>
          <a:xfrm>
            <a:off x="6467879" y="6611779"/>
            <a:ext cx="1180131" cy="246221"/>
          </a:xfrm>
          <a:prstGeom prst="rect">
            <a:avLst/>
          </a:prstGeom>
          <a:noFill/>
        </p:spPr>
        <p:txBody>
          <a:bodyPr wrap="none" rtlCol="0">
            <a:spAutoFit/>
          </a:bodyPr>
          <a:lstStyle/>
          <a:p>
            <a:r>
              <a:rPr lang="en-US" sz="1000" smtClean="0"/>
              <a:t>Example: Hadoop</a:t>
            </a:r>
            <a:endParaRPr lang="en-US" sz="1000"/>
          </a:p>
        </p:txBody>
      </p:sp>
    </p:spTree>
    <p:extLst>
      <p:ext uri="{BB962C8B-B14F-4D97-AF65-F5344CB8AC3E}">
        <p14:creationId xmlns:p14="http://schemas.microsoft.com/office/powerpoint/2010/main" val="326171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12"/>
                                        </p:tgtEl>
                                        <p:attrNameLst>
                                          <p:attrName>style.visibility</p:attrName>
                                        </p:attrNameLst>
                                      </p:cBhvr>
                                      <p:to>
                                        <p:strVal val="visible"/>
                                      </p:to>
                                    </p:set>
                                    <p:animEffect transition="in" filter="wipe(left)">
                                      <p:cBhvr>
                                        <p:cTn id="10" dur="500"/>
                                        <p:tgtEl>
                                          <p:spTgt spid="112"/>
                                        </p:tgtEl>
                                      </p:cBhvr>
                                    </p:animEffect>
                                  </p:childTnLst>
                                </p:cTn>
                              </p:par>
                              <p:par>
                                <p:cTn id="11" presetID="22" presetClass="entr" presetSubtype="8" fill="hold" nodeType="with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wipe(left)">
                                      <p:cBhvr>
                                        <p:cTn id="13"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Sorting</a:t>
            </a:r>
            <a:endParaRPr lang="en-US" dirty="0"/>
          </a:p>
        </p:txBody>
      </p:sp>
      <p:sp>
        <p:nvSpPr>
          <p:cNvPr id="3" name="Content Placeholder 2"/>
          <p:cNvSpPr>
            <a:spLocks noGrp="1"/>
          </p:cNvSpPr>
          <p:nvPr>
            <p:ph idx="1"/>
          </p:nvPr>
        </p:nvSpPr>
        <p:spPr/>
        <p:txBody>
          <a:bodyPr/>
          <a:lstStyle/>
          <a:p>
            <a:r>
              <a:rPr lang="en-US" dirty="0"/>
              <a:t>Runtime guarantees that reduce keys will be presented to </a:t>
            </a:r>
            <a:r>
              <a:rPr lang="en-US" dirty="0">
                <a:latin typeface="Consolas"/>
                <a:cs typeface="Consolas"/>
              </a:rPr>
              <a:t>reduce</a:t>
            </a:r>
            <a:r>
              <a:rPr lang="en-US" dirty="0"/>
              <a:t> in sorted </a:t>
            </a:r>
            <a:r>
              <a:rPr lang="en-US" dirty="0" smtClean="0"/>
              <a:t>order</a:t>
            </a:r>
          </a:p>
          <a:p>
            <a:pPr lvl="1"/>
            <a:r>
              <a:rPr lang="en-US" dirty="0" smtClean="0"/>
              <a:t>Convenient result of the Shuffle stage</a:t>
            </a:r>
            <a:endParaRPr lang="en-US" dirty="0"/>
          </a:p>
          <a:p>
            <a:endParaRPr lang="en-US" dirty="0" smtClean="0"/>
          </a:p>
          <a:p>
            <a:r>
              <a:rPr lang="en-US" dirty="0" smtClean="0"/>
              <a:t>What if in addition to sorting by key, we also need to sort by value?</a:t>
            </a:r>
          </a:p>
          <a:p>
            <a:r>
              <a:rPr lang="en-US" dirty="0" smtClean="0"/>
              <a:t>Obvious solution is to buffer all values in the reducer and then sort them before additional processing</a:t>
            </a:r>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44</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388595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Shuffle as a sorting mechanism</a:t>
            </a:r>
            <a:endParaRPr lang="en-US" dirty="0"/>
          </a:p>
        </p:txBody>
      </p:sp>
      <p:sp>
        <p:nvSpPr>
          <p:cNvPr id="3" name="Content Placeholder 2"/>
          <p:cNvSpPr>
            <a:spLocks noGrp="1"/>
          </p:cNvSpPr>
          <p:nvPr>
            <p:ph idx="1"/>
          </p:nvPr>
        </p:nvSpPr>
        <p:spPr/>
        <p:txBody>
          <a:bodyPr/>
          <a:lstStyle/>
          <a:p>
            <a:r>
              <a:rPr lang="en-US" dirty="0" smtClean="0"/>
              <a:t>We can exploit the per-node sorting operation done by the Shuffle stage</a:t>
            </a:r>
          </a:p>
          <a:p>
            <a:r>
              <a:rPr lang="en-US" dirty="0" smtClean="0"/>
              <a:t>Perform a “value</a:t>
            </a:r>
            <a:r>
              <a:rPr lang="en-US" dirty="0"/>
              <a:t>-to-key </a:t>
            </a:r>
            <a:r>
              <a:rPr lang="en-US" dirty="0" smtClean="0"/>
              <a:t>conversion”</a:t>
            </a:r>
            <a:endParaRPr lang="en-US" dirty="0"/>
          </a:p>
          <a:p>
            <a:pPr lvl="1"/>
            <a:r>
              <a:rPr lang="en-US" dirty="0" smtClean="0">
                <a:latin typeface="Consolas"/>
                <a:cs typeface="Consolas"/>
              </a:rPr>
              <a:t>map</a:t>
            </a:r>
            <a:r>
              <a:rPr lang="en-US" dirty="0" smtClean="0"/>
              <a:t>: Instead of emitting (reduce key, value), move the field in value that we want to sort on to the reduce key</a:t>
            </a:r>
          </a:p>
          <a:p>
            <a:pPr lvl="2"/>
            <a:r>
              <a:rPr lang="en-US" dirty="0" smtClean="0"/>
              <a:t>e.g., to sort by time: emit(&lt;id, timestamp&gt;, value)</a:t>
            </a:r>
          </a:p>
          <a:p>
            <a:pPr lvl="1"/>
            <a:r>
              <a:rPr lang="en-US" dirty="0" smtClean="0"/>
              <a:t>Need a custom </a:t>
            </a:r>
            <a:r>
              <a:rPr lang="en-US" dirty="0" err="1" smtClean="0"/>
              <a:t>partitioner</a:t>
            </a:r>
            <a:r>
              <a:rPr lang="en-US" dirty="0" smtClean="0"/>
              <a:t> to ensure that all pairs with the same original reduce key are shuffled to the same reducer</a:t>
            </a:r>
          </a:p>
          <a:p>
            <a:pPr lvl="1"/>
            <a:r>
              <a:rPr lang="en-US" dirty="0" smtClean="0">
                <a:latin typeface="Consolas"/>
                <a:cs typeface="Consolas"/>
              </a:rPr>
              <a:t>reduce</a:t>
            </a:r>
            <a:r>
              <a:rPr lang="en-US" dirty="0" smtClean="0"/>
              <a:t>: Receive all key-value pairs in the sorted order but values are split across multiple keys</a:t>
            </a:r>
          </a:p>
          <a:p>
            <a:pPr lvl="1"/>
            <a:r>
              <a:rPr lang="en-US" dirty="0" smtClean="0"/>
              <a:t>Need to preserve state across invocations of reduce to maintain the right processing context</a:t>
            </a:r>
          </a:p>
          <a:p>
            <a:pPr lvl="2"/>
            <a:r>
              <a:rPr lang="en-US" dirty="0" smtClean="0"/>
              <a:t>e.g., know when current item identified by id ends and next one starts</a:t>
            </a:r>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45</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13269875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 for today</a:t>
            </a:r>
            <a:endParaRPr lang="en-US"/>
          </a:p>
        </p:txBody>
      </p:sp>
      <p:sp>
        <p:nvSpPr>
          <p:cNvPr id="3" name="Content Placeholder 2"/>
          <p:cNvSpPr>
            <a:spLocks noGrp="1"/>
          </p:cNvSpPr>
          <p:nvPr>
            <p:ph idx="1"/>
          </p:nvPr>
        </p:nvSpPr>
        <p:spPr>
          <a:xfrm>
            <a:off x="990600" y="1658937"/>
            <a:ext cx="7772400" cy="4602013"/>
          </a:xfrm>
        </p:spPr>
        <p:txBody>
          <a:bodyPr/>
          <a:lstStyle/>
          <a:p>
            <a:r>
              <a:rPr lang="en-US" dirty="0" smtClean="0">
                <a:solidFill>
                  <a:srgbClr val="92D050"/>
                </a:solidFill>
              </a:rPr>
              <a:t>Introduction</a:t>
            </a:r>
          </a:p>
          <a:p>
            <a:pPr lvl="1"/>
            <a:r>
              <a:rPr lang="en-US" dirty="0" smtClean="0">
                <a:solidFill>
                  <a:srgbClr val="92D050"/>
                </a:solidFill>
              </a:rPr>
              <a:t>Census example</a:t>
            </a:r>
          </a:p>
          <a:p>
            <a:r>
              <a:rPr lang="en-US" dirty="0" err="1">
                <a:solidFill>
                  <a:srgbClr val="92D050"/>
                </a:solidFill>
              </a:rPr>
              <a:t>MapReduce</a:t>
            </a:r>
            <a:r>
              <a:rPr lang="en-US" dirty="0">
                <a:solidFill>
                  <a:srgbClr val="92D050"/>
                </a:solidFill>
              </a:rPr>
              <a:t> architecture</a:t>
            </a:r>
          </a:p>
          <a:p>
            <a:pPr lvl="1"/>
            <a:r>
              <a:rPr lang="en-US" dirty="0">
                <a:solidFill>
                  <a:srgbClr val="92D050"/>
                </a:solidFill>
              </a:rPr>
              <a:t>Programming model, data flow</a:t>
            </a:r>
          </a:p>
          <a:p>
            <a:pPr lvl="1"/>
            <a:r>
              <a:rPr lang="en-US" dirty="0">
                <a:solidFill>
                  <a:srgbClr val="92D050"/>
                </a:solidFill>
              </a:rPr>
              <a:t>Details, fault tolerance, challenges, etc.</a:t>
            </a:r>
          </a:p>
          <a:p>
            <a:r>
              <a:rPr lang="en-US" dirty="0">
                <a:solidFill>
                  <a:srgbClr val="92D050"/>
                </a:solidFill>
              </a:rPr>
              <a:t>Single-pass algorithms in </a:t>
            </a:r>
            <a:r>
              <a:rPr lang="en-US" dirty="0" err="1">
                <a:solidFill>
                  <a:srgbClr val="92D050"/>
                </a:solidFill>
              </a:rPr>
              <a:t>MapReduce</a:t>
            </a:r>
            <a:endParaRPr lang="en-US" dirty="0">
              <a:solidFill>
                <a:srgbClr val="92D050"/>
              </a:solidFill>
            </a:endParaRPr>
          </a:p>
          <a:p>
            <a:pPr lvl="1"/>
            <a:r>
              <a:rPr lang="en-US" dirty="0">
                <a:solidFill>
                  <a:srgbClr val="92D050"/>
                </a:solidFill>
              </a:rPr>
              <a:t>Filtering, aggregation, intersections and joins</a:t>
            </a:r>
          </a:p>
          <a:p>
            <a:pPr lvl="1"/>
            <a:r>
              <a:rPr lang="en-US" dirty="0">
                <a:solidFill>
                  <a:srgbClr val="92D050"/>
                </a:solidFill>
              </a:rPr>
              <a:t>Sorting</a:t>
            </a:r>
          </a:p>
          <a:p>
            <a:pPr lvl="1"/>
            <a:r>
              <a:rPr lang="en-US" dirty="0" smtClean="0">
                <a:solidFill>
                  <a:srgbClr val="FF9900"/>
                </a:solidFill>
              </a:rPr>
              <a:t>Strengths and weaknesses</a:t>
            </a:r>
          </a:p>
          <a:p>
            <a:r>
              <a:rPr lang="en-US" dirty="0" smtClean="0">
                <a:solidFill>
                  <a:srgbClr val="000000"/>
                </a:solidFill>
              </a:rPr>
              <a:t>A </a:t>
            </a:r>
            <a:r>
              <a:rPr lang="en-US" dirty="0">
                <a:solidFill>
                  <a:srgbClr val="000000"/>
                </a:solidFill>
              </a:rPr>
              <a:t>brief overview of </a:t>
            </a:r>
            <a:r>
              <a:rPr lang="en-US" dirty="0" err="1" smtClean="0">
                <a:solidFill>
                  <a:srgbClr val="000000"/>
                </a:solidFill>
              </a:rPr>
              <a:t>Hadoop</a:t>
            </a:r>
            <a:endParaRPr lang="en-US" dirty="0" smtClean="0">
              <a:solidFill>
                <a:srgbClr val="000000"/>
              </a:solidFill>
            </a:endParaRPr>
          </a:p>
        </p:txBody>
      </p:sp>
      <p:sp>
        <p:nvSpPr>
          <p:cNvPr id="4" name="Slide Number Placeholder 3"/>
          <p:cNvSpPr>
            <a:spLocks noGrp="1"/>
          </p:cNvSpPr>
          <p:nvPr>
            <p:ph type="sldNum" sz="quarter" idx="10"/>
          </p:nvPr>
        </p:nvSpPr>
        <p:spPr/>
        <p:txBody>
          <a:bodyPr/>
          <a:lstStyle/>
          <a:p>
            <a:fld id="{103F590D-1EE3-4679-BAB2-47D8C4772F51}" type="slidenum">
              <a:rPr lang="en-GB" smtClean="0"/>
              <a:pPr/>
              <a:t>46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5034943" y="4988773"/>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11083"/>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3354751" y="1666679"/>
            <a:ext cx="495300" cy="495300"/>
          </a:xfrm>
          <a:prstGeom prst="rect">
            <a:avLst/>
          </a:prstGeom>
          <a:noFill/>
        </p:spPr>
      </p:pic>
      <p:pic>
        <p:nvPicPr>
          <p:cNvPr id="12"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3691823" y="2079055"/>
            <a:ext cx="495300" cy="495300"/>
          </a:xfrm>
          <a:prstGeom prst="rect">
            <a:avLst/>
          </a:prstGeom>
          <a:noFill/>
        </p:spPr>
      </p:pic>
      <p:pic>
        <p:nvPicPr>
          <p:cNvPr id="1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339010" y="2972325"/>
            <a:ext cx="495300" cy="495300"/>
          </a:xfrm>
          <a:prstGeom prst="rect">
            <a:avLst/>
          </a:prstGeom>
          <a:noFill/>
        </p:spPr>
      </p:pic>
      <p:pic>
        <p:nvPicPr>
          <p:cNvPr id="13"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226846" y="2529384"/>
            <a:ext cx="495300" cy="495300"/>
          </a:xfrm>
          <a:prstGeom prst="rect">
            <a:avLst/>
          </a:prstGeom>
          <a:noFill/>
        </p:spPr>
      </p:pic>
      <p:pic>
        <p:nvPicPr>
          <p:cNvPr id="14"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245418" y="3336401"/>
            <a:ext cx="495300" cy="495300"/>
          </a:xfrm>
          <a:prstGeom prst="rect">
            <a:avLst/>
          </a:prstGeom>
          <a:noFill/>
        </p:spPr>
      </p:pic>
      <p:pic>
        <p:nvPicPr>
          <p:cNvPr id="15"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887262" y="4229670"/>
            <a:ext cx="495300" cy="495300"/>
          </a:xfrm>
          <a:prstGeom prst="rect">
            <a:avLst/>
          </a:prstGeom>
          <a:noFill/>
        </p:spPr>
      </p:pic>
      <p:pic>
        <p:nvPicPr>
          <p:cNvPr id="17"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2647317" y="4637027"/>
            <a:ext cx="495300" cy="495300"/>
          </a:xfrm>
          <a:prstGeom prst="rect">
            <a:avLst/>
          </a:prstGeom>
          <a:noFill/>
        </p:spPr>
      </p:pic>
    </p:spTree>
    <p:extLst>
      <p:ext uri="{BB962C8B-B14F-4D97-AF65-F5344CB8AC3E}">
        <p14:creationId xmlns:p14="http://schemas.microsoft.com/office/powerpoint/2010/main" val="16585939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Strengths and weaknesses</a:t>
            </a:r>
          </a:p>
        </p:txBody>
      </p:sp>
      <p:sp>
        <p:nvSpPr>
          <p:cNvPr id="28675" name="Content Placeholder 2"/>
          <p:cNvSpPr>
            <a:spLocks noGrp="1"/>
          </p:cNvSpPr>
          <p:nvPr>
            <p:ph idx="1"/>
          </p:nvPr>
        </p:nvSpPr>
        <p:spPr>
          <a:xfrm>
            <a:off x="990600" y="1420009"/>
            <a:ext cx="7772400" cy="5016650"/>
          </a:xfrm>
        </p:spPr>
        <p:txBody>
          <a:bodyPr/>
          <a:lstStyle/>
          <a:p>
            <a:r>
              <a:rPr lang="en-US" smtClean="0"/>
              <a:t>What problems can you solve well with MapReduce?</a:t>
            </a:r>
          </a:p>
          <a:p>
            <a:pPr lvl="1"/>
            <a:r>
              <a:rPr lang="en-US" smtClean="0"/>
              <a:t>... in a single pass?</a:t>
            </a:r>
          </a:p>
          <a:p>
            <a:pPr lvl="1"/>
            <a:r>
              <a:rPr lang="en-US" smtClean="0"/>
              <a:t>... in multiple passes?</a:t>
            </a:r>
          </a:p>
          <a:p>
            <a:endParaRPr lang="en-US" sz="1200" smtClean="0"/>
          </a:p>
          <a:p>
            <a:r>
              <a:rPr lang="en-US" smtClean="0"/>
              <a:t>Are there problems you cannot solve efficiently with MapReduce?</a:t>
            </a:r>
          </a:p>
          <a:p>
            <a:endParaRPr lang="en-US" sz="1200" smtClean="0"/>
          </a:p>
          <a:p>
            <a:r>
              <a:rPr lang="en-US" smtClean="0"/>
              <a:t>Are there problems it can't solve at all?</a:t>
            </a:r>
          </a:p>
          <a:p>
            <a:endParaRPr lang="en-US" sz="1200" smtClean="0"/>
          </a:p>
          <a:p>
            <a:r>
              <a:rPr lang="en-US" smtClean="0"/>
              <a:t>How does it compare to other ways of doing large-scale data analysis?</a:t>
            </a:r>
          </a:p>
          <a:p>
            <a:pPr lvl="1"/>
            <a:r>
              <a:rPr lang="en-US" smtClean="0"/>
              <a:t>Is MapReduce always the fastest/most efficient way?</a:t>
            </a:r>
          </a:p>
        </p:txBody>
      </p:sp>
      <p:sp>
        <p:nvSpPr>
          <p:cNvPr id="28676" name="Slide Number Placeholder 3"/>
          <p:cNvSpPr>
            <a:spLocks noGrp="1"/>
          </p:cNvSpPr>
          <p:nvPr>
            <p:ph type="sldNum" sz="quarter" idx="4294967295"/>
          </p:nvPr>
        </p:nvSpPr>
        <p:spPr>
          <a:xfrm>
            <a:off x="6731000" y="6229350"/>
            <a:ext cx="1905000" cy="457200"/>
          </a:xfrm>
          <a:prstGeom prst="rect">
            <a:avLst/>
          </a:prstGeom>
          <a:noFill/>
        </p:spPr>
        <p:txBody>
          <a:bodyPr/>
          <a:lstStyle/>
          <a:p>
            <a:fld id="{570D689D-6568-454C-A295-33396E09D888}" type="slidenum">
              <a:rPr lang="en-US"/>
              <a:pPr/>
              <a:t>47</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37001415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Recap: MapReduce algorithms</a:t>
            </a:r>
            <a:endParaRPr lang="en-US"/>
          </a:p>
        </p:txBody>
      </p:sp>
      <p:sp>
        <p:nvSpPr>
          <p:cNvPr id="3" name="Content Placeholder 2"/>
          <p:cNvSpPr>
            <a:spLocks noGrp="1"/>
          </p:cNvSpPr>
          <p:nvPr>
            <p:ph idx="1"/>
          </p:nvPr>
        </p:nvSpPr>
        <p:spPr/>
        <p:txBody>
          <a:bodyPr/>
          <a:lstStyle/>
          <a:p>
            <a:r>
              <a:rPr lang="en-US" dirty="0" smtClean="0"/>
              <a:t>A variety of different tasks can be expressed as a single-pass </a:t>
            </a:r>
            <a:r>
              <a:rPr lang="en-US" dirty="0" err="1" smtClean="0"/>
              <a:t>MapReduce</a:t>
            </a:r>
            <a:r>
              <a:rPr lang="en-US" dirty="0" smtClean="0"/>
              <a:t> program</a:t>
            </a:r>
          </a:p>
          <a:p>
            <a:pPr lvl="1"/>
            <a:r>
              <a:rPr lang="en-US" dirty="0" smtClean="0"/>
              <a:t>Filtering and aggregation + combinations of the two</a:t>
            </a:r>
          </a:p>
          <a:p>
            <a:pPr lvl="1"/>
            <a:r>
              <a:rPr lang="en-US" dirty="0" smtClean="0"/>
              <a:t>Joins on shared elements</a:t>
            </a:r>
          </a:p>
          <a:p>
            <a:pPr lvl="1"/>
            <a:r>
              <a:rPr lang="en-US" dirty="0" smtClean="0"/>
              <a:t>If we allow multiple </a:t>
            </a:r>
            <a:r>
              <a:rPr lang="en-US" dirty="0" err="1" smtClean="0"/>
              <a:t>MapReduce</a:t>
            </a:r>
            <a:r>
              <a:rPr lang="en-US" dirty="0" smtClean="0"/>
              <a:t> passes or even </a:t>
            </a:r>
            <a:r>
              <a:rPr lang="en-US" dirty="0" err="1" smtClean="0"/>
              <a:t>fixpoint</a:t>
            </a:r>
            <a:r>
              <a:rPr lang="en-US" dirty="0" smtClean="0"/>
              <a:t> iteration, we can do even more</a:t>
            </a:r>
          </a:p>
          <a:p>
            <a:pPr lvl="2"/>
            <a:r>
              <a:rPr lang="en-US" dirty="0" smtClean="0"/>
              <a:t>We will see examples later, including PageRank</a:t>
            </a:r>
          </a:p>
          <a:p>
            <a:pPr lvl="1"/>
            <a:endParaRPr lang="en-US" dirty="0" smtClean="0"/>
          </a:p>
          <a:p>
            <a:r>
              <a:rPr lang="en-US" dirty="0" smtClean="0"/>
              <a:t>But it does not work for all tasks</a:t>
            </a:r>
          </a:p>
          <a:p>
            <a:pPr lvl="1"/>
            <a:r>
              <a:rPr lang="en-US" dirty="0" smtClean="0"/>
              <a:t>Sorting doesn't work at all, at least in the abstract model, but the implementations support it</a:t>
            </a:r>
          </a:p>
          <a:p>
            <a:pPr lvl="1"/>
            <a:r>
              <a:rPr lang="en-US" dirty="0" smtClean="0"/>
              <a:t>Algorithms that depend on shared global state during processing are difficult to implement</a:t>
            </a:r>
          </a:p>
          <a:p>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48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30066548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references</a:t>
            </a:r>
            <a:endParaRPr lang="en-US" dirty="0"/>
          </a:p>
        </p:txBody>
      </p:sp>
      <p:sp>
        <p:nvSpPr>
          <p:cNvPr id="3" name="Content Placeholder 2"/>
          <p:cNvSpPr>
            <a:spLocks noGrp="1"/>
          </p:cNvSpPr>
          <p:nvPr>
            <p:ph idx="1"/>
          </p:nvPr>
        </p:nvSpPr>
        <p:spPr/>
        <p:txBody>
          <a:bodyPr/>
          <a:lstStyle/>
          <a:p>
            <a:pPr marL="0" indent="0">
              <a:buNone/>
            </a:pPr>
            <a:r>
              <a:rPr lang="en-US" dirty="0"/>
              <a:t>Data-Intensive Text Processing with </a:t>
            </a:r>
            <a:r>
              <a:rPr lang="en-US" dirty="0" err="1"/>
              <a:t>MapReduce</a:t>
            </a:r>
            <a:endParaRPr lang="en-US" dirty="0"/>
          </a:p>
          <a:p>
            <a:pPr marL="0" indent="0">
              <a:buNone/>
            </a:pPr>
            <a:r>
              <a:rPr lang="en-US" dirty="0"/>
              <a:t>Jimmy Lin and Chris </a:t>
            </a:r>
            <a:r>
              <a:rPr lang="en-US" dirty="0" smtClean="0"/>
              <a:t>Dyer</a:t>
            </a:r>
            <a:endParaRPr lang="en-US" dirty="0"/>
          </a:p>
          <a:p>
            <a:pPr marL="0" indent="0">
              <a:buNone/>
            </a:pPr>
            <a:r>
              <a:rPr lang="en-US" dirty="0"/>
              <a:t>Morgan &amp; Claypool Publishers, </a:t>
            </a:r>
            <a:r>
              <a:rPr lang="en-US" dirty="0" smtClean="0"/>
              <a:t>2010</a:t>
            </a:r>
          </a:p>
          <a:p>
            <a:pPr marL="0" indent="0">
              <a:buNone/>
            </a:pPr>
            <a:r>
              <a:rPr lang="en-US" dirty="0">
                <a:hlinkClick r:id="rId2"/>
              </a:rPr>
              <a:t>http://lintool.github.io/MapReduceAlgorithms</a:t>
            </a:r>
            <a:r>
              <a:rPr lang="en-US" dirty="0" smtClean="0">
                <a:hlinkClick r:id="rId2"/>
              </a:rPr>
              <a:t>/</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49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1276918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National census “data flow”</a:t>
            </a:r>
            <a:endParaRPr lang="en-US" dirty="0"/>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5</a:t>
            </a:fld>
            <a:endParaRPr lang="en-US"/>
          </a:p>
        </p:txBody>
      </p:sp>
      <p:sp>
        <p:nvSpPr>
          <p:cNvPr id="3" name="Footer Placeholder 2"/>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17276920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 for today</a:t>
            </a:r>
            <a:endParaRPr lang="en-US"/>
          </a:p>
        </p:txBody>
      </p:sp>
      <p:sp>
        <p:nvSpPr>
          <p:cNvPr id="3" name="Content Placeholder 2"/>
          <p:cNvSpPr>
            <a:spLocks noGrp="1"/>
          </p:cNvSpPr>
          <p:nvPr>
            <p:ph idx="1"/>
          </p:nvPr>
        </p:nvSpPr>
        <p:spPr>
          <a:xfrm>
            <a:off x="990600" y="1658937"/>
            <a:ext cx="7772400" cy="4602013"/>
          </a:xfrm>
        </p:spPr>
        <p:txBody>
          <a:bodyPr/>
          <a:lstStyle/>
          <a:p>
            <a:r>
              <a:rPr lang="en-US" dirty="0" smtClean="0">
                <a:solidFill>
                  <a:srgbClr val="92D050"/>
                </a:solidFill>
              </a:rPr>
              <a:t>Introduction</a:t>
            </a:r>
          </a:p>
          <a:p>
            <a:pPr lvl="1"/>
            <a:r>
              <a:rPr lang="en-US" dirty="0" smtClean="0">
                <a:solidFill>
                  <a:srgbClr val="92D050"/>
                </a:solidFill>
              </a:rPr>
              <a:t>Census example</a:t>
            </a:r>
          </a:p>
          <a:p>
            <a:r>
              <a:rPr lang="en-US" dirty="0" err="1">
                <a:solidFill>
                  <a:srgbClr val="92D050"/>
                </a:solidFill>
              </a:rPr>
              <a:t>MapReduce</a:t>
            </a:r>
            <a:r>
              <a:rPr lang="en-US" dirty="0">
                <a:solidFill>
                  <a:srgbClr val="92D050"/>
                </a:solidFill>
              </a:rPr>
              <a:t> architecture</a:t>
            </a:r>
          </a:p>
          <a:p>
            <a:pPr lvl="1"/>
            <a:r>
              <a:rPr lang="en-US" dirty="0">
                <a:solidFill>
                  <a:srgbClr val="92D050"/>
                </a:solidFill>
              </a:rPr>
              <a:t>Programming model, data flow</a:t>
            </a:r>
          </a:p>
          <a:p>
            <a:pPr lvl="1"/>
            <a:r>
              <a:rPr lang="en-US" dirty="0">
                <a:solidFill>
                  <a:srgbClr val="92D050"/>
                </a:solidFill>
              </a:rPr>
              <a:t>Details, fault tolerance, challenges, etc.</a:t>
            </a:r>
          </a:p>
          <a:p>
            <a:r>
              <a:rPr lang="en-US" dirty="0">
                <a:solidFill>
                  <a:srgbClr val="92D050"/>
                </a:solidFill>
              </a:rPr>
              <a:t>Single-pass algorithms in </a:t>
            </a:r>
            <a:r>
              <a:rPr lang="en-US" dirty="0" err="1">
                <a:solidFill>
                  <a:srgbClr val="92D050"/>
                </a:solidFill>
              </a:rPr>
              <a:t>MapReduce</a:t>
            </a:r>
            <a:endParaRPr lang="en-US" dirty="0">
              <a:solidFill>
                <a:srgbClr val="92D050"/>
              </a:solidFill>
            </a:endParaRPr>
          </a:p>
          <a:p>
            <a:pPr lvl="1"/>
            <a:r>
              <a:rPr lang="en-US" dirty="0">
                <a:solidFill>
                  <a:srgbClr val="92D050"/>
                </a:solidFill>
              </a:rPr>
              <a:t>Filtering, aggregation, intersections and joins</a:t>
            </a:r>
          </a:p>
          <a:p>
            <a:pPr lvl="1"/>
            <a:r>
              <a:rPr lang="en-US" dirty="0">
                <a:solidFill>
                  <a:srgbClr val="92D050"/>
                </a:solidFill>
              </a:rPr>
              <a:t>Sorting</a:t>
            </a:r>
          </a:p>
          <a:p>
            <a:pPr lvl="1"/>
            <a:r>
              <a:rPr lang="en-US" dirty="0">
                <a:solidFill>
                  <a:srgbClr val="92D050"/>
                </a:solidFill>
              </a:rPr>
              <a:t>Strengths and weaknesses</a:t>
            </a:r>
          </a:p>
          <a:p>
            <a:r>
              <a:rPr lang="en-US" dirty="0" smtClean="0">
                <a:solidFill>
                  <a:srgbClr val="FF9900"/>
                </a:solidFill>
              </a:rPr>
              <a:t>A </a:t>
            </a:r>
            <a:r>
              <a:rPr lang="en-US" dirty="0">
                <a:solidFill>
                  <a:srgbClr val="FF9900"/>
                </a:solidFill>
              </a:rPr>
              <a:t>brief overview of </a:t>
            </a:r>
            <a:r>
              <a:rPr lang="en-US" dirty="0" err="1" smtClean="0">
                <a:solidFill>
                  <a:srgbClr val="FF9900"/>
                </a:solidFill>
              </a:rPr>
              <a:t>Hadoop</a:t>
            </a:r>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50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5802179" y="5465046"/>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11083"/>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3354751" y="1666679"/>
            <a:ext cx="495300" cy="495300"/>
          </a:xfrm>
          <a:prstGeom prst="rect">
            <a:avLst/>
          </a:prstGeom>
          <a:noFill/>
        </p:spPr>
      </p:pic>
      <p:pic>
        <p:nvPicPr>
          <p:cNvPr id="12"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3691823" y="2079055"/>
            <a:ext cx="495300" cy="495300"/>
          </a:xfrm>
          <a:prstGeom prst="rect">
            <a:avLst/>
          </a:prstGeom>
          <a:noFill/>
        </p:spPr>
      </p:pic>
      <p:pic>
        <p:nvPicPr>
          <p:cNvPr id="1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339010" y="2972325"/>
            <a:ext cx="495300" cy="495300"/>
          </a:xfrm>
          <a:prstGeom prst="rect">
            <a:avLst/>
          </a:prstGeom>
          <a:noFill/>
        </p:spPr>
      </p:pic>
      <p:pic>
        <p:nvPicPr>
          <p:cNvPr id="13"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226846" y="2529384"/>
            <a:ext cx="495300" cy="495300"/>
          </a:xfrm>
          <a:prstGeom prst="rect">
            <a:avLst/>
          </a:prstGeom>
          <a:noFill/>
        </p:spPr>
      </p:pic>
      <p:pic>
        <p:nvPicPr>
          <p:cNvPr id="14"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245418" y="3336401"/>
            <a:ext cx="495300" cy="495300"/>
          </a:xfrm>
          <a:prstGeom prst="rect">
            <a:avLst/>
          </a:prstGeom>
          <a:noFill/>
        </p:spPr>
      </p:pic>
      <p:pic>
        <p:nvPicPr>
          <p:cNvPr id="15"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887262" y="4229670"/>
            <a:ext cx="495300" cy="495300"/>
          </a:xfrm>
          <a:prstGeom prst="rect">
            <a:avLst/>
          </a:prstGeom>
          <a:noFill/>
        </p:spPr>
      </p:pic>
      <p:pic>
        <p:nvPicPr>
          <p:cNvPr id="16"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290419" y="3816780"/>
            <a:ext cx="495300" cy="495300"/>
          </a:xfrm>
          <a:prstGeom prst="rect">
            <a:avLst/>
          </a:prstGeom>
          <a:noFill/>
        </p:spPr>
      </p:pic>
      <p:pic>
        <p:nvPicPr>
          <p:cNvPr id="17"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2647317" y="4637027"/>
            <a:ext cx="495300" cy="495300"/>
          </a:xfrm>
          <a:prstGeom prst="rect">
            <a:avLst/>
          </a:prstGeom>
          <a:noFill/>
        </p:spPr>
      </p:pic>
      <p:pic>
        <p:nvPicPr>
          <p:cNvPr id="18"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4843779" y="4950952"/>
            <a:ext cx="495300" cy="495300"/>
          </a:xfrm>
          <a:prstGeom prst="rect">
            <a:avLst/>
          </a:prstGeom>
          <a:noFill/>
        </p:spPr>
      </p:pic>
    </p:spTree>
    <p:extLst>
      <p:ext uri="{BB962C8B-B14F-4D97-AF65-F5344CB8AC3E}">
        <p14:creationId xmlns:p14="http://schemas.microsoft.com/office/powerpoint/2010/main" val="12529321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Hadoop</a:t>
            </a:r>
            <a:endParaRPr lang="en-US" dirty="0"/>
          </a:p>
        </p:txBody>
      </p:sp>
      <p:sp>
        <p:nvSpPr>
          <p:cNvPr id="3" name="Content Placeholder 2"/>
          <p:cNvSpPr>
            <a:spLocks noGrp="1"/>
          </p:cNvSpPr>
          <p:nvPr>
            <p:ph idx="1"/>
          </p:nvPr>
        </p:nvSpPr>
        <p:spPr/>
        <p:txBody>
          <a:bodyPr/>
          <a:lstStyle/>
          <a:p>
            <a:r>
              <a:rPr lang="en-US" dirty="0" smtClean="0"/>
              <a:t>An open-source software framework for large-scale processing</a:t>
            </a:r>
          </a:p>
          <a:p>
            <a:pPr lvl="1"/>
            <a:r>
              <a:rPr lang="en-US" dirty="0"/>
              <a:t>I</a:t>
            </a:r>
            <a:r>
              <a:rPr lang="en-US" dirty="0" smtClean="0"/>
              <a:t>mplementation of </a:t>
            </a:r>
            <a:r>
              <a:rPr lang="en-US" dirty="0" err="1" smtClean="0"/>
              <a:t>MapReduce</a:t>
            </a:r>
            <a:endParaRPr lang="en-US" dirty="0" smtClean="0"/>
          </a:p>
          <a:p>
            <a:pPr lvl="1"/>
            <a:r>
              <a:rPr lang="en-US" dirty="0" err="1" smtClean="0"/>
              <a:t>Hadoop</a:t>
            </a:r>
            <a:r>
              <a:rPr lang="en-US" dirty="0" smtClean="0"/>
              <a:t> Distributed File System (HDFS)</a:t>
            </a:r>
          </a:p>
          <a:p>
            <a:pPr lvl="1"/>
            <a:r>
              <a:rPr lang="en-US" dirty="0" smtClean="0"/>
              <a:t>YARN </a:t>
            </a:r>
            <a:r>
              <a:rPr lang="en-US" dirty="0"/>
              <a:t>– a resource-management platform </a:t>
            </a:r>
            <a:r>
              <a:rPr lang="en-US" dirty="0" smtClean="0"/>
              <a:t>for </a:t>
            </a:r>
            <a:r>
              <a:rPr lang="en-US" dirty="0"/>
              <a:t>managing compute resources </a:t>
            </a:r>
            <a:r>
              <a:rPr lang="en-US" dirty="0" smtClean="0"/>
              <a:t>and </a:t>
            </a:r>
            <a:r>
              <a:rPr lang="en-US" dirty="0"/>
              <a:t>scheduling </a:t>
            </a:r>
            <a:r>
              <a:rPr lang="en-US" dirty="0" smtClean="0"/>
              <a:t>applications</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51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pic>
        <p:nvPicPr>
          <p:cNvPr id="6" name="Picture 5"/>
          <p:cNvPicPr>
            <a:picLocks noChangeAspect="1"/>
          </p:cNvPicPr>
          <p:nvPr/>
        </p:nvPicPr>
        <p:blipFill>
          <a:blip r:embed="rId2"/>
          <a:stretch>
            <a:fillRect/>
          </a:stretch>
        </p:blipFill>
        <p:spPr>
          <a:xfrm>
            <a:off x="355600" y="4305603"/>
            <a:ext cx="7369675" cy="1909012"/>
          </a:xfrm>
          <a:prstGeom prst="rect">
            <a:avLst/>
          </a:prstGeom>
        </p:spPr>
      </p:pic>
    </p:spTree>
    <p:extLst>
      <p:ext uri="{BB962C8B-B14F-4D97-AF65-F5344CB8AC3E}">
        <p14:creationId xmlns:p14="http://schemas.microsoft.com/office/powerpoint/2010/main" val="16061979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2002-2004: Lucene and Nutch</a:t>
            </a:r>
            <a:endParaRPr lang="en-US"/>
          </a:p>
        </p:txBody>
      </p:sp>
      <p:sp>
        <p:nvSpPr>
          <p:cNvPr id="3" name="Content Placeholder 2"/>
          <p:cNvSpPr>
            <a:spLocks noGrp="1"/>
          </p:cNvSpPr>
          <p:nvPr>
            <p:ph idx="1"/>
          </p:nvPr>
        </p:nvSpPr>
        <p:spPr/>
        <p:txBody>
          <a:bodyPr/>
          <a:lstStyle/>
          <a:p>
            <a:r>
              <a:rPr lang="en-US" smtClean="0"/>
              <a:t>Early 2000s: Doug Cutting develops </a:t>
            </a:r>
            <a:br>
              <a:rPr lang="en-US" smtClean="0"/>
            </a:br>
            <a:r>
              <a:rPr lang="en-US" smtClean="0"/>
              <a:t>two open-source search projects:</a:t>
            </a:r>
          </a:p>
          <a:p>
            <a:pPr lvl="1"/>
            <a:r>
              <a:rPr lang="en-US" smtClean="0"/>
              <a:t>Lucene: Search indexer</a:t>
            </a:r>
          </a:p>
          <a:p>
            <a:pPr lvl="2"/>
            <a:r>
              <a:rPr lang="en-US" smtClean="0"/>
              <a:t>Used e.g., by Wikipedia</a:t>
            </a:r>
          </a:p>
          <a:p>
            <a:pPr lvl="1"/>
            <a:r>
              <a:rPr lang="en-US" smtClean="0"/>
              <a:t>Nutch: A spider/crawler </a:t>
            </a:r>
            <a:br>
              <a:rPr lang="en-US" smtClean="0"/>
            </a:br>
            <a:r>
              <a:rPr lang="en-US" smtClean="0"/>
              <a:t>(with Mike Carafella)</a:t>
            </a:r>
          </a:p>
          <a:p>
            <a:pPr lvl="1"/>
            <a:endParaRPr lang="en-US" sz="1200" smtClean="0"/>
          </a:p>
          <a:p>
            <a:r>
              <a:rPr lang="en-US" smtClean="0"/>
              <a:t>Nutch</a:t>
            </a:r>
          </a:p>
          <a:p>
            <a:pPr lvl="1"/>
            <a:r>
              <a:rPr lang="en-US" smtClean="0"/>
              <a:t>Goal: Web-scale, crawler-based search</a:t>
            </a:r>
          </a:p>
          <a:p>
            <a:pPr lvl="1"/>
            <a:r>
              <a:rPr lang="en-US" smtClean="0"/>
              <a:t>Written by a few part-time developers</a:t>
            </a:r>
          </a:p>
          <a:p>
            <a:pPr lvl="1"/>
            <a:r>
              <a:rPr lang="en-US" smtClean="0"/>
              <a:t>Distributed, 'by necessity'</a:t>
            </a:r>
          </a:p>
          <a:p>
            <a:pPr lvl="1"/>
            <a:r>
              <a:rPr lang="en-US" smtClean="0"/>
              <a:t>Demonstrated 100M web pages on 4 nodes, but true </a:t>
            </a:r>
            <a:br>
              <a:rPr lang="en-US" smtClean="0"/>
            </a:br>
            <a:r>
              <a:rPr lang="en-US" smtClean="0"/>
              <a:t>'web scale' still very distant</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52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 descr="220px-Doug-Cutting.JPG"/>
          <p:cNvPicPr>
            <a:picLocks noChangeAspect="1"/>
          </p:cNvPicPr>
          <p:nvPr/>
        </p:nvPicPr>
        <p:blipFill>
          <a:blip r:embed="rId3" cstate="print"/>
          <a:stretch>
            <a:fillRect/>
          </a:stretch>
        </p:blipFill>
        <p:spPr>
          <a:xfrm>
            <a:off x="7369243" y="1750923"/>
            <a:ext cx="1366196" cy="1819525"/>
          </a:xfrm>
          <a:prstGeom prst="rect">
            <a:avLst/>
          </a:prstGeom>
        </p:spPr>
      </p:pic>
      <p:pic>
        <p:nvPicPr>
          <p:cNvPr id="7" name="Picture 6" descr="160px-Lucene_logo_green_300.png"/>
          <p:cNvPicPr>
            <a:picLocks noChangeAspect="1"/>
          </p:cNvPicPr>
          <p:nvPr/>
        </p:nvPicPr>
        <p:blipFill>
          <a:blip r:embed="rId4" cstate="print"/>
          <a:stretch>
            <a:fillRect/>
          </a:stretch>
        </p:blipFill>
        <p:spPr>
          <a:xfrm>
            <a:off x="5094112" y="2613998"/>
            <a:ext cx="1859631" cy="290567"/>
          </a:xfrm>
          <a:prstGeom prst="rect">
            <a:avLst/>
          </a:prstGeom>
        </p:spPr>
      </p:pic>
      <p:pic>
        <p:nvPicPr>
          <p:cNvPr id="8" name="Picture 7" descr="Nutch.png"/>
          <p:cNvPicPr>
            <a:picLocks noChangeAspect="1"/>
          </p:cNvPicPr>
          <p:nvPr/>
        </p:nvPicPr>
        <p:blipFill>
          <a:blip r:embed="rId5" cstate="print"/>
          <a:stretch>
            <a:fillRect/>
          </a:stretch>
        </p:blipFill>
        <p:spPr>
          <a:xfrm>
            <a:off x="5488921" y="3208300"/>
            <a:ext cx="1285875" cy="828675"/>
          </a:xfrm>
          <a:prstGeom prst="rect">
            <a:avLst/>
          </a:prstGeom>
        </p:spPr>
      </p:pic>
    </p:spTree>
    <p:extLst>
      <p:ext uri="{BB962C8B-B14F-4D97-AF65-F5344CB8AC3E}">
        <p14:creationId xmlns:p14="http://schemas.microsoft.com/office/powerpoint/2010/main" val="174304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2004-2006: GFS and MapReduce </a:t>
            </a:r>
            <a:endParaRPr lang="en-US"/>
          </a:p>
        </p:txBody>
      </p:sp>
      <p:sp>
        <p:nvSpPr>
          <p:cNvPr id="3" name="Content Placeholder 2"/>
          <p:cNvSpPr>
            <a:spLocks noGrp="1"/>
          </p:cNvSpPr>
          <p:nvPr>
            <p:ph idx="1"/>
          </p:nvPr>
        </p:nvSpPr>
        <p:spPr>
          <a:xfrm>
            <a:off x="990600" y="1507787"/>
            <a:ext cx="7772400" cy="4912468"/>
          </a:xfrm>
        </p:spPr>
        <p:txBody>
          <a:bodyPr/>
          <a:lstStyle/>
          <a:p>
            <a:r>
              <a:rPr lang="en-US" smtClean="0"/>
              <a:t>2003/04: GFS, MapReduce papers published</a:t>
            </a:r>
          </a:p>
          <a:p>
            <a:pPr lvl="1"/>
            <a:r>
              <a:rPr lang="en-US" smtClean="0"/>
              <a:t>Sanjay Ghemawat, Howard Gobioff, Shun-Tak Leung: "The Google File System", SOSP 2003</a:t>
            </a:r>
          </a:p>
          <a:p>
            <a:pPr lvl="1"/>
            <a:r>
              <a:rPr lang="en-US" smtClean="0"/>
              <a:t>Jeffrey Dean and Sanjay Ghemawat: "MapReduce: Simplified Data Processing on Large Clusters", OSDI 2004</a:t>
            </a:r>
          </a:p>
          <a:p>
            <a:pPr lvl="1"/>
            <a:r>
              <a:rPr lang="en-US" smtClean="0"/>
              <a:t>Directly addressed Nutch's scaling issues</a:t>
            </a:r>
          </a:p>
          <a:p>
            <a:pPr lvl="1"/>
            <a:endParaRPr lang="en-US" smtClean="0"/>
          </a:p>
          <a:p>
            <a:r>
              <a:rPr lang="en-US" smtClean="0"/>
              <a:t>GFS &amp; MapReduce added to Nutch</a:t>
            </a:r>
          </a:p>
          <a:p>
            <a:pPr lvl="1"/>
            <a:r>
              <a:rPr lang="en-US" smtClean="0"/>
              <a:t>Two part-time developers over two years (2004-2006)</a:t>
            </a:r>
          </a:p>
          <a:p>
            <a:pPr lvl="1"/>
            <a:r>
              <a:rPr lang="en-US" smtClean="0"/>
              <a:t>Crawler &amp; indexer ported in two weeks</a:t>
            </a:r>
          </a:p>
          <a:p>
            <a:pPr lvl="1"/>
            <a:r>
              <a:rPr lang="en-US" smtClean="0"/>
              <a:t>Ran on 20 nodes at IA and UW</a:t>
            </a:r>
          </a:p>
          <a:p>
            <a:pPr lvl="1"/>
            <a:r>
              <a:rPr lang="en-US" smtClean="0"/>
              <a:t>Much easier to program and run, scales to several 100M web pages, but still far from web scale</a:t>
            </a:r>
          </a:p>
          <a:p>
            <a:pPr lvl="1"/>
            <a:endParaRPr lang="en-US" smtClean="0"/>
          </a:p>
          <a:p>
            <a:pPr lvl="1"/>
            <a:endParaRPr lang="en-US" smtClean="0"/>
          </a:p>
          <a:p>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53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67426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2006-2008: Yahoo</a:t>
            </a:r>
            <a:endParaRPr lang="en-US"/>
          </a:p>
        </p:txBody>
      </p:sp>
      <p:sp>
        <p:nvSpPr>
          <p:cNvPr id="3" name="Content Placeholder 2"/>
          <p:cNvSpPr>
            <a:spLocks noGrp="1"/>
          </p:cNvSpPr>
          <p:nvPr>
            <p:ph idx="1"/>
          </p:nvPr>
        </p:nvSpPr>
        <p:spPr>
          <a:xfrm>
            <a:off x="990600" y="1452282"/>
            <a:ext cx="7772400" cy="4948518"/>
          </a:xfrm>
        </p:spPr>
        <p:txBody>
          <a:bodyPr/>
          <a:lstStyle/>
          <a:p>
            <a:r>
              <a:rPr lang="en-US" smtClean="0"/>
              <a:t>2006: Yahoo hires Cutting</a:t>
            </a:r>
          </a:p>
          <a:p>
            <a:pPr lvl="1"/>
            <a:r>
              <a:rPr lang="en-US" smtClean="0"/>
              <a:t>Provides engineers, clusters, users, ...</a:t>
            </a:r>
          </a:p>
          <a:p>
            <a:pPr lvl="1"/>
            <a:r>
              <a:rPr lang="en-US" smtClean="0"/>
              <a:t>Big boost for the project; Yahoo spends tens of M$</a:t>
            </a:r>
          </a:p>
          <a:p>
            <a:pPr lvl="1"/>
            <a:r>
              <a:rPr lang="en-US" smtClean="0"/>
              <a:t>Not without a price: Yahoo has a slightly different focus (e.g., security) than the rest of the project; delays result</a:t>
            </a:r>
          </a:p>
          <a:p>
            <a:r>
              <a:rPr lang="en-US" smtClean="0"/>
              <a:t>Hadoop project split out of Nutch</a:t>
            </a:r>
          </a:p>
          <a:p>
            <a:pPr lvl="1"/>
            <a:r>
              <a:rPr lang="en-US" smtClean="0"/>
              <a:t>Finally hit web scale in early 2008</a:t>
            </a:r>
          </a:p>
          <a:p>
            <a:r>
              <a:rPr lang="en-US" smtClean="0"/>
              <a:t>Cutting is now at Cloudera</a:t>
            </a:r>
          </a:p>
          <a:p>
            <a:pPr lvl="1"/>
            <a:r>
              <a:rPr lang="en-US" smtClean="0"/>
              <a:t>Startup; started by three top engineers from Google, Facebook, Yahoo, and a former executive from Oracle</a:t>
            </a:r>
          </a:p>
          <a:p>
            <a:pPr lvl="1"/>
            <a:r>
              <a:rPr lang="en-US" smtClean="0"/>
              <a:t>Has its own version of Hadoop; software remains free, but company sells support and consulting services</a:t>
            </a:r>
          </a:p>
          <a:p>
            <a:pPr lvl="1"/>
            <a:r>
              <a:rPr lang="en-US" smtClean="0"/>
              <a:t>Was elected chairman of Apache Software Foundation</a:t>
            </a:r>
          </a:p>
          <a:p>
            <a:endParaRPr lang="en-US"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54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196077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 uses Hadoop?</a:t>
            </a:r>
            <a:endParaRPr lang="en-US"/>
          </a:p>
        </p:txBody>
      </p:sp>
      <p:sp>
        <p:nvSpPr>
          <p:cNvPr id="3" name="Content Placeholder 2"/>
          <p:cNvSpPr>
            <a:spLocks noGrp="1"/>
          </p:cNvSpPr>
          <p:nvPr>
            <p:ph idx="1"/>
          </p:nvPr>
        </p:nvSpPr>
        <p:spPr>
          <a:xfrm>
            <a:off x="990600" y="1387736"/>
            <a:ext cx="7772400" cy="4878817"/>
          </a:xfrm>
        </p:spPr>
        <p:txBody>
          <a:bodyPr/>
          <a:lstStyle/>
          <a:p>
            <a:r>
              <a:rPr lang="en-US" smtClean="0"/>
              <a:t>Hadoop is running search on some of the Internet's largest sites:</a:t>
            </a:r>
          </a:p>
          <a:p>
            <a:pPr lvl="1"/>
            <a:r>
              <a:rPr lang="en-US" smtClean="0"/>
              <a:t>Amazon Web Services: Elastic MapReduce</a:t>
            </a:r>
          </a:p>
          <a:p>
            <a:pPr lvl="1"/>
            <a:r>
              <a:rPr lang="en-US" smtClean="0"/>
              <a:t>AOL: Variety of uses, e.g., behavioral analysis &amp; targeting</a:t>
            </a:r>
          </a:p>
          <a:p>
            <a:pPr lvl="1"/>
            <a:r>
              <a:rPr lang="en-US" smtClean="0"/>
              <a:t>EBay: Search optimization (532-node cluster)</a:t>
            </a:r>
          </a:p>
          <a:p>
            <a:pPr lvl="1"/>
            <a:r>
              <a:rPr lang="en-US" smtClean="0"/>
              <a:t>Facebook: Reporting/analytics, machine learning (1100 m.)</a:t>
            </a:r>
          </a:p>
          <a:p>
            <a:pPr lvl="1"/>
            <a:r>
              <a:rPr lang="en-US" smtClean="0"/>
              <a:t>Fox Interactive Media: MySpace, Photobucket, Rotten T.</a:t>
            </a:r>
          </a:p>
          <a:p>
            <a:pPr lvl="1"/>
            <a:r>
              <a:rPr lang="en-US" smtClean="0"/>
              <a:t>Last.fm: Track statistics and charts</a:t>
            </a:r>
          </a:p>
          <a:p>
            <a:pPr lvl="1"/>
            <a:r>
              <a:rPr lang="en-US" smtClean="0"/>
              <a:t>IBM: Blue Cloud Computing Clusters</a:t>
            </a:r>
          </a:p>
          <a:p>
            <a:pPr lvl="1"/>
            <a:r>
              <a:rPr lang="en-US" smtClean="0"/>
              <a:t>LinkedIn: People You May Know (2x50 machines)</a:t>
            </a:r>
          </a:p>
          <a:p>
            <a:pPr lvl="1"/>
            <a:r>
              <a:rPr lang="en-US" smtClean="0"/>
              <a:t>Rackspace: Log processing</a:t>
            </a:r>
          </a:p>
          <a:p>
            <a:pPr lvl="1"/>
            <a:r>
              <a:rPr lang="en-US" smtClean="0"/>
              <a:t>Twitter: Store + process tweets, log files, other data</a:t>
            </a:r>
          </a:p>
          <a:p>
            <a:pPr lvl="1"/>
            <a:r>
              <a:rPr lang="en-US" smtClean="0"/>
              <a:t>Yahoo: &gt;36,000 nodes; biggest cluster is 4,000 nodes</a:t>
            </a:r>
          </a:p>
          <a:p>
            <a:pPr lvl="1"/>
            <a:endParaRPr lang="en-US" smtClean="0"/>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55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174739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jobs for </a:t>
            </a:r>
            <a:r>
              <a:rPr lang="en-US" dirty="0" err="1"/>
              <a:t>Hadoop</a:t>
            </a:r>
            <a:endParaRPr lang="en-US" dirty="0"/>
          </a:p>
        </p:txBody>
      </p:sp>
      <p:sp>
        <p:nvSpPr>
          <p:cNvPr id="3" name="Content Placeholder 2"/>
          <p:cNvSpPr>
            <a:spLocks noGrp="1"/>
          </p:cNvSpPr>
          <p:nvPr>
            <p:ph idx="1"/>
          </p:nvPr>
        </p:nvSpPr>
        <p:spPr>
          <a:xfrm>
            <a:off x="990600" y="1275488"/>
            <a:ext cx="7772400" cy="4961106"/>
          </a:xfrm>
        </p:spPr>
        <p:txBody>
          <a:bodyPr/>
          <a:lstStyle/>
          <a:p>
            <a:r>
              <a:rPr lang="en-US" dirty="0" smtClean="0"/>
              <a:t>What do we need to write?</a:t>
            </a:r>
          </a:p>
          <a:p>
            <a:r>
              <a:rPr lang="en-US" dirty="0" smtClean="0"/>
              <a:t>A mapper</a:t>
            </a:r>
          </a:p>
          <a:p>
            <a:pPr lvl="1"/>
            <a:r>
              <a:rPr lang="en-US" dirty="0" smtClean="0"/>
              <a:t>Accepts (</a:t>
            </a:r>
            <a:r>
              <a:rPr lang="en-US" dirty="0" err="1" smtClean="0"/>
              <a:t>key,value</a:t>
            </a:r>
            <a:r>
              <a:rPr lang="en-US" dirty="0" smtClean="0"/>
              <a:t>) pairs from the input</a:t>
            </a:r>
          </a:p>
          <a:p>
            <a:pPr lvl="1"/>
            <a:r>
              <a:rPr lang="en-US" dirty="0" smtClean="0"/>
              <a:t>Produces intermediate (</a:t>
            </a:r>
            <a:r>
              <a:rPr lang="en-US" dirty="0" err="1" smtClean="0"/>
              <a:t>key,value</a:t>
            </a:r>
            <a:r>
              <a:rPr lang="en-US" dirty="0" smtClean="0"/>
              <a:t>) pairs, which are then shuffled</a:t>
            </a:r>
          </a:p>
          <a:p>
            <a:r>
              <a:rPr lang="en-US" dirty="0" smtClean="0"/>
              <a:t>A reducer</a:t>
            </a:r>
          </a:p>
          <a:p>
            <a:pPr lvl="1"/>
            <a:r>
              <a:rPr lang="en-US" dirty="0" smtClean="0"/>
              <a:t>Accepts intermediate (</a:t>
            </a:r>
            <a:r>
              <a:rPr lang="en-US" dirty="0" err="1" smtClean="0"/>
              <a:t>key,value</a:t>
            </a:r>
            <a:r>
              <a:rPr lang="en-US" dirty="0" smtClean="0"/>
              <a:t>) pairs</a:t>
            </a:r>
          </a:p>
          <a:p>
            <a:pPr lvl="1"/>
            <a:r>
              <a:rPr lang="en-US" dirty="0" smtClean="0"/>
              <a:t>Produces final (</a:t>
            </a:r>
            <a:r>
              <a:rPr lang="en-US" dirty="0" err="1" smtClean="0"/>
              <a:t>key,value</a:t>
            </a:r>
            <a:r>
              <a:rPr lang="en-US" dirty="0" smtClean="0"/>
              <a:t>) pairs for the output</a:t>
            </a:r>
          </a:p>
          <a:p>
            <a:r>
              <a:rPr lang="en-US" dirty="0" smtClean="0"/>
              <a:t>A driver</a:t>
            </a:r>
          </a:p>
          <a:p>
            <a:pPr lvl="1"/>
            <a:r>
              <a:rPr lang="en-US" dirty="0" smtClean="0"/>
              <a:t>Specifies which inputs to use, where to put the outputs</a:t>
            </a:r>
          </a:p>
          <a:p>
            <a:pPr lvl="1"/>
            <a:r>
              <a:rPr lang="en-US" dirty="0" smtClean="0"/>
              <a:t>Chooses the mapper and the reducer to use</a:t>
            </a:r>
          </a:p>
          <a:p>
            <a:r>
              <a:rPr lang="en-US" dirty="0" err="1" smtClean="0"/>
              <a:t>Hadoop</a:t>
            </a:r>
            <a:r>
              <a:rPr lang="en-US" dirty="0" smtClean="0"/>
              <a:t> takes care of the rest!</a:t>
            </a:r>
          </a:p>
          <a:p>
            <a:pPr lvl="1"/>
            <a:r>
              <a:rPr lang="en-US" dirty="0" smtClean="0"/>
              <a:t>Default behaviors can be customized by the driver</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56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112454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Hadoop data types</a:t>
            </a:r>
            <a:endParaRPr lang="en-US"/>
          </a:p>
        </p:txBody>
      </p:sp>
      <p:sp>
        <p:nvSpPr>
          <p:cNvPr id="3" name="Content Placeholder 2"/>
          <p:cNvSpPr>
            <a:spLocks noGrp="1"/>
          </p:cNvSpPr>
          <p:nvPr>
            <p:ph idx="1"/>
          </p:nvPr>
        </p:nvSpPr>
        <p:spPr>
          <a:xfrm>
            <a:off x="990600" y="3560323"/>
            <a:ext cx="7772400" cy="2786569"/>
          </a:xfrm>
        </p:spPr>
        <p:txBody>
          <a:bodyPr/>
          <a:lstStyle/>
          <a:p>
            <a:r>
              <a:rPr lang="en-US" dirty="0" err="1" smtClean="0"/>
              <a:t>Hadoop</a:t>
            </a:r>
            <a:r>
              <a:rPr lang="en-US" dirty="0" smtClean="0"/>
              <a:t> uses its own serialization</a:t>
            </a:r>
          </a:p>
          <a:p>
            <a:pPr lvl="1"/>
            <a:r>
              <a:rPr lang="en-US" dirty="0" smtClean="0"/>
              <a:t>Java serialization is known to be very inefficient</a:t>
            </a:r>
          </a:p>
          <a:p>
            <a:r>
              <a:rPr lang="en-US" dirty="0" smtClean="0"/>
              <a:t>Result: A set of special data types</a:t>
            </a:r>
          </a:p>
          <a:p>
            <a:pPr lvl="1"/>
            <a:r>
              <a:rPr lang="en-US" dirty="0" smtClean="0"/>
              <a:t>All implement the 'Writable' interface</a:t>
            </a:r>
          </a:p>
          <a:p>
            <a:pPr lvl="1"/>
            <a:r>
              <a:rPr lang="en-US" dirty="0" smtClean="0"/>
              <a:t>Most common types shown above; also has some more specialized types (</a:t>
            </a:r>
            <a:r>
              <a:rPr lang="en-US" dirty="0" err="1" smtClean="0"/>
              <a:t>SortedMapWritable</a:t>
            </a:r>
            <a:r>
              <a:rPr lang="en-US" dirty="0" smtClean="0"/>
              <a:t>, </a:t>
            </a:r>
            <a:r>
              <a:rPr lang="en-US" dirty="0" err="1" smtClean="0"/>
              <a:t>ObjectWritable</a:t>
            </a:r>
            <a:r>
              <a:rPr lang="en-US" dirty="0" smtClean="0"/>
              <a:t>, ...)</a:t>
            </a:r>
          </a:p>
        </p:txBody>
      </p:sp>
      <p:sp>
        <p:nvSpPr>
          <p:cNvPr id="4" name="Slide Number Placeholder 3"/>
          <p:cNvSpPr>
            <a:spLocks noGrp="1"/>
          </p:cNvSpPr>
          <p:nvPr>
            <p:ph type="sldNum" sz="quarter" idx="10"/>
          </p:nvPr>
        </p:nvSpPr>
        <p:spPr/>
        <p:txBody>
          <a:bodyPr/>
          <a:lstStyle/>
          <a:p>
            <a:fld id="{103F590D-1EE3-4679-BAB2-47D8C4772F51}" type="slidenum">
              <a:rPr lang="en-GB" smtClean="0"/>
              <a:pPr/>
              <a:t>57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aphicFrame>
        <p:nvGraphicFramePr>
          <p:cNvPr id="6" name="Table 5"/>
          <p:cNvGraphicFramePr>
            <a:graphicFrameLocks noGrp="1"/>
          </p:cNvGraphicFramePr>
          <p:nvPr/>
        </p:nvGraphicFramePr>
        <p:xfrm>
          <a:off x="1854742" y="1575881"/>
          <a:ext cx="6083030" cy="1676400"/>
        </p:xfrm>
        <a:graphic>
          <a:graphicData uri="http://schemas.openxmlformats.org/drawingml/2006/table">
            <a:tbl>
              <a:tblPr firstRow="1" bandRow="1">
                <a:tableStyleId>{5C22544A-7EE6-4342-B048-85BDC9FD1C3A}</a:tableStyleId>
              </a:tblPr>
              <a:tblGrid>
                <a:gridCol w="1699837"/>
                <a:gridCol w="2661825"/>
                <a:gridCol w="1721368"/>
              </a:tblGrid>
              <a:tr h="273131">
                <a:tc>
                  <a:txBody>
                    <a:bodyPr/>
                    <a:lstStyle/>
                    <a:p>
                      <a:r>
                        <a:rPr lang="en-US" sz="1600" smtClean="0"/>
                        <a:t>Name</a:t>
                      </a:r>
                      <a:endParaRPr lang="en-US" sz="1600"/>
                    </a:p>
                  </a:txBody>
                  <a:tcPr/>
                </a:tc>
                <a:tc>
                  <a:txBody>
                    <a:bodyPr/>
                    <a:lstStyle/>
                    <a:p>
                      <a:r>
                        <a:rPr lang="en-US" sz="1600" smtClean="0"/>
                        <a:t>Description</a:t>
                      </a:r>
                      <a:endParaRPr lang="en-US" sz="1600"/>
                    </a:p>
                  </a:txBody>
                  <a:tcPr/>
                </a:tc>
                <a:tc>
                  <a:txBody>
                    <a:bodyPr/>
                    <a:lstStyle/>
                    <a:p>
                      <a:r>
                        <a:rPr lang="en-US" sz="1600" smtClean="0"/>
                        <a:t>JDK equivalent</a:t>
                      </a:r>
                      <a:endParaRPr lang="en-US" sz="1600"/>
                    </a:p>
                  </a:txBody>
                  <a:tcPr/>
                </a:tc>
              </a:tr>
              <a:tr h="331497">
                <a:tc>
                  <a:txBody>
                    <a:bodyPr/>
                    <a:lstStyle/>
                    <a:p>
                      <a:r>
                        <a:rPr lang="en-US" sz="1600" smtClean="0"/>
                        <a:t>IntWritable</a:t>
                      </a:r>
                      <a:endParaRPr lang="en-US" sz="1600"/>
                    </a:p>
                  </a:txBody>
                  <a:tcPr/>
                </a:tc>
                <a:tc>
                  <a:txBody>
                    <a:bodyPr/>
                    <a:lstStyle/>
                    <a:p>
                      <a:r>
                        <a:rPr lang="en-US" sz="1600" smtClean="0"/>
                        <a:t>32-bit</a:t>
                      </a:r>
                      <a:r>
                        <a:rPr lang="en-US" sz="1600" baseline="0" smtClean="0"/>
                        <a:t> integers</a:t>
                      </a:r>
                      <a:endParaRPr lang="en-US" sz="1600"/>
                    </a:p>
                  </a:txBody>
                  <a:tcPr/>
                </a:tc>
                <a:tc>
                  <a:txBody>
                    <a:bodyPr/>
                    <a:lstStyle/>
                    <a:p>
                      <a:r>
                        <a:rPr lang="en-US" sz="1600" smtClean="0"/>
                        <a:t>Integer</a:t>
                      </a:r>
                      <a:endParaRPr lang="en-US" sz="1600"/>
                    </a:p>
                  </a:txBody>
                  <a:tcPr/>
                </a:tc>
              </a:tr>
              <a:tr h="331497">
                <a:tc>
                  <a:txBody>
                    <a:bodyPr/>
                    <a:lstStyle/>
                    <a:p>
                      <a:r>
                        <a:rPr lang="en-US" sz="1600" smtClean="0"/>
                        <a:t>LongWritable</a:t>
                      </a:r>
                      <a:endParaRPr lang="en-US" sz="1600"/>
                    </a:p>
                  </a:txBody>
                  <a:tcPr/>
                </a:tc>
                <a:tc>
                  <a:txBody>
                    <a:bodyPr/>
                    <a:lstStyle/>
                    <a:p>
                      <a:r>
                        <a:rPr lang="en-US" sz="1600" smtClean="0"/>
                        <a:t>64-bit</a:t>
                      </a:r>
                      <a:r>
                        <a:rPr lang="en-US" sz="1600" baseline="0" smtClean="0"/>
                        <a:t> integers</a:t>
                      </a:r>
                      <a:endParaRPr lang="en-US" sz="1600"/>
                    </a:p>
                  </a:txBody>
                  <a:tcPr/>
                </a:tc>
                <a:tc>
                  <a:txBody>
                    <a:bodyPr/>
                    <a:lstStyle/>
                    <a:p>
                      <a:r>
                        <a:rPr lang="en-US" sz="1600" smtClean="0"/>
                        <a:t>Long</a:t>
                      </a:r>
                      <a:endParaRPr lang="en-US" sz="1600"/>
                    </a:p>
                  </a:txBody>
                  <a:tcPr/>
                </a:tc>
              </a:tr>
              <a:tr h="331497">
                <a:tc>
                  <a:txBody>
                    <a:bodyPr/>
                    <a:lstStyle/>
                    <a:p>
                      <a:r>
                        <a:rPr lang="en-US" sz="1600" smtClean="0"/>
                        <a:t>DoubleWritable</a:t>
                      </a:r>
                      <a:endParaRPr lang="en-US" sz="1600"/>
                    </a:p>
                  </a:txBody>
                  <a:tcPr/>
                </a:tc>
                <a:tc>
                  <a:txBody>
                    <a:bodyPr/>
                    <a:lstStyle/>
                    <a:p>
                      <a:r>
                        <a:rPr lang="en-US" sz="1600" smtClean="0"/>
                        <a:t>Floating-point</a:t>
                      </a:r>
                      <a:r>
                        <a:rPr lang="en-US" sz="1600" baseline="0" smtClean="0"/>
                        <a:t> numbers</a:t>
                      </a:r>
                      <a:endParaRPr lang="en-US" sz="1600"/>
                    </a:p>
                  </a:txBody>
                  <a:tcPr/>
                </a:tc>
                <a:tc>
                  <a:txBody>
                    <a:bodyPr/>
                    <a:lstStyle/>
                    <a:p>
                      <a:r>
                        <a:rPr lang="en-US" sz="1600" smtClean="0"/>
                        <a:t>Double</a:t>
                      </a:r>
                      <a:endParaRPr lang="en-US" sz="1600"/>
                    </a:p>
                  </a:txBody>
                  <a:tcPr/>
                </a:tc>
              </a:tr>
              <a:tr h="331497">
                <a:tc>
                  <a:txBody>
                    <a:bodyPr/>
                    <a:lstStyle/>
                    <a:p>
                      <a:r>
                        <a:rPr lang="en-US" sz="1600" smtClean="0"/>
                        <a:t>Text</a:t>
                      </a:r>
                      <a:endParaRPr lang="en-US" sz="1600"/>
                    </a:p>
                  </a:txBody>
                  <a:tcPr/>
                </a:tc>
                <a:tc>
                  <a:txBody>
                    <a:bodyPr/>
                    <a:lstStyle/>
                    <a:p>
                      <a:r>
                        <a:rPr lang="en-US" sz="1600" smtClean="0"/>
                        <a:t>Strings</a:t>
                      </a:r>
                      <a:endParaRPr lang="en-US" sz="1600"/>
                    </a:p>
                  </a:txBody>
                  <a:tcPr/>
                </a:tc>
                <a:tc>
                  <a:txBody>
                    <a:bodyPr/>
                    <a:lstStyle/>
                    <a:p>
                      <a:r>
                        <a:rPr lang="en-US" sz="1600" smtClean="0"/>
                        <a:t>String</a:t>
                      </a:r>
                      <a:endParaRPr lang="en-US" sz="1600"/>
                    </a:p>
                  </a:txBody>
                  <a:tcPr/>
                </a:tc>
              </a:tr>
            </a:tbl>
          </a:graphicData>
        </a:graphic>
      </p:graphicFrame>
    </p:spTree>
    <p:extLst>
      <p:ext uri="{BB962C8B-B14F-4D97-AF65-F5344CB8AC3E}">
        <p14:creationId xmlns:p14="http://schemas.microsoft.com/office/powerpoint/2010/main" val="238078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Mapper</a:t>
            </a:r>
            <a:endParaRPr lang="en-US"/>
          </a:p>
        </p:txBody>
      </p:sp>
      <p:sp>
        <p:nvSpPr>
          <p:cNvPr id="3" name="Content Placeholder 2"/>
          <p:cNvSpPr>
            <a:spLocks noGrp="1"/>
          </p:cNvSpPr>
          <p:nvPr>
            <p:ph idx="1"/>
          </p:nvPr>
        </p:nvSpPr>
        <p:spPr>
          <a:xfrm>
            <a:off x="990600" y="3900790"/>
            <a:ext cx="7772400" cy="2548647"/>
          </a:xfrm>
        </p:spPr>
        <p:txBody>
          <a:bodyPr/>
          <a:lstStyle/>
          <a:p>
            <a:r>
              <a:rPr lang="en-US" dirty="0" smtClean="0"/>
              <a:t>Extends abstract 'Mapper' class</a:t>
            </a:r>
          </a:p>
          <a:p>
            <a:pPr lvl="1"/>
            <a:r>
              <a:rPr lang="en-US" dirty="0" smtClean="0"/>
              <a:t>Input/output types are specified as type parameters</a:t>
            </a:r>
          </a:p>
          <a:p>
            <a:r>
              <a:rPr lang="en-US" dirty="0" smtClean="0"/>
              <a:t>Implements a 'map' function</a:t>
            </a:r>
          </a:p>
          <a:p>
            <a:pPr lvl="1"/>
            <a:r>
              <a:rPr lang="en-US" dirty="0" smtClean="0"/>
              <a:t>Accepts (</a:t>
            </a:r>
            <a:r>
              <a:rPr lang="en-US" dirty="0" err="1" smtClean="0"/>
              <a:t>key,value</a:t>
            </a:r>
            <a:r>
              <a:rPr lang="en-US" dirty="0" smtClean="0"/>
              <a:t>) pair of the specified type</a:t>
            </a:r>
          </a:p>
          <a:p>
            <a:pPr lvl="1"/>
            <a:r>
              <a:rPr lang="en-US" dirty="0" smtClean="0"/>
              <a:t>Writes output pairs by calling 'write' method on context</a:t>
            </a:r>
          </a:p>
        </p:txBody>
      </p:sp>
      <p:sp>
        <p:nvSpPr>
          <p:cNvPr id="4" name="Slide Number Placeholder 3"/>
          <p:cNvSpPr>
            <a:spLocks noGrp="1"/>
          </p:cNvSpPr>
          <p:nvPr>
            <p:ph type="sldNum" sz="quarter" idx="10"/>
          </p:nvPr>
        </p:nvSpPr>
        <p:spPr/>
        <p:txBody>
          <a:bodyPr/>
          <a:lstStyle/>
          <a:p>
            <a:fld id="{103F590D-1EE3-4679-BAB2-47D8C4772F51}" type="slidenum">
              <a:rPr lang="en-GB" smtClean="0"/>
              <a:pPr/>
              <a:t>58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499370" y="1518679"/>
            <a:ext cx="7193070" cy="2376035"/>
          </a:xfrm>
          <a:prstGeom prst="rect">
            <a:avLst/>
          </a:prstGeom>
          <a:noFill/>
          <a:ln>
            <a:solidFill>
              <a:schemeClr val="tx1"/>
            </a:solidFill>
          </a:ln>
        </p:spPr>
        <p:txBody>
          <a:bodyPr wrap="none" rtlCol="0">
            <a:spAutoFit/>
          </a:bodyPr>
          <a:lstStyle/>
          <a:p>
            <a:pPr algn="l"/>
            <a:r>
              <a:rPr lang="en-US" sz="1400" b="1" dirty="0" smtClean="0">
                <a:latin typeface="Consolas"/>
                <a:cs typeface="Consolas"/>
              </a:rPr>
              <a:t>import </a:t>
            </a:r>
            <a:r>
              <a:rPr lang="en-US" sz="1400" b="1" dirty="0" err="1" smtClean="0">
                <a:latin typeface="Consolas"/>
                <a:cs typeface="Consolas"/>
              </a:rPr>
              <a:t>org.apache.hadoop.mapreduce</a:t>
            </a:r>
            <a:r>
              <a:rPr lang="en-US" sz="1400" b="1" dirty="0" smtClean="0">
                <a:latin typeface="Consolas"/>
                <a:cs typeface="Consolas"/>
              </a:rPr>
              <a:t>.*;</a:t>
            </a:r>
          </a:p>
          <a:p>
            <a:pPr algn="l"/>
            <a:r>
              <a:rPr lang="en-US" sz="1400" b="1" dirty="0" smtClean="0">
                <a:latin typeface="Consolas"/>
                <a:cs typeface="Consolas"/>
              </a:rPr>
              <a:t>import </a:t>
            </a:r>
            <a:r>
              <a:rPr lang="en-US" sz="1400" b="1" dirty="0" err="1" smtClean="0">
                <a:latin typeface="Consolas"/>
                <a:cs typeface="Consolas"/>
              </a:rPr>
              <a:t>org.apache.hadoop.io</a:t>
            </a:r>
            <a:r>
              <a:rPr lang="en-US" sz="1400" b="1" dirty="0" smtClean="0">
                <a:latin typeface="Consolas"/>
                <a:cs typeface="Consolas"/>
              </a:rPr>
              <a:t>.*;</a:t>
            </a:r>
          </a:p>
          <a:p>
            <a:pPr algn="l"/>
            <a:endParaRPr lang="en-US" sz="1400" b="1" dirty="0" smtClean="0">
              <a:latin typeface="Consolas"/>
              <a:cs typeface="Consolas"/>
            </a:endParaRPr>
          </a:p>
          <a:p>
            <a:pPr algn="l"/>
            <a:r>
              <a:rPr lang="en-US" sz="1400" b="1" dirty="0" smtClean="0">
                <a:latin typeface="Consolas"/>
                <a:cs typeface="Consolas"/>
              </a:rPr>
              <a:t>public class </a:t>
            </a:r>
            <a:r>
              <a:rPr lang="en-US" sz="1400" b="1" dirty="0" err="1" smtClean="0">
                <a:latin typeface="Consolas"/>
                <a:cs typeface="Consolas"/>
              </a:rPr>
              <a:t>FooMapper</a:t>
            </a:r>
            <a:r>
              <a:rPr lang="en-US" sz="1400" b="1" dirty="0" smtClean="0">
                <a:latin typeface="Consolas"/>
                <a:cs typeface="Consolas"/>
              </a:rPr>
              <a:t> extends Mapper&lt;</a:t>
            </a:r>
            <a:r>
              <a:rPr lang="en-US" sz="1400" b="1" dirty="0" err="1" smtClean="0">
                <a:latin typeface="Consolas"/>
                <a:cs typeface="Consolas"/>
              </a:rPr>
              <a:t>LongWritable</a:t>
            </a:r>
            <a:r>
              <a:rPr lang="en-US" sz="1400" b="1" dirty="0" smtClean="0">
                <a:latin typeface="Consolas"/>
                <a:cs typeface="Consolas"/>
              </a:rPr>
              <a:t>, Text, Text, Text&gt; {</a:t>
            </a:r>
          </a:p>
          <a:p>
            <a:pPr algn="l"/>
            <a:r>
              <a:rPr lang="en-US" sz="1400" b="1" dirty="0" smtClean="0">
                <a:latin typeface="Consolas"/>
                <a:cs typeface="Consolas"/>
              </a:rPr>
              <a:t>    public void map(</a:t>
            </a:r>
            <a:r>
              <a:rPr lang="en-US" sz="1400" b="1" dirty="0" err="1" smtClean="0">
                <a:latin typeface="Consolas"/>
                <a:cs typeface="Consolas"/>
              </a:rPr>
              <a:t>LongWritable</a:t>
            </a:r>
            <a:r>
              <a:rPr lang="en-US" sz="1400" b="1" dirty="0" smtClean="0">
                <a:latin typeface="Consolas"/>
                <a:cs typeface="Consolas"/>
              </a:rPr>
              <a:t> key, Text value, Context context) {</a:t>
            </a:r>
          </a:p>
          <a:p>
            <a:pPr algn="l"/>
            <a:r>
              <a:rPr lang="en-US" sz="1400" b="1" dirty="0" smtClean="0">
                <a:latin typeface="Consolas"/>
                <a:cs typeface="Consolas"/>
              </a:rPr>
              <a:t>      </a:t>
            </a:r>
            <a:r>
              <a:rPr lang="en-US" sz="1400" b="1" dirty="0" err="1" smtClean="0">
                <a:latin typeface="Consolas"/>
                <a:cs typeface="Consolas"/>
              </a:rPr>
              <a:t>context.write</a:t>
            </a:r>
            <a:r>
              <a:rPr lang="en-US" sz="1400" b="1" dirty="0" smtClean="0">
                <a:latin typeface="Consolas"/>
                <a:cs typeface="Consolas"/>
              </a:rPr>
              <a:t>(new Text("foo"), value); </a:t>
            </a:r>
          </a:p>
          <a:p>
            <a:pPr algn="l"/>
            <a:r>
              <a:rPr lang="en-US" sz="1400" b="1" dirty="0" smtClean="0">
                <a:latin typeface="Consolas"/>
                <a:cs typeface="Consolas"/>
              </a:rPr>
              <a:t>    }</a:t>
            </a:r>
          </a:p>
          <a:p>
            <a:pPr algn="l"/>
            <a:r>
              <a:rPr lang="en-US" sz="1400" b="1" dirty="0" smtClean="0">
                <a:latin typeface="Consolas"/>
                <a:cs typeface="Consolas"/>
              </a:rPr>
              <a:t>}</a:t>
            </a:r>
          </a:p>
          <a:p>
            <a:pPr algn="l"/>
            <a:endParaRPr lang="en-US" sz="1400" b="1" dirty="0">
              <a:latin typeface="Consolas"/>
              <a:cs typeface="Consolas"/>
            </a:endParaRPr>
          </a:p>
        </p:txBody>
      </p:sp>
      <p:sp>
        <p:nvSpPr>
          <p:cNvPr id="7" name="TextBox 6"/>
          <p:cNvSpPr txBox="1"/>
          <p:nvPr/>
        </p:nvSpPr>
        <p:spPr>
          <a:xfrm>
            <a:off x="4709986" y="573932"/>
            <a:ext cx="1620828" cy="584775"/>
          </a:xfrm>
          <a:prstGeom prst="rect">
            <a:avLst/>
          </a:prstGeom>
          <a:noFill/>
        </p:spPr>
        <p:txBody>
          <a:bodyPr wrap="none" rtlCol="0">
            <a:spAutoFit/>
          </a:bodyPr>
          <a:lstStyle/>
          <a:p>
            <a:r>
              <a:rPr lang="en-US" sz="1600" smtClean="0">
                <a:solidFill>
                  <a:srgbClr val="FF0000"/>
                </a:solidFill>
              </a:rPr>
              <a:t>Input format</a:t>
            </a:r>
            <a:br>
              <a:rPr lang="en-US" sz="1600" smtClean="0">
                <a:solidFill>
                  <a:srgbClr val="FF0000"/>
                </a:solidFill>
              </a:rPr>
            </a:br>
            <a:r>
              <a:rPr lang="en-US" sz="1600" smtClean="0">
                <a:solidFill>
                  <a:srgbClr val="FF0000"/>
                </a:solidFill>
              </a:rPr>
              <a:t>(file </a:t>
            </a:r>
            <a:r>
              <a:rPr lang="en-US" sz="1600" u="sng" smtClean="0">
                <a:solidFill>
                  <a:srgbClr val="FF0000"/>
                </a:solidFill>
              </a:rPr>
              <a:t>offset</a:t>
            </a:r>
            <a:r>
              <a:rPr lang="en-US" sz="1600" smtClean="0">
                <a:solidFill>
                  <a:srgbClr val="FF0000"/>
                </a:solidFill>
              </a:rPr>
              <a:t>, line)</a:t>
            </a:r>
            <a:endParaRPr lang="en-US" sz="1600">
              <a:solidFill>
                <a:srgbClr val="FF0000"/>
              </a:solidFill>
            </a:endParaRPr>
          </a:p>
        </p:txBody>
      </p:sp>
      <p:cxnSp>
        <p:nvCxnSpPr>
          <p:cNvPr id="9" name="Straight Arrow Connector 8"/>
          <p:cNvCxnSpPr/>
          <p:nvPr/>
        </p:nvCxnSpPr>
        <p:spPr bwMode="auto">
          <a:xfrm rot="16200000" flipH="1">
            <a:off x="4897876" y="1609927"/>
            <a:ext cx="1147864" cy="262647"/>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1" name="Straight Arrow Connector 10"/>
          <p:cNvCxnSpPr/>
          <p:nvPr/>
        </p:nvCxnSpPr>
        <p:spPr bwMode="auto">
          <a:xfrm rot="16200000" flipH="1">
            <a:off x="5721243" y="1209196"/>
            <a:ext cx="1146748" cy="104577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2" name="TextBox 11"/>
          <p:cNvSpPr txBox="1"/>
          <p:nvPr/>
        </p:nvSpPr>
        <p:spPr>
          <a:xfrm>
            <a:off x="6642719" y="560962"/>
            <a:ext cx="2048510" cy="584775"/>
          </a:xfrm>
          <a:prstGeom prst="rect">
            <a:avLst/>
          </a:prstGeom>
          <a:noFill/>
        </p:spPr>
        <p:txBody>
          <a:bodyPr wrap="none" rtlCol="0">
            <a:spAutoFit/>
          </a:bodyPr>
          <a:lstStyle/>
          <a:p>
            <a:r>
              <a:rPr lang="en-US" sz="1600" smtClean="0">
                <a:solidFill>
                  <a:srgbClr val="FF0000"/>
                </a:solidFill>
              </a:rPr>
              <a:t>Intermediate format</a:t>
            </a:r>
            <a:br>
              <a:rPr lang="en-US" sz="1600" smtClean="0">
                <a:solidFill>
                  <a:srgbClr val="FF0000"/>
                </a:solidFill>
              </a:rPr>
            </a:br>
            <a:r>
              <a:rPr lang="en-US" sz="1600" smtClean="0">
                <a:solidFill>
                  <a:srgbClr val="FF0000"/>
                </a:solidFill>
              </a:rPr>
              <a:t>can be freely chosen</a:t>
            </a:r>
            <a:endParaRPr lang="en-US" sz="1600">
              <a:solidFill>
                <a:srgbClr val="FF0000"/>
              </a:solidFill>
            </a:endParaRPr>
          </a:p>
        </p:txBody>
      </p:sp>
      <p:cxnSp>
        <p:nvCxnSpPr>
          <p:cNvPr id="14" name="Straight Arrow Connector 13"/>
          <p:cNvCxnSpPr/>
          <p:nvPr/>
        </p:nvCxnSpPr>
        <p:spPr bwMode="auto">
          <a:xfrm rot="5400000">
            <a:off x="6917689" y="1678022"/>
            <a:ext cx="1147864" cy="87549"/>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a:off x="7976685" y="1157593"/>
            <a:ext cx="92523" cy="1117936"/>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28834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p:stCondLst>
                              <p:cond delay="0"/>
                            </p:stCondLst>
                            <p:childTnLst>
                              <p:par>
                                <p:cTn id="18" presetID="22" presetClass="entr" presetSubtype="1"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par>
                                <p:cTn id="21" presetID="22" presetClass="entr" presetSubtype="1"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par>
                          <p:cTn id="28" fill="hold">
                            <p:stCondLst>
                              <p:cond delay="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1"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Reducer</a:t>
            </a:r>
            <a:endParaRPr lang="en-US"/>
          </a:p>
        </p:txBody>
      </p:sp>
      <p:sp>
        <p:nvSpPr>
          <p:cNvPr id="3" name="Content Placeholder 2"/>
          <p:cNvSpPr>
            <a:spLocks noGrp="1"/>
          </p:cNvSpPr>
          <p:nvPr>
            <p:ph idx="1"/>
          </p:nvPr>
        </p:nvSpPr>
        <p:spPr>
          <a:xfrm>
            <a:off x="990600" y="4152160"/>
            <a:ext cx="7772400" cy="2548647"/>
          </a:xfrm>
        </p:spPr>
        <p:txBody>
          <a:bodyPr/>
          <a:lstStyle/>
          <a:p>
            <a:r>
              <a:rPr lang="en-US" dirty="0" smtClean="0"/>
              <a:t>Extends abstract 'Reducer' class</a:t>
            </a:r>
          </a:p>
          <a:p>
            <a:pPr lvl="1"/>
            <a:r>
              <a:rPr lang="en-US" dirty="0" smtClean="0"/>
              <a:t>Must specify types again (must be compatible with mapper!)</a:t>
            </a:r>
          </a:p>
          <a:p>
            <a:r>
              <a:rPr lang="en-US" dirty="0" smtClean="0"/>
              <a:t>Implements a 'reduce' function</a:t>
            </a:r>
          </a:p>
          <a:p>
            <a:pPr lvl="1"/>
            <a:r>
              <a:rPr lang="en-US" dirty="0" smtClean="0"/>
              <a:t>Values are passed in as an '</a:t>
            </a:r>
            <a:r>
              <a:rPr lang="en-US" dirty="0" err="1" smtClean="0"/>
              <a:t>Iterable</a:t>
            </a:r>
            <a:r>
              <a:rPr lang="en-US" dirty="0" smtClean="0"/>
              <a:t>'</a:t>
            </a:r>
          </a:p>
          <a:p>
            <a:pPr lvl="1"/>
            <a:r>
              <a:rPr lang="en-US" dirty="0" smtClean="0">
                <a:solidFill>
                  <a:srgbClr val="FF0000"/>
                </a:solidFill>
              </a:rPr>
              <a:t>Caution: </a:t>
            </a:r>
            <a:r>
              <a:rPr lang="en-US" dirty="0" smtClean="0"/>
              <a:t>These are NOT normal Java classes. Do not store them in collections - content can change between iterations!</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59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499370" y="1371601"/>
            <a:ext cx="7291780" cy="2806923"/>
          </a:xfrm>
          <a:prstGeom prst="rect">
            <a:avLst/>
          </a:prstGeom>
          <a:noFill/>
          <a:ln>
            <a:solidFill>
              <a:schemeClr val="tx1"/>
            </a:solidFill>
          </a:ln>
        </p:spPr>
        <p:txBody>
          <a:bodyPr wrap="none" rtlCol="0">
            <a:spAutoFit/>
          </a:bodyPr>
          <a:lstStyle/>
          <a:p>
            <a:pPr algn="l"/>
            <a:r>
              <a:rPr lang="en-US" sz="1400" b="1" dirty="0" smtClean="0">
                <a:latin typeface="Consolas"/>
                <a:cs typeface="Consolas"/>
              </a:rPr>
              <a:t>import </a:t>
            </a:r>
            <a:r>
              <a:rPr lang="en-US" sz="1400" b="1" dirty="0" err="1" smtClean="0">
                <a:latin typeface="Consolas"/>
                <a:cs typeface="Consolas"/>
              </a:rPr>
              <a:t>org.apache.hadoop.mapreduce</a:t>
            </a:r>
            <a:r>
              <a:rPr lang="en-US" sz="1400" b="1" dirty="0" smtClean="0">
                <a:latin typeface="Consolas"/>
                <a:cs typeface="Consolas"/>
              </a:rPr>
              <a:t>.*;</a:t>
            </a:r>
          </a:p>
          <a:p>
            <a:pPr algn="l"/>
            <a:r>
              <a:rPr lang="en-US" sz="1400" b="1" dirty="0" smtClean="0">
                <a:latin typeface="Consolas"/>
                <a:cs typeface="Consolas"/>
              </a:rPr>
              <a:t>import </a:t>
            </a:r>
            <a:r>
              <a:rPr lang="en-US" sz="1400" b="1" dirty="0" err="1" smtClean="0">
                <a:latin typeface="Consolas"/>
                <a:cs typeface="Consolas"/>
              </a:rPr>
              <a:t>org.apache.hadoop.io</a:t>
            </a:r>
            <a:r>
              <a:rPr lang="en-US" sz="1400" b="1" dirty="0" smtClean="0">
                <a:latin typeface="Consolas"/>
                <a:cs typeface="Consolas"/>
              </a:rPr>
              <a:t>.*; </a:t>
            </a:r>
          </a:p>
          <a:p>
            <a:pPr algn="l"/>
            <a:endParaRPr lang="en-US" sz="1400" b="1" dirty="0" smtClean="0">
              <a:latin typeface="Consolas"/>
              <a:cs typeface="Consolas"/>
            </a:endParaRPr>
          </a:p>
          <a:p>
            <a:pPr algn="l"/>
            <a:r>
              <a:rPr lang="en-US" sz="1400" b="1" dirty="0" smtClean="0">
                <a:latin typeface="Consolas"/>
                <a:cs typeface="Consolas"/>
              </a:rPr>
              <a:t>public class </a:t>
            </a:r>
            <a:r>
              <a:rPr lang="en-US" sz="1400" b="1" dirty="0" err="1" smtClean="0">
                <a:latin typeface="Consolas"/>
                <a:cs typeface="Consolas"/>
              </a:rPr>
              <a:t>FooReducer</a:t>
            </a:r>
            <a:r>
              <a:rPr lang="en-US" sz="1400" b="1" dirty="0" smtClean="0">
                <a:latin typeface="Consolas"/>
                <a:cs typeface="Consolas"/>
              </a:rPr>
              <a:t> extends Reducer&lt;Text, Text, </a:t>
            </a:r>
            <a:r>
              <a:rPr lang="en-US" sz="1400" b="1" dirty="0" err="1" smtClean="0">
                <a:latin typeface="Consolas"/>
                <a:cs typeface="Consolas"/>
              </a:rPr>
              <a:t>IntWritable</a:t>
            </a:r>
            <a:r>
              <a:rPr lang="en-US" sz="1400" b="1" dirty="0" smtClean="0">
                <a:latin typeface="Consolas"/>
                <a:cs typeface="Consolas"/>
              </a:rPr>
              <a:t>, Text&gt; {</a:t>
            </a:r>
          </a:p>
          <a:p>
            <a:pPr algn="l"/>
            <a:r>
              <a:rPr lang="en-US" sz="1400" b="1" dirty="0" smtClean="0">
                <a:latin typeface="Consolas"/>
                <a:cs typeface="Consolas"/>
              </a:rPr>
              <a:t>    public void reduce(Text key, </a:t>
            </a:r>
            <a:r>
              <a:rPr lang="en-US" sz="1400" b="1" dirty="0" err="1" smtClean="0">
                <a:latin typeface="Consolas"/>
                <a:cs typeface="Consolas"/>
              </a:rPr>
              <a:t>Iterable</a:t>
            </a:r>
            <a:r>
              <a:rPr lang="en-US" sz="1400" b="1" dirty="0" smtClean="0">
                <a:latin typeface="Consolas"/>
                <a:cs typeface="Consolas"/>
              </a:rPr>
              <a:t>&lt;Text&gt; values, Context context) </a:t>
            </a:r>
            <a:br>
              <a:rPr lang="en-US" sz="1400" b="1" dirty="0" smtClean="0">
                <a:latin typeface="Consolas"/>
                <a:cs typeface="Consolas"/>
              </a:rPr>
            </a:br>
            <a:r>
              <a:rPr lang="en-US" sz="1400" b="1" dirty="0" smtClean="0">
                <a:latin typeface="Consolas"/>
                <a:cs typeface="Consolas"/>
              </a:rPr>
              <a:t>          throws </a:t>
            </a:r>
            <a:r>
              <a:rPr lang="en-US" sz="1400" b="1" dirty="0" err="1" smtClean="0">
                <a:latin typeface="Consolas"/>
                <a:cs typeface="Consolas"/>
              </a:rPr>
              <a:t>java.io.IOException</a:t>
            </a:r>
            <a:r>
              <a:rPr lang="en-US" sz="1400" b="1" dirty="0" smtClean="0">
                <a:latin typeface="Consolas"/>
                <a:cs typeface="Consolas"/>
              </a:rPr>
              <a:t>, </a:t>
            </a:r>
            <a:r>
              <a:rPr lang="en-US" sz="1400" b="1" dirty="0" err="1" smtClean="0">
                <a:latin typeface="Consolas"/>
                <a:cs typeface="Consolas"/>
              </a:rPr>
              <a:t>InterruptedException</a:t>
            </a:r>
            <a:r>
              <a:rPr lang="en-US" sz="1400" b="1" dirty="0" smtClean="0">
                <a:latin typeface="Consolas"/>
                <a:cs typeface="Consolas"/>
              </a:rPr>
              <a:t> </a:t>
            </a:r>
            <a:br>
              <a:rPr lang="en-US" sz="1400" b="1" dirty="0" smtClean="0">
                <a:latin typeface="Consolas"/>
                <a:cs typeface="Consolas"/>
              </a:rPr>
            </a:br>
            <a:r>
              <a:rPr lang="en-US" sz="1400" b="1" dirty="0" smtClean="0">
                <a:latin typeface="Consolas"/>
                <a:cs typeface="Consolas"/>
              </a:rPr>
              <a:t>    {</a:t>
            </a:r>
          </a:p>
          <a:p>
            <a:pPr algn="l"/>
            <a:r>
              <a:rPr lang="en-US" sz="1400" b="1" dirty="0" smtClean="0">
                <a:latin typeface="Consolas"/>
                <a:cs typeface="Consolas"/>
              </a:rPr>
              <a:t>      for (Text value: values)</a:t>
            </a:r>
          </a:p>
          <a:p>
            <a:pPr algn="l"/>
            <a:r>
              <a:rPr lang="en-US" sz="1400" b="1" dirty="0" smtClean="0">
                <a:latin typeface="Consolas"/>
                <a:cs typeface="Consolas"/>
              </a:rPr>
              <a:t>        </a:t>
            </a:r>
            <a:r>
              <a:rPr lang="en-US" sz="1400" b="1" dirty="0" err="1" smtClean="0">
                <a:latin typeface="Consolas"/>
                <a:cs typeface="Consolas"/>
              </a:rPr>
              <a:t>context.write</a:t>
            </a:r>
            <a:r>
              <a:rPr lang="en-US" sz="1400" b="1" dirty="0" smtClean="0">
                <a:latin typeface="Consolas"/>
                <a:cs typeface="Consolas"/>
              </a:rPr>
              <a:t>(new </a:t>
            </a:r>
            <a:r>
              <a:rPr lang="en-US" sz="1400" b="1" dirty="0" err="1" smtClean="0">
                <a:latin typeface="Consolas"/>
                <a:cs typeface="Consolas"/>
              </a:rPr>
              <a:t>IntWritable</a:t>
            </a:r>
            <a:r>
              <a:rPr lang="en-US" sz="1400" b="1" dirty="0" smtClean="0">
                <a:latin typeface="Consolas"/>
                <a:cs typeface="Consolas"/>
              </a:rPr>
              <a:t>(4711), value);</a:t>
            </a:r>
          </a:p>
          <a:p>
            <a:pPr algn="l"/>
            <a:r>
              <a:rPr lang="en-US" sz="1400" b="1" dirty="0" smtClean="0">
                <a:latin typeface="Consolas"/>
                <a:cs typeface="Consolas"/>
              </a:rPr>
              <a:t>    }</a:t>
            </a:r>
          </a:p>
          <a:p>
            <a:pPr algn="l"/>
            <a:r>
              <a:rPr lang="en-US" sz="1400" b="1" dirty="0" smtClean="0">
                <a:latin typeface="Consolas"/>
                <a:cs typeface="Consolas"/>
              </a:rPr>
              <a:t>}</a:t>
            </a:r>
            <a:endParaRPr lang="en-US" sz="1400" b="1" dirty="0">
              <a:latin typeface="Consolas"/>
              <a:cs typeface="Consolas"/>
            </a:endParaRPr>
          </a:p>
        </p:txBody>
      </p:sp>
      <p:sp>
        <p:nvSpPr>
          <p:cNvPr id="12" name="TextBox 11"/>
          <p:cNvSpPr txBox="1"/>
          <p:nvPr/>
        </p:nvSpPr>
        <p:spPr>
          <a:xfrm>
            <a:off x="5032071" y="366408"/>
            <a:ext cx="2492990" cy="584775"/>
          </a:xfrm>
          <a:prstGeom prst="rect">
            <a:avLst/>
          </a:prstGeom>
          <a:noFill/>
        </p:spPr>
        <p:txBody>
          <a:bodyPr wrap="none" rtlCol="0">
            <a:spAutoFit/>
          </a:bodyPr>
          <a:lstStyle/>
          <a:p>
            <a:r>
              <a:rPr lang="en-US" sz="1600" smtClean="0">
                <a:solidFill>
                  <a:srgbClr val="FF0000"/>
                </a:solidFill>
              </a:rPr>
              <a:t>Intermediate format</a:t>
            </a:r>
            <a:br>
              <a:rPr lang="en-US" sz="1600" smtClean="0">
                <a:solidFill>
                  <a:srgbClr val="FF0000"/>
                </a:solidFill>
              </a:rPr>
            </a:br>
            <a:r>
              <a:rPr lang="en-US" sz="1600" smtClean="0">
                <a:solidFill>
                  <a:srgbClr val="FF0000"/>
                </a:solidFill>
              </a:rPr>
              <a:t>(same as mapper output)</a:t>
            </a:r>
            <a:endParaRPr lang="en-US" sz="1600">
              <a:solidFill>
                <a:srgbClr val="FF0000"/>
              </a:solidFill>
            </a:endParaRPr>
          </a:p>
        </p:txBody>
      </p:sp>
      <p:cxnSp>
        <p:nvCxnSpPr>
          <p:cNvPr id="14" name="Straight Arrow Connector 13"/>
          <p:cNvCxnSpPr/>
          <p:nvPr/>
        </p:nvCxnSpPr>
        <p:spPr bwMode="auto">
          <a:xfrm rot="5400000">
            <a:off x="5440185" y="1181914"/>
            <a:ext cx="1108952" cy="65175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rot="5400000">
            <a:off x="5902250" y="1342419"/>
            <a:ext cx="1108951" cy="350194"/>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8" name="TextBox 17"/>
          <p:cNvSpPr txBox="1"/>
          <p:nvPr/>
        </p:nvSpPr>
        <p:spPr>
          <a:xfrm>
            <a:off x="7581583" y="509080"/>
            <a:ext cx="1473096" cy="338554"/>
          </a:xfrm>
          <a:prstGeom prst="rect">
            <a:avLst/>
          </a:prstGeom>
          <a:noFill/>
        </p:spPr>
        <p:txBody>
          <a:bodyPr wrap="none" rtlCol="0">
            <a:spAutoFit/>
          </a:bodyPr>
          <a:lstStyle/>
          <a:p>
            <a:r>
              <a:rPr lang="en-US" sz="1600" smtClean="0">
                <a:solidFill>
                  <a:srgbClr val="FF0000"/>
                </a:solidFill>
              </a:rPr>
              <a:t>Output format</a:t>
            </a:r>
            <a:endParaRPr lang="en-US" sz="1600">
              <a:solidFill>
                <a:srgbClr val="FF0000"/>
              </a:solidFill>
            </a:endParaRPr>
          </a:p>
        </p:txBody>
      </p:sp>
      <p:cxnSp>
        <p:nvCxnSpPr>
          <p:cNvPr id="19" name="Straight Arrow Connector 18"/>
          <p:cNvCxnSpPr/>
          <p:nvPr/>
        </p:nvCxnSpPr>
        <p:spPr bwMode="auto">
          <a:xfrm flipH="1">
            <a:off x="7235831" y="875489"/>
            <a:ext cx="908868" cy="1148671"/>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21" name="Straight Arrow Connector 20"/>
          <p:cNvCxnSpPr/>
          <p:nvPr/>
        </p:nvCxnSpPr>
        <p:spPr bwMode="auto">
          <a:xfrm flipH="1">
            <a:off x="8082436" y="856035"/>
            <a:ext cx="441641" cy="1207818"/>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3" name="Oval 22"/>
          <p:cNvSpPr/>
          <p:nvPr/>
        </p:nvSpPr>
        <p:spPr bwMode="auto">
          <a:xfrm>
            <a:off x="4762157" y="2421055"/>
            <a:ext cx="1468186" cy="273902"/>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24" name="TextBox 23"/>
          <p:cNvSpPr txBox="1"/>
          <p:nvPr/>
        </p:nvSpPr>
        <p:spPr>
          <a:xfrm>
            <a:off x="6801162" y="3093789"/>
            <a:ext cx="1844672" cy="830997"/>
          </a:xfrm>
          <a:prstGeom prst="rect">
            <a:avLst/>
          </a:prstGeom>
          <a:noFill/>
        </p:spPr>
        <p:txBody>
          <a:bodyPr wrap="none" rtlCol="0">
            <a:spAutoFit/>
          </a:bodyPr>
          <a:lstStyle/>
          <a:p>
            <a:r>
              <a:rPr lang="en-US" sz="1600" dirty="0" smtClean="0">
                <a:solidFill>
                  <a:srgbClr val="FF0000"/>
                </a:solidFill>
              </a:rPr>
              <a:t>Note: We may get</a:t>
            </a:r>
            <a:br>
              <a:rPr lang="en-US" sz="1600" dirty="0" smtClean="0">
                <a:solidFill>
                  <a:srgbClr val="FF0000"/>
                </a:solidFill>
              </a:rPr>
            </a:br>
            <a:r>
              <a:rPr lang="en-US" sz="1600" dirty="0" smtClean="0">
                <a:solidFill>
                  <a:srgbClr val="FF0000"/>
                </a:solidFill>
              </a:rPr>
              <a:t>multiple values for</a:t>
            </a:r>
            <a:br>
              <a:rPr lang="en-US" sz="1600" dirty="0" smtClean="0">
                <a:solidFill>
                  <a:srgbClr val="FF0000"/>
                </a:solidFill>
              </a:rPr>
            </a:br>
            <a:r>
              <a:rPr lang="en-US" sz="1600" dirty="0" smtClean="0">
                <a:solidFill>
                  <a:srgbClr val="FF0000"/>
                </a:solidFill>
              </a:rPr>
              <a:t>the same key!</a:t>
            </a:r>
            <a:endParaRPr lang="en-US" sz="1600" dirty="0">
              <a:solidFill>
                <a:srgbClr val="FF0000"/>
              </a:solidFill>
            </a:endParaRPr>
          </a:p>
        </p:txBody>
      </p:sp>
      <p:cxnSp>
        <p:nvCxnSpPr>
          <p:cNvPr id="26" name="Straight Arrow Connector 25"/>
          <p:cNvCxnSpPr>
            <a:endCxn id="23" idx="5"/>
          </p:cNvCxnSpPr>
          <p:nvPr/>
        </p:nvCxnSpPr>
        <p:spPr bwMode="auto">
          <a:xfrm flipH="1" flipV="1">
            <a:off x="6015332" y="2654845"/>
            <a:ext cx="1051592" cy="46813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11065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par>
                          <p:cTn id="12" fill="hold">
                            <p:stCondLst>
                              <p:cond delay="0"/>
                            </p:stCondLst>
                            <p:childTnLst>
                              <p:par>
                                <p:cTn id="13" presetID="22" presetClass="entr" presetSubtype="1"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par>
                                <p:cTn id="16" presetID="22" presetClass="entr" presetSubtype="1"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par>
                                <p:cTn id="19" presetID="22" presetClass="entr" presetSubtype="1"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up)">
                                      <p:cBhvr>
                                        <p:cTn id="21" dur="500"/>
                                        <p:tgtEl>
                                          <p:spTgt spid="19"/>
                                        </p:tgtEl>
                                      </p:cBhvr>
                                    </p:animEffect>
                                  </p:childTnLst>
                                </p:cTn>
                              </p:par>
                              <p:par>
                                <p:cTn id="22" presetID="22" presetClass="entr" presetSubtype="1"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up)">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par>
                          <p:cTn id="37" fill="hold">
                            <p:stCondLst>
                              <p:cond delay="0"/>
                            </p:stCondLst>
                            <p:childTnLst>
                              <p:par>
                                <p:cTn id="38" presetID="16" presetClass="entr" presetSubtype="26"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arn(inHorizontal)">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P spid="23" grpId="0" animBg="1"/>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things more complicated</a:t>
            </a:r>
            <a:endParaRPr lang="en-US" dirty="0"/>
          </a:p>
        </p:txBody>
      </p:sp>
      <p:sp>
        <p:nvSpPr>
          <p:cNvPr id="3" name="Content Placeholder 2"/>
          <p:cNvSpPr>
            <a:spLocks noGrp="1"/>
          </p:cNvSpPr>
          <p:nvPr>
            <p:ph idx="1"/>
          </p:nvPr>
        </p:nvSpPr>
        <p:spPr/>
        <p:txBody>
          <a:bodyPr/>
          <a:lstStyle/>
          <a:p>
            <a:r>
              <a:rPr lang="en-US" dirty="0" smtClean="0"/>
              <a:t>Suppose people take vacations, get sick, work at different rates</a:t>
            </a:r>
          </a:p>
          <a:p>
            <a:r>
              <a:rPr lang="en-US" dirty="0" smtClean="0"/>
              <a:t>Suppose some forms are incorrectly filled out and require corrections or need to be thrown away</a:t>
            </a:r>
          </a:p>
          <a:p>
            <a:r>
              <a:rPr lang="en-US" dirty="0" smtClean="0"/>
              <a:t>What if the supervisor gets sick?</a:t>
            </a:r>
          </a:p>
          <a:p>
            <a:r>
              <a:rPr lang="en-US" dirty="0" smtClean="0"/>
              <a:t>How big should the piles be?</a:t>
            </a:r>
          </a:p>
          <a:p>
            <a:r>
              <a:rPr lang="en-US" dirty="0" smtClean="0"/>
              <a:t>How do we monitor progress? </a:t>
            </a:r>
          </a:p>
          <a:p>
            <a:r>
              <a:rPr lang="en-US" dirty="0" smtClean="0"/>
              <a:t>...</a:t>
            </a:r>
            <a:endParaRPr lang="en-US" dirty="0"/>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6</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160149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Driver</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60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304816" y="1257977"/>
            <a:ext cx="5515002" cy="4487381"/>
          </a:xfrm>
          <a:prstGeom prst="rect">
            <a:avLst/>
          </a:prstGeom>
          <a:noFill/>
          <a:ln>
            <a:solidFill>
              <a:schemeClr val="tx1"/>
            </a:solidFill>
          </a:ln>
        </p:spPr>
        <p:txBody>
          <a:bodyPr wrap="none" rtlCol="0">
            <a:spAutoFit/>
          </a:bodyPr>
          <a:lstStyle/>
          <a:p>
            <a:pPr algn="l"/>
            <a:r>
              <a:rPr lang="en-US" sz="1200" b="1" dirty="0" smtClean="0">
                <a:latin typeface="Consolas"/>
                <a:cs typeface="Consolas"/>
              </a:rPr>
              <a:t>import </a:t>
            </a:r>
            <a:r>
              <a:rPr lang="en-US" sz="1200" b="1" dirty="0" err="1" smtClean="0">
                <a:latin typeface="Consolas"/>
                <a:cs typeface="Consolas"/>
              </a:rPr>
              <a:t>org.apache.hadoop.mapreduce</a:t>
            </a:r>
            <a:r>
              <a:rPr lang="en-US" sz="1200" b="1" dirty="0" smtClean="0">
                <a:latin typeface="Consolas"/>
                <a:cs typeface="Consolas"/>
              </a:rPr>
              <a:t>.*;</a:t>
            </a:r>
            <a:br>
              <a:rPr lang="en-US" sz="1200" b="1" dirty="0" smtClean="0">
                <a:latin typeface="Consolas"/>
                <a:cs typeface="Consolas"/>
              </a:rPr>
            </a:br>
            <a:r>
              <a:rPr lang="en-US" sz="1200" b="1" dirty="0" smtClean="0">
                <a:latin typeface="Consolas"/>
                <a:cs typeface="Consolas"/>
              </a:rPr>
              <a:t>import </a:t>
            </a:r>
            <a:r>
              <a:rPr lang="en-US" sz="1200" b="1" dirty="0" err="1" smtClean="0">
                <a:latin typeface="Consolas"/>
                <a:cs typeface="Consolas"/>
              </a:rPr>
              <a:t>org.apache.hadoop.io</a:t>
            </a:r>
            <a:r>
              <a:rPr lang="en-US" sz="1200" b="1" dirty="0" smtClean="0">
                <a:latin typeface="Consolas"/>
                <a:cs typeface="Consolas"/>
              </a:rPr>
              <a:t>.*;</a:t>
            </a:r>
            <a:br>
              <a:rPr lang="en-US" sz="1200" b="1" dirty="0" smtClean="0">
                <a:latin typeface="Consolas"/>
                <a:cs typeface="Consolas"/>
              </a:rPr>
            </a:br>
            <a:r>
              <a:rPr lang="en-US" sz="1200" b="1" dirty="0" smtClean="0">
                <a:latin typeface="Consolas"/>
                <a:cs typeface="Consolas"/>
              </a:rPr>
              <a:t>import </a:t>
            </a:r>
            <a:r>
              <a:rPr lang="en-US" sz="1200" b="1" dirty="0" err="1" smtClean="0">
                <a:latin typeface="Consolas"/>
                <a:cs typeface="Consolas"/>
              </a:rPr>
              <a:t>org.apache.hadoop.fs.Path</a:t>
            </a:r>
            <a:r>
              <a:rPr lang="en-US" sz="1200" b="1" dirty="0" smtClean="0">
                <a:latin typeface="Consolas"/>
                <a:cs typeface="Consolas"/>
              </a:rPr>
              <a:t>;</a:t>
            </a:r>
            <a:br>
              <a:rPr lang="en-US" sz="1200" b="1" dirty="0" smtClean="0">
                <a:latin typeface="Consolas"/>
                <a:cs typeface="Consolas"/>
              </a:rPr>
            </a:br>
            <a:r>
              <a:rPr lang="en-US" sz="1200" b="1" dirty="0" smtClean="0">
                <a:latin typeface="Consolas"/>
                <a:cs typeface="Consolas"/>
              </a:rPr>
              <a:t>import </a:t>
            </a:r>
            <a:r>
              <a:rPr lang="en-US" sz="1200" b="1" dirty="0" err="1" smtClean="0">
                <a:latin typeface="Consolas"/>
                <a:cs typeface="Consolas"/>
              </a:rPr>
              <a:t>org.apache.hadoop.mapreduce.lib.input.FileInputFormat</a:t>
            </a:r>
            <a:r>
              <a:rPr lang="en-US" sz="1200" b="1" dirty="0" smtClean="0">
                <a:latin typeface="Consolas"/>
                <a:cs typeface="Consolas"/>
              </a:rPr>
              <a:t>;</a:t>
            </a:r>
            <a:br>
              <a:rPr lang="en-US" sz="1200" b="1" dirty="0" smtClean="0">
                <a:latin typeface="Consolas"/>
                <a:cs typeface="Consolas"/>
              </a:rPr>
            </a:br>
            <a:r>
              <a:rPr lang="en-US" sz="1200" b="1" dirty="0" smtClean="0">
                <a:latin typeface="Consolas"/>
                <a:cs typeface="Consolas"/>
              </a:rPr>
              <a:t>import </a:t>
            </a:r>
            <a:r>
              <a:rPr lang="en-US" sz="1200" b="1" dirty="0" err="1" smtClean="0">
                <a:latin typeface="Consolas"/>
                <a:cs typeface="Consolas"/>
              </a:rPr>
              <a:t>org.apache.hadoop.mapreduce.lib.output.FileOutputFormat</a:t>
            </a:r>
            <a:r>
              <a:rPr lang="en-US" sz="1200" b="1" dirty="0" smtClean="0">
                <a:latin typeface="Consolas"/>
                <a:cs typeface="Consolas"/>
              </a:rPr>
              <a:t>;</a:t>
            </a:r>
            <a:br>
              <a:rPr lang="en-US" sz="1200" b="1" dirty="0" smtClean="0">
                <a:latin typeface="Consolas"/>
                <a:cs typeface="Consolas"/>
              </a:rPr>
            </a:br>
            <a:endParaRPr lang="en-US" sz="1200" b="1" dirty="0" smtClean="0">
              <a:latin typeface="Consolas"/>
              <a:cs typeface="Consolas"/>
            </a:endParaRPr>
          </a:p>
          <a:p>
            <a:pPr algn="l"/>
            <a:r>
              <a:rPr lang="en-US" sz="1200" b="1" dirty="0" smtClean="0">
                <a:latin typeface="Consolas"/>
                <a:cs typeface="Consolas"/>
              </a:rPr>
              <a:t>public class </a:t>
            </a:r>
            <a:r>
              <a:rPr lang="en-US" sz="1200" b="1" dirty="0" err="1" smtClean="0">
                <a:latin typeface="Consolas"/>
                <a:cs typeface="Consolas"/>
              </a:rPr>
              <a:t>FooDriver</a:t>
            </a:r>
            <a:r>
              <a:rPr lang="en-US" sz="1200" b="1" dirty="0" smtClean="0">
                <a:latin typeface="Consolas"/>
                <a:cs typeface="Consolas"/>
              </a:rPr>
              <a:t> {</a:t>
            </a:r>
            <a:br>
              <a:rPr lang="en-US" sz="1200" b="1" dirty="0" smtClean="0">
                <a:latin typeface="Consolas"/>
                <a:cs typeface="Consolas"/>
              </a:rPr>
            </a:br>
            <a:r>
              <a:rPr lang="en-US" sz="1200" b="1" dirty="0" smtClean="0">
                <a:latin typeface="Consolas"/>
                <a:cs typeface="Consolas"/>
              </a:rPr>
              <a:t>  public static void main(String[] </a:t>
            </a:r>
            <a:r>
              <a:rPr lang="en-US" sz="1200" b="1" dirty="0" err="1" smtClean="0">
                <a:latin typeface="Consolas"/>
                <a:cs typeface="Consolas"/>
              </a:rPr>
              <a:t>args</a:t>
            </a:r>
            <a:r>
              <a:rPr lang="en-US" sz="1200" b="1" dirty="0" smtClean="0">
                <a:latin typeface="Consolas"/>
                <a:cs typeface="Consolas"/>
              </a:rPr>
              <a:t>) throws Exception {</a:t>
            </a:r>
            <a:br>
              <a:rPr lang="en-US" sz="1200" b="1" dirty="0" smtClean="0">
                <a:latin typeface="Consolas"/>
                <a:cs typeface="Consolas"/>
              </a:rPr>
            </a:br>
            <a:r>
              <a:rPr lang="en-US" sz="1200" b="1" dirty="0" smtClean="0">
                <a:latin typeface="Consolas"/>
                <a:cs typeface="Consolas"/>
              </a:rPr>
              <a:t>    Job job = new Job();</a:t>
            </a:r>
            <a:br>
              <a:rPr lang="en-US" sz="1200" b="1" dirty="0" smtClean="0">
                <a:latin typeface="Consolas"/>
                <a:cs typeface="Consolas"/>
              </a:rPr>
            </a:br>
            <a:r>
              <a:rPr lang="en-US" sz="1200" b="1" dirty="0" smtClean="0">
                <a:latin typeface="Consolas"/>
                <a:cs typeface="Consolas"/>
              </a:rPr>
              <a:t>    </a:t>
            </a:r>
            <a:r>
              <a:rPr lang="en-US" sz="1200" b="1" dirty="0" err="1" smtClean="0">
                <a:latin typeface="Consolas"/>
                <a:cs typeface="Consolas"/>
              </a:rPr>
              <a:t>job.setJarByClass</a:t>
            </a:r>
            <a:r>
              <a:rPr lang="en-US" sz="1200" b="1" dirty="0" smtClean="0">
                <a:latin typeface="Consolas"/>
                <a:cs typeface="Consolas"/>
              </a:rPr>
              <a:t>(</a:t>
            </a:r>
            <a:r>
              <a:rPr lang="en-US" sz="1200" b="1" dirty="0" err="1" smtClean="0">
                <a:latin typeface="Consolas"/>
                <a:cs typeface="Consolas"/>
              </a:rPr>
              <a:t>FooDriver.class</a:t>
            </a:r>
            <a:r>
              <a:rPr lang="en-US" sz="1200" b="1" dirty="0" smtClean="0">
                <a:latin typeface="Consolas"/>
                <a:cs typeface="Consolas"/>
              </a:rPr>
              <a:t>);</a:t>
            </a:r>
            <a:br>
              <a:rPr lang="en-US" sz="1200" b="1" dirty="0" smtClean="0">
                <a:latin typeface="Consolas"/>
                <a:cs typeface="Consolas"/>
              </a:rPr>
            </a:br>
            <a:r>
              <a:rPr lang="en-US" sz="1200" b="1" dirty="0" smtClean="0">
                <a:latin typeface="Consolas"/>
                <a:cs typeface="Consolas"/>
              </a:rPr>
              <a:t>    </a:t>
            </a:r>
          </a:p>
          <a:p>
            <a:pPr algn="l"/>
            <a:r>
              <a:rPr lang="en-US" sz="1200" b="1" dirty="0" smtClean="0">
                <a:latin typeface="Consolas"/>
                <a:cs typeface="Consolas"/>
              </a:rPr>
              <a:t>    </a:t>
            </a:r>
            <a:r>
              <a:rPr lang="en-US" sz="1200" b="1" dirty="0" err="1" smtClean="0">
                <a:latin typeface="Consolas"/>
                <a:cs typeface="Consolas"/>
              </a:rPr>
              <a:t>FileInputFormat.addInputPath</a:t>
            </a:r>
            <a:r>
              <a:rPr lang="en-US" sz="1200" b="1" dirty="0" smtClean="0">
                <a:latin typeface="Consolas"/>
                <a:cs typeface="Consolas"/>
              </a:rPr>
              <a:t>(job, new Path("in"));</a:t>
            </a:r>
            <a:br>
              <a:rPr lang="en-US" sz="1200" b="1" dirty="0" smtClean="0">
                <a:latin typeface="Consolas"/>
                <a:cs typeface="Consolas"/>
              </a:rPr>
            </a:br>
            <a:r>
              <a:rPr lang="en-US" sz="1200" b="1" dirty="0" smtClean="0">
                <a:latin typeface="Consolas"/>
                <a:cs typeface="Consolas"/>
              </a:rPr>
              <a:t>    </a:t>
            </a:r>
            <a:r>
              <a:rPr lang="en-US" sz="1200" b="1" dirty="0" err="1" smtClean="0">
                <a:latin typeface="Consolas"/>
                <a:cs typeface="Consolas"/>
              </a:rPr>
              <a:t>FileOutputFormat.setOutputPath</a:t>
            </a:r>
            <a:r>
              <a:rPr lang="en-US" sz="1200" b="1" dirty="0" smtClean="0">
                <a:latin typeface="Consolas"/>
                <a:cs typeface="Consolas"/>
              </a:rPr>
              <a:t>(job, new Path("out"));</a:t>
            </a:r>
            <a:br>
              <a:rPr lang="en-US" sz="1200" b="1" dirty="0" smtClean="0">
                <a:latin typeface="Consolas"/>
                <a:cs typeface="Consolas"/>
              </a:rPr>
            </a:br>
            <a:r>
              <a:rPr lang="en-US" sz="1200" b="1" dirty="0" smtClean="0">
                <a:latin typeface="Consolas"/>
                <a:cs typeface="Consolas"/>
              </a:rPr>
              <a:t/>
            </a:r>
            <a:br>
              <a:rPr lang="en-US" sz="1200" b="1" dirty="0" smtClean="0">
                <a:latin typeface="Consolas"/>
                <a:cs typeface="Consolas"/>
              </a:rPr>
            </a:br>
            <a:r>
              <a:rPr lang="en-US" sz="1200" b="1" dirty="0" smtClean="0">
                <a:latin typeface="Consolas"/>
                <a:cs typeface="Consolas"/>
              </a:rPr>
              <a:t>    </a:t>
            </a:r>
            <a:r>
              <a:rPr lang="en-US" sz="1200" b="1" dirty="0" err="1" smtClean="0">
                <a:latin typeface="Consolas"/>
                <a:cs typeface="Consolas"/>
              </a:rPr>
              <a:t>job.setMapperClass</a:t>
            </a:r>
            <a:r>
              <a:rPr lang="en-US" sz="1200" b="1" dirty="0" smtClean="0">
                <a:latin typeface="Consolas"/>
                <a:cs typeface="Consolas"/>
              </a:rPr>
              <a:t>(</a:t>
            </a:r>
            <a:r>
              <a:rPr lang="en-US" sz="1200" b="1" dirty="0" err="1" smtClean="0">
                <a:latin typeface="Consolas"/>
                <a:cs typeface="Consolas"/>
              </a:rPr>
              <a:t>FooMapper.class</a:t>
            </a:r>
            <a:r>
              <a:rPr lang="en-US" sz="1200" b="1" dirty="0" smtClean="0">
                <a:latin typeface="Consolas"/>
                <a:cs typeface="Consolas"/>
              </a:rPr>
              <a:t>);</a:t>
            </a:r>
            <a:br>
              <a:rPr lang="en-US" sz="1200" b="1" dirty="0" smtClean="0">
                <a:latin typeface="Consolas"/>
                <a:cs typeface="Consolas"/>
              </a:rPr>
            </a:br>
            <a:r>
              <a:rPr lang="en-US" sz="1200" b="1" dirty="0" smtClean="0">
                <a:latin typeface="Consolas"/>
                <a:cs typeface="Consolas"/>
              </a:rPr>
              <a:t>    </a:t>
            </a:r>
            <a:r>
              <a:rPr lang="en-US" sz="1200" b="1" dirty="0" err="1" smtClean="0">
                <a:latin typeface="Consolas"/>
                <a:cs typeface="Consolas"/>
              </a:rPr>
              <a:t>job.setReducerClass</a:t>
            </a:r>
            <a:r>
              <a:rPr lang="en-US" sz="1200" b="1" dirty="0" smtClean="0">
                <a:latin typeface="Consolas"/>
                <a:cs typeface="Consolas"/>
              </a:rPr>
              <a:t>(</a:t>
            </a:r>
            <a:r>
              <a:rPr lang="en-US" sz="1200" b="1" dirty="0" err="1" smtClean="0">
                <a:latin typeface="Consolas"/>
                <a:cs typeface="Consolas"/>
              </a:rPr>
              <a:t>FooReducer.class</a:t>
            </a:r>
            <a:r>
              <a:rPr lang="en-US" sz="1200" b="1" dirty="0" smtClean="0">
                <a:latin typeface="Consolas"/>
                <a:cs typeface="Consolas"/>
              </a:rPr>
              <a:t>);</a:t>
            </a:r>
          </a:p>
          <a:p>
            <a:pPr algn="l"/>
            <a:r>
              <a:rPr lang="en-US" sz="1200" b="1" dirty="0" smtClean="0">
                <a:latin typeface="Consolas"/>
                <a:cs typeface="Consolas"/>
              </a:rPr>
              <a:t/>
            </a:r>
            <a:br>
              <a:rPr lang="en-US" sz="1200" b="1" dirty="0" smtClean="0">
                <a:latin typeface="Consolas"/>
                <a:cs typeface="Consolas"/>
              </a:rPr>
            </a:br>
            <a:r>
              <a:rPr lang="en-US" sz="1200" b="1" dirty="0" smtClean="0">
                <a:latin typeface="Consolas"/>
                <a:cs typeface="Consolas"/>
              </a:rPr>
              <a:t>    </a:t>
            </a:r>
            <a:r>
              <a:rPr lang="en-US" sz="1200" b="1" dirty="0" err="1" smtClean="0">
                <a:latin typeface="Consolas"/>
                <a:cs typeface="Consolas"/>
              </a:rPr>
              <a:t>job.setOutputKeyClass</a:t>
            </a:r>
            <a:r>
              <a:rPr lang="en-US" sz="1200" b="1" dirty="0" smtClean="0">
                <a:latin typeface="Consolas"/>
                <a:cs typeface="Consolas"/>
              </a:rPr>
              <a:t>(</a:t>
            </a:r>
            <a:r>
              <a:rPr lang="en-US" sz="1200" b="1" dirty="0" err="1" smtClean="0">
                <a:latin typeface="Consolas"/>
                <a:cs typeface="Consolas"/>
              </a:rPr>
              <a:t>Text.class</a:t>
            </a:r>
            <a:r>
              <a:rPr lang="en-US" sz="1200" b="1" dirty="0" smtClean="0">
                <a:latin typeface="Consolas"/>
                <a:cs typeface="Consolas"/>
              </a:rPr>
              <a:t>);</a:t>
            </a:r>
            <a:br>
              <a:rPr lang="en-US" sz="1200" b="1" dirty="0" smtClean="0">
                <a:latin typeface="Consolas"/>
                <a:cs typeface="Consolas"/>
              </a:rPr>
            </a:br>
            <a:r>
              <a:rPr lang="en-US" sz="1200" b="1" dirty="0" smtClean="0">
                <a:latin typeface="Consolas"/>
                <a:cs typeface="Consolas"/>
              </a:rPr>
              <a:t>    </a:t>
            </a:r>
            <a:r>
              <a:rPr lang="en-US" sz="1200" b="1" dirty="0" err="1" smtClean="0">
                <a:latin typeface="Consolas"/>
                <a:cs typeface="Consolas"/>
              </a:rPr>
              <a:t>job.setOutputValueClass</a:t>
            </a:r>
            <a:r>
              <a:rPr lang="en-US" sz="1200" b="1" dirty="0" smtClean="0">
                <a:latin typeface="Consolas"/>
                <a:cs typeface="Consolas"/>
              </a:rPr>
              <a:t>(</a:t>
            </a:r>
            <a:r>
              <a:rPr lang="en-US" sz="1200" b="1" dirty="0" err="1" smtClean="0">
                <a:latin typeface="Consolas"/>
                <a:cs typeface="Consolas"/>
              </a:rPr>
              <a:t>Text.class</a:t>
            </a:r>
            <a:r>
              <a:rPr lang="en-US" sz="1200" b="1" dirty="0" smtClean="0">
                <a:latin typeface="Consolas"/>
                <a:cs typeface="Consolas"/>
              </a:rPr>
              <a:t>);</a:t>
            </a:r>
            <a:br>
              <a:rPr lang="en-US" sz="1200" b="1" dirty="0" smtClean="0">
                <a:latin typeface="Consolas"/>
                <a:cs typeface="Consolas"/>
              </a:rPr>
            </a:br>
            <a:r>
              <a:rPr lang="en-US" sz="1200" b="1" dirty="0" smtClean="0">
                <a:latin typeface="Consolas"/>
                <a:cs typeface="Consolas"/>
              </a:rPr>
              <a:t>  </a:t>
            </a:r>
          </a:p>
          <a:p>
            <a:pPr algn="l"/>
            <a:r>
              <a:rPr lang="en-US" sz="1200" b="1" dirty="0" smtClean="0">
                <a:latin typeface="Consolas"/>
                <a:cs typeface="Consolas"/>
              </a:rPr>
              <a:t>    </a:t>
            </a:r>
            <a:r>
              <a:rPr lang="en-US" sz="1200" b="1" dirty="0" err="1" smtClean="0">
                <a:latin typeface="Consolas"/>
                <a:cs typeface="Consolas"/>
              </a:rPr>
              <a:t>System.exit</a:t>
            </a:r>
            <a:r>
              <a:rPr lang="en-US" sz="1200" b="1" dirty="0" smtClean="0">
                <a:latin typeface="Consolas"/>
                <a:cs typeface="Consolas"/>
              </a:rPr>
              <a:t>(</a:t>
            </a:r>
            <a:r>
              <a:rPr lang="en-US" sz="1200" b="1" dirty="0" err="1" smtClean="0">
                <a:latin typeface="Consolas"/>
                <a:cs typeface="Consolas"/>
              </a:rPr>
              <a:t>job.waitForCompletion</a:t>
            </a:r>
            <a:r>
              <a:rPr lang="en-US" sz="1200" b="1" dirty="0" smtClean="0">
                <a:latin typeface="Consolas"/>
                <a:cs typeface="Consolas"/>
              </a:rPr>
              <a:t>(true) ? 0 : 1);</a:t>
            </a:r>
            <a:br>
              <a:rPr lang="en-US" sz="1200" b="1" dirty="0" smtClean="0">
                <a:latin typeface="Consolas"/>
                <a:cs typeface="Consolas"/>
              </a:rPr>
            </a:br>
            <a:r>
              <a:rPr lang="en-US" sz="1200" b="1" dirty="0" smtClean="0">
                <a:latin typeface="Consolas"/>
                <a:cs typeface="Consolas"/>
              </a:rPr>
              <a:t>  }</a:t>
            </a:r>
            <a:br>
              <a:rPr lang="en-US" sz="1200" b="1" dirty="0" smtClean="0">
                <a:latin typeface="Consolas"/>
                <a:cs typeface="Consolas"/>
              </a:rPr>
            </a:br>
            <a:r>
              <a:rPr lang="en-US" sz="1200" b="1" dirty="0" smtClean="0">
                <a:latin typeface="Consolas"/>
                <a:cs typeface="Consolas"/>
              </a:rPr>
              <a:t>}</a:t>
            </a:r>
          </a:p>
        </p:txBody>
      </p:sp>
      <p:sp>
        <p:nvSpPr>
          <p:cNvPr id="7" name="Content Placeholder 6"/>
          <p:cNvSpPr>
            <a:spLocks noGrp="1"/>
          </p:cNvSpPr>
          <p:nvPr>
            <p:ph idx="1"/>
          </p:nvPr>
        </p:nvSpPr>
        <p:spPr>
          <a:xfrm>
            <a:off x="1147864" y="5745554"/>
            <a:ext cx="7615135" cy="894945"/>
          </a:xfrm>
        </p:spPr>
        <p:txBody>
          <a:bodyPr/>
          <a:lstStyle/>
          <a:p>
            <a:r>
              <a:rPr lang="en-US" dirty="0" smtClean="0"/>
              <a:t>Specifies how the job is to be executed</a:t>
            </a:r>
          </a:p>
          <a:p>
            <a:pPr lvl="1"/>
            <a:r>
              <a:rPr lang="en-US" dirty="0" smtClean="0"/>
              <a:t>Input and output directories; mapper &amp; reducer classes</a:t>
            </a:r>
          </a:p>
        </p:txBody>
      </p:sp>
      <p:sp>
        <p:nvSpPr>
          <p:cNvPr id="8" name="TextBox 7"/>
          <p:cNvSpPr txBox="1"/>
          <p:nvPr/>
        </p:nvSpPr>
        <p:spPr>
          <a:xfrm>
            <a:off x="6765862" y="2451370"/>
            <a:ext cx="1847622" cy="738664"/>
          </a:xfrm>
          <a:prstGeom prst="rect">
            <a:avLst/>
          </a:prstGeom>
          <a:noFill/>
        </p:spPr>
        <p:txBody>
          <a:bodyPr wrap="none" rtlCol="0">
            <a:spAutoFit/>
          </a:bodyPr>
          <a:lstStyle/>
          <a:p>
            <a:r>
              <a:rPr lang="en-US" sz="1400" dirty="0" err="1" smtClean="0">
                <a:solidFill>
                  <a:srgbClr val="FF0000"/>
                </a:solidFill>
              </a:rPr>
              <a:t>Mapper&amp;Reducer</a:t>
            </a:r>
            <a:r>
              <a:rPr lang="en-US" sz="1400" dirty="0" smtClean="0">
                <a:solidFill>
                  <a:srgbClr val="FF0000"/>
                </a:solidFill>
              </a:rPr>
              <a:t> are</a:t>
            </a:r>
            <a:br>
              <a:rPr lang="en-US" sz="1400" dirty="0" smtClean="0">
                <a:solidFill>
                  <a:srgbClr val="FF0000"/>
                </a:solidFill>
              </a:rPr>
            </a:br>
            <a:r>
              <a:rPr lang="en-US" sz="1400" dirty="0" smtClean="0">
                <a:solidFill>
                  <a:srgbClr val="FF0000"/>
                </a:solidFill>
              </a:rPr>
              <a:t>in the same Jar as</a:t>
            </a:r>
            <a:br>
              <a:rPr lang="en-US" sz="1400" dirty="0" smtClean="0">
                <a:solidFill>
                  <a:srgbClr val="FF0000"/>
                </a:solidFill>
              </a:rPr>
            </a:br>
            <a:r>
              <a:rPr lang="en-US" sz="1400" dirty="0" err="1" smtClean="0">
                <a:solidFill>
                  <a:srgbClr val="FF0000"/>
                </a:solidFill>
              </a:rPr>
              <a:t>FooDriver</a:t>
            </a:r>
            <a:endParaRPr lang="en-US" sz="1400" dirty="0">
              <a:solidFill>
                <a:srgbClr val="FF0000"/>
              </a:solidFill>
            </a:endParaRPr>
          </a:p>
        </p:txBody>
      </p:sp>
      <p:sp>
        <p:nvSpPr>
          <p:cNvPr id="9" name="TextBox 8"/>
          <p:cNvSpPr txBox="1"/>
          <p:nvPr/>
        </p:nvSpPr>
        <p:spPr>
          <a:xfrm>
            <a:off x="6956302" y="3284706"/>
            <a:ext cx="1557541" cy="523220"/>
          </a:xfrm>
          <a:prstGeom prst="rect">
            <a:avLst/>
          </a:prstGeom>
          <a:noFill/>
        </p:spPr>
        <p:txBody>
          <a:bodyPr wrap="none" rtlCol="0">
            <a:spAutoFit/>
          </a:bodyPr>
          <a:lstStyle/>
          <a:p>
            <a:r>
              <a:rPr lang="en-US" sz="1400" smtClean="0">
                <a:solidFill>
                  <a:srgbClr val="FF0000"/>
                </a:solidFill>
              </a:rPr>
              <a:t>Input and Output</a:t>
            </a:r>
            <a:br>
              <a:rPr lang="en-US" sz="1400" smtClean="0">
                <a:solidFill>
                  <a:srgbClr val="FF0000"/>
                </a:solidFill>
              </a:rPr>
            </a:br>
            <a:r>
              <a:rPr lang="en-US" sz="1400" smtClean="0">
                <a:solidFill>
                  <a:srgbClr val="FF0000"/>
                </a:solidFill>
              </a:rPr>
              <a:t>paths</a:t>
            </a:r>
          </a:p>
        </p:txBody>
      </p:sp>
      <p:sp>
        <p:nvSpPr>
          <p:cNvPr id="10" name="TextBox 9"/>
          <p:cNvSpPr txBox="1"/>
          <p:nvPr/>
        </p:nvSpPr>
        <p:spPr>
          <a:xfrm>
            <a:off x="6768456" y="3942944"/>
            <a:ext cx="2182777" cy="738664"/>
          </a:xfrm>
          <a:prstGeom prst="rect">
            <a:avLst/>
          </a:prstGeom>
          <a:noFill/>
        </p:spPr>
        <p:txBody>
          <a:bodyPr wrap="none" rtlCol="0">
            <a:spAutoFit/>
          </a:bodyPr>
          <a:lstStyle/>
          <a:p>
            <a:r>
              <a:rPr lang="en-US" sz="1400" dirty="0" smtClean="0">
                <a:solidFill>
                  <a:srgbClr val="FF0000"/>
                </a:solidFill>
              </a:rPr>
              <a:t>Format of the (</a:t>
            </a:r>
            <a:r>
              <a:rPr lang="en-US" sz="1400" dirty="0" err="1" smtClean="0">
                <a:solidFill>
                  <a:srgbClr val="FF0000"/>
                </a:solidFill>
              </a:rPr>
              <a:t>key,value</a:t>
            </a:r>
            <a:r>
              <a:rPr lang="en-US" sz="1400" dirty="0" smtClean="0">
                <a:solidFill>
                  <a:srgbClr val="FF0000"/>
                </a:solidFill>
              </a:rPr>
              <a:t>)</a:t>
            </a:r>
            <a:br>
              <a:rPr lang="en-US" sz="1400" dirty="0" smtClean="0">
                <a:solidFill>
                  <a:srgbClr val="FF0000"/>
                </a:solidFill>
              </a:rPr>
            </a:br>
            <a:r>
              <a:rPr lang="en-US" sz="1400" dirty="0" smtClean="0">
                <a:solidFill>
                  <a:srgbClr val="FF0000"/>
                </a:solidFill>
              </a:rPr>
              <a:t>pairs output by the</a:t>
            </a:r>
            <a:br>
              <a:rPr lang="en-US" sz="1400" dirty="0" smtClean="0">
                <a:solidFill>
                  <a:srgbClr val="FF0000"/>
                </a:solidFill>
              </a:rPr>
            </a:br>
            <a:r>
              <a:rPr lang="en-US" sz="1400" dirty="0" smtClean="0">
                <a:solidFill>
                  <a:srgbClr val="FF0000"/>
                </a:solidFill>
              </a:rPr>
              <a:t>reducer</a:t>
            </a:r>
          </a:p>
        </p:txBody>
      </p:sp>
      <p:cxnSp>
        <p:nvCxnSpPr>
          <p:cNvPr id="12" name="Straight Arrow Connector 11"/>
          <p:cNvCxnSpPr>
            <a:stCxn id="9" idx="1"/>
          </p:cNvCxnSpPr>
          <p:nvPr/>
        </p:nvCxnSpPr>
        <p:spPr bwMode="auto">
          <a:xfrm flipH="1" flipV="1">
            <a:off x="6032064" y="3466209"/>
            <a:ext cx="924238" cy="80107"/>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4" name="Straight Arrow Connector 13"/>
          <p:cNvCxnSpPr>
            <a:stCxn id="8" idx="1"/>
          </p:cNvCxnSpPr>
          <p:nvPr/>
        </p:nvCxnSpPr>
        <p:spPr bwMode="auto">
          <a:xfrm flipH="1">
            <a:off x="4682786" y="2820702"/>
            <a:ext cx="2083076" cy="248613"/>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6" name="Straight Arrow Connector 15"/>
          <p:cNvCxnSpPr>
            <a:stCxn id="10" idx="1"/>
          </p:cNvCxnSpPr>
          <p:nvPr/>
        </p:nvCxnSpPr>
        <p:spPr bwMode="auto">
          <a:xfrm flipH="1">
            <a:off x="4841524" y="4312276"/>
            <a:ext cx="1926932" cy="37107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40750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nodeType="after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22" presetClass="entr" presetSubtype="2"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par>
                          <p:cTn id="23" fill="hold">
                            <p:stCondLst>
                              <p:cond delay="0"/>
                            </p:stCondLst>
                            <p:childTnLst>
                              <p:par>
                                <p:cTn id="24" presetID="22" presetClass="entr" presetSubtype="2"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right)">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HDFS?</a:t>
            </a:r>
            <a:endParaRPr lang="en-US" dirty="0"/>
          </a:p>
        </p:txBody>
      </p:sp>
      <p:sp>
        <p:nvSpPr>
          <p:cNvPr id="3" name="Content Placeholder 2"/>
          <p:cNvSpPr>
            <a:spLocks noGrp="1"/>
          </p:cNvSpPr>
          <p:nvPr>
            <p:ph idx="1"/>
          </p:nvPr>
        </p:nvSpPr>
        <p:spPr>
          <a:xfrm>
            <a:off x="990599" y="1506071"/>
            <a:ext cx="7832387" cy="4953095"/>
          </a:xfrm>
        </p:spPr>
        <p:txBody>
          <a:bodyPr/>
          <a:lstStyle/>
          <a:p>
            <a:r>
              <a:rPr lang="en-US" smtClean="0"/>
              <a:t>HDFS is a distributed file system</a:t>
            </a:r>
          </a:p>
          <a:p>
            <a:pPr lvl="1"/>
            <a:r>
              <a:rPr lang="en-US" smtClean="0"/>
              <a:t>Makes some unique tradeoffs that are good for MapReduce</a:t>
            </a:r>
          </a:p>
          <a:p>
            <a:endParaRPr lang="en-US" sz="1000" smtClean="0"/>
          </a:p>
          <a:p>
            <a:r>
              <a:rPr lang="en-US" smtClean="0"/>
              <a:t>What HDFS does well:</a:t>
            </a:r>
          </a:p>
          <a:p>
            <a:pPr lvl="1"/>
            <a:r>
              <a:rPr lang="en-US" smtClean="0"/>
              <a:t>Very large read-only or append-only files (individual files may contain Gigabytes/Terabytes of data)</a:t>
            </a:r>
          </a:p>
          <a:p>
            <a:pPr lvl="1"/>
            <a:r>
              <a:rPr lang="en-US" smtClean="0"/>
              <a:t>Sequential access patterns</a:t>
            </a:r>
          </a:p>
          <a:p>
            <a:pPr>
              <a:buNone/>
            </a:pPr>
            <a:endParaRPr lang="en-US" sz="1000" smtClean="0"/>
          </a:p>
          <a:p>
            <a:r>
              <a:rPr lang="en-US" smtClean="0"/>
              <a:t>What HDFS does not do well:</a:t>
            </a:r>
          </a:p>
          <a:p>
            <a:pPr lvl="1"/>
            <a:r>
              <a:rPr lang="en-US" smtClean="0"/>
              <a:t>Storing lots of small files</a:t>
            </a:r>
          </a:p>
          <a:p>
            <a:pPr lvl="1"/>
            <a:r>
              <a:rPr lang="en-US" smtClean="0"/>
              <a:t>Low-latency access</a:t>
            </a:r>
          </a:p>
          <a:p>
            <a:pPr lvl="1"/>
            <a:r>
              <a:rPr lang="en-US" smtClean="0"/>
              <a:t>Multiple writers</a:t>
            </a:r>
          </a:p>
          <a:p>
            <a:pPr lvl="1"/>
            <a:r>
              <a:rPr lang="en-US" smtClean="0"/>
              <a:t>Writing to arbitrary offsets in the file</a:t>
            </a:r>
          </a:p>
          <a:p>
            <a:pPr lvl="1">
              <a:buNone/>
            </a:pPr>
            <a:endParaRPr lang="en-US"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61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107972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5651771" y="1459149"/>
            <a:ext cx="2519464" cy="953311"/>
          </a:xfrm>
          <a:prstGeom prst="ellipse">
            <a:avLst/>
          </a:pr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 name="Title 1"/>
          <p:cNvSpPr>
            <a:spLocks noGrp="1"/>
          </p:cNvSpPr>
          <p:nvPr>
            <p:ph type="title"/>
          </p:nvPr>
        </p:nvSpPr>
        <p:spPr/>
        <p:txBody>
          <a:bodyPr/>
          <a:lstStyle/>
          <a:p>
            <a:r>
              <a:rPr lang="en-US" smtClean="0"/>
              <a:t>HDFS versus NFS</a:t>
            </a:r>
            <a:endParaRPr lang="en-US"/>
          </a:p>
        </p:txBody>
      </p:sp>
      <p:sp>
        <p:nvSpPr>
          <p:cNvPr id="3" name="Content Placeholder 2"/>
          <p:cNvSpPr>
            <a:spLocks noGrp="1"/>
          </p:cNvSpPr>
          <p:nvPr>
            <p:ph idx="1"/>
          </p:nvPr>
        </p:nvSpPr>
        <p:spPr>
          <a:xfrm>
            <a:off x="961417" y="3443591"/>
            <a:ext cx="3766226" cy="2786569"/>
          </a:xfrm>
        </p:spPr>
        <p:txBody>
          <a:bodyPr/>
          <a:lstStyle/>
          <a:p>
            <a:r>
              <a:rPr lang="en-US" sz="2000" smtClean="0"/>
              <a:t>Single machine makes part of its file system available to other machines</a:t>
            </a:r>
          </a:p>
          <a:p>
            <a:r>
              <a:rPr lang="en-US" sz="2000" smtClean="0"/>
              <a:t>Sequential or random access</a:t>
            </a:r>
          </a:p>
          <a:p>
            <a:r>
              <a:rPr lang="en-US" sz="2000" smtClean="0">
                <a:solidFill>
                  <a:srgbClr val="33CC33"/>
                </a:solidFill>
              </a:rPr>
              <a:t>PRO: </a:t>
            </a:r>
            <a:r>
              <a:rPr lang="en-US" sz="2000" smtClean="0"/>
              <a:t>Simplicity, generality, transparency</a:t>
            </a:r>
          </a:p>
          <a:p>
            <a:r>
              <a:rPr lang="en-US" sz="2000" smtClean="0">
                <a:solidFill>
                  <a:srgbClr val="FF0000"/>
                </a:solidFill>
              </a:rPr>
              <a:t>CON: </a:t>
            </a:r>
            <a:r>
              <a:rPr lang="en-US" sz="2000" smtClean="0"/>
              <a:t>Storage capacity and throughput limited by single server</a:t>
            </a:r>
          </a:p>
        </p:txBody>
      </p:sp>
      <p:sp>
        <p:nvSpPr>
          <p:cNvPr id="4" name="Slide Number Placeholder 3"/>
          <p:cNvSpPr>
            <a:spLocks noGrp="1"/>
          </p:cNvSpPr>
          <p:nvPr>
            <p:ph type="sldNum" sz="quarter" idx="10"/>
          </p:nvPr>
        </p:nvSpPr>
        <p:spPr/>
        <p:txBody>
          <a:bodyPr/>
          <a:lstStyle/>
          <a:p>
            <a:fld id="{103F590D-1EE3-4679-BAB2-47D8C4772F51}" type="slidenum">
              <a:rPr lang="en-GB" smtClean="0"/>
              <a:pPr/>
              <a:t>62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Content Placeholder 2"/>
          <p:cNvSpPr txBox="1">
            <a:spLocks/>
          </p:cNvSpPr>
          <p:nvPr/>
        </p:nvSpPr>
        <p:spPr bwMode="auto">
          <a:xfrm>
            <a:off x="4961107" y="3433864"/>
            <a:ext cx="3939702" cy="28319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en-US" kern="0" smtClean="0">
                <a:latin typeface="+mn-lt"/>
              </a:rPr>
              <a:t>Single virtual file system spread over many machines</a:t>
            </a:r>
            <a:endParaRPr kumimoji="0" lang="en-US" sz="20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sz="2000" b="0" i="0" u="none" strike="noStrike" kern="0" cap="none" spc="0" normalizeH="0" baseline="0" noProof="0" smtClean="0">
                <a:ln>
                  <a:noFill/>
                </a:ln>
                <a:solidFill>
                  <a:schemeClr val="tx1"/>
                </a:solidFill>
                <a:effectLst/>
                <a:uLnTx/>
                <a:uFillTx/>
                <a:latin typeface="+mn-lt"/>
                <a:ea typeface="+mn-ea"/>
                <a:cs typeface="+mn-cs"/>
              </a:rPr>
              <a:t>Optimized for sequential</a:t>
            </a:r>
            <a:r>
              <a:rPr kumimoji="0" lang="en-US" sz="2000" b="0" i="0" u="none" strike="noStrike" kern="0" cap="none" spc="0" normalizeH="0" noProof="0" smtClean="0">
                <a:ln>
                  <a:noFill/>
                </a:ln>
                <a:solidFill>
                  <a:schemeClr val="tx1"/>
                </a:solidFill>
                <a:effectLst/>
                <a:uLnTx/>
                <a:uFillTx/>
                <a:latin typeface="+mn-lt"/>
                <a:ea typeface="+mn-ea"/>
                <a:cs typeface="+mn-cs"/>
              </a:rPr>
              <a:t> read and local accesses</a:t>
            </a:r>
            <a:endParaRPr kumimoji="0" lang="en-US" sz="20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sz="2000" b="0" i="0" u="none" strike="noStrike" kern="0" cap="none" spc="0" normalizeH="0" baseline="0" noProof="0" smtClean="0">
                <a:ln>
                  <a:noFill/>
                </a:ln>
                <a:solidFill>
                  <a:srgbClr val="33CC33"/>
                </a:solidFill>
                <a:effectLst/>
                <a:uLnTx/>
                <a:uFillTx/>
                <a:latin typeface="+mn-lt"/>
                <a:ea typeface="+mn-ea"/>
                <a:cs typeface="+mn-cs"/>
              </a:rPr>
              <a:t>PRO: </a:t>
            </a:r>
            <a:r>
              <a:rPr kumimoji="0" lang="en-US" sz="2000" b="0" i="0" u="none" strike="noStrike" kern="0" cap="none" spc="0" normalizeH="0" baseline="0" noProof="0" smtClean="0">
                <a:ln>
                  <a:noFill/>
                </a:ln>
                <a:solidFill>
                  <a:schemeClr val="tx1"/>
                </a:solidFill>
                <a:effectLst/>
                <a:uLnTx/>
                <a:uFillTx/>
                <a:latin typeface="+mn-lt"/>
                <a:ea typeface="+mn-ea"/>
                <a:cs typeface="+mn-cs"/>
              </a:rPr>
              <a:t>High throughput, high capacity</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sz="2000" b="0" i="0" u="none" strike="noStrike" kern="0" cap="none" spc="0" normalizeH="0" baseline="0" noProof="0" smtClean="0">
                <a:ln>
                  <a:noFill/>
                </a:ln>
                <a:solidFill>
                  <a:srgbClr val="FF0000"/>
                </a:solidFill>
                <a:effectLst/>
                <a:uLnTx/>
                <a:uFillTx/>
                <a:latin typeface="+mn-lt"/>
                <a:ea typeface="+mn-ea"/>
                <a:cs typeface="+mn-cs"/>
              </a:rPr>
              <a:t>"CON": </a:t>
            </a:r>
            <a:r>
              <a:rPr kumimoji="0" lang="en-US" sz="2000" b="0" i="0" u="none" strike="noStrike" kern="0" cap="none" spc="0" normalizeH="0" baseline="0" noProof="0" smtClean="0">
                <a:ln>
                  <a:noFill/>
                </a:ln>
                <a:solidFill>
                  <a:schemeClr val="tx1"/>
                </a:solidFill>
                <a:effectLst/>
                <a:uLnTx/>
                <a:uFillTx/>
                <a:latin typeface="+mn-lt"/>
                <a:ea typeface="+mn-ea"/>
                <a:cs typeface="+mn-cs"/>
              </a:rPr>
              <a:t>Specialized for particular types of applications</a:t>
            </a:r>
          </a:p>
        </p:txBody>
      </p:sp>
      <p:pic>
        <p:nvPicPr>
          <p:cNvPr id="7" name="Picture 4" descr="C:\Users\Andreas Haeberlen\AppData\Local\Microsoft\Windows\Temporary Internet Files\Content.IE5\E59EXI2R\MCj04415360000[1].png"/>
          <p:cNvPicPr>
            <a:picLocks noChangeAspect="1" noChangeArrowheads="1"/>
          </p:cNvPicPr>
          <p:nvPr/>
        </p:nvPicPr>
        <p:blipFill>
          <a:blip r:embed="rId2" cstate="print"/>
          <a:srcRect/>
          <a:stretch>
            <a:fillRect/>
          </a:stretch>
        </p:blipFill>
        <p:spPr bwMode="auto">
          <a:xfrm>
            <a:off x="3394456" y="1838529"/>
            <a:ext cx="947008" cy="933855"/>
          </a:xfrm>
          <a:prstGeom prst="rect">
            <a:avLst/>
          </a:prstGeom>
          <a:noFill/>
        </p:spPr>
      </p:pic>
      <p:pic>
        <p:nvPicPr>
          <p:cNvPr id="8" name="Picture 51" descr="MCj04316160000[1]"/>
          <p:cNvPicPr>
            <a:picLocks noChangeAspect="1" noChangeArrowheads="1"/>
          </p:cNvPicPr>
          <p:nvPr/>
        </p:nvPicPr>
        <p:blipFill>
          <a:blip r:embed="rId3" cstate="print"/>
          <a:srcRect/>
          <a:stretch>
            <a:fillRect/>
          </a:stretch>
        </p:blipFill>
        <p:spPr bwMode="auto">
          <a:xfrm>
            <a:off x="1488332" y="1823815"/>
            <a:ext cx="958377" cy="958483"/>
          </a:xfrm>
          <a:prstGeom prst="rect">
            <a:avLst/>
          </a:prstGeom>
          <a:noFill/>
          <a:ln w="9525">
            <a:noFill/>
            <a:miter lim="800000"/>
            <a:headEnd/>
            <a:tailEnd/>
          </a:ln>
        </p:spPr>
      </p:pic>
      <p:cxnSp>
        <p:nvCxnSpPr>
          <p:cNvPr id="10" name="Straight Arrow Connector 9"/>
          <p:cNvCxnSpPr>
            <a:stCxn id="8" idx="3"/>
            <a:endCxn id="7" idx="1"/>
          </p:cNvCxnSpPr>
          <p:nvPr/>
        </p:nvCxnSpPr>
        <p:spPr bwMode="auto">
          <a:xfrm>
            <a:off x="2446709" y="2303057"/>
            <a:ext cx="947747" cy="2400"/>
          </a:xfrm>
          <a:prstGeom prst="straightConnector1">
            <a:avLst/>
          </a:prstGeom>
          <a:solidFill>
            <a:schemeClr val="accent1"/>
          </a:solidFill>
          <a:ln w="19050" cap="flat" cmpd="sng" algn="ctr">
            <a:solidFill>
              <a:schemeClr val="tx1"/>
            </a:solidFill>
            <a:prstDash val="solid"/>
            <a:round/>
            <a:headEnd type="arrow" w="med" len="med"/>
            <a:tailEnd type="arrow"/>
          </a:ln>
          <a:effectLst/>
        </p:spPr>
      </p:cxnSp>
      <p:sp>
        <p:nvSpPr>
          <p:cNvPr id="11" name="TextBox 10"/>
          <p:cNvSpPr txBox="1"/>
          <p:nvPr/>
        </p:nvSpPr>
        <p:spPr>
          <a:xfrm>
            <a:off x="1361873" y="2772384"/>
            <a:ext cx="3229583" cy="338554"/>
          </a:xfrm>
          <a:prstGeom prst="rect">
            <a:avLst/>
          </a:prstGeom>
          <a:noFill/>
        </p:spPr>
        <p:txBody>
          <a:bodyPr wrap="square" rtlCol="0">
            <a:spAutoFit/>
          </a:bodyPr>
          <a:lstStyle/>
          <a:p>
            <a:r>
              <a:rPr lang="en-US" sz="1600" smtClean="0"/>
              <a:t>Network File System (NFS)</a:t>
            </a:r>
            <a:endParaRPr lang="en-US" sz="1600"/>
          </a:p>
        </p:txBody>
      </p:sp>
      <p:pic>
        <p:nvPicPr>
          <p:cNvPr id="12" name="Picture 51" descr="MCj04316160000[1]"/>
          <p:cNvPicPr>
            <a:picLocks noChangeAspect="1" noChangeArrowheads="1"/>
          </p:cNvPicPr>
          <p:nvPr/>
        </p:nvPicPr>
        <p:blipFill>
          <a:blip r:embed="rId3" cstate="print"/>
          <a:srcRect/>
          <a:stretch>
            <a:fillRect/>
          </a:stretch>
        </p:blipFill>
        <p:spPr bwMode="auto">
          <a:xfrm>
            <a:off x="5301575" y="1629296"/>
            <a:ext cx="653577" cy="653649"/>
          </a:xfrm>
          <a:prstGeom prst="rect">
            <a:avLst/>
          </a:prstGeom>
          <a:noFill/>
          <a:ln w="9525">
            <a:noFill/>
            <a:miter lim="800000"/>
            <a:headEnd/>
            <a:tailEnd/>
          </a:ln>
        </p:spPr>
      </p:pic>
      <p:pic>
        <p:nvPicPr>
          <p:cNvPr id="13" name="Picture 51" descr="MCj04316160000[1]"/>
          <p:cNvPicPr>
            <a:picLocks noChangeAspect="1" noChangeArrowheads="1"/>
          </p:cNvPicPr>
          <p:nvPr/>
        </p:nvPicPr>
        <p:blipFill>
          <a:blip r:embed="rId3" cstate="print"/>
          <a:srcRect/>
          <a:stretch>
            <a:fillRect/>
          </a:stretch>
        </p:blipFill>
        <p:spPr bwMode="auto">
          <a:xfrm>
            <a:off x="5920902" y="1236946"/>
            <a:ext cx="653577" cy="653649"/>
          </a:xfrm>
          <a:prstGeom prst="rect">
            <a:avLst/>
          </a:prstGeom>
          <a:noFill/>
          <a:ln w="9525">
            <a:noFill/>
            <a:miter lim="800000"/>
            <a:headEnd/>
            <a:tailEnd/>
          </a:ln>
        </p:spPr>
      </p:pic>
      <p:pic>
        <p:nvPicPr>
          <p:cNvPr id="14" name="Picture 51" descr="MCj04316160000[1]"/>
          <p:cNvPicPr>
            <a:picLocks noChangeAspect="1" noChangeArrowheads="1"/>
          </p:cNvPicPr>
          <p:nvPr/>
        </p:nvPicPr>
        <p:blipFill>
          <a:blip r:embed="rId3" cstate="print"/>
          <a:srcRect/>
          <a:stretch>
            <a:fillRect/>
          </a:stretch>
        </p:blipFill>
        <p:spPr bwMode="auto">
          <a:xfrm>
            <a:off x="6569412" y="1126700"/>
            <a:ext cx="653577" cy="653649"/>
          </a:xfrm>
          <a:prstGeom prst="rect">
            <a:avLst/>
          </a:prstGeom>
          <a:noFill/>
          <a:ln w="9525">
            <a:noFill/>
            <a:miter lim="800000"/>
            <a:headEnd/>
            <a:tailEnd/>
          </a:ln>
        </p:spPr>
      </p:pic>
      <p:pic>
        <p:nvPicPr>
          <p:cNvPr id="16" name="Picture 51" descr="MCj04316160000[1]"/>
          <p:cNvPicPr>
            <a:picLocks noChangeAspect="1" noChangeArrowheads="1"/>
          </p:cNvPicPr>
          <p:nvPr/>
        </p:nvPicPr>
        <p:blipFill>
          <a:blip r:embed="rId3" cstate="print"/>
          <a:srcRect/>
          <a:stretch>
            <a:fillRect/>
          </a:stretch>
        </p:blipFill>
        <p:spPr bwMode="auto">
          <a:xfrm>
            <a:off x="6222460" y="2073526"/>
            <a:ext cx="653577" cy="653649"/>
          </a:xfrm>
          <a:prstGeom prst="rect">
            <a:avLst/>
          </a:prstGeom>
          <a:noFill/>
          <a:ln w="9525">
            <a:noFill/>
            <a:miter lim="800000"/>
            <a:headEnd/>
            <a:tailEnd/>
          </a:ln>
        </p:spPr>
      </p:pic>
      <p:pic>
        <p:nvPicPr>
          <p:cNvPr id="17" name="Picture 51" descr="MCj04316160000[1]"/>
          <p:cNvPicPr>
            <a:picLocks noChangeAspect="1" noChangeArrowheads="1"/>
          </p:cNvPicPr>
          <p:nvPr/>
        </p:nvPicPr>
        <p:blipFill>
          <a:blip r:embed="rId3" cstate="print"/>
          <a:srcRect/>
          <a:stretch>
            <a:fillRect/>
          </a:stretch>
        </p:blipFill>
        <p:spPr bwMode="auto">
          <a:xfrm>
            <a:off x="7075251" y="2080011"/>
            <a:ext cx="653577" cy="653649"/>
          </a:xfrm>
          <a:prstGeom prst="rect">
            <a:avLst/>
          </a:prstGeom>
          <a:noFill/>
          <a:ln w="9525">
            <a:noFill/>
            <a:miter lim="800000"/>
            <a:headEnd/>
            <a:tailEnd/>
          </a:ln>
        </p:spPr>
      </p:pic>
      <p:pic>
        <p:nvPicPr>
          <p:cNvPr id="18" name="Picture 51" descr="MCj04316160000[1]"/>
          <p:cNvPicPr>
            <a:picLocks noChangeAspect="1" noChangeArrowheads="1"/>
          </p:cNvPicPr>
          <p:nvPr/>
        </p:nvPicPr>
        <p:blipFill>
          <a:blip r:embed="rId3" cstate="print"/>
          <a:srcRect/>
          <a:stretch>
            <a:fillRect/>
          </a:stretch>
        </p:blipFill>
        <p:spPr bwMode="auto">
          <a:xfrm>
            <a:off x="7947496" y="1639023"/>
            <a:ext cx="653577" cy="653649"/>
          </a:xfrm>
          <a:prstGeom prst="rect">
            <a:avLst/>
          </a:prstGeom>
          <a:noFill/>
          <a:ln w="9525">
            <a:noFill/>
            <a:miter lim="800000"/>
            <a:headEnd/>
            <a:tailEnd/>
          </a:ln>
        </p:spPr>
      </p:pic>
      <p:pic>
        <p:nvPicPr>
          <p:cNvPr id="19" name="Picture 51" descr="MCj04316160000[1]"/>
          <p:cNvPicPr>
            <a:picLocks noChangeAspect="1" noChangeArrowheads="1"/>
          </p:cNvPicPr>
          <p:nvPr/>
        </p:nvPicPr>
        <p:blipFill>
          <a:blip r:embed="rId3" cstate="print"/>
          <a:srcRect/>
          <a:stretch>
            <a:fillRect/>
          </a:stretch>
        </p:blipFill>
        <p:spPr bwMode="auto">
          <a:xfrm>
            <a:off x="7315200" y="1230461"/>
            <a:ext cx="653577" cy="653649"/>
          </a:xfrm>
          <a:prstGeom prst="rect">
            <a:avLst/>
          </a:prstGeom>
          <a:noFill/>
          <a:ln w="9525">
            <a:noFill/>
            <a:miter lim="800000"/>
            <a:headEnd/>
            <a:tailEnd/>
          </a:ln>
        </p:spPr>
      </p:pic>
      <p:sp>
        <p:nvSpPr>
          <p:cNvPr id="20" name="Rectangle 19"/>
          <p:cNvSpPr/>
          <p:nvPr/>
        </p:nvSpPr>
        <p:spPr bwMode="auto">
          <a:xfrm>
            <a:off x="1760706" y="2062263"/>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1" name="Rectangle 20"/>
          <p:cNvSpPr/>
          <p:nvPr/>
        </p:nvSpPr>
        <p:spPr bwMode="auto">
          <a:xfrm>
            <a:off x="1835285" y="2127114"/>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2" name="Rectangle 21"/>
          <p:cNvSpPr/>
          <p:nvPr/>
        </p:nvSpPr>
        <p:spPr bwMode="auto">
          <a:xfrm>
            <a:off x="1909864" y="2211420"/>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3" name="Rectangle 22"/>
          <p:cNvSpPr/>
          <p:nvPr/>
        </p:nvSpPr>
        <p:spPr bwMode="auto">
          <a:xfrm>
            <a:off x="5496129" y="1799616"/>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4" name="Rectangle 23"/>
          <p:cNvSpPr/>
          <p:nvPr/>
        </p:nvSpPr>
        <p:spPr bwMode="auto">
          <a:xfrm>
            <a:off x="5560981" y="1874193"/>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5" name="Rectangle 24"/>
          <p:cNvSpPr/>
          <p:nvPr/>
        </p:nvSpPr>
        <p:spPr bwMode="auto">
          <a:xfrm>
            <a:off x="6102487" y="1423478"/>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6" name="Rectangle 25"/>
          <p:cNvSpPr/>
          <p:nvPr/>
        </p:nvSpPr>
        <p:spPr bwMode="auto">
          <a:xfrm>
            <a:off x="6177066" y="1498056"/>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7" name="Rectangle 26"/>
          <p:cNvSpPr/>
          <p:nvPr/>
        </p:nvSpPr>
        <p:spPr bwMode="auto">
          <a:xfrm>
            <a:off x="6757483" y="1251622"/>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8" name="Rectangle 27"/>
          <p:cNvSpPr/>
          <p:nvPr/>
        </p:nvSpPr>
        <p:spPr bwMode="auto">
          <a:xfrm>
            <a:off x="6802878" y="1335928"/>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9" name="Rectangle 28"/>
          <p:cNvSpPr/>
          <p:nvPr/>
        </p:nvSpPr>
        <p:spPr bwMode="auto">
          <a:xfrm>
            <a:off x="6848274" y="1410507"/>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0" name="Rectangle 29"/>
          <p:cNvSpPr/>
          <p:nvPr/>
        </p:nvSpPr>
        <p:spPr bwMode="auto">
          <a:xfrm>
            <a:off x="6893670" y="1475358"/>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1" name="Rectangle 30"/>
          <p:cNvSpPr/>
          <p:nvPr/>
        </p:nvSpPr>
        <p:spPr bwMode="auto">
          <a:xfrm>
            <a:off x="7532453" y="1374839"/>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2" name="Rectangle 31"/>
          <p:cNvSpPr/>
          <p:nvPr/>
        </p:nvSpPr>
        <p:spPr bwMode="auto">
          <a:xfrm>
            <a:off x="7597305" y="1478601"/>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3" name="Rectangle 32"/>
          <p:cNvSpPr/>
          <p:nvPr/>
        </p:nvSpPr>
        <p:spPr bwMode="auto">
          <a:xfrm>
            <a:off x="8167994" y="1776916"/>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4" name="Rectangle 33"/>
          <p:cNvSpPr/>
          <p:nvPr/>
        </p:nvSpPr>
        <p:spPr bwMode="auto">
          <a:xfrm>
            <a:off x="8252300" y="1861222"/>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5" name="Rectangle 34"/>
          <p:cNvSpPr/>
          <p:nvPr/>
        </p:nvSpPr>
        <p:spPr bwMode="auto">
          <a:xfrm>
            <a:off x="6478623" y="2276268"/>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6" name="Rectangle 35"/>
          <p:cNvSpPr/>
          <p:nvPr/>
        </p:nvSpPr>
        <p:spPr bwMode="auto">
          <a:xfrm>
            <a:off x="7273049" y="2243842"/>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7" name="Rectangle 36"/>
          <p:cNvSpPr/>
          <p:nvPr/>
        </p:nvSpPr>
        <p:spPr bwMode="auto">
          <a:xfrm>
            <a:off x="7357356" y="2328149"/>
            <a:ext cx="184825" cy="184825"/>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9" name="TextBox 38"/>
          <p:cNvSpPr txBox="1"/>
          <p:nvPr/>
        </p:nvSpPr>
        <p:spPr>
          <a:xfrm>
            <a:off x="5038928" y="2817780"/>
            <a:ext cx="3929975" cy="338554"/>
          </a:xfrm>
          <a:prstGeom prst="rect">
            <a:avLst/>
          </a:prstGeom>
          <a:noFill/>
        </p:spPr>
        <p:txBody>
          <a:bodyPr wrap="square" rtlCol="0">
            <a:spAutoFit/>
          </a:bodyPr>
          <a:lstStyle/>
          <a:p>
            <a:r>
              <a:rPr lang="en-US" sz="1600" smtClean="0"/>
              <a:t>Hadoop Distributed File System (HDFS)</a:t>
            </a:r>
            <a:endParaRPr lang="en-US" sz="1600"/>
          </a:p>
        </p:txBody>
      </p:sp>
    </p:spTree>
    <p:extLst>
      <p:ext uri="{BB962C8B-B14F-4D97-AF65-F5344CB8AC3E}">
        <p14:creationId xmlns:p14="http://schemas.microsoft.com/office/powerpoint/2010/main" val="211012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2" end="2"/>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data is stored in HDFS</a:t>
            </a:r>
            <a:endParaRPr lang="en-US"/>
          </a:p>
        </p:txBody>
      </p:sp>
      <p:sp>
        <p:nvSpPr>
          <p:cNvPr id="3" name="Content Placeholder 2"/>
          <p:cNvSpPr>
            <a:spLocks noGrp="1"/>
          </p:cNvSpPr>
          <p:nvPr>
            <p:ph idx="1"/>
          </p:nvPr>
        </p:nvSpPr>
        <p:spPr>
          <a:xfrm>
            <a:off x="990600" y="3709787"/>
            <a:ext cx="7929664" cy="2543378"/>
          </a:xfrm>
        </p:spPr>
        <p:txBody>
          <a:bodyPr/>
          <a:lstStyle/>
          <a:p>
            <a:r>
              <a:rPr lang="en-US" smtClean="0"/>
              <a:t>Files are stored as sets of (large) blocks</a:t>
            </a:r>
          </a:p>
          <a:p>
            <a:pPr lvl="1"/>
            <a:r>
              <a:rPr lang="en-US" smtClean="0"/>
              <a:t>Default block size: 64 MB (ext4 default is 4kB!)</a:t>
            </a:r>
          </a:p>
          <a:p>
            <a:pPr lvl="1"/>
            <a:r>
              <a:rPr lang="en-US" smtClean="0"/>
              <a:t>Blocks are replicated for durability and availability</a:t>
            </a:r>
          </a:p>
          <a:p>
            <a:pPr lvl="1"/>
            <a:r>
              <a:rPr lang="en-US" smtClean="0"/>
              <a:t>What are the advantages of this design?</a:t>
            </a:r>
          </a:p>
          <a:p>
            <a:r>
              <a:rPr lang="en-US" smtClean="0"/>
              <a:t>Namespace is managed by a single name node</a:t>
            </a:r>
          </a:p>
          <a:p>
            <a:pPr lvl="1"/>
            <a:r>
              <a:rPr lang="en-US" smtClean="0"/>
              <a:t>Actual data transfer is directly between client &amp; data node</a:t>
            </a:r>
          </a:p>
          <a:p>
            <a:pPr lvl="1"/>
            <a:r>
              <a:rPr lang="en-US" smtClean="0"/>
              <a:t>Pros and cons of this decision?</a:t>
            </a:r>
          </a:p>
        </p:txBody>
      </p:sp>
      <p:sp>
        <p:nvSpPr>
          <p:cNvPr id="4" name="Slide Number Placeholder 3"/>
          <p:cNvSpPr>
            <a:spLocks noGrp="1"/>
          </p:cNvSpPr>
          <p:nvPr>
            <p:ph type="sldNum" sz="quarter" idx="10"/>
          </p:nvPr>
        </p:nvSpPr>
        <p:spPr/>
        <p:txBody>
          <a:bodyPr/>
          <a:lstStyle/>
          <a:p>
            <a:fld id="{103F590D-1EE3-4679-BAB2-47D8C4772F51}" type="slidenum">
              <a:rPr lang="en-GB" smtClean="0"/>
              <a:pPr/>
              <a:t>63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1" descr="MCj04316160000[1]"/>
          <p:cNvPicPr>
            <a:picLocks noChangeAspect="1" noChangeArrowheads="1"/>
          </p:cNvPicPr>
          <p:nvPr/>
        </p:nvPicPr>
        <p:blipFill>
          <a:blip r:embed="rId2" cstate="print"/>
          <a:srcRect/>
          <a:stretch>
            <a:fillRect/>
          </a:stretch>
        </p:blipFill>
        <p:spPr bwMode="auto">
          <a:xfrm>
            <a:off x="3385226" y="1639024"/>
            <a:ext cx="653577" cy="653649"/>
          </a:xfrm>
          <a:prstGeom prst="rect">
            <a:avLst/>
          </a:prstGeom>
          <a:noFill/>
          <a:ln w="9525">
            <a:noFill/>
            <a:miter lim="800000"/>
            <a:headEnd/>
            <a:tailEnd/>
          </a:ln>
        </p:spPr>
      </p:pic>
      <p:pic>
        <p:nvPicPr>
          <p:cNvPr id="1026" name="Picture 2" descr="C:\Users\Andreas Haeberlen\AppData\Local\Microsoft\Windows\Temporary Internet Files\Content.IE5\40YUB0NL\MC900432659[1].png"/>
          <p:cNvPicPr>
            <a:picLocks noChangeAspect="1" noChangeArrowheads="1"/>
          </p:cNvPicPr>
          <p:nvPr/>
        </p:nvPicPr>
        <p:blipFill>
          <a:blip r:embed="rId3" cstate="print"/>
          <a:srcRect/>
          <a:stretch>
            <a:fillRect/>
          </a:stretch>
        </p:blipFill>
        <p:spPr bwMode="auto">
          <a:xfrm>
            <a:off x="3438726" y="1332689"/>
            <a:ext cx="564062" cy="564062"/>
          </a:xfrm>
          <a:prstGeom prst="rect">
            <a:avLst/>
          </a:prstGeom>
          <a:noFill/>
        </p:spPr>
      </p:pic>
      <p:pic>
        <p:nvPicPr>
          <p:cNvPr id="8" name="Picture 51" descr="MCj04316160000[1]"/>
          <p:cNvPicPr>
            <a:picLocks noChangeAspect="1" noChangeArrowheads="1"/>
          </p:cNvPicPr>
          <p:nvPr/>
        </p:nvPicPr>
        <p:blipFill>
          <a:blip r:embed="rId2" cstate="print"/>
          <a:srcRect/>
          <a:stretch>
            <a:fillRect/>
          </a:stretch>
        </p:blipFill>
        <p:spPr bwMode="auto">
          <a:xfrm>
            <a:off x="6063957" y="1781697"/>
            <a:ext cx="653577" cy="653649"/>
          </a:xfrm>
          <a:prstGeom prst="rect">
            <a:avLst/>
          </a:prstGeom>
          <a:noFill/>
          <a:ln w="9525">
            <a:noFill/>
            <a:miter lim="800000"/>
            <a:headEnd/>
            <a:tailEnd/>
          </a:ln>
        </p:spPr>
      </p:pic>
      <p:pic>
        <p:nvPicPr>
          <p:cNvPr id="9" name="Picture 51" descr="MCj04316160000[1]"/>
          <p:cNvPicPr>
            <a:picLocks noChangeAspect="1" noChangeArrowheads="1"/>
          </p:cNvPicPr>
          <p:nvPr/>
        </p:nvPicPr>
        <p:blipFill>
          <a:blip r:embed="rId2" cstate="print"/>
          <a:srcRect/>
          <a:stretch>
            <a:fillRect/>
          </a:stretch>
        </p:blipFill>
        <p:spPr bwMode="auto">
          <a:xfrm>
            <a:off x="6829200" y="1788182"/>
            <a:ext cx="653577" cy="653649"/>
          </a:xfrm>
          <a:prstGeom prst="rect">
            <a:avLst/>
          </a:prstGeom>
          <a:noFill/>
          <a:ln w="9525">
            <a:noFill/>
            <a:miter lim="800000"/>
            <a:headEnd/>
            <a:tailEnd/>
          </a:ln>
        </p:spPr>
      </p:pic>
      <p:pic>
        <p:nvPicPr>
          <p:cNvPr id="10" name="Picture 51" descr="MCj04316160000[1]"/>
          <p:cNvPicPr>
            <a:picLocks noChangeAspect="1" noChangeArrowheads="1"/>
          </p:cNvPicPr>
          <p:nvPr/>
        </p:nvPicPr>
        <p:blipFill>
          <a:blip r:embed="rId2" cstate="print"/>
          <a:srcRect/>
          <a:stretch>
            <a:fillRect/>
          </a:stretch>
        </p:blipFill>
        <p:spPr bwMode="auto">
          <a:xfrm>
            <a:off x="7652808" y="1784939"/>
            <a:ext cx="653577" cy="653649"/>
          </a:xfrm>
          <a:prstGeom prst="rect">
            <a:avLst/>
          </a:prstGeom>
          <a:noFill/>
          <a:ln w="9525">
            <a:noFill/>
            <a:miter lim="800000"/>
            <a:headEnd/>
            <a:tailEnd/>
          </a:ln>
        </p:spPr>
      </p:pic>
      <p:pic>
        <p:nvPicPr>
          <p:cNvPr id="11" name="Picture 51" descr="MCj04316160000[1]"/>
          <p:cNvPicPr>
            <a:picLocks noChangeAspect="1" noChangeArrowheads="1"/>
          </p:cNvPicPr>
          <p:nvPr/>
        </p:nvPicPr>
        <p:blipFill>
          <a:blip r:embed="rId2" cstate="print"/>
          <a:srcRect/>
          <a:stretch>
            <a:fillRect/>
          </a:stretch>
        </p:blipFill>
        <p:spPr bwMode="auto">
          <a:xfrm>
            <a:off x="6054229" y="2550182"/>
            <a:ext cx="653577" cy="653649"/>
          </a:xfrm>
          <a:prstGeom prst="rect">
            <a:avLst/>
          </a:prstGeom>
          <a:noFill/>
          <a:ln w="9525">
            <a:noFill/>
            <a:miter lim="800000"/>
            <a:headEnd/>
            <a:tailEnd/>
          </a:ln>
        </p:spPr>
      </p:pic>
      <p:pic>
        <p:nvPicPr>
          <p:cNvPr id="12" name="Picture 51" descr="MCj04316160000[1]"/>
          <p:cNvPicPr>
            <a:picLocks noChangeAspect="1" noChangeArrowheads="1"/>
          </p:cNvPicPr>
          <p:nvPr/>
        </p:nvPicPr>
        <p:blipFill>
          <a:blip r:embed="rId2" cstate="print"/>
          <a:srcRect/>
          <a:stretch>
            <a:fillRect/>
          </a:stretch>
        </p:blipFill>
        <p:spPr bwMode="auto">
          <a:xfrm>
            <a:off x="6838927" y="2527483"/>
            <a:ext cx="653577" cy="653649"/>
          </a:xfrm>
          <a:prstGeom prst="rect">
            <a:avLst/>
          </a:prstGeom>
          <a:noFill/>
          <a:ln w="9525">
            <a:noFill/>
            <a:miter lim="800000"/>
            <a:headEnd/>
            <a:tailEnd/>
          </a:ln>
        </p:spPr>
      </p:pic>
      <p:pic>
        <p:nvPicPr>
          <p:cNvPr id="13" name="Picture 51" descr="MCj04316160000[1]"/>
          <p:cNvPicPr>
            <a:picLocks noChangeAspect="1" noChangeArrowheads="1"/>
          </p:cNvPicPr>
          <p:nvPr/>
        </p:nvPicPr>
        <p:blipFill>
          <a:blip r:embed="rId2" cstate="print"/>
          <a:srcRect/>
          <a:stretch>
            <a:fillRect/>
          </a:stretch>
        </p:blipFill>
        <p:spPr bwMode="auto">
          <a:xfrm>
            <a:off x="7652806" y="2514514"/>
            <a:ext cx="653577" cy="653649"/>
          </a:xfrm>
          <a:prstGeom prst="rect">
            <a:avLst/>
          </a:prstGeom>
          <a:noFill/>
          <a:ln w="9525">
            <a:noFill/>
            <a:miter lim="800000"/>
            <a:headEnd/>
            <a:tailEnd/>
          </a:ln>
        </p:spPr>
      </p:pic>
      <p:pic>
        <p:nvPicPr>
          <p:cNvPr id="14" name="Picture 4" descr="C:\Users\Andreas Haeberlen\AppData\Local\Microsoft\Windows\Temporary Internet Files\Content.IE5\E59EXI2R\MCj04415360000[1].png"/>
          <p:cNvPicPr>
            <a:picLocks noChangeAspect="1" noChangeArrowheads="1"/>
          </p:cNvPicPr>
          <p:nvPr/>
        </p:nvPicPr>
        <p:blipFill>
          <a:blip r:embed="rId4" cstate="print"/>
          <a:srcRect/>
          <a:stretch>
            <a:fillRect/>
          </a:stretch>
        </p:blipFill>
        <p:spPr bwMode="auto">
          <a:xfrm flipH="1">
            <a:off x="1468379" y="2401932"/>
            <a:ext cx="947008" cy="933855"/>
          </a:xfrm>
          <a:prstGeom prst="rect">
            <a:avLst/>
          </a:prstGeom>
          <a:noFill/>
        </p:spPr>
      </p:pic>
      <p:cxnSp>
        <p:nvCxnSpPr>
          <p:cNvPr id="17" name="Straight Arrow Connector 16"/>
          <p:cNvCxnSpPr/>
          <p:nvPr/>
        </p:nvCxnSpPr>
        <p:spPr bwMode="auto">
          <a:xfrm flipV="1">
            <a:off x="2452744" y="1857984"/>
            <a:ext cx="874116" cy="79915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8" name="TextBox 17"/>
          <p:cNvSpPr txBox="1"/>
          <p:nvPr/>
        </p:nvSpPr>
        <p:spPr>
          <a:xfrm>
            <a:off x="4058060" y="1361872"/>
            <a:ext cx="1002197" cy="430887"/>
          </a:xfrm>
          <a:prstGeom prst="rect">
            <a:avLst/>
          </a:prstGeom>
          <a:noFill/>
          <a:ln>
            <a:solidFill>
              <a:schemeClr val="tx1"/>
            </a:solidFill>
          </a:ln>
        </p:spPr>
        <p:txBody>
          <a:bodyPr wrap="none" rtlCol="0">
            <a:spAutoFit/>
          </a:bodyPr>
          <a:lstStyle/>
          <a:p>
            <a:pPr algn="l"/>
            <a:r>
              <a:rPr lang="en-US" sz="1100" smtClean="0"/>
              <a:t>foo.txt: 3,9,6</a:t>
            </a:r>
            <a:br>
              <a:rPr lang="en-US" sz="1100" smtClean="0"/>
            </a:br>
            <a:r>
              <a:rPr lang="en-US" sz="1100" smtClean="0"/>
              <a:t>bar.data: 2,4</a:t>
            </a:r>
          </a:p>
        </p:txBody>
      </p:sp>
      <p:sp>
        <p:nvSpPr>
          <p:cNvPr id="20" name="TextBox 19"/>
          <p:cNvSpPr txBox="1"/>
          <p:nvPr/>
        </p:nvSpPr>
        <p:spPr>
          <a:xfrm>
            <a:off x="1905591" y="1747545"/>
            <a:ext cx="1225685" cy="523220"/>
          </a:xfrm>
          <a:prstGeom prst="rect">
            <a:avLst/>
          </a:prstGeom>
          <a:noFill/>
        </p:spPr>
        <p:txBody>
          <a:bodyPr wrap="square" rtlCol="0">
            <a:spAutoFit/>
          </a:bodyPr>
          <a:lstStyle/>
          <a:p>
            <a:r>
              <a:rPr lang="en-US" sz="1400" smtClean="0"/>
              <a:t>block #2 of </a:t>
            </a:r>
            <a:br>
              <a:rPr lang="en-US" sz="1400" smtClean="0"/>
            </a:br>
            <a:r>
              <a:rPr lang="en-US" sz="1400" smtClean="0"/>
              <a:t>foo.txt?</a:t>
            </a:r>
            <a:endParaRPr lang="en-US" sz="1400"/>
          </a:p>
        </p:txBody>
      </p:sp>
      <p:cxnSp>
        <p:nvCxnSpPr>
          <p:cNvPr id="22" name="Straight Arrow Connector 21"/>
          <p:cNvCxnSpPr/>
          <p:nvPr/>
        </p:nvCxnSpPr>
        <p:spPr bwMode="auto">
          <a:xfrm rot="10800000" flipV="1">
            <a:off x="2528047" y="2023353"/>
            <a:ext cx="808540" cy="75212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3" name="TextBox 22"/>
          <p:cNvSpPr txBox="1"/>
          <p:nvPr/>
        </p:nvSpPr>
        <p:spPr>
          <a:xfrm>
            <a:off x="2869965" y="2332998"/>
            <a:ext cx="547992" cy="307777"/>
          </a:xfrm>
          <a:prstGeom prst="rect">
            <a:avLst/>
          </a:prstGeom>
          <a:noFill/>
        </p:spPr>
        <p:txBody>
          <a:bodyPr wrap="square" rtlCol="0">
            <a:spAutoFit/>
          </a:bodyPr>
          <a:lstStyle/>
          <a:p>
            <a:r>
              <a:rPr lang="en-US" sz="1400" smtClean="0"/>
              <a:t>9</a:t>
            </a:r>
            <a:endParaRPr lang="en-US" sz="1400"/>
          </a:p>
        </p:txBody>
      </p:sp>
      <p:cxnSp>
        <p:nvCxnSpPr>
          <p:cNvPr id="25" name="Straight Arrow Connector 24"/>
          <p:cNvCxnSpPr/>
          <p:nvPr/>
        </p:nvCxnSpPr>
        <p:spPr bwMode="auto">
          <a:xfrm flipV="1">
            <a:off x="2528047" y="2721685"/>
            <a:ext cx="3528508" cy="18288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7" name="Straight Arrow Connector 26"/>
          <p:cNvCxnSpPr>
            <a:stCxn id="11" idx="1"/>
          </p:cNvCxnSpPr>
          <p:nvPr/>
        </p:nvCxnSpPr>
        <p:spPr bwMode="auto">
          <a:xfrm rot="10800000" flipV="1">
            <a:off x="2485017" y="2877007"/>
            <a:ext cx="3569213" cy="18892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9" name="TextBox 28"/>
          <p:cNvSpPr txBox="1"/>
          <p:nvPr/>
        </p:nvSpPr>
        <p:spPr>
          <a:xfrm>
            <a:off x="3519051" y="2512368"/>
            <a:ext cx="1204112" cy="307777"/>
          </a:xfrm>
          <a:prstGeom prst="rect">
            <a:avLst/>
          </a:prstGeom>
          <a:noFill/>
        </p:spPr>
        <p:txBody>
          <a:bodyPr wrap="none" rtlCol="0">
            <a:spAutoFit/>
          </a:bodyPr>
          <a:lstStyle/>
          <a:p>
            <a:r>
              <a:rPr lang="en-US" sz="1400" smtClean="0"/>
              <a:t>Read block 9</a:t>
            </a:r>
            <a:endParaRPr lang="en-US" sz="1400"/>
          </a:p>
        </p:txBody>
      </p:sp>
      <p:sp>
        <p:nvSpPr>
          <p:cNvPr id="30" name="Rectangle 29"/>
          <p:cNvSpPr/>
          <p:nvPr/>
        </p:nvSpPr>
        <p:spPr bwMode="auto">
          <a:xfrm>
            <a:off x="4017677" y="3067679"/>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9</a:t>
            </a:r>
            <a:endParaRPr lang="en-US" sz="1400"/>
          </a:p>
        </p:txBody>
      </p:sp>
      <p:sp>
        <p:nvSpPr>
          <p:cNvPr id="31" name="Rectangle 30"/>
          <p:cNvSpPr/>
          <p:nvPr/>
        </p:nvSpPr>
        <p:spPr bwMode="auto">
          <a:xfrm>
            <a:off x="6225514" y="2677254"/>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9</a:t>
            </a:r>
            <a:endParaRPr lang="en-US" sz="1400"/>
          </a:p>
        </p:txBody>
      </p:sp>
      <p:sp>
        <p:nvSpPr>
          <p:cNvPr id="32" name="Rectangle 31"/>
          <p:cNvSpPr/>
          <p:nvPr/>
        </p:nvSpPr>
        <p:spPr bwMode="auto">
          <a:xfrm>
            <a:off x="7039000" y="1896719"/>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9</a:t>
            </a:r>
            <a:endParaRPr lang="en-US" sz="1400"/>
          </a:p>
        </p:txBody>
      </p:sp>
      <p:sp>
        <p:nvSpPr>
          <p:cNvPr id="33" name="Rectangle 32"/>
          <p:cNvSpPr/>
          <p:nvPr/>
        </p:nvSpPr>
        <p:spPr bwMode="auto">
          <a:xfrm>
            <a:off x="7864843" y="1876125"/>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9</a:t>
            </a:r>
            <a:endParaRPr lang="en-US" sz="1400"/>
          </a:p>
        </p:txBody>
      </p:sp>
      <p:sp>
        <p:nvSpPr>
          <p:cNvPr id="34" name="Rectangle 33"/>
          <p:cNvSpPr/>
          <p:nvPr/>
        </p:nvSpPr>
        <p:spPr bwMode="auto">
          <a:xfrm>
            <a:off x="6274939" y="1874066"/>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3</a:t>
            </a:r>
            <a:endParaRPr lang="en-US" sz="1400"/>
          </a:p>
        </p:txBody>
      </p:sp>
      <p:sp>
        <p:nvSpPr>
          <p:cNvPr id="35" name="Rectangle 34"/>
          <p:cNvSpPr/>
          <p:nvPr/>
        </p:nvSpPr>
        <p:spPr bwMode="auto">
          <a:xfrm>
            <a:off x="6347020" y="2872904"/>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3</a:t>
            </a:r>
            <a:endParaRPr lang="en-US" sz="1400"/>
          </a:p>
        </p:txBody>
      </p:sp>
      <p:sp>
        <p:nvSpPr>
          <p:cNvPr id="36" name="Rectangle 35"/>
          <p:cNvSpPr/>
          <p:nvPr/>
        </p:nvSpPr>
        <p:spPr bwMode="auto">
          <a:xfrm>
            <a:off x="7821593" y="2611352"/>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3</a:t>
            </a:r>
            <a:endParaRPr lang="en-US" sz="1400"/>
          </a:p>
        </p:txBody>
      </p:sp>
      <p:sp>
        <p:nvSpPr>
          <p:cNvPr id="38" name="Rectangle 37"/>
          <p:cNvSpPr/>
          <p:nvPr/>
        </p:nvSpPr>
        <p:spPr bwMode="auto">
          <a:xfrm>
            <a:off x="7949279" y="2794644"/>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2</a:t>
            </a:r>
            <a:endParaRPr lang="en-US" sz="1400"/>
          </a:p>
        </p:txBody>
      </p:sp>
      <p:sp>
        <p:nvSpPr>
          <p:cNvPr id="39" name="Rectangle 38"/>
          <p:cNvSpPr/>
          <p:nvPr/>
        </p:nvSpPr>
        <p:spPr bwMode="auto">
          <a:xfrm>
            <a:off x="6995749" y="2607234"/>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2</a:t>
            </a:r>
            <a:endParaRPr lang="en-US" sz="1400"/>
          </a:p>
        </p:txBody>
      </p:sp>
      <p:sp>
        <p:nvSpPr>
          <p:cNvPr id="40" name="Rectangle 39"/>
          <p:cNvSpPr/>
          <p:nvPr/>
        </p:nvSpPr>
        <p:spPr bwMode="auto">
          <a:xfrm>
            <a:off x="6320246" y="2067655"/>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2</a:t>
            </a:r>
            <a:endParaRPr lang="en-US" sz="1400"/>
          </a:p>
        </p:txBody>
      </p:sp>
      <p:sp>
        <p:nvSpPr>
          <p:cNvPr id="41" name="Rectangle 40"/>
          <p:cNvSpPr/>
          <p:nvPr/>
        </p:nvSpPr>
        <p:spPr bwMode="auto">
          <a:xfrm>
            <a:off x="6108122" y="2028525"/>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4</a:t>
            </a:r>
            <a:endParaRPr lang="en-US" sz="1400"/>
          </a:p>
        </p:txBody>
      </p:sp>
      <p:sp>
        <p:nvSpPr>
          <p:cNvPr id="42" name="Rectangle 41"/>
          <p:cNvSpPr/>
          <p:nvPr/>
        </p:nvSpPr>
        <p:spPr bwMode="auto">
          <a:xfrm>
            <a:off x="8027539" y="2514557"/>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4</a:t>
            </a:r>
            <a:endParaRPr lang="en-US" sz="1400"/>
          </a:p>
        </p:txBody>
      </p:sp>
      <p:sp>
        <p:nvSpPr>
          <p:cNvPr id="43" name="Rectangle 42"/>
          <p:cNvSpPr/>
          <p:nvPr/>
        </p:nvSpPr>
        <p:spPr bwMode="auto">
          <a:xfrm>
            <a:off x="6147253" y="2982054"/>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4</a:t>
            </a:r>
            <a:endParaRPr lang="en-US" sz="1400"/>
          </a:p>
        </p:txBody>
      </p:sp>
      <p:sp>
        <p:nvSpPr>
          <p:cNvPr id="44" name="Rectangle 43"/>
          <p:cNvSpPr/>
          <p:nvPr/>
        </p:nvSpPr>
        <p:spPr bwMode="auto">
          <a:xfrm>
            <a:off x="7115199" y="2813178"/>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6</a:t>
            </a:r>
            <a:endParaRPr lang="en-US" sz="1400"/>
          </a:p>
        </p:txBody>
      </p:sp>
      <p:sp>
        <p:nvSpPr>
          <p:cNvPr id="45" name="Rectangle 44"/>
          <p:cNvSpPr/>
          <p:nvPr/>
        </p:nvSpPr>
        <p:spPr bwMode="auto">
          <a:xfrm>
            <a:off x="7971934" y="2075892"/>
            <a:ext cx="245050" cy="23688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6</a:t>
            </a:r>
            <a:endParaRPr lang="en-US" sz="1400"/>
          </a:p>
        </p:txBody>
      </p:sp>
      <p:sp>
        <p:nvSpPr>
          <p:cNvPr id="46" name="TextBox 45"/>
          <p:cNvSpPr txBox="1"/>
          <p:nvPr/>
        </p:nvSpPr>
        <p:spPr>
          <a:xfrm>
            <a:off x="3923996" y="1904104"/>
            <a:ext cx="1351653" cy="369332"/>
          </a:xfrm>
          <a:prstGeom prst="rect">
            <a:avLst/>
          </a:prstGeom>
          <a:noFill/>
        </p:spPr>
        <p:txBody>
          <a:bodyPr wrap="none" rtlCol="0">
            <a:spAutoFit/>
          </a:bodyPr>
          <a:lstStyle/>
          <a:p>
            <a:r>
              <a:rPr lang="en-US" sz="1800" smtClean="0"/>
              <a:t>Name node</a:t>
            </a:r>
            <a:endParaRPr lang="en-US" sz="1800"/>
          </a:p>
        </p:txBody>
      </p:sp>
      <p:sp>
        <p:nvSpPr>
          <p:cNvPr id="47" name="TextBox 46"/>
          <p:cNvSpPr txBox="1"/>
          <p:nvPr/>
        </p:nvSpPr>
        <p:spPr>
          <a:xfrm>
            <a:off x="6502479" y="3250602"/>
            <a:ext cx="1340432" cy="369332"/>
          </a:xfrm>
          <a:prstGeom prst="rect">
            <a:avLst/>
          </a:prstGeom>
          <a:noFill/>
        </p:spPr>
        <p:txBody>
          <a:bodyPr wrap="none" rtlCol="0">
            <a:spAutoFit/>
          </a:bodyPr>
          <a:lstStyle/>
          <a:p>
            <a:r>
              <a:rPr lang="en-US" sz="1800" smtClean="0"/>
              <a:t>Data nodes</a:t>
            </a:r>
            <a:endParaRPr lang="en-US" sz="1800"/>
          </a:p>
        </p:txBody>
      </p:sp>
      <p:sp>
        <p:nvSpPr>
          <p:cNvPr id="48" name="TextBox 47"/>
          <p:cNvSpPr txBox="1"/>
          <p:nvPr/>
        </p:nvSpPr>
        <p:spPr>
          <a:xfrm>
            <a:off x="1589992" y="3252396"/>
            <a:ext cx="755591" cy="369332"/>
          </a:xfrm>
          <a:prstGeom prst="rect">
            <a:avLst/>
          </a:prstGeom>
          <a:noFill/>
        </p:spPr>
        <p:txBody>
          <a:bodyPr wrap="none" rtlCol="0">
            <a:spAutoFit/>
          </a:bodyPr>
          <a:lstStyle/>
          <a:p>
            <a:r>
              <a:rPr lang="en-US" sz="1800" smtClean="0"/>
              <a:t>Client</a:t>
            </a:r>
            <a:endParaRPr lang="en-US" sz="1800"/>
          </a:p>
        </p:txBody>
      </p:sp>
    </p:spTree>
    <p:extLst>
      <p:ext uri="{BB962C8B-B14F-4D97-AF65-F5344CB8AC3E}">
        <p14:creationId xmlns:p14="http://schemas.microsoft.com/office/powerpoint/2010/main" val="135987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200"/>
                                  </p:stCondLst>
                                  <p:childTnLst>
                                    <p:set>
                                      <p:cBhvr>
                                        <p:cTn id="14" dur="1" fill="hold">
                                          <p:stCondLst>
                                            <p:cond delay="0"/>
                                          </p:stCondLst>
                                        </p:cTn>
                                        <p:tgtEl>
                                          <p:spTgt spid="34"/>
                                        </p:tgtEl>
                                        <p:attrNameLst>
                                          <p:attrName>style.visibility</p:attrName>
                                        </p:attrNameLst>
                                      </p:cBhvr>
                                      <p:to>
                                        <p:strVal val="visible"/>
                                      </p:to>
                                    </p:set>
                                  </p:childTnLst>
                                </p:cTn>
                              </p:par>
                            </p:childTnLst>
                          </p:cTn>
                        </p:par>
                        <p:par>
                          <p:cTn id="15" fill="hold">
                            <p:stCondLst>
                              <p:cond delay="200"/>
                            </p:stCondLst>
                            <p:childTnLst>
                              <p:par>
                                <p:cTn id="16" presetID="1" presetClass="entr" presetSubtype="0" fill="hold" grpId="0" nodeType="afterEffect">
                                  <p:stCondLst>
                                    <p:cond delay="200"/>
                                  </p:stCondLst>
                                  <p:childTnLst>
                                    <p:set>
                                      <p:cBhvr>
                                        <p:cTn id="17" dur="1" fill="hold">
                                          <p:stCondLst>
                                            <p:cond delay="0"/>
                                          </p:stCondLst>
                                        </p:cTn>
                                        <p:tgtEl>
                                          <p:spTgt spid="38"/>
                                        </p:tgtEl>
                                        <p:attrNameLst>
                                          <p:attrName>style.visibility</p:attrName>
                                        </p:attrNameLst>
                                      </p:cBhvr>
                                      <p:to>
                                        <p:strVal val="visible"/>
                                      </p:to>
                                    </p:set>
                                  </p:childTnLst>
                                </p:cTn>
                              </p:par>
                            </p:childTnLst>
                          </p:cTn>
                        </p:par>
                        <p:par>
                          <p:cTn id="18" fill="hold">
                            <p:stCondLst>
                              <p:cond delay="400"/>
                            </p:stCondLst>
                            <p:childTnLst>
                              <p:par>
                                <p:cTn id="19" presetID="1" presetClass="entr" presetSubtype="0" fill="hold" grpId="0" nodeType="afterEffect">
                                  <p:stCondLst>
                                    <p:cond delay="200"/>
                                  </p:stCondLst>
                                  <p:childTnLst>
                                    <p:set>
                                      <p:cBhvr>
                                        <p:cTn id="20" dur="1" fill="hold">
                                          <p:stCondLst>
                                            <p:cond delay="0"/>
                                          </p:stCondLst>
                                        </p:cTn>
                                        <p:tgtEl>
                                          <p:spTgt spid="41"/>
                                        </p:tgtEl>
                                        <p:attrNameLst>
                                          <p:attrName>style.visibility</p:attrName>
                                        </p:attrNameLst>
                                      </p:cBhvr>
                                      <p:to>
                                        <p:strVal val="visible"/>
                                      </p:to>
                                    </p:set>
                                  </p:childTnLst>
                                </p:cTn>
                              </p:par>
                            </p:childTnLst>
                          </p:cTn>
                        </p:par>
                        <p:par>
                          <p:cTn id="21" fill="hold">
                            <p:stCondLst>
                              <p:cond delay="600"/>
                            </p:stCondLst>
                            <p:childTnLst>
                              <p:par>
                                <p:cTn id="22" presetID="1" presetClass="entr" presetSubtype="0" fill="hold" grpId="0" nodeType="afterEffect">
                                  <p:stCondLst>
                                    <p:cond delay="200"/>
                                  </p:stCondLst>
                                  <p:childTnLst>
                                    <p:set>
                                      <p:cBhvr>
                                        <p:cTn id="23" dur="1" fill="hold">
                                          <p:stCondLst>
                                            <p:cond delay="0"/>
                                          </p:stCondLst>
                                        </p:cTn>
                                        <p:tgtEl>
                                          <p:spTgt spid="4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200"/>
                                  </p:stCondLst>
                                  <p:childTnLst>
                                    <p:set>
                                      <p:cBhvr>
                                        <p:cTn id="32" dur="1" fill="hold">
                                          <p:stCondLst>
                                            <p:cond delay="0"/>
                                          </p:stCondLst>
                                        </p:cTn>
                                        <p:tgtEl>
                                          <p:spTgt spid="32"/>
                                        </p:tgtEl>
                                        <p:attrNameLst>
                                          <p:attrName>style.visibility</p:attrName>
                                        </p:attrNameLst>
                                      </p:cBhvr>
                                      <p:to>
                                        <p:strVal val="visible"/>
                                      </p:to>
                                    </p:set>
                                  </p:childTnLst>
                                </p:cTn>
                              </p:par>
                            </p:childTnLst>
                          </p:cTn>
                        </p:par>
                        <p:par>
                          <p:cTn id="33" fill="hold">
                            <p:stCondLst>
                              <p:cond delay="200"/>
                            </p:stCondLst>
                            <p:childTnLst>
                              <p:par>
                                <p:cTn id="34" presetID="1" presetClass="entr" presetSubtype="0" fill="hold" grpId="0" nodeType="afterEffect">
                                  <p:stCondLst>
                                    <p:cond delay="200"/>
                                  </p:stCondLst>
                                  <p:childTnLst>
                                    <p:set>
                                      <p:cBhvr>
                                        <p:cTn id="35" dur="1" fill="hold">
                                          <p:stCondLst>
                                            <p:cond delay="0"/>
                                          </p:stCondLst>
                                        </p:cTn>
                                        <p:tgtEl>
                                          <p:spTgt spid="33"/>
                                        </p:tgtEl>
                                        <p:attrNameLst>
                                          <p:attrName>style.visibility</p:attrName>
                                        </p:attrNameLst>
                                      </p:cBhvr>
                                      <p:to>
                                        <p:strVal val="visible"/>
                                      </p:to>
                                    </p:set>
                                  </p:childTnLst>
                                </p:cTn>
                              </p:par>
                            </p:childTnLst>
                          </p:cTn>
                        </p:par>
                        <p:par>
                          <p:cTn id="36" fill="hold">
                            <p:stCondLst>
                              <p:cond delay="400"/>
                            </p:stCondLst>
                            <p:childTnLst>
                              <p:par>
                                <p:cTn id="37" presetID="1" presetClass="entr" presetSubtype="0" fill="hold" grpId="0" nodeType="afterEffect">
                                  <p:stCondLst>
                                    <p:cond delay="200"/>
                                  </p:stCondLst>
                                  <p:childTnLst>
                                    <p:set>
                                      <p:cBhvr>
                                        <p:cTn id="38" dur="1" fill="hold">
                                          <p:stCondLst>
                                            <p:cond delay="0"/>
                                          </p:stCondLst>
                                        </p:cTn>
                                        <p:tgtEl>
                                          <p:spTgt spid="35"/>
                                        </p:tgtEl>
                                        <p:attrNameLst>
                                          <p:attrName>style.visibility</p:attrName>
                                        </p:attrNameLst>
                                      </p:cBhvr>
                                      <p:to>
                                        <p:strVal val="visible"/>
                                      </p:to>
                                    </p:set>
                                  </p:childTnLst>
                                </p:cTn>
                              </p:par>
                            </p:childTnLst>
                          </p:cTn>
                        </p:par>
                        <p:par>
                          <p:cTn id="39" fill="hold">
                            <p:stCondLst>
                              <p:cond delay="600"/>
                            </p:stCondLst>
                            <p:childTnLst>
                              <p:par>
                                <p:cTn id="40" presetID="1" presetClass="entr" presetSubtype="0" fill="hold" grpId="0" nodeType="afterEffect">
                                  <p:stCondLst>
                                    <p:cond delay="200"/>
                                  </p:stCondLst>
                                  <p:childTnLst>
                                    <p:set>
                                      <p:cBhvr>
                                        <p:cTn id="41" dur="1" fill="hold">
                                          <p:stCondLst>
                                            <p:cond delay="0"/>
                                          </p:stCondLst>
                                        </p:cTn>
                                        <p:tgtEl>
                                          <p:spTgt spid="36"/>
                                        </p:tgtEl>
                                        <p:attrNameLst>
                                          <p:attrName>style.visibility</p:attrName>
                                        </p:attrNameLst>
                                      </p:cBhvr>
                                      <p:to>
                                        <p:strVal val="visible"/>
                                      </p:to>
                                    </p:set>
                                  </p:childTnLst>
                                </p:cTn>
                              </p:par>
                            </p:childTnLst>
                          </p:cTn>
                        </p:par>
                        <p:par>
                          <p:cTn id="42" fill="hold">
                            <p:stCondLst>
                              <p:cond delay="800"/>
                            </p:stCondLst>
                            <p:childTnLst>
                              <p:par>
                                <p:cTn id="43" presetID="1" presetClass="entr" presetSubtype="0" fill="hold" grpId="0" nodeType="afterEffect">
                                  <p:stCondLst>
                                    <p:cond delay="200"/>
                                  </p:stCondLst>
                                  <p:childTnLst>
                                    <p:set>
                                      <p:cBhvr>
                                        <p:cTn id="44" dur="1" fill="hold">
                                          <p:stCondLst>
                                            <p:cond delay="0"/>
                                          </p:stCondLst>
                                        </p:cTn>
                                        <p:tgtEl>
                                          <p:spTgt spid="39"/>
                                        </p:tgtEl>
                                        <p:attrNameLst>
                                          <p:attrName>style.visibility</p:attrName>
                                        </p:attrNameLst>
                                      </p:cBhvr>
                                      <p:to>
                                        <p:strVal val="visible"/>
                                      </p:to>
                                    </p:set>
                                  </p:childTnLst>
                                </p:cTn>
                              </p:par>
                            </p:childTnLst>
                          </p:cTn>
                        </p:par>
                        <p:par>
                          <p:cTn id="45" fill="hold">
                            <p:stCondLst>
                              <p:cond delay="1000"/>
                            </p:stCondLst>
                            <p:childTnLst>
                              <p:par>
                                <p:cTn id="46" presetID="1" presetClass="entr" presetSubtype="0" fill="hold" grpId="0" nodeType="afterEffect">
                                  <p:stCondLst>
                                    <p:cond delay="200"/>
                                  </p:stCondLst>
                                  <p:childTnLst>
                                    <p:set>
                                      <p:cBhvr>
                                        <p:cTn id="47" dur="1" fill="hold">
                                          <p:stCondLst>
                                            <p:cond delay="0"/>
                                          </p:stCondLst>
                                        </p:cTn>
                                        <p:tgtEl>
                                          <p:spTgt spid="40"/>
                                        </p:tgtEl>
                                        <p:attrNameLst>
                                          <p:attrName>style.visibility</p:attrName>
                                        </p:attrNameLst>
                                      </p:cBhvr>
                                      <p:to>
                                        <p:strVal val="visible"/>
                                      </p:to>
                                    </p:set>
                                  </p:childTnLst>
                                </p:cTn>
                              </p:par>
                            </p:childTnLst>
                          </p:cTn>
                        </p:par>
                        <p:par>
                          <p:cTn id="48" fill="hold">
                            <p:stCondLst>
                              <p:cond delay="1200"/>
                            </p:stCondLst>
                            <p:childTnLst>
                              <p:par>
                                <p:cTn id="49" presetID="1" presetClass="entr" presetSubtype="0" fill="hold" grpId="0" nodeType="afterEffect">
                                  <p:stCondLst>
                                    <p:cond delay="200"/>
                                  </p:stCondLst>
                                  <p:childTnLst>
                                    <p:set>
                                      <p:cBhvr>
                                        <p:cTn id="50" dur="1" fill="hold">
                                          <p:stCondLst>
                                            <p:cond delay="0"/>
                                          </p:stCondLst>
                                        </p:cTn>
                                        <p:tgtEl>
                                          <p:spTgt spid="42"/>
                                        </p:tgtEl>
                                        <p:attrNameLst>
                                          <p:attrName>style.visibility</p:attrName>
                                        </p:attrNameLst>
                                      </p:cBhvr>
                                      <p:to>
                                        <p:strVal val="visible"/>
                                      </p:to>
                                    </p:set>
                                  </p:childTnLst>
                                </p:cTn>
                              </p:par>
                            </p:childTnLst>
                          </p:cTn>
                        </p:par>
                        <p:par>
                          <p:cTn id="51" fill="hold">
                            <p:stCondLst>
                              <p:cond delay="1400"/>
                            </p:stCondLst>
                            <p:childTnLst>
                              <p:par>
                                <p:cTn id="52" presetID="1" presetClass="entr" presetSubtype="0" fill="hold" grpId="0" nodeType="afterEffect">
                                  <p:stCondLst>
                                    <p:cond delay="200"/>
                                  </p:stCondLst>
                                  <p:childTnLst>
                                    <p:set>
                                      <p:cBhvr>
                                        <p:cTn id="53" dur="1" fill="hold">
                                          <p:stCondLst>
                                            <p:cond delay="0"/>
                                          </p:stCondLst>
                                        </p:cTn>
                                        <p:tgtEl>
                                          <p:spTgt spid="43"/>
                                        </p:tgtEl>
                                        <p:attrNameLst>
                                          <p:attrName>style.visibility</p:attrName>
                                        </p:attrNameLst>
                                      </p:cBhvr>
                                      <p:to>
                                        <p:strVal val="visible"/>
                                      </p:to>
                                    </p:set>
                                  </p:childTnLst>
                                </p:cTn>
                              </p:par>
                            </p:childTnLst>
                          </p:cTn>
                        </p:par>
                        <p:par>
                          <p:cTn id="54" fill="hold">
                            <p:stCondLst>
                              <p:cond delay="1600"/>
                            </p:stCondLst>
                            <p:childTnLst>
                              <p:par>
                                <p:cTn id="55" presetID="1" presetClass="entr" presetSubtype="0" fill="hold" grpId="0" nodeType="afterEffect">
                                  <p:stCondLst>
                                    <p:cond delay="20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5" end="5"/>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0"/>
                                        </p:tgtEl>
                                        <p:attrNameLst>
                                          <p:attrName>style.visibility</p:attrName>
                                        </p:attrNameLst>
                                      </p:cBhvr>
                                      <p:to>
                                        <p:strVal val="visible"/>
                                      </p:to>
                                    </p:set>
                                  </p:childTnLst>
                                </p:cTn>
                              </p:par>
                              <p:par>
                                <p:cTn id="81" presetID="22" presetClass="entr" presetSubtype="4" fill="hold" nodeType="with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23"/>
                                        </p:tgtEl>
                                        <p:attrNameLst>
                                          <p:attrName>style.visibility</p:attrName>
                                        </p:attrNameLst>
                                      </p:cBhvr>
                                      <p:to>
                                        <p:strVal val="visible"/>
                                      </p:to>
                                    </p:set>
                                  </p:childTnLst>
                                </p:cTn>
                              </p:par>
                              <p:par>
                                <p:cTn id="88" presetID="22" presetClass="entr" presetSubtype="1" fill="hold" nodeType="with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up)">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9"/>
                                        </p:tgtEl>
                                        <p:attrNameLst>
                                          <p:attrName>style.visibility</p:attrName>
                                        </p:attrNameLst>
                                      </p:cBhvr>
                                      <p:to>
                                        <p:strVal val="visible"/>
                                      </p:to>
                                    </p:set>
                                  </p:childTnLst>
                                </p:cTn>
                              </p:par>
                              <p:par>
                                <p:cTn id="95" presetID="22" presetClass="entr" presetSubtype="8" fill="hold" nodeType="with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left)">
                                      <p:cBhvr>
                                        <p:cTn id="97" dur="500"/>
                                        <p:tgtEl>
                                          <p:spTgt spid="2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2" fill="hold" nodeType="clickEffect">
                                  <p:stCondLst>
                                    <p:cond delay="0"/>
                                  </p:stCondLst>
                                  <p:childTnLst>
                                    <p:set>
                                      <p:cBhvr>
                                        <p:cTn id="101" dur="1" fill="hold">
                                          <p:stCondLst>
                                            <p:cond delay="0"/>
                                          </p:stCondLst>
                                        </p:cTn>
                                        <p:tgtEl>
                                          <p:spTgt spid="27"/>
                                        </p:tgtEl>
                                        <p:attrNameLst>
                                          <p:attrName>style.visibility</p:attrName>
                                        </p:attrNameLst>
                                      </p:cBhvr>
                                      <p:to>
                                        <p:strVal val="visible"/>
                                      </p:to>
                                    </p:set>
                                    <p:animEffect transition="in" filter="wipe(right)">
                                      <p:cBhvr>
                                        <p:cTn id="102" dur="500"/>
                                        <p:tgtEl>
                                          <p:spTgt spid="27"/>
                                        </p:tgtEl>
                                      </p:cBhvr>
                                    </p:animEffect>
                                  </p:childTnLst>
                                </p:cTn>
                              </p:par>
                              <p:par>
                                <p:cTn id="103" presetID="1" presetClass="entr" presetSubtype="0" fill="hold" grpId="0" nodeType="withEffect">
                                  <p:stCondLst>
                                    <p:cond delay="0"/>
                                  </p:stCondLst>
                                  <p:childTnLst>
                                    <p:set>
                                      <p:cBhvr>
                                        <p:cTn id="10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3" grpId="0"/>
      <p:bldP spid="29" grpId="0"/>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44" grpId="0" animBg="1"/>
      <p:bldP spid="45" grpId="0" animBg="1"/>
      <p:bldP spid="4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Namenode</a:t>
            </a:r>
            <a:endParaRPr lang="en-US"/>
          </a:p>
        </p:txBody>
      </p:sp>
      <p:sp>
        <p:nvSpPr>
          <p:cNvPr id="3" name="Content Placeholder 2"/>
          <p:cNvSpPr>
            <a:spLocks noGrp="1"/>
          </p:cNvSpPr>
          <p:nvPr>
            <p:ph idx="1"/>
          </p:nvPr>
        </p:nvSpPr>
        <p:spPr>
          <a:xfrm>
            <a:off x="990600" y="3593054"/>
            <a:ext cx="7772400" cy="2807746"/>
          </a:xfrm>
        </p:spPr>
        <p:txBody>
          <a:bodyPr/>
          <a:lstStyle/>
          <a:p>
            <a:r>
              <a:rPr lang="en-US" smtClean="0"/>
              <a:t>State stored in two files: fsimage and edits</a:t>
            </a:r>
          </a:p>
          <a:p>
            <a:pPr lvl="1"/>
            <a:r>
              <a:rPr lang="en-US" smtClean="0"/>
              <a:t>fsimage: Snapshot of file system metadata</a:t>
            </a:r>
          </a:p>
          <a:p>
            <a:pPr lvl="1"/>
            <a:r>
              <a:rPr lang="en-US" smtClean="0"/>
              <a:t>edits: Changes since last snapshot</a:t>
            </a:r>
          </a:p>
          <a:p>
            <a:r>
              <a:rPr lang="en-US" smtClean="0"/>
              <a:t>Normal operation:</a:t>
            </a:r>
          </a:p>
          <a:p>
            <a:pPr lvl="1"/>
            <a:r>
              <a:rPr lang="en-US" smtClean="0"/>
              <a:t>When namenode starts, it reads fsimage and then applies all the changes from edits sequentially</a:t>
            </a:r>
          </a:p>
          <a:p>
            <a:pPr lvl="1"/>
            <a:r>
              <a:rPr lang="en-US" smtClean="0"/>
              <a:t>Pros and cons of this design?</a:t>
            </a:r>
          </a:p>
          <a:p>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64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1" descr="MCj04316160000[1]"/>
          <p:cNvPicPr>
            <a:picLocks noChangeAspect="1" noChangeArrowheads="1"/>
          </p:cNvPicPr>
          <p:nvPr/>
        </p:nvPicPr>
        <p:blipFill>
          <a:blip r:embed="rId2" cstate="print"/>
          <a:srcRect/>
          <a:stretch>
            <a:fillRect/>
          </a:stretch>
        </p:blipFill>
        <p:spPr bwMode="auto">
          <a:xfrm>
            <a:off x="2158854" y="2123118"/>
            <a:ext cx="653577" cy="653649"/>
          </a:xfrm>
          <a:prstGeom prst="rect">
            <a:avLst/>
          </a:prstGeom>
          <a:noFill/>
          <a:ln w="9525">
            <a:noFill/>
            <a:miter lim="800000"/>
            <a:headEnd/>
            <a:tailEnd/>
          </a:ln>
        </p:spPr>
      </p:pic>
      <p:pic>
        <p:nvPicPr>
          <p:cNvPr id="7" name="Picture 2" descr="C:\Users\Andreas Haeberlen\AppData\Local\Microsoft\Windows\Temporary Internet Files\Content.IE5\40YUB0NL\MC900432659[1].png"/>
          <p:cNvPicPr>
            <a:picLocks noChangeAspect="1" noChangeArrowheads="1"/>
          </p:cNvPicPr>
          <p:nvPr/>
        </p:nvPicPr>
        <p:blipFill>
          <a:blip r:embed="rId3" cstate="print"/>
          <a:srcRect/>
          <a:stretch>
            <a:fillRect/>
          </a:stretch>
        </p:blipFill>
        <p:spPr bwMode="auto">
          <a:xfrm>
            <a:off x="2212354" y="1816783"/>
            <a:ext cx="564062" cy="564062"/>
          </a:xfrm>
          <a:prstGeom prst="rect">
            <a:avLst/>
          </a:prstGeom>
          <a:noFill/>
        </p:spPr>
      </p:pic>
      <p:sp>
        <p:nvSpPr>
          <p:cNvPr id="8" name="TextBox 7"/>
          <p:cNvSpPr txBox="1"/>
          <p:nvPr/>
        </p:nvSpPr>
        <p:spPr>
          <a:xfrm>
            <a:off x="3552450" y="1867481"/>
            <a:ext cx="1686524" cy="837152"/>
          </a:xfrm>
          <a:prstGeom prst="rect">
            <a:avLst/>
          </a:prstGeom>
          <a:noFill/>
          <a:ln>
            <a:solidFill>
              <a:schemeClr val="tx1"/>
            </a:solidFill>
          </a:ln>
        </p:spPr>
        <p:txBody>
          <a:bodyPr wrap="square" rtlCol="0">
            <a:spAutoFit/>
          </a:bodyPr>
          <a:lstStyle/>
          <a:p>
            <a:pPr algn="l"/>
            <a:r>
              <a:rPr lang="en-US" sz="1100" smtClean="0"/>
              <a:t>foo.txt: 3,9,6</a:t>
            </a:r>
            <a:br>
              <a:rPr lang="en-US" sz="1100" smtClean="0"/>
            </a:br>
            <a:r>
              <a:rPr lang="en-US" sz="1100" smtClean="0"/>
              <a:t>bar.data: 2,4</a:t>
            </a:r>
          </a:p>
          <a:p>
            <a:pPr algn="l"/>
            <a:r>
              <a:rPr lang="en-US" sz="1100" smtClean="0"/>
              <a:t>blah.txt: 17,18,19,20</a:t>
            </a:r>
          </a:p>
          <a:p>
            <a:pPr algn="l"/>
            <a:r>
              <a:rPr lang="en-US" sz="1100" smtClean="0"/>
              <a:t>xyz.img: 8,5,1,11</a:t>
            </a:r>
          </a:p>
        </p:txBody>
      </p:sp>
      <p:sp>
        <p:nvSpPr>
          <p:cNvPr id="9" name="TextBox 8"/>
          <p:cNvSpPr txBox="1"/>
          <p:nvPr/>
        </p:nvSpPr>
        <p:spPr>
          <a:xfrm>
            <a:off x="1815497" y="2786231"/>
            <a:ext cx="1351653" cy="369332"/>
          </a:xfrm>
          <a:prstGeom prst="rect">
            <a:avLst/>
          </a:prstGeom>
          <a:noFill/>
        </p:spPr>
        <p:txBody>
          <a:bodyPr wrap="none" rtlCol="0">
            <a:spAutoFit/>
          </a:bodyPr>
          <a:lstStyle/>
          <a:p>
            <a:r>
              <a:rPr lang="en-US" sz="1800" smtClean="0"/>
              <a:t>Name node</a:t>
            </a:r>
            <a:endParaRPr lang="en-US" sz="1800"/>
          </a:p>
        </p:txBody>
      </p:sp>
      <p:sp>
        <p:nvSpPr>
          <p:cNvPr id="10" name="TextBox 9"/>
          <p:cNvSpPr txBox="1"/>
          <p:nvPr/>
        </p:nvSpPr>
        <p:spPr>
          <a:xfrm>
            <a:off x="3930142" y="2766510"/>
            <a:ext cx="977191" cy="369332"/>
          </a:xfrm>
          <a:prstGeom prst="rect">
            <a:avLst/>
          </a:prstGeom>
          <a:noFill/>
        </p:spPr>
        <p:txBody>
          <a:bodyPr wrap="none" rtlCol="0">
            <a:spAutoFit/>
          </a:bodyPr>
          <a:lstStyle/>
          <a:p>
            <a:r>
              <a:rPr lang="en-US" sz="1800" smtClean="0"/>
              <a:t>fsimage</a:t>
            </a:r>
            <a:endParaRPr lang="en-US" sz="1800"/>
          </a:p>
        </p:txBody>
      </p:sp>
      <p:sp>
        <p:nvSpPr>
          <p:cNvPr id="11" name="TextBox 10"/>
          <p:cNvSpPr txBox="1"/>
          <p:nvPr/>
        </p:nvSpPr>
        <p:spPr>
          <a:xfrm>
            <a:off x="5834865" y="1460483"/>
            <a:ext cx="2201098" cy="1243417"/>
          </a:xfrm>
          <a:prstGeom prst="rect">
            <a:avLst/>
          </a:prstGeom>
          <a:noFill/>
          <a:ln>
            <a:solidFill>
              <a:schemeClr val="tx1"/>
            </a:solidFill>
          </a:ln>
        </p:spPr>
        <p:txBody>
          <a:bodyPr wrap="square" rtlCol="0">
            <a:spAutoFit/>
          </a:bodyPr>
          <a:lstStyle/>
          <a:p>
            <a:pPr algn="l"/>
            <a:r>
              <a:rPr lang="en-US" sz="1100" smtClean="0"/>
              <a:t>Created abc.txt</a:t>
            </a:r>
            <a:br>
              <a:rPr lang="en-US" sz="1100" smtClean="0"/>
            </a:br>
            <a:r>
              <a:rPr lang="en-US" sz="1100" smtClean="0"/>
              <a:t>Appended block 21 to blah.txt</a:t>
            </a:r>
          </a:p>
          <a:p>
            <a:pPr algn="l"/>
            <a:r>
              <a:rPr lang="en-US" sz="1100" smtClean="0"/>
              <a:t>Deleted foo.txt</a:t>
            </a:r>
          </a:p>
          <a:p>
            <a:pPr algn="l"/>
            <a:r>
              <a:rPr lang="en-US" sz="1100" smtClean="0"/>
              <a:t>Appended block 22 to blah.txt</a:t>
            </a:r>
          </a:p>
          <a:p>
            <a:pPr algn="l"/>
            <a:r>
              <a:rPr lang="en-US" sz="1100" smtClean="0"/>
              <a:t>Appended block 23 to xyz.img</a:t>
            </a:r>
          </a:p>
          <a:p>
            <a:pPr algn="l"/>
            <a:r>
              <a:rPr lang="en-US" sz="1100" smtClean="0"/>
              <a:t>...</a:t>
            </a:r>
          </a:p>
        </p:txBody>
      </p:sp>
      <p:sp>
        <p:nvSpPr>
          <p:cNvPr id="12" name="TextBox 11"/>
          <p:cNvSpPr txBox="1"/>
          <p:nvPr/>
        </p:nvSpPr>
        <p:spPr>
          <a:xfrm>
            <a:off x="6668559" y="2746788"/>
            <a:ext cx="667619" cy="369332"/>
          </a:xfrm>
          <a:prstGeom prst="rect">
            <a:avLst/>
          </a:prstGeom>
          <a:noFill/>
        </p:spPr>
        <p:txBody>
          <a:bodyPr wrap="none" rtlCol="0">
            <a:spAutoFit/>
          </a:bodyPr>
          <a:lstStyle/>
          <a:p>
            <a:r>
              <a:rPr lang="en-US" sz="1800" smtClean="0"/>
              <a:t>edits</a:t>
            </a:r>
            <a:endParaRPr lang="en-US" sz="1800"/>
          </a:p>
        </p:txBody>
      </p:sp>
    </p:spTree>
    <p:extLst>
      <p:ext uri="{BB962C8B-B14F-4D97-AF65-F5344CB8AC3E}">
        <p14:creationId xmlns:p14="http://schemas.microsoft.com/office/powerpoint/2010/main" val="195835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Secondary Namenode</a:t>
            </a:r>
            <a:endParaRPr lang="en-US"/>
          </a:p>
        </p:txBody>
      </p:sp>
      <p:sp>
        <p:nvSpPr>
          <p:cNvPr id="3" name="Content Placeholder 2"/>
          <p:cNvSpPr>
            <a:spLocks noGrp="1"/>
          </p:cNvSpPr>
          <p:nvPr>
            <p:ph idx="1"/>
          </p:nvPr>
        </p:nvSpPr>
        <p:spPr>
          <a:xfrm>
            <a:off x="990600" y="1463040"/>
            <a:ext cx="7540214" cy="4937760"/>
          </a:xfrm>
        </p:spPr>
        <p:txBody>
          <a:bodyPr/>
          <a:lstStyle/>
          <a:p>
            <a:r>
              <a:rPr lang="en-US" smtClean="0"/>
              <a:t>What if the state of the namenode is lost?</a:t>
            </a:r>
          </a:p>
          <a:p>
            <a:pPr lvl="1"/>
            <a:r>
              <a:rPr lang="en-US" smtClean="0"/>
              <a:t>Data in the file system can no longer be read!</a:t>
            </a:r>
            <a:br>
              <a:rPr lang="en-US" smtClean="0"/>
            </a:br>
            <a:endParaRPr lang="en-US" smtClean="0"/>
          </a:p>
          <a:p>
            <a:r>
              <a:rPr lang="en-US" smtClean="0">
                <a:solidFill>
                  <a:srgbClr val="FF9900"/>
                </a:solidFill>
              </a:rPr>
              <a:t>Solution #1: </a:t>
            </a:r>
            <a:r>
              <a:rPr lang="en-US" smtClean="0"/>
              <a:t>Metadata backups</a:t>
            </a:r>
          </a:p>
          <a:p>
            <a:pPr lvl="1"/>
            <a:r>
              <a:rPr lang="en-US" smtClean="0"/>
              <a:t>Namenode can write its metadata to a local disk, and/or to a remote NFS mount</a:t>
            </a:r>
          </a:p>
          <a:p>
            <a:r>
              <a:rPr lang="en-US" smtClean="0">
                <a:solidFill>
                  <a:srgbClr val="FF9900"/>
                </a:solidFill>
              </a:rPr>
              <a:t>Solution #2: </a:t>
            </a:r>
            <a:r>
              <a:rPr lang="en-US" smtClean="0"/>
              <a:t>Secondary Namenode</a:t>
            </a:r>
          </a:p>
          <a:p>
            <a:pPr lvl="1"/>
            <a:r>
              <a:rPr lang="en-US" smtClean="0"/>
              <a:t>Purpose: Periodically merge the edit log with the fsimage to prevent the log from growing too large</a:t>
            </a:r>
          </a:p>
          <a:p>
            <a:pPr lvl="1"/>
            <a:r>
              <a:rPr lang="en-US" smtClean="0"/>
              <a:t>Has a copy of the metadata, which can be used to reconstruct the state of the namenode</a:t>
            </a:r>
          </a:p>
          <a:p>
            <a:pPr lvl="1"/>
            <a:r>
              <a:rPr lang="en-US" smtClean="0"/>
              <a:t>But: State lags behind somewhat, so data loss is likely if the namenode fails</a:t>
            </a:r>
          </a:p>
          <a:p>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65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175996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Stay tuned</a:t>
            </a:r>
            <a:endParaRPr lang="en-US"/>
          </a:p>
        </p:txBody>
      </p:sp>
      <p:sp>
        <p:nvSpPr>
          <p:cNvPr id="3" name="Content Placeholder 2"/>
          <p:cNvSpPr>
            <a:spLocks noGrp="1"/>
          </p:cNvSpPr>
          <p:nvPr>
            <p:ph idx="1"/>
          </p:nvPr>
        </p:nvSpPr>
        <p:spPr>
          <a:xfrm>
            <a:off x="790574" y="5629275"/>
            <a:ext cx="7686675" cy="742950"/>
          </a:xfrm>
        </p:spPr>
        <p:txBody>
          <a:bodyPr/>
          <a:lstStyle/>
          <a:p>
            <a:pPr marL="0" indent="0" algn="ctr">
              <a:buNone/>
            </a:pPr>
            <a:r>
              <a:rPr lang="en-US" sz="2000" dirty="0" smtClean="0"/>
              <a:t>Next time you will learn about: </a:t>
            </a:r>
            <a:br>
              <a:rPr lang="en-US" sz="2000" dirty="0" smtClean="0"/>
            </a:br>
            <a:r>
              <a:rPr lang="en-US" sz="2000" b="1" dirty="0" smtClean="0">
                <a:solidFill>
                  <a:srgbClr val="00CC00"/>
                </a:solidFill>
              </a:rPr>
              <a:t>Algorithms in </a:t>
            </a:r>
            <a:r>
              <a:rPr lang="en-US" sz="2000" b="1" dirty="0" err="1" smtClean="0">
                <a:solidFill>
                  <a:srgbClr val="00CC00"/>
                </a:solidFill>
              </a:rPr>
              <a:t>MapReduce</a:t>
            </a:r>
            <a:endParaRPr lang="en-US" sz="2000" b="1" dirty="0">
              <a:solidFill>
                <a:srgbClr val="00CC00"/>
              </a:solidFill>
            </a:endParaRPr>
          </a:p>
        </p:txBody>
      </p:sp>
      <p:sp>
        <p:nvSpPr>
          <p:cNvPr id="4" name="Slide Number Placeholder 3"/>
          <p:cNvSpPr>
            <a:spLocks noGrp="1"/>
          </p:cNvSpPr>
          <p:nvPr>
            <p:ph type="sldNum" sz="quarter" idx="10"/>
          </p:nvPr>
        </p:nvSpPr>
        <p:spPr/>
        <p:txBody>
          <a:bodyPr/>
          <a:lstStyle/>
          <a:p>
            <a:fld id="{103F590D-1EE3-4679-BAB2-47D8C4772F51}" type="slidenum">
              <a:rPr lang="en-GB" smtClean="0"/>
              <a:pPr/>
              <a:t>66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9" name="Picture 8" descr="3461195292_5f2ac48033_z.jpg"/>
          <p:cNvPicPr>
            <a:picLocks noChangeAspect="1"/>
          </p:cNvPicPr>
          <p:nvPr/>
        </p:nvPicPr>
        <p:blipFill>
          <a:blip r:embed="rId3" cstate="print"/>
          <a:stretch>
            <a:fillRect/>
          </a:stretch>
        </p:blipFill>
        <p:spPr>
          <a:xfrm>
            <a:off x="1592132" y="1731982"/>
            <a:ext cx="6200046" cy="3661902"/>
          </a:xfrm>
          <a:prstGeom prst="rect">
            <a:avLst/>
          </a:prstGeom>
        </p:spPr>
      </p:pic>
    </p:spTree>
    <p:extLst>
      <p:ext uri="{BB962C8B-B14F-4D97-AF65-F5344CB8AC3E}">
        <p14:creationId xmlns:p14="http://schemas.microsoft.com/office/powerpoint/2010/main" val="2923294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bit of introspection</a:t>
            </a:r>
            <a:endParaRPr lang="en-US" dirty="0"/>
          </a:p>
        </p:txBody>
      </p:sp>
      <p:sp>
        <p:nvSpPr>
          <p:cNvPr id="3" name="Content Placeholder 2"/>
          <p:cNvSpPr>
            <a:spLocks noGrp="1"/>
          </p:cNvSpPr>
          <p:nvPr>
            <p:ph idx="1"/>
          </p:nvPr>
        </p:nvSpPr>
        <p:spPr>
          <a:xfrm>
            <a:off x="990600" y="1532965"/>
            <a:ext cx="7772400" cy="4975411"/>
          </a:xfrm>
        </p:spPr>
        <p:txBody>
          <a:bodyPr/>
          <a:lstStyle/>
          <a:p>
            <a:r>
              <a:rPr lang="en-US" dirty="0" smtClean="0"/>
              <a:t>What is the main challenge?</a:t>
            </a:r>
          </a:p>
          <a:p>
            <a:pPr lvl="1"/>
            <a:r>
              <a:rPr lang="en-US" dirty="0" smtClean="0"/>
              <a:t>Are the individual tasks complicated? </a:t>
            </a:r>
          </a:p>
          <a:p>
            <a:pPr lvl="1"/>
            <a:r>
              <a:rPr lang="en-US" dirty="0" smtClean="0"/>
              <a:t>If not, what makes this so challenging?</a:t>
            </a:r>
          </a:p>
          <a:p>
            <a:endParaRPr lang="en-US" dirty="0" smtClean="0"/>
          </a:p>
          <a:p>
            <a:r>
              <a:rPr lang="en-US" dirty="0" smtClean="0"/>
              <a:t>How resilient is our solution?</a:t>
            </a:r>
          </a:p>
          <a:p>
            <a:endParaRPr lang="en-US" dirty="0" smtClean="0"/>
          </a:p>
          <a:p>
            <a:r>
              <a:rPr lang="en-US" dirty="0" smtClean="0"/>
              <a:t>How well does it balance work across employees?</a:t>
            </a:r>
          </a:p>
          <a:p>
            <a:pPr lvl="1"/>
            <a:r>
              <a:rPr lang="en-US" dirty="0" smtClean="0"/>
              <a:t>What factors affect this?</a:t>
            </a:r>
          </a:p>
          <a:p>
            <a:pPr lvl="1">
              <a:buNone/>
            </a:pPr>
            <a:endParaRPr lang="en-US" dirty="0" smtClean="0"/>
          </a:p>
          <a:p>
            <a:r>
              <a:rPr lang="en-US" dirty="0" smtClean="0"/>
              <a:t>How </a:t>
            </a:r>
            <a:r>
              <a:rPr lang="en-US" u="sng" dirty="0" smtClean="0"/>
              <a:t>general</a:t>
            </a:r>
            <a:r>
              <a:rPr lang="en-US" dirty="0" smtClean="0"/>
              <a:t> is the set of techniques?</a:t>
            </a:r>
          </a:p>
          <a:p>
            <a:endParaRPr lang="en-US" dirty="0" smtClean="0"/>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7</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831703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 don't want to deal with all this!!!</a:t>
            </a:r>
            <a:endParaRPr lang="en-US"/>
          </a:p>
        </p:txBody>
      </p:sp>
      <p:sp>
        <p:nvSpPr>
          <p:cNvPr id="3" name="Content Placeholder 2"/>
          <p:cNvSpPr>
            <a:spLocks noGrp="1"/>
          </p:cNvSpPr>
          <p:nvPr>
            <p:ph idx="1"/>
          </p:nvPr>
        </p:nvSpPr>
        <p:spPr/>
        <p:txBody>
          <a:bodyPr/>
          <a:lstStyle/>
          <a:p>
            <a:r>
              <a:rPr lang="en-US" dirty="0" smtClean="0"/>
              <a:t>Wouldn't it be nice if there were some system that took care of all these details for you?</a:t>
            </a:r>
          </a:p>
          <a:p>
            <a:pPr lvl="1"/>
            <a:endParaRPr lang="en-US" dirty="0" smtClean="0"/>
          </a:p>
          <a:p>
            <a:r>
              <a:rPr lang="en-US" dirty="0" smtClean="0"/>
              <a:t>Ideally, you'd just tell the system what needs to be done</a:t>
            </a:r>
          </a:p>
          <a:p>
            <a:endParaRPr lang="en-US" dirty="0" smtClean="0"/>
          </a:p>
          <a:p>
            <a:r>
              <a:rPr lang="en-US" dirty="0" smtClean="0">
                <a:solidFill>
                  <a:srgbClr val="FF0000"/>
                </a:solidFill>
              </a:rPr>
              <a:t>That's the </a:t>
            </a:r>
            <a:r>
              <a:rPr lang="en-US" dirty="0" err="1" smtClean="0">
                <a:solidFill>
                  <a:srgbClr val="FF0000"/>
                </a:solidFill>
              </a:rPr>
              <a:t>MapReduce</a:t>
            </a:r>
            <a:r>
              <a:rPr lang="en-US" dirty="0" smtClean="0">
                <a:solidFill>
                  <a:srgbClr val="FF0000"/>
                </a:solidFill>
              </a:rPr>
              <a:t> framework:</a:t>
            </a:r>
          </a:p>
          <a:p>
            <a:pPr lvl="1"/>
            <a:r>
              <a:rPr lang="en-US" dirty="0" smtClean="0"/>
              <a:t>A distributed data processing model and execution environment that runs on large clusters of machines</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3546267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Abstracting into </a:t>
            </a:r>
            <a:r>
              <a:rPr lang="en-US" smtClean="0"/>
              <a:t>a digital data flow</a:t>
            </a:r>
            <a:endParaRPr lang="en-US" dirty="0"/>
          </a:p>
        </p:txBody>
      </p:sp>
      <p:sp>
        <p:nvSpPr>
          <p:cNvPr id="4" name="Slide Number Placeholder 3"/>
          <p:cNvSpPr>
            <a:spLocks noGrp="1"/>
          </p:cNvSpPr>
          <p:nvPr>
            <p:ph type="sldNum" sz="quarter" idx="4294967295"/>
          </p:nvPr>
        </p:nvSpPr>
        <p:spPr>
          <a:xfrm>
            <a:off x="6627968" y="6229350"/>
            <a:ext cx="1905000" cy="457200"/>
          </a:xfrm>
          <a:prstGeom prst="rect">
            <a:avLst/>
          </a:prstGeom>
        </p:spPr>
        <p:txBody>
          <a:bodyPr/>
          <a:lstStyle/>
          <a:p>
            <a:pPr>
              <a:defRPr/>
            </a:pPr>
            <a:fld id="{E0A909AB-E8DF-44BB-8A56-A213DD3335F7}" type="slidenum">
              <a:rPr lang="en-US" smtClean="0"/>
              <a:pPr>
                <a:defRPr/>
              </a:pPr>
              <a:t>9</a:t>
            </a:fld>
            <a:endParaRPr lang="en-US"/>
          </a:p>
        </p:txBody>
      </p:sp>
      <p:sp>
        <p:nvSpPr>
          <p:cNvPr id="9" name="Snip Single Corner Rectangle 8"/>
          <p:cNvSpPr/>
          <p:nvPr/>
        </p:nvSpPr>
        <p:spPr bwMode="auto">
          <a:xfrm>
            <a:off x="412117" y="2009106"/>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 name="Snip Single Corner Rectangle 9"/>
          <p:cNvSpPr/>
          <p:nvPr/>
        </p:nvSpPr>
        <p:spPr bwMode="auto">
          <a:xfrm>
            <a:off x="497976" y="2082086"/>
            <a:ext cx="360609" cy="463640"/>
          </a:xfrm>
          <a:prstGeom prst="snip1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 name="Snip Single Corner Rectangle 10"/>
          <p:cNvSpPr/>
          <p:nvPr/>
        </p:nvSpPr>
        <p:spPr bwMode="auto">
          <a:xfrm>
            <a:off x="583835" y="2155066"/>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2" name="Snip Single Corner Rectangle 11"/>
          <p:cNvSpPr/>
          <p:nvPr/>
        </p:nvSpPr>
        <p:spPr bwMode="auto">
          <a:xfrm>
            <a:off x="669694" y="2228047"/>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5" name="Snip Single Corner Rectangle 14"/>
          <p:cNvSpPr/>
          <p:nvPr/>
        </p:nvSpPr>
        <p:spPr bwMode="auto">
          <a:xfrm>
            <a:off x="412117" y="3090931"/>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6" name="Snip Single Corner Rectangle 15"/>
          <p:cNvSpPr/>
          <p:nvPr/>
        </p:nvSpPr>
        <p:spPr bwMode="auto">
          <a:xfrm>
            <a:off x="497976" y="3163911"/>
            <a:ext cx="360609" cy="463640"/>
          </a:xfrm>
          <a:prstGeom prst="snip1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7" name="Snip Single Corner Rectangle 16"/>
          <p:cNvSpPr/>
          <p:nvPr/>
        </p:nvSpPr>
        <p:spPr bwMode="auto">
          <a:xfrm>
            <a:off x="583835" y="3236891"/>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8" name="Snip Single Corner Rectangle 17"/>
          <p:cNvSpPr/>
          <p:nvPr/>
        </p:nvSpPr>
        <p:spPr bwMode="auto">
          <a:xfrm>
            <a:off x="669694" y="3309872"/>
            <a:ext cx="360609" cy="463640"/>
          </a:xfrm>
          <a:prstGeom prst="snip1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0" name="Snip Single Corner Rectangle 19"/>
          <p:cNvSpPr/>
          <p:nvPr/>
        </p:nvSpPr>
        <p:spPr bwMode="auto">
          <a:xfrm>
            <a:off x="412117" y="4172756"/>
            <a:ext cx="360609" cy="463640"/>
          </a:xfrm>
          <a:prstGeom prst="snip1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1" name="Snip Single Corner Rectangle 20"/>
          <p:cNvSpPr/>
          <p:nvPr/>
        </p:nvSpPr>
        <p:spPr bwMode="auto">
          <a:xfrm>
            <a:off x="497976" y="4245736"/>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2" name="Snip Single Corner Rectangle 21"/>
          <p:cNvSpPr/>
          <p:nvPr/>
        </p:nvSpPr>
        <p:spPr bwMode="auto">
          <a:xfrm>
            <a:off x="583835" y="4318716"/>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3" name="Snip Single Corner Rectangle 22"/>
          <p:cNvSpPr/>
          <p:nvPr/>
        </p:nvSpPr>
        <p:spPr bwMode="auto">
          <a:xfrm>
            <a:off x="669694" y="4391697"/>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5" name="Snip Single Corner Rectangle 24"/>
          <p:cNvSpPr/>
          <p:nvPr/>
        </p:nvSpPr>
        <p:spPr bwMode="auto">
          <a:xfrm>
            <a:off x="412117" y="5254582"/>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6" name="Snip Single Corner Rectangle 25"/>
          <p:cNvSpPr/>
          <p:nvPr/>
        </p:nvSpPr>
        <p:spPr bwMode="auto">
          <a:xfrm>
            <a:off x="497976" y="5327562"/>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7" name="Snip Single Corner Rectangle 26"/>
          <p:cNvSpPr/>
          <p:nvPr/>
        </p:nvSpPr>
        <p:spPr bwMode="auto">
          <a:xfrm>
            <a:off x="583835" y="5400542"/>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8" name="Snip Single Corner Rectangle 27"/>
          <p:cNvSpPr/>
          <p:nvPr/>
        </p:nvSpPr>
        <p:spPr bwMode="auto">
          <a:xfrm>
            <a:off x="669694" y="5473523"/>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nvGrpSpPr>
          <p:cNvPr id="84" name="Group 83"/>
          <p:cNvGrpSpPr/>
          <p:nvPr/>
        </p:nvGrpSpPr>
        <p:grpSpPr>
          <a:xfrm>
            <a:off x="1030303" y="2060621"/>
            <a:ext cx="2614411" cy="4031091"/>
            <a:chOff x="1030303" y="2060621"/>
            <a:chExt cx="2614411" cy="4031091"/>
          </a:xfrm>
        </p:grpSpPr>
        <p:sp>
          <p:nvSpPr>
            <p:cNvPr id="5" name="Oval 4"/>
            <p:cNvSpPr/>
            <p:nvPr/>
          </p:nvSpPr>
          <p:spPr bwMode="auto">
            <a:xfrm>
              <a:off x="1506819" y="2060621"/>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Filter+Stack</a:t>
              </a:r>
              <a:endParaRPr kumimoji="0" lang="en-US" sz="2000" b="0" i="0" u="none" strike="noStrike" cap="none" normalizeH="0" baseline="0" dirty="0" smtClean="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Worker</a:t>
              </a:r>
            </a:p>
          </p:txBody>
        </p:sp>
        <p:sp>
          <p:nvSpPr>
            <p:cNvPr id="6" name="Oval 5"/>
            <p:cNvSpPr/>
            <p:nvPr/>
          </p:nvSpPr>
          <p:spPr bwMode="auto">
            <a:xfrm>
              <a:off x="1506819" y="3159619"/>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Filter+Stack</a:t>
              </a:r>
              <a:endParaRPr kumimoji="0" lang="en-US" sz="2000" b="0" i="0" u="none" strike="noStrike" cap="none" normalizeH="0" baseline="0" dirty="0" smtClean="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Worker</a:t>
              </a:r>
            </a:p>
          </p:txBody>
        </p:sp>
        <p:sp>
          <p:nvSpPr>
            <p:cNvPr id="7" name="Oval 6"/>
            <p:cNvSpPr/>
            <p:nvPr/>
          </p:nvSpPr>
          <p:spPr bwMode="auto">
            <a:xfrm>
              <a:off x="1506819" y="4245738"/>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Filter+Stack</a:t>
              </a:r>
              <a:endParaRPr kumimoji="0" lang="en-US" sz="2000" b="0" i="0" u="none" strike="noStrike" cap="none" normalizeH="0" baseline="0" dirty="0" smtClean="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Worker</a:t>
              </a:r>
            </a:p>
          </p:txBody>
        </p:sp>
        <p:sp>
          <p:nvSpPr>
            <p:cNvPr id="8" name="Oval 7"/>
            <p:cNvSpPr/>
            <p:nvPr/>
          </p:nvSpPr>
          <p:spPr bwMode="auto">
            <a:xfrm>
              <a:off x="1506819" y="5318979"/>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Filter+Stack</a:t>
              </a:r>
              <a:endParaRPr kumimoji="0" lang="en-US" sz="2000" b="0" i="0" u="none" strike="noStrike" cap="none" normalizeH="0" baseline="0" dirty="0" smtClean="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Worker</a:t>
              </a:r>
            </a:p>
          </p:txBody>
        </p:sp>
        <p:cxnSp>
          <p:nvCxnSpPr>
            <p:cNvPr id="55" name="Straight Arrow Connector 54"/>
            <p:cNvCxnSpPr>
              <a:endCxn id="5" idx="2"/>
            </p:cNvCxnSpPr>
            <p:nvPr/>
          </p:nvCxnSpPr>
          <p:spPr bwMode="auto">
            <a:xfrm flipV="1">
              <a:off x="1030303" y="2446988"/>
              <a:ext cx="476516" cy="1287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7" name="Straight Arrow Connector 56"/>
            <p:cNvCxnSpPr>
              <a:endCxn id="6" idx="2"/>
            </p:cNvCxnSpPr>
            <p:nvPr/>
          </p:nvCxnSpPr>
          <p:spPr bwMode="auto">
            <a:xfrm>
              <a:off x="1030303" y="3541692"/>
              <a:ext cx="476516" cy="42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9" name="Straight Arrow Connector 58"/>
            <p:cNvCxnSpPr>
              <a:endCxn id="7" idx="2"/>
            </p:cNvCxnSpPr>
            <p:nvPr/>
          </p:nvCxnSpPr>
          <p:spPr bwMode="auto">
            <a:xfrm>
              <a:off x="1030303" y="4623517"/>
              <a:ext cx="476516" cy="8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1" name="Straight Arrow Connector 60"/>
            <p:cNvCxnSpPr>
              <a:endCxn id="8" idx="2"/>
            </p:cNvCxnSpPr>
            <p:nvPr/>
          </p:nvCxnSpPr>
          <p:spPr bwMode="auto">
            <a:xfrm>
              <a:off x="1030303" y="5705343"/>
              <a:ext cx="476516" cy="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86" name="Group 85"/>
          <p:cNvGrpSpPr/>
          <p:nvPr/>
        </p:nvGrpSpPr>
        <p:grpSpPr>
          <a:xfrm>
            <a:off x="3644714" y="1712892"/>
            <a:ext cx="1242811" cy="4443209"/>
            <a:chOff x="3644714" y="1712892"/>
            <a:chExt cx="1242811" cy="4443209"/>
          </a:xfrm>
        </p:grpSpPr>
        <p:sp>
          <p:nvSpPr>
            <p:cNvPr id="30" name="Snip Single Corner Rectangle 29"/>
            <p:cNvSpPr/>
            <p:nvPr/>
          </p:nvSpPr>
          <p:spPr bwMode="auto">
            <a:xfrm>
              <a:off x="4269339" y="1712892"/>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1" name="Snip Single Corner Rectangle 30"/>
            <p:cNvSpPr/>
            <p:nvPr/>
          </p:nvSpPr>
          <p:spPr bwMode="auto">
            <a:xfrm>
              <a:off x="4355198" y="1785872"/>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2" name="Snip Single Corner Rectangle 31"/>
            <p:cNvSpPr/>
            <p:nvPr/>
          </p:nvSpPr>
          <p:spPr bwMode="auto">
            <a:xfrm>
              <a:off x="4441057" y="1858852"/>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3" name="Snip Single Corner Rectangle 32"/>
            <p:cNvSpPr/>
            <p:nvPr/>
          </p:nvSpPr>
          <p:spPr bwMode="auto">
            <a:xfrm>
              <a:off x="4526916" y="1931833"/>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5" name="Snip Single Corner Rectangle 34"/>
            <p:cNvSpPr/>
            <p:nvPr/>
          </p:nvSpPr>
          <p:spPr bwMode="auto">
            <a:xfrm>
              <a:off x="4269339" y="2723883"/>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6" name="Snip Single Corner Rectangle 35"/>
            <p:cNvSpPr/>
            <p:nvPr/>
          </p:nvSpPr>
          <p:spPr bwMode="auto">
            <a:xfrm>
              <a:off x="4355198" y="2796863"/>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7" name="Snip Single Corner Rectangle 36"/>
            <p:cNvSpPr/>
            <p:nvPr/>
          </p:nvSpPr>
          <p:spPr bwMode="auto">
            <a:xfrm>
              <a:off x="4441057" y="2869843"/>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8" name="Snip Single Corner Rectangle 37"/>
            <p:cNvSpPr/>
            <p:nvPr/>
          </p:nvSpPr>
          <p:spPr bwMode="auto">
            <a:xfrm>
              <a:off x="4526916" y="2942824"/>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0" name="Snip Single Corner Rectangle 39"/>
            <p:cNvSpPr/>
            <p:nvPr/>
          </p:nvSpPr>
          <p:spPr bwMode="auto">
            <a:xfrm>
              <a:off x="4269339" y="3734874"/>
              <a:ext cx="360609" cy="463640"/>
            </a:xfrm>
            <a:prstGeom prst="snip1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1" name="Snip Single Corner Rectangle 40"/>
            <p:cNvSpPr/>
            <p:nvPr/>
          </p:nvSpPr>
          <p:spPr bwMode="auto">
            <a:xfrm>
              <a:off x="4355198" y="3807854"/>
              <a:ext cx="360609" cy="463640"/>
            </a:xfrm>
            <a:prstGeom prst="snip1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2" name="Snip Single Corner Rectangle 41"/>
            <p:cNvSpPr/>
            <p:nvPr/>
          </p:nvSpPr>
          <p:spPr bwMode="auto">
            <a:xfrm>
              <a:off x="4441057" y="3880834"/>
              <a:ext cx="360609" cy="463640"/>
            </a:xfrm>
            <a:prstGeom prst="snip1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5" name="Snip Single Corner Rectangle 44"/>
            <p:cNvSpPr/>
            <p:nvPr/>
          </p:nvSpPr>
          <p:spPr bwMode="auto">
            <a:xfrm>
              <a:off x="4269339" y="4745865"/>
              <a:ext cx="360609" cy="463640"/>
            </a:xfrm>
            <a:prstGeom prst="snip1Rect">
              <a:avLst/>
            </a:prstGeom>
            <a:solidFill>
              <a:schemeClr val="accent3">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0" name="Snip Single Corner Rectangle 49"/>
            <p:cNvSpPr/>
            <p:nvPr/>
          </p:nvSpPr>
          <p:spPr bwMode="auto">
            <a:xfrm>
              <a:off x="4269339" y="5473520"/>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1" name="Snip Single Corner Rectangle 50"/>
            <p:cNvSpPr/>
            <p:nvPr/>
          </p:nvSpPr>
          <p:spPr bwMode="auto">
            <a:xfrm>
              <a:off x="4355198" y="5546500"/>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2" name="Snip Single Corner Rectangle 51"/>
            <p:cNvSpPr/>
            <p:nvPr/>
          </p:nvSpPr>
          <p:spPr bwMode="auto">
            <a:xfrm>
              <a:off x="4441057" y="5619480"/>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3" name="Snip Single Corner Rectangle 52"/>
            <p:cNvSpPr/>
            <p:nvPr/>
          </p:nvSpPr>
          <p:spPr bwMode="auto">
            <a:xfrm>
              <a:off x="4526916" y="5692461"/>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63" name="Straight Arrow Connector 62"/>
            <p:cNvCxnSpPr>
              <a:stCxn id="5" idx="6"/>
            </p:cNvCxnSpPr>
            <p:nvPr/>
          </p:nvCxnSpPr>
          <p:spPr bwMode="auto">
            <a:xfrm flipV="1">
              <a:off x="3644714" y="1944712"/>
              <a:ext cx="624625" cy="50227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5" name="Straight Arrow Connector 64"/>
            <p:cNvCxnSpPr>
              <a:stCxn id="5" idx="6"/>
            </p:cNvCxnSpPr>
            <p:nvPr/>
          </p:nvCxnSpPr>
          <p:spPr bwMode="auto">
            <a:xfrm>
              <a:off x="3644714" y="2446988"/>
              <a:ext cx="624625" cy="50871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7" name="Straight Arrow Connector 66"/>
            <p:cNvCxnSpPr>
              <a:stCxn id="5" idx="6"/>
            </p:cNvCxnSpPr>
            <p:nvPr/>
          </p:nvCxnSpPr>
          <p:spPr bwMode="auto">
            <a:xfrm>
              <a:off x="3644714" y="2446988"/>
              <a:ext cx="624625" cy="151970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9" name="Straight Arrow Connector 68"/>
            <p:cNvCxnSpPr>
              <a:stCxn id="6" idx="6"/>
              <a:endCxn id="45" idx="2"/>
            </p:cNvCxnSpPr>
            <p:nvPr/>
          </p:nvCxnSpPr>
          <p:spPr bwMode="auto">
            <a:xfrm>
              <a:off x="3644714" y="3545986"/>
              <a:ext cx="624625" cy="14316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1" name="Straight Arrow Connector 70"/>
            <p:cNvCxnSpPr>
              <a:stCxn id="6" idx="6"/>
            </p:cNvCxnSpPr>
            <p:nvPr/>
          </p:nvCxnSpPr>
          <p:spPr bwMode="auto">
            <a:xfrm flipV="1">
              <a:off x="3644714" y="1944712"/>
              <a:ext cx="624625" cy="160127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3" name="Straight Arrow Connector 72"/>
            <p:cNvCxnSpPr>
              <a:stCxn id="6" idx="6"/>
              <a:endCxn id="50" idx="2"/>
            </p:cNvCxnSpPr>
            <p:nvPr/>
          </p:nvCxnSpPr>
          <p:spPr bwMode="auto">
            <a:xfrm>
              <a:off x="3644714" y="3545986"/>
              <a:ext cx="624625" cy="215935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5" name="Straight Arrow Connector 74"/>
            <p:cNvCxnSpPr>
              <a:stCxn id="7" idx="6"/>
            </p:cNvCxnSpPr>
            <p:nvPr/>
          </p:nvCxnSpPr>
          <p:spPr bwMode="auto">
            <a:xfrm flipV="1">
              <a:off x="3644714" y="3966694"/>
              <a:ext cx="624625" cy="66541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7" name="Straight Arrow Connector 76"/>
            <p:cNvCxnSpPr>
              <a:stCxn id="7" idx="6"/>
            </p:cNvCxnSpPr>
            <p:nvPr/>
          </p:nvCxnSpPr>
          <p:spPr bwMode="auto">
            <a:xfrm flipV="1">
              <a:off x="3644714" y="2955703"/>
              <a:ext cx="624625" cy="167640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9" name="Straight Arrow Connector 78"/>
            <p:cNvCxnSpPr>
              <a:stCxn id="7" idx="6"/>
            </p:cNvCxnSpPr>
            <p:nvPr/>
          </p:nvCxnSpPr>
          <p:spPr bwMode="auto">
            <a:xfrm flipV="1">
              <a:off x="3644714" y="1944712"/>
              <a:ext cx="624625" cy="268739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1" name="Straight Arrow Connector 80"/>
            <p:cNvCxnSpPr>
              <a:stCxn id="8" idx="6"/>
              <a:endCxn id="50" idx="2"/>
            </p:cNvCxnSpPr>
            <p:nvPr/>
          </p:nvCxnSpPr>
          <p:spPr bwMode="auto">
            <a:xfrm flipV="1">
              <a:off x="3644714" y="5705340"/>
              <a:ext cx="624625" cy="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3" name="Straight Arrow Connector 82"/>
            <p:cNvCxnSpPr>
              <a:stCxn id="8" idx="6"/>
            </p:cNvCxnSpPr>
            <p:nvPr/>
          </p:nvCxnSpPr>
          <p:spPr bwMode="auto">
            <a:xfrm flipV="1">
              <a:off x="3644714" y="1944712"/>
              <a:ext cx="624625" cy="376063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5" name="Straight Arrow Connector 84"/>
            <p:cNvCxnSpPr>
              <a:stCxn id="8" idx="6"/>
            </p:cNvCxnSpPr>
            <p:nvPr/>
          </p:nvCxnSpPr>
          <p:spPr bwMode="auto">
            <a:xfrm flipV="1">
              <a:off x="3644714" y="2955703"/>
              <a:ext cx="624625" cy="27496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87" name="Group 86"/>
          <p:cNvGrpSpPr/>
          <p:nvPr/>
        </p:nvGrpSpPr>
        <p:grpSpPr>
          <a:xfrm>
            <a:off x="4629948" y="1777287"/>
            <a:ext cx="2852668" cy="4533361"/>
            <a:chOff x="4629948" y="1777287"/>
            <a:chExt cx="2852668" cy="4533361"/>
          </a:xfrm>
        </p:grpSpPr>
        <p:sp>
          <p:nvSpPr>
            <p:cNvPr id="90" name="Oval 89"/>
            <p:cNvSpPr/>
            <p:nvPr/>
          </p:nvSpPr>
          <p:spPr bwMode="auto">
            <a:xfrm>
              <a:off x="5344721" y="1777287"/>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CountStack</a:t>
              </a:r>
              <a:endParaRPr kumimoji="0" lang="en-US" sz="2000" b="0" i="0" u="none" strike="noStrike" cap="none" normalizeH="0" baseline="0" dirty="0" smtClean="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Worker</a:t>
              </a:r>
            </a:p>
          </p:txBody>
        </p:sp>
        <p:sp>
          <p:nvSpPr>
            <p:cNvPr id="91" name="Oval 90"/>
            <p:cNvSpPr/>
            <p:nvPr/>
          </p:nvSpPr>
          <p:spPr bwMode="auto">
            <a:xfrm>
              <a:off x="5344721" y="2781839"/>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CountStack</a:t>
              </a:r>
              <a:endParaRPr kumimoji="0" lang="en-US" sz="2000" b="0" i="0" u="none" strike="noStrike" cap="none" normalizeH="0" baseline="0" dirty="0" smtClean="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Worker</a:t>
              </a:r>
            </a:p>
          </p:txBody>
        </p:sp>
        <p:sp>
          <p:nvSpPr>
            <p:cNvPr id="92" name="Oval 91"/>
            <p:cNvSpPr/>
            <p:nvPr/>
          </p:nvSpPr>
          <p:spPr bwMode="auto">
            <a:xfrm>
              <a:off x="5344721" y="3721996"/>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CountStack</a:t>
              </a:r>
              <a:endParaRPr kumimoji="0" lang="en-US" sz="2000" b="0" i="0" u="none" strike="noStrike" cap="none" normalizeH="0" baseline="0" dirty="0" smtClean="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Worker</a:t>
              </a:r>
            </a:p>
          </p:txBody>
        </p:sp>
        <p:sp>
          <p:nvSpPr>
            <p:cNvPr id="93" name="Oval 92"/>
            <p:cNvSpPr/>
            <p:nvPr/>
          </p:nvSpPr>
          <p:spPr bwMode="auto">
            <a:xfrm>
              <a:off x="5344721" y="4597759"/>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CountStack</a:t>
              </a:r>
              <a:endParaRPr kumimoji="0" lang="en-US" sz="2000" b="0" i="0" u="none" strike="noStrike" cap="none" normalizeH="0" baseline="0" dirty="0" smtClean="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Worker</a:t>
              </a:r>
            </a:p>
          </p:txBody>
        </p:sp>
        <p:sp>
          <p:nvSpPr>
            <p:cNvPr id="94" name="Oval 93"/>
            <p:cNvSpPr/>
            <p:nvPr/>
          </p:nvSpPr>
          <p:spPr bwMode="auto">
            <a:xfrm>
              <a:off x="5344721" y="5537915"/>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CountStack</a:t>
              </a:r>
              <a:endParaRPr kumimoji="0" lang="en-US" sz="2000" b="0" i="0" u="none" strike="noStrike" cap="none" normalizeH="0" baseline="0" dirty="0" smtClean="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Worker</a:t>
              </a:r>
            </a:p>
          </p:txBody>
        </p:sp>
        <p:cxnSp>
          <p:nvCxnSpPr>
            <p:cNvPr id="96" name="Straight Arrow Connector 95"/>
            <p:cNvCxnSpPr>
              <a:stCxn id="33" idx="0"/>
              <a:endCxn id="90" idx="2"/>
            </p:cNvCxnSpPr>
            <p:nvPr/>
          </p:nvCxnSpPr>
          <p:spPr bwMode="auto">
            <a:xfrm>
              <a:off x="4887525" y="2163653"/>
              <a:ext cx="457196"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8" name="Straight Arrow Connector 97"/>
            <p:cNvCxnSpPr>
              <a:stCxn id="38" idx="0"/>
              <a:endCxn id="91" idx="2"/>
            </p:cNvCxnSpPr>
            <p:nvPr/>
          </p:nvCxnSpPr>
          <p:spPr bwMode="auto">
            <a:xfrm flipV="1">
              <a:off x="4887525" y="3168206"/>
              <a:ext cx="457196" cy="643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0" name="Straight Arrow Connector 99"/>
            <p:cNvCxnSpPr>
              <a:stCxn id="42" idx="0"/>
              <a:endCxn id="92" idx="2"/>
            </p:cNvCxnSpPr>
            <p:nvPr/>
          </p:nvCxnSpPr>
          <p:spPr bwMode="auto">
            <a:xfrm flipV="1">
              <a:off x="4801666" y="4108363"/>
              <a:ext cx="543055" cy="42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2" name="Straight Arrow Connector 101"/>
            <p:cNvCxnSpPr>
              <a:stCxn id="45" idx="0"/>
              <a:endCxn id="93" idx="2"/>
            </p:cNvCxnSpPr>
            <p:nvPr/>
          </p:nvCxnSpPr>
          <p:spPr bwMode="auto">
            <a:xfrm>
              <a:off x="4629948" y="4977685"/>
              <a:ext cx="714773" cy="644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4" name="Straight Arrow Connector 103"/>
            <p:cNvCxnSpPr>
              <a:stCxn id="53" idx="0"/>
              <a:endCxn id="94" idx="2"/>
            </p:cNvCxnSpPr>
            <p:nvPr/>
          </p:nvCxnSpPr>
          <p:spPr bwMode="auto">
            <a:xfrm>
              <a:off x="4887525" y="5924281"/>
              <a:ext cx="457196"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88" name="Group 87"/>
          <p:cNvGrpSpPr/>
          <p:nvPr/>
        </p:nvGrpSpPr>
        <p:grpSpPr>
          <a:xfrm>
            <a:off x="7482616" y="1957589"/>
            <a:ext cx="1661384" cy="4160738"/>
            <a:chOff x="7482616" y="1957589"/>
            <a:chExt cx="1661384" cy="4160738"/>
          </a:xfrm>
        </p:grpSpPr>
        <p:sp>
          <p:nvSpPr>
            <p:cNvPr id="105" name="TextBox 104"/>
            <p:cNvSpPr txBox="1"/>
            <p:nvPr/>
          </p:nvSpPr>
          <p:spPr>
            <a:xfrm>
              <a:off x="7740201" y="1957589"/>
              <a:ext cx="1403799" cy="400110"/>
            </a:xfrm>
            <a:prstGeom prst="rect">
              <a:avLst/>
            </a:prstGeom>
            <a:noFill/>
          </p:spPr>
          <p:txBody>
            <a:bodyPr wrap="square" rtlCol="0">
              <a:spAutoFit/>
            </a:bodyPr>
            <a:lstStyle/>
            <a:p>
              <a:r>
                <a:rPr lang="en-US" sz="2000" dirty="0" smtClean="0"/>
                <a:t>blue: 4k</a:t>
              </a:r>
              <a:endParaRPr lang="en-US" sz="2000" dirty="0"/>
            </a:p>
          </p:txBody>
        </p:sp>
        <p:sp>
          <p:nvSpPr>
            <p:cNvPr id="106" name="TextBox 105"/>
            <p:cNvSpPr txBox="1"/>
            <p:nvPr/>
          </p:nvSpPr>
          <p:spPr>
            <a:xfrm>
              <a:off x="7740201" y="2949263"/>
              <a:ext cx="1403799" cy="400110"/>
            </a:xfrm>
            <a:prstGeom prst="rect">
              <a:avLst/>
            </a:prstGeom>
            <a:noFill/>
          </p:spPr>
          <p:txBody>
            <a:bodyPr wrap="square" rtlCol="0">
              <a:spAutoFit/>
            </a:bodyPr>
            <a:lstStyle/>
            <a:p>
              <a:r>
                <a:rPr lang="en-US" sz="2000" dirty="0" smtClean="0"/>
                <a:t>green: 4k</a:t>
              </a:r>
              <a:endParaRPr lang="en-US" sz="2000" dirty="0"/>
            </a:p>
          </p:txBody>
        </p:sp>
        <p:sp>
          <p:nvSpPr>
            <p:cNvPr id="107" name="TextBox 106"/>
            <p:cNvSpPr txBox="1"/>
            <p:nvPr/>
          </p:nvSpPr>
          <p:spPr>
            <a:xfrm>
              <a:off x="7740201" y="3915179"/>
              <a:ext cx="1403799" cy="400110"/>
            </a:xfrm>
            <a:prstGeom prst="rect">
              <a:avLst/>
            </a:prstGeom>
            <a:noFill/>
          </p:spPr>
          <p:txBody>
            <a:bodyPr wrap="square" rtlCol="0">
              <a:spAutoFit/>
            </a:bodyPr>
            <a:lstStyle/>
            <a:p>
              <a:r>
                <a:rPr lang="en-US" sz="2000" dirty="0" smtClean="0"/>
                <a:t>cyan: 3k</a:t>
              </a:r>
              <a:endParaRPr lang="en-US" sz="2000" dirty="0"/>
            </a:p>
          </p:txBody>
        </p:sp>
        <p:sp>
          <p:nvSpPr>
            <p:cNvPr id="108" name="TextBox 107"/>
            <p:cNvSpPr txBox="1"/>
            <p:nvPr/>
          </p:nvSpPr>
          <p:spPr>
            <a:xfrm>
              <a:off x="7740201" y="4778062"/>
              <a:ext cx="1403799" cy="400110"/>
            </a:xfrm>
            <a:prstGeom prst="rect">
              <a:avLst/>
            </a:prstGeom>
            <a:noFill/>
          </p:spPr>
          <p:txBody>
            <a:bodyPr wrap="square" rtlCol="0">
              <a:spAutoFit/>
            </a:bodyPr>
            <a:lstStyle/>
            <a:p>
              <a:r>
                <a:rPr lang="en-US" sz="2000" dirty="0" smtClean="0"/>
                <a:t>gray: 1k</a:t>
              </a:r>
              <a:endParaRPr lang="en-US" sz="2000" dirty="0"/>
            </a:p>
          </p:txBody>
        </p:sp>
        <p:sp>
          <p:nvSpPr>
            <p:cNvPr id="109" name="TextBox 108"/>
            <p:cNvSpPr txBox="1"/>
            <p:nvPr/>
          </p:nvSpPr>
          <p:spPr>
            <a:xfrm>
              <a:off x="7740201" y="5718217"/>
              <a:ext cx="1403799" cy="400110"/>
            </a:xfrm>
            <a:prstGeom prst="rect">
              <a:avLst/>
            </a:prstGeom>
            <a:noFill/>
          </p:spPr>
          <p:txBody>
            <a:bodyPr wrap="square" rtlCol="0">
              <a:spAutoFit/>
            </a:bodyPr>
            <a:lstStyle/>
            <a:p>
              <a:r>
                <a:rPr lang="en-US" sz="2000" smtClean="0"/>
                <a:t>orange: </a:t>
              </a:r>
              <a:r>
                <a:rPr lang="en-US" sz="2000" dirty="0" smtClean="0"/>
                <a:t>4k</a:t>
              </a:r>
              <a:endParaRPr lang="en-US" sz="2000" dirty="0"/>
            </a:p>
          </p:txBody>
        </p:sp>
        <p:cxnSp>
          <p:nvCxnSpPr>
            <p:cNvPr id="111" name="Straight Arrow Connector 110"/>
            <p:cNvCxnSpPr>
              <a:stCxn id="90" idx="6"/>
              <a:endCxn id="105" idx="1"/>
            </p:cNvCxnSpPr>
            <p:nvPr/>
          </p:nvCxnSpPr>
          <p:spPr bwMode="auto">
            <a:xfrm flipV="1">
              <a:off x="7482616" y="2157644"/>
              <a:ext cx="257585" cy="60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3" name="Straight Arrow Connector 112"/>
            <p:cNvCxnSpPr>
              <a:stCxn id="91" idx="6"/>
              <a:endCxn id="106" idx="1"/>
            </p:cNvCxnSpPr>
            <p:nvPr/>
          </p:nvCxnSpPr>
          <p:spPr bwMode="auto">
            <a:xfrm flipV="1">
              <a:off x="7482616" y="3149318"/>
              <a:ext cx="257585" cy="188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6" name="Straight Arrow Connector 115"/>
            <p:cNvCxnSpPr>
              <a:stCxn id="92" idx="6"/>
              <a:endCxn id="107" idx="1"/>
            </p:cNvCxnSpPr>
            <p:nvPr/>
          </p:nvCxnSpPr>
          <p:spPr bwMode="auto">
            <a:xfrm>
              <a:off x="7482616" y="4108363"/>
              <a:ext cx="257585" cy="687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8" name="Straight Arrow Connector 117"/>
            <p:cNvCxnSpPr>
              <a:stCxn id="93" idx="6"/>
              <a:endCxn id="108" idx="1"/>
            </p:cNvCxnSpPr>
            <p:nvPr/>
          </p:nvCxnSpPr>
          <p:spPr bwMode="auto">
            <a:xfrm flipV="1">
              <a:off x="7482616" y="4978117"/>
              <a:ext cx="257585" cy="60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0" name="Straight Arrow Connector 119"/>
            <p:cNvCxnSpPr>
              <a:stCxn id="94" idx="6"/>
              <a:endCxn id="109" idx="1"/>
            </p:cNvCxnSpPr>
            <p:nvPr/>
          </p:nvCxnSpPr>
          <p:spPr bwMode="auto">
            <a:xfrm flipV="1">
              <a:off x="7482616" y="5918272"/>
              <a:ext cx="257585" cy="60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3" name="Footer Placeholder 2"/>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190843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wipe(left)">
                                      <p:cBhvr>
                                        <p:cTn id="12" dur="500"/>
                                        <p:tgtEl>
                                          <p:spTgt spid="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wipe(left)">
                                      <p:cBhvr>
                                        <p:cTn id="17" dur="500"/>
                                        <p:tgtEl>
                                          <p:spTgt spid="8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wipe(left)">
                                      <p:cBhvr>
                                        <p:cTn id="22"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canini-ingi2145">
  <a:themeElements>
    <a:clrScheme name="lectur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lectur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tx1"/>
          </a:solidFill>
          <a:prstDash val="solid"/>
          <a:round/>
          <a:headEnd type="none" w="med" len="med"/>
          <a:tailEnd type="none" w="med" len="med"/>
        </a:ln>
        <a:effectLst/>
      </a:spPr>
      <a:bodyPr rtlCol="0" anchor="ctr"/>
      <a:lstStyle>
        <a:defPPr algn="ctr">
          <a:defRPr/>
        </a:defPPr>
      </a:lstStyle>
    </a:spDef>
    <a:lnDef>
      <a:spPr bwMode="auto">
        <a:solidFill>
          <a:schemeClr val="accent1"/>
        </a:solidFill>
        <a:ln w="19050" cap="flat" cmpd="sng" algn="ctr">
          <a:solidFill>
            <a:schemeClr val="tx1"/>
          </a:solidFill>
          <a:prstDash val="solid"/>
          <a:round/>
          <a:headEnd type="none" w="med" len="med"/>
          <a:tailEnd type="none" w="med" len="med"/>
        </a:ln>
        <a:effectLst/>
      </a:spPr>
      <a:bodyPr/>
      <a:lstStyle/>
    </a:lnDef>
  </a:objectDefaults>
  <a:extraClrSchemeLst>
    <a:extraClrScheme>
      <a:clrScheme name="lectur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lectur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lectur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lectur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lectur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lectur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lectur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mcanini-ingi2145.thmx</Template>
  <TotalTime>35968</TotalTime>
  <Words>4415</Words>
  <Application>Microsoft Macintosh PowerPoint</Application>
  <PresentationFormat>On-screen Show (4:3)</PresentationFormat>
  <Paragraphs>948</Paragraphs>
  <Slides>66</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Consolas</vt:lpstr>
      <vt:lpstr>Courier New</vt:lpstr>
      <vt:lpstr>Tahoma</vt:lpstr>
      <vt:lpstr>Times New Roman</vt:lpstr>
      <vt:lpstr>Wingdings</vt:lpstr>
      <vt:lpstr>Arial</vt:lpstr>
      <vt:lpstr>mcanini-ingi2145</vt:lpstr>
      <vt:lpstr>INGI2145: CLOUD COMPUTING (Fall 2015)</vt:lpstr>
      <vt:lpstr>Announcements</vt:lpstr>
      <vt:lpstr>Plan for today</vt:lpstr>
      <vt:lpstr>Analogy: National census</vt:lpstr>
      <vt:lpstr>National census “data flow”</vt:lpstr>
      <vt:lpstr>Making things more complicated</vt:lpstr>
      <vt:lpstr>A bit of introspection</vt:lpstr>
      <vt:lpstr>I don't want to deal with all this!!!</vt:lpstr>
      <vt:lpstr>Abstracting into a digital data flow</vt:lpstr>
      <vt:lpstr>Abstracting once more</vt:lpstr>
      <vt:lpstr>Why MapReduce?</vt:lpstr>
      <vt:lpstr>Plan for today</vt:lpstr>
      <vt:lpstr>What is MapReduce?</vt:lpstr>
      <vt:lpstr>The MapReduce programming model</vt:lpstr>
      <vt:lpstr>Simple example: Word count</vt:lpstr>
      <vt:lpstr>Simple example: Word count</vt:lpstr>
      <vt:lpstr>MapReduce dataflow</vt:lpstr>
      <vt:lpstr>More examples</vt:lpstr>
      <vt:lpstr>Common mistakes to avoid</vt:lpstr>
      <vt:lpstr>More common mistakes to avoid</vt:lpstr>
      <vt:lpstr>Designing MapReduce algorithms</vt:lpstr>
      <vt:lpstr>Plan for today</vt:lpstr>
      <vt:lpstr>More details on the MapReduce data flow</vt:lpstr>
      <vt:lpstr>Some additional details</vt:lpstr>
      <vt:lpstr>Some details</vt:lpstr>
      <vt:lpstr>What if a worker crashes?</vt:lpstr>
      <vt:lpstr>Other challenges</vt:lpstr>
      <vt:lpstr>Combiners</vt:lpstr>
      <vt:lpstr>Scale and MapReduce</vt:lpstr>
      <vt:lpstr>Recap: MapReduce dataflow</vt:lpstr>
      <vt:lpstr>Recap: MapReduce</vt:lpstr>
      <vt:lpstr>Plan for today</vt:lpstr>
      <vt:lpstr>The basic idea</vt:lpstr>
      <vt:lpstr>Filtering algorithms</vt:lpstr>
      <vt:lpstr>Aggregation algorithms</vt:lpstr>
      <vt:lpstr>A more complex example</vt:lpstr>
      <vt:lpstr>Intersections and joins</vt:lpstr>
      <vt:lpstr>Intersection</vt:lpstr>
      <vt:lpstr>Join (1/2)</vt:lpstr>
      <vt:lpstr>Join (2/2)</vt:lpstr>
      <vt:lpstr>Plan for today</vt:lpstr>
      <vt:lpstr>Sorting</vt:lpstr>
      <vt:lpstr>The shuffle stage revisited</vt:lpstr>
      <vt:lpstr>Sorting</vt:lpstr>
      <vt:lpstr>Shuffle as a sorting mechanism</vt:lpstr>
      <vt:lpstr>Plan for today</vt:lpstr>
      <vt:lpstr>Strengths and weaknesses</vt:lpstr>
      <vt:lpstr>Recap: MapReduce algorithms</vt:lpstr>
      <vt:lpstr>Additional references</vt:lpstr>
      <vt:lpstr>Plan for today</vt:lpstr>
      <vt:lpstr>Hadoop</vt:lpstr>
      <vt:lpstr>2002-2004: Lucene and Nutch</vt:lpstr>
      <vt:lpstr>2004-2006: GFS and MapReduce </vt:lpstr>
      <vt:lpstr>2006-2008: Yahoo</vt:lpstr>
      <vt:lpstr>Who uses Hadoop?</vt:lpstr>
      <vt:lpstr>Writing jobs for Hadoop</vt:lpstr>
      <vt:lpstr>Hadoop data types</vt:lpstr>
      <vt:lpstr>The Mapper</vt:lpstr>
      <vt:lpstr>The Reducer</vt:lpstr>
      <vt:lpstr>The Driver</vt:lpstr>
      <vt:lpstr>What is HDFS?</vt:lpstr>
      <vt:lpstr>HDFS versus NFS</vt:lpstr>
      <vt:lpstr>How data is stored in HDFS</vt:lpstr>
      <vt:lpstr>The Namenode</vt:lpstr>
      <vt:lpstr>The Secondary Namenode</vt:lpstr>
      <vt:lpstr>Stay tuned</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dc:title>
  <dc:subject>INGI2145: Cloud Computing</dc:subject>
  <dc:creator>Marco Canini</dc:creator>
  <cp:keywords/>
  <dc:description/>
  <cp:lastModifiedBy>Marco Canini</cp:lastModifiedBy>
  <cp:revision>4353</cp:revision>
  <cp:lastPrinted>2015-10-08T11:07:57Z</cp:lastPrinted>
  <dcterms:created xsi:type="dcterms:W3CDTF">1999-05-23T11:18:07Z</dcterms:created>
  <dcterms:modified xsi:type="dcterms:W3CDTF">2015-10-08T11:08:48Z</dcterms:modified>
  <cp:category/>
</cp:coreProperties>
</file>