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2" r:id="rId12"/>
    <p:sldId id="273" r:id="rId13"/>
    <p:sldId id="274" r:id="rId14"/>
    <p:sldId id="270" r:id="rId15"/>
    <p:sldId id="257" r:id="rId16"/>
    <p:sldId id="258" r:id="rId17"/>
    <p:sldId id="256" r:id="rId18"/>
    <p:sldId id="259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3AF97-7F55-D214-7DF2-CE6D54BD4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DE6852-88DB-A734-B2F4-0A9ADAF14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71B7AD-3358-F745-0196-71768FC9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CDA7-AE76-4042-A980-673DBEE63E21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B202BC-4506-4BC1-AB8D-6F9FAA24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3B45CC-B614-F425-79D9-95EACFF4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25BB-0C75-4251-9E2C-707D91CF2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07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D9E80-143C-34A6-3585-8BD9E97B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5962DD-D837-1BA0-8EF4-7822BAB13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824B30-50F7-E9E1-A377-FA8C8029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CDA7-AE76-4042-A980-673DBEE63E21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00B2D3-D911-267E-10B0-8099FEB7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E296B6-7DDF-7924-029B-35DF47AE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25BB-0C75-4251-9E2C-707D91CF2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5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FF47571-8374-604E-6F93-AE666D326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5825B6-967A-3ECE-C61F-4499D3248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A8EA83-F9FE-117D-0777-F534CE2D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CDA7-AE76-4042-A980-673DBEE63E21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183404-ADB3-7E3B-F3A4-61744BE2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99DAB4-3026-1432-F084-19788093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25BB-0C75-4251-9E2C-707D91CF2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5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1E152E-931B-D4DF-6F40-7C6B2264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A38FC5-EB76-DBE7-D5D4-3E300D3A6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FDB7ED-7F4E-8F42-F836-178F507F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CDA7-AE76-4042-A980-673DBEE63E21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4A6C0B-AC6B-F27E-00D7-E8D91100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CC075D-38D1-D53D-068F-CF39AE5D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25BB-0C75-4251-9E2C-707D91CF2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33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BCDCF-C9C4-C0B3-87C9-02DBD21C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4FE23F-A380-0779-773D-EE4548CC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3551A7-C8F6-5950-35F1-C6088B3B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CDA7-AE76-4042-A980-673DBEE63E21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9769EA-8707-EFCF-A627-35D8FEB9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ED4B0D-DE63-F8BA-41B4-2DFE1D4A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25BB-0C75-4251-9E2C-707D91CF2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25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C374F-F7A2-FFDB-5E79-C60C76A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4236DD-111F-00DD-66F9-D348EE888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4A0F7C-F1A1-F8C0-A1DE-B6FCAF8F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CBE917-8F7C-CF81-E307-FD7FC023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CDA7-AE76-4042-A980-673DBEE63E21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4DF7C7-91DA-191B-C13D-0CD1A2FE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EB4930-5AB7-BEB9-1054-1CA466AE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25BB-0C75-4251-9E2C-707D91CF2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15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8334E-F6B7-D53E-4420-35781997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AF05E6-E4D6-B11D-17C5-68B4930A8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4DDECD-326A-FD2B-3BEE-B234703B0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463238F-809E-070A-A9B3-42FBA45DB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05E7A9-BFDB-B2BA-BE30-1F81FBF71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5826B37-2443-C04A-C90A-16366616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CDA7-AE76-4042-A980-673DBEE63E21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046F22B-A2E5-AEDD-ED7B-25A7D0D9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1C62044-57F1-0A19-13CA-C7961E47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25BB-0C75-4251-9E2C-707D91CF2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40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B853B9-5939-97C7-308B-B88FAB26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6BFA0C-1080-EC33-68CA-197C85DE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CDA7-AE76-4042-A980-673DBEE63E21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59F7729-C623-EDC1-A27E-5E02B28A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2D1789-4BD1-C782-CFB0-855ED832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25BB-0C75-4251-9E2C-707D91CF2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84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67CFE64-C066-5007-4B6D-AA90E7323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CDA7-AE76-4042-A980-673DBEE63E21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A1277FA-CDC5-0856-DC65-1BD9CF2BB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0B36F5-ECAF-97F3-501F-9999EFB0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25BB-0C75-4251-9E2C-707D91CF2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42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200C4-3E9B-AE4A-DE42-9101B0D2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D7F257-188B-0FB7-B8B4-B88B42CF3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FFB8E3-E16F-84DB-08EA-7262A65CA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53A860-E036-AF86-0440-2A539C3F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CDA7-AE76-4042-A980-673DBEE63E21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B8D5A5-AE02-74E3-C27A-51C02D23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2163D3-7A6E-13C9-8C6F-81A75B9D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25BB-0C75-4251-9E2C-707D91CF2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84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A025D3-5B25-7B24-65E5-F0E0DBDD4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FD4021-7FC4-82F7-BC71-2B572D617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19FDA5-A570-B242-4FC3-2474808B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63362A-26DE-B480-B603-D20EA260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CDA7-AE76-4042-A980-673DBEE63E21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C6D4B1-79B9-667D-82E9-C8AF4566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9B9B6A-866D-A4DA-F0BE-BEFB8EAA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25BB-0C75-4251-9E2C-707D91CF2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57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E8D8CE-DF2F-89CE-67CD-2EBED7FE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6DFFC0-6EE1-F691-AD99-A5E725F58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F8A567-BC99-8FCB-A347-1914C3883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9CDA7-AE76-4042-A980-673DBEE63E21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CA96EC-AB0D-D75D-6748-CA75E2059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A989DA-64D2-4298-5F01-0CB59A562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C25BB-0C75-4251-9E2C-707D91CF2F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10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908D9-90EE-2AD6-B0A5-B04DA06B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/>
              <a:t>How the data is processed</a:t>
            </a:r>
            <a:endParaRPr lang="zh-TW" altLang="en-US" sz="80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A4ECAC-1171-53FF-8329-CC0CEEE19F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489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F0B500-1D91-C66F-8316-6F3C6FE8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Hill type force model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9473BF9-8D12-4595-81B0-0C2987396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962" y="2130850"/>
            <a:ext cx="8421275" cy="73352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43853DB-C0C3-2094-D684-C86E332FA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129" y="3145090"/>
            <a:ext cx="3343742" cy="9335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9AA9859-0845-A774-D7EE-60CB7F15D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755" y="4078670"/>
            <a:ext cx="5696490" cy="264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56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27717-00E0-CC68-EF3A-0D5015FCE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1549A2-8F33-CFD4-32BE-34CACA64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/>
              <a:t>Our approach of fatigue detection</a:t>
            </a:r>
            <a:endParaRPr lang="zh-TW" altLang="en-US" sz="80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D4095D-4DEA-5F87-A4E4-02440F9E91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Median frequency analysis (not steady)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248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37419C-749F-938F-445A-9F87051C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 spectrum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82F8FF-4771-9841-27D4-3D934EF15A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528" y="1690688"/>
            <a:ext cx="7212943" cy="5034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387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300630-61CA-D77D-E88C-5653085C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4573A0E-3229-90C8-87DC-400F869F7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9824" y="2083615"/>
            <a:ext cx="5046998" cy="4261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AC656C7-5FEE-1690-6BEE-1950639F2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718" y="3686810"/>
            <a:ext cx="5274310" cy="280606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D204682-30A5-2B2E-A5B4-066707F03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718" y="903605"/>
            <a:ext cx="5274310" cy="278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05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D843F-B750-9319-F3CB-414EA13CE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275BD-864B-0ED3-2113-7F14FCC7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/>
              <a:t>Our approach of fatigue detection</a:t>
            </a:r>
            <a:endParaRPr lang="zh-TW" altLang="en-US" sz="80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38A6F7-1DA9-CE21-7B09-E176DF60C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Comparison between EMG (time domain, rms) and mechanical energy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3236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4B109B-FBF4-AE3E-5E14-67BCF22E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Equivalent circuit between neuro and muscle 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7D8D62-D661-AA10-8A7B-F25F7CC8E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See the potential change as a summary of single membrane potential changes</a:t>
            </a:r>
          </a:p>
          <a:p>
            <a:r>
              <a:rPr lang="en-US" altLang="zh-TW" dirty="0"/>
              <a:t>One motor neuron is connected to one fiber</a:t>
            </a:r>
          </a:p>
          <a:p>
            <a:r>
              <a:rPr lang="en-US" altLang="zh-TW" dirty="0"/>
              <a:t>Membrane potential can be fit by a function</a:t>
            </a:r>
            <a:endParaRPr lang="zh-TW" altLang="en-US" dirty="0"/>
          </a:p>
        </p:txBody>
      </p:sp>
      <p:pic>
        <p:nvPicPr>
          <p:cNvPr id="1028" name="Picture 4" descr="Muscle Fiber Membrane Potential - an overview | ScienceDirect Topics">
            <a:extLst>
              <a:ext uri="{FF2B5EF4-FFF2-40B4-BE49-F238E27FC236}">
                <a16:creationId xmlns:a16="http://schemas.microsoft.com/office/drawing/2014/main" id="{826183D4-6064-43AC-9962-D98AC687D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48" b="31185"/>
          <a:stretch/>
        </p:blipFill>
        <p:spPr bwMode="auto">
          <a:xfrm>
            <a:off x="5660924" y="3736258"/>
            <a:ext cx="6373760" cy="287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099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9AE1E-5CE0-8520-4653-BCAF9D76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5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Frequency related impedance</a:t>
            </a:r>
            <a:endParaRPr lang="zh-TW" altLang="en-US" sz="32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EDAFF06-5552-2E6D-1425-AF784060A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0744" y="0"/>
            <a:ext cx="5868656" cy="6597445"/>
          </a:xfr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234ED7A2-B9A2-A42E-573C-4C579566630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9952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Frequency high impedance low</a:t>
            </a:r>
          </a:p>
          <a:p>
            <a:r>
              <a:rPr lang="en-US" altLang="zh-TW" dirty="0"/>
              <a:t>Impedance high when fatigue</a:t>
            </a:r>
          </a:p>
          <a:p>
            <a:r>
              <a:rPr lang="en-US" altLang="zh-TW" dirty="0"/>
              <a:t>Slow muscle recruitment more when fatigue</a:t>
            </a:r>
          </a:p>
          <a:p>
            <a:r>
              <a:rPr lang="en-US" altLang="zh-TW" dirty="0"/>
              <a:t>Median frequency decay</a:t>
            </a:r>
          </a:p>
          <a:p>
            <a:r>
              <a:rPr lang="en-US" altLang="zh-TW" dirty="0"/>
              <a:t>Same force and energy but lower amplitude due to slow muscle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4225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A64328CC-351E-9A5D-96DE-FB6D548C7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9" y="160899"/>
            <a:ext cx="1356852" cy="606168"/>
          </a:xfrm>
        </p:spPr>
        <p:txBody>
          <a:bodyPr/>
          <a:lstStyle/>
          <a:p>
            <a:r>
              <a:rPr lang="en-US" altLang="zh-TW" dirty="0"/>
              <a:t>Raw data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0A5259-8361-C952-A32D-FA5F95614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479" y="767067"/>
            <a:ext cx="2446260" cy="5497414"/>
          </a:xfrm>
          <a:prstGeom prst="rect">
            <a:avLst/>
          </a:prstGeom>
        </p:spPr>
      </p:pic>
      <p:sp>
        <p:nvSpPr>
          <p:cNvPr id="6" name="副標題 2">
            <a:extLst>
              <a:ext uri="{FF2B5EF4-FFF2-40B4-BE49-F238E27FC236}">
                <a16:creationId xmlns:a16="http://schemas.microsoft.com/office/drawing/2014/main" id="{7D15CEBB-EDED-9ED6-6E39-A6F880D90FFF}"/>
              </a:ext>
            </a:extLst>
          </p:cNvPr>
          <p:cNvSpPr txBox="1">
            <a:spLocks/>
          </p:cNvSpPr>
          <p:nvPr/>
        </p:nvSpPr>
        <p:spPr>
          <a:xfrm>
            <a:off x="4430418" y="51962"/>
            <a:ext cx="2446259" cy="1430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Processed by </a:t>
            </a:r>
            <a:r>
              <a:rPr lang="en-US" altLang="zh-TW" dirty="0" err="1"/>
              <a:t>OpenSim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3BCDB112-DC7D-6CAC-CE1A-EBAD272EDDE5}"/>
              </a:ext>
            </a:extLst>
          </p:cNvPr>
          <p:cNvSpPr txBox="1">
            <a:spLocks/>
          </p:cNvSpPr>
          <p:nvPr/>
        </p:nvSpPr>
        <p:spPr>
          <a:xfrm>
            <a:off x="9035844" y="51962"/>
            <a:ext cx="2446259" cy="1430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CNIEMs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4127FE2-4E9C-8E87-22B6-3BD9F02A4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61" y="1139881"/>
            <a:ext cx="2619741" cy="28674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A4FA050-B4A1-E98B-8C0A-B5949BEB9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901" y="463983"/>
            <a:ext cx="2368143" cy="5956482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0B20C0F3-3454-7BC0-32FE-D342256A43F9}"/>
              </a:ext>
            </a:extLst>
          </p:cNvPr>
          <p:cNvSpPr/>
          <p:nvPr/>
        </p:nvSpPr>
        <p:spPr>
          <a:xfrm rot="881287">
            <a:off x="3153673" y="1753830"/>
            <a:ext cx="1590646" cy="2458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E13973CD-1393-765D-BB1A-E61F56AD50E4}"/>
              </a:ext>
            </a:extLst>
          </p:cNvPr>
          <p:cNvSpPr/>
          <p:nvPr/>
        </p:nvSpPr>
        <p:spPr>
          <a:xfrm rot="3319024">
            <a:off x="1536402" y="3793902"/>
            <a:ext cx="4289333" cy="217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8E4C0FE6-0A24-DF40-DA9B-3AEF82E45821}"/>
              </a:ext>
            </a:extLst>
          </p:cNvPr>
          <p:cNvSpPr/>
          <p:nvPr/>
        </p:nvSpPr>
        <p:spPr>
          <a:xfrm rot="2988218">
            <a:off x="1782290" y="3472553"/>
            <a:ext cx="3889892" cy="2638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弧形下彎 15">
            <a:extLst>
              <a:ext uri="{FF2B5EF4-FFF2-40B4-BE49-F238E27FC236}">
                <a16:creationId xmlns:a16="http://schemas.microsoft.com/office/drawing/2014/main" id="{2CFF5FDF-6259-EEE6-DD77-2A73BB98D3F4}"/>
              </a:ext>
            </a:extLst>
          </p:cNvPr>
          <p:cNvSpPr/>
          <p:nvPr/>
        </p:nvSpPr>
        <p:spPr>
          <a:xfrm rot="16200000">
            <a:off x="7215876" y="1385350"/>
            <a:ext cx="2366884" cy="1273048"/>
          </a:xfrm>
          <a:prstGeom prst="curved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箭號: 左-右雙向 16">
            <a:extLst>
              <a:ext uri="{FF2B5EF4-FFF2-40B4-BE49-F238E27FC236}">
                <a16:creationId xmlns:a16="http://schemas.microsoft.com/office/drawing/2014/main" id="{C2AFF903-EE88-2453-CC39-6724FA073B97}"/>
              </a:ext>
            </a:extLst>
          </p:cNvPr>
          <p:cNvSpPr/>
          <p:nvPr/>
        </p:nvSpPr>
        <p:spPr>
          <a:xfrm rot="21110682">
            <a:off x="3140174" y="935201"/>
            <a:ext cx="5329084" cy="262548"/>
          </a:xfrm>
          <a:prstGeom prst="left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7555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5C347-2821-F429-F6F1-1168A1D9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fatigue ratio assumption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C361BD-6F3D-1873-34FA-EFB57AAC78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TW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𝑖𝑛𝑖𝑡𝑖𝑎𝑙</m:t>
                          </m:r>
                        </m:sub>
                      </m:sSub>
                      <m:r>
                        <a:rPr lang="en-US" altLang="zh-TW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𝑐𝑎𝑙𝑐𝑢𝑙𝑎𝑡𝑒𝑑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altLang="zh-TW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𝑟𝑒𝑎𝑙𝑡𝑖𝑚𝑒</m:t>
                          </m:r>
                        </m:sub>
                      </m:sSub>
                      <m:r>
                        <a:rPr lang="en-US" altLang="zh-TW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𝑐𝑎𝑙𝑐𝑢𝑙𝑎𝑡𝑒𝑑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altLang="zh-TW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𝑎𝑡𝑖𝑔𝑢𝑒</m:t>
                        </m:r>
                      </m:sub>
                    </m:sSub>
                    <m:r>
                      <a:rPr lang="en-US" altLang="zh-TW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𝑟𝑒𝑎𝑙𝑡𝑖𝑚𝑒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𝑖𝑛𝑖𝑡𝑖𝑎𝑙</m:t>
                            </m:r>
                          </m:sub>
                        </m:sSub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altLang="zh-TW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altLang="zh-TW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C361BD-6F3D-1873-34FA-EFB57AAC78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62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97124-3994-E95D-1DAA-F9FD521B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Neuro activation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E62D2D-0A0C-6FAB-7624-227DB714A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6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70875B0D-2D4A-06B7-63FD-4620AEBBB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79" y="1273398"/>
            <a:ext cx="4990063" cy="443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D2D8BFA7-2AD0-B46E-93B1-79F163144782}"/>
              </a:ext>
            </a:extLst>
          </p:cNvPr>
          <p:cNvSpPr txBox="1">
            <a:spLocks/>
          </p:cNvSpPr>
          <p:nvPr/>
        </p:nvSpPr>
        <p:spPr>
          <a:xfrm>
            <a:off x="4925961" y="5425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200"/>
              <a:t>https://neupsykey.com/the-motor-unit-and-muscle-action/</a:t>
            </a:r>
            <a:endParaRPr lang="zh-TW" altLang="en-US" sz="1200" dirty="0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164090C6-15BA-8452-6207-7E2FBEB51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488" y="1481626"/>
            <a:ext cx="6198868" cy="402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4CF8329-4657-6C6A-2269-5BC68D54F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871" y="5712663"/>
            <a:ext cx="5934903" cy="46679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91FC905-A86E-0D2F-4BB8-DB742A5BD1B6}"/>
              </a:ext>
            </a:extLst>
          </p:cNvPr>
          <p:cNvSpPr txBox="1"/>
          <p:nvPr/>
        </p:nvSpPr>
        <p:spPr>
          <a:xfrm>
            <a:off x="235974" y="281109"/>
            <a:ext cx="6551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Rate coding (EMG to neuro activation)</a:t>
            </a:r>
            <a:endParaRPr lang="zh-TW" altLang="en-US" sz="3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AD07B46-5573-C83D-E219-333EC5CDB737}"/>
              </a:ext>
            </a:extLst>
          </p:cNvPr>
          <p:cNvSpPr txBox="1"/>
          <p:nvPr/>
        </p:nvSpPr>
        <p:spPr>
          <a:xfrm>
            <a:off x="4743604" y="6280687"/>
            <a:ext cx="290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(Buchanan, Lloyd et al. 2004)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485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B6F6D-D887-941E-CE7A-143193BC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76297"/>
            <a:ext cx="10515600" cy="1325563"/>
          </a:xfrm>
        </p:spPr>
        <p:txBody>
          <a:bodyPr>
            <a:normAutofit/>
          </a:bodyPr>
          <a:lstStyle/>
          <a:p>
            <a:endParaRPr lang="zh-TW" altLang="en-US" sz="12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FB85C48-1FF0-49AE-FBDA-C71E5FF86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306" y="1150982"/>
            <a:ext cx="4592642" cy="3539729"/>
          </a:xfr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659914D1-9F00-D098-55E8-BA08E57CFC73}"/>
              </a:ext>
            </a:extLst>
          </p:cNvPr>
          <p:cNvGrpSpPr/>
          <p:nvPr/>
        </p:nvGrpSpPr>
        <p:grpSpPr>
          <a:xfrm>
            <a:off x="0" y="4798142"/>
            <a:ext cx="12114508" cy="1429986"/>
            <a:chOff x="77492" y="4785023"/>
            <a:chExt cx="12410644" cy="1511931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36A156DE-316F-A8A0-192F-18099E10A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878"/>
            <a:stretch/>
          </p:blipFill>
          <p:spPr>
            <a:xfrm>
              <a:off x="77492" y="4785023"/>
              <a:ext cx="6205322" cy="151193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297D8C0-1D07-E106-C319-E6618BAC6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877"/>
            <a:stretch/>
          </p:blipFill>
          <p:spPr>
            <a:xfrm>
              <a:off x="6282814" y="4785023"/>
              <a:ext cx="6205322" cy="1511931"/>
            </a:xfrm>
            <a:prstGeom prst="rect">
              <a:avLst/>
            </a:prstGeom>
          </p:spPr>
        </p:pic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C4315658-1A72-D937-98E9-546BC201B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566" y="1637810"/>
            <a:ext cx="6626942" cy="2566072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8D93CFB7-F4D5-28F3-DD01-40A7A116A5CB}"/>
              </a:ext>
            </a:extLst>
          </p:cNvPr>
          <p:cNvSpPr txBox="1"/>
          <p:nvPr/>
        </p:nvSpPr>
        <p:spPr>
          <a:xfrm>
            <a:off x="235974" y="281109"/>
            <a:ext cx="6551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Rate coding (EMG to neuro activation)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7593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34F63-90F0-CB82-D2A8-F8EC91629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5EAC6-1CBF-49CD-1117-AC72D5DF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7629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1200" dirty="0"/>
              <a:t>https://delsys.com/emgworks-analysis-techniques-using-emgscript/</a:t>
            </a:r>
            <a:endParaRPr lang="zh-TW" altLang="en-US" sz="1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1681D88-24B3-7829-679C-566CEC50B1F7}"/>
              </a:ext>
            </a:extLst>
          </p:cNvPr>
          <p:cNvSpPr txBox="1"/>
          <p:nvPr/>
        </p:nvSpPr>
        <p:spPr>
          <a:xfrm>
            <a:off x="235974" y="281109"/>
            <a:ext cx="6551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Rate coding (EMG to neuro activation)</a:t>
            </a:r>
            <a:endParaRPr lang="zh-TW" altLang="en-US" sz="32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59C113-08CA-1B6B-1DD8-658FCA1E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877"/>
            <a:ext cx="10515600" cy="4351338"/>
          </a:xfrm>
        </p:spPr>
        <p:txBody>
          <a:bodyPr/>
          <a:lstStyle/>
          <a:p>
            <a:r>
              <a:rPr lang="en-US" altLang="zh-TW" dirty="0"/>
              <a:t>Considered both recruitment and frequency</a:t>
            </a:r>
            <a:endParaRPr lang="zh-TW" altLang="en-US" dirty="0"/>
          </a:p>
        </p:txBody>
      </p:sp>
      <p:pic>
        <p:nvPicPr>
          <p:cNvPr id="3074" name="Picture 2" descr="Amplitude Analysis: Normalization of EMG to Maximum Voluntary Contraction  (MVC) - Delsys">
            <a:extLst>
              <a:ext uri="{FF2B5EF4-FFF2-40B4-BE49-F238E27FC236}">
                <a16:creationId xmlns:a16="http://schemas.microsoft.com/office/drawing/2014/main" id="{FAC97EA2-E696-3F36-7EF6-D3353B715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703" y="1818662"/>
            <a:ext cx="7844594" cy="415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36F67D1F-0B70-E777-13C9-869ACBF4C113}"/>
              </a:ext>
            </a:extLst>
          </p:cNvPr>
          <p:cNvSpPr/>
          <p:nvPr/>
        </p:nvSpPr>
        <p:spPr>
          <a:xfrm>
            <a:off x="3008671" y="2231923"/>
            <a:ext cx="6833477" cy="1691148"/>
          </a:xfrm>
          <a:custGeom>
            <a:avLst/>
            <a:gdLst>
              <a:gd name="connsiteX0" fmla="*/ 0 w 6833477"/>
              <a:gd name="connsiteY0" fmla="*/ 1612490 h 1691148"/>
              <a:gd name="connsiteX1" fmla="*/ 49161 w 6833477"/>
              <a:gd name="connsiteY1" fmla="*/ 1602658 h 1691148"/>
              <a:gd name="connsiteX2" fmla="*/ 88490 w 6833477"/>
              <a:gd name="connsiteY2" fmla="*/ 1592825 h 1691148"/>
              <a:gd name="connsiteX3" fmla="*/ 304800 w 6833477"/>
              <a:gd name="connsiteY3" fmla="*/ 1582993 h 1691148"/>
              <a:gd name="connsiteX4" fmla="*/ 432619 w 6833477"/>
              <a:gd name="connsiteY4" fmla="*/ 1543664 h 1691148"/>
              <a:gd name="connsiteX5" fmla="*/ 442452 w 6833477"/>
              <a:gd name="connsiteY5" fmla="*/ 1514167 h 1691148"/>
              <a:gd name="connsiteX6" fmla="*/ 462116 w 6833477"/>
              <a:gd name="connsiteY6" fmla="*/ 1465006 h 1691148"/>
              <a:gd name="connsiteX7" fmla="*/ 560439 w 6833477"/>
              <a:gd name="connsiteY7" fmla="*/ 1170038 h 1691148"/>
              <a:gd name="connsiteX8" fmla="*/ 570271 w 6833477"/>
              <a:gd name="connsiteY8" fmla="*/ 1111045 h 1691148"/>
              <a:gd name="connsiteX9" fmla="*/ 580103 w 6833477"/>
              <a:gd name="connsiteY9" fmla="*/ 1071716 h 1691148"/>
              <a:gd name="connsiteX10" fmla="*/ 540774 w 6833477"/>
              <a:gd name="connsiteY10" fmla="*/ 875071 h 1691148"/>
              <a:gd name="connsiteX11" fmla="*/ 540774 w 6833477"/>
              <a:gd name="connsiteY11" fmla="*/ 108154 h 1691148"/>
              <a:gd name="connsiteX12" fmla="*/ 570271 w 6833477"/>
              <a:gd name="connsiteY12" fmla="*/ 0 h 1691148"/>
              <a:gd name="connsiteX13" fmla="*/ 609600 w 6833477"/>
              <a:gd name="connsiteY13" fmla="*/ 452283 h 1691148"/>
              <a:gd name="connsiteX14" fmla="*/ 629264 w 6833477"/>
              <a:gd name="connsiteY14" fmla="*/ 511277 h 1691148"/>
              <a:gd name="connsiteX15" fmla="*/ 639097 w 6833477"/>
              <a:gd name="connsiteY15" fmla="*/ 619432 h 1691148"/>
              <a:gd name="connsiteX16" fmla="*/ 658761 w 6833477"/>
              <a:gd name="connsiteY16" fmla="*/ 668593 h 1691148"/>
              <a:gd name="connsiteX17" fmla="*/ 668594 w 6833477"/>
              <a:gd name="connsiteY17" fmla="*/ 737419 h 1691148"/>
              <a:gd name="connsiteX18" fmla="*/ 688258 w 6833477"/>
              <a:gd name="connsiteY18" fmla="*/ 796412 h 1691148"/>
              <a:gd name="connsiteX19" fmla="*/ 698090 w 6833477"/>
              <a:gd name="connsiteY19" fmla="*/ 825909 h 1691148"/>
              <a:gd name="connsiteX20" fmla="*/ 707923 w 6833477"/>
              <a:gd name="connsiteY20" fmla="*/ 855406 h 1691148"/>
              <a:gd name="connsiteX21" fmla="*/ 717755 w 6833477"/>
              <a:gd name="connsiteY21" fmla="*/ 1170038 h 1691148"/>
              <a:gd name="connsiteX22" fmla="*/ 747252 w 6833477"/>
              <a:gd name="connsiteY22" fmla="*/ 1179871 h 1691148"/>
              <a:gd name="connsiteX23" fmla="*/ 776748 w 6833477"/>
              <a:gd name="connsiteY23" fmla="*/ 1120877 h 1691148"/>
              <a:gd name="connsiteX24" fmla="*/ 786581 w 6833477"/>
              <a:gd name="connsiteY24" fmla="*/ 1081548 h 1691148"/>
              <a:gd name="connsiteX25" fmla="*/ 806245 w 6833477"/>
              <a:gd name="connsiteY25" fmla="*/ 1042219 h 1691148"/>
              <a:gd name="connsiteX26" fmla="*/ 845574 w 6833477"/>
              <a:gd name="connsiteY26" fmla="*/ 953729 h 1691148"/>
              <a:gd name="connsiteX27" fmla="*/ 865239 w 6833477"/>
              <a:gd name="connsiteY27" fmla="*/ 747251 h 1691148"/>
              <a:gd name="connsiteX28" fmla="*/ 884903 w 6833477"/>
              <a:gd name="connsiteY28" fmla="*/ 678425 h 1691148"/>
              <a:gd name="connsiteX29" fmla="*/ 914400 w 6833477"/>
              <a:gd name="connsiteY29" fmla="*/ 668593 h 1691148"/>
              <a:gd name="connsiteX30" fmla="*/ 924232 w 6833477"/>
              <a:gd name="connsiteY30" fmla="*/ 1160206 h 1691148"/>
              <a:gd name="connsiteX31" fmla="*/ 934064 w 6833477"/>
              <a:gd name="connsiteY31" fmla="*/ 1268361 h 1691148"/>
              <a:gd name="connsiteX32" fmla="*/ 1032387 w 6833477"/>
              <a:gd name="connsiteY32" fmla="*/ 1317522 h 1691148"/>
              <a:gd name="connsiteX33" fmla="*/ 1061884 w 6833477"/>
              <a:gd name="connsiteY33" fmla="*/ 1327354 h 1691148"/>
              <a:gd name="connsiteX34" fmla="*/ 1130710 w 6833477"/>
              <a:gd name="connsiteY34" fmla="*/ 1425677 h 1691148"/>
              <a:gd name="connsiteX35" fmla="*/ 1209368 w 6833477"/>
              <a:gd name="connsiteY35" fmla="*/ 1494503 h 1691148"/>
              <a:gd name="connsiteX36" fmla="*/ 1238864 w 6833477"/>
              <a:gd name="connsiteY36" fmla="*/ 1514167 h 1691148"/>
              <a:gd name="connsiteX37" fmla="*/ 1278194 w 6833477"/>
              <a:gd name="connsiteY37" fmla="*/ 1543664 h 1691148"/>
              <a:gd name="connsiteX38" fmla="*/ 1592826 w 6833477"/>
              <a:gd name="connsiteY38" fmla="*/ 1553496 h 1691148"/>
              <a:gd name="connsiteX39" fmla="*/ 1651819 w 6833477"/>
              <a:gd name="connsiteY39" fmla="*/ 1563329 h 1691148"/>
              <a:gd name="connsiteX40" fmla="*/ 1681316 w 6833477"/>
              <a:gd name="connsiteY40" fmla="*/ 1573161 h 1691148"/>
              <a:gd name="connsiteX41" fmla="*/ 1720645 w 6833477"/>
              <a:gd name="connsiteY41" fmla="*/ 1582993 h 1691148"/>
              <a:gd name="connsiteX42" fmla="*/ 1897626 w 6833477"/>
              <a:gd name="connsiteY42" fmla="*/ 1563329 h 1691148"/>
              <a:gd name="connsiteX43" fmla="*/ 1976284 w 6833477"/>
              <a:gd name="connsiteY43" fmla="*/ 1494503 h 1691148"/>
              <a:gd name="connsiteX44" fmla="*/ 2025445 w 6833477"/>
              <a:gd name="connsiteY44" fmla="*/ 1455174 h 1691148"/>
              <a:gd name="connsiteX45" fmla="*/ 2054942 w 6833477"/>
              <a:gd name="connsiteY45" fmla="*/ 1445342 h 1691148"/>
              <a:gd name="connsiteX46" fmla="*/ 2104103 w 6833477"/>
              <a:gd name="connsiteY46" fmla="*/ 1425677 h 1691148"/>
              <a:gd name="connsiteX47" fmla="*/ 2192594 w 6833477"/>
              <a:gd name="connsiteY47" fmla="*/ 1366683 h 1691148"/>
              <a:gd name="connsiteX48" fmla="*/ 2222090 w 6833477"/>
              <a:gd name="connsiteY48" fmla="*/ 1347019 h 1691148"/>
              <a:gd name="connsiteX49" fmla="*/ 2281084 w 6833477"/>
              <a:gd name="connsiteY49" fmla="*/ 1317522 h 1691148"/>
              <a:gd name="connsiteX50" fmla="*/ 2349910 w 6833477"/>
              <a:gd name="connsiteY50" fmla="*/ 1278193 h 1691148"/>
              <a:gd name="connsiteX51" fmla="*/ 2379406 w 6833477"/>
              <a:gd name="connsiteY51" fmla="*/ 1268361 h 1691148"/>
              <a:gd name="connsiteX52" fmla="*/ 2497394 w 6833477"/>
              <a:gd name="connsiteY52" fmla="*/ 1199535 h 1691148"/>
              <a:gd name="connsiteX53" fmla="*/ 2635045 w 6833477"/>
              <a:gd name="connsiteY53" fmla="*/ 1160206 h 1691148"/>
              <a:gd name="connsiteX54" fmla="*/ 2664542 w 6833477"/>
              <a:gd name="connsiteY54" fmla="*/ 1150374 h 1691148"/>
              <a:gd name="connsiteX55" fmla="*/ 2772697 w 6833477"/>
              <a:gd name="connsiteY55" fmla="*/ 1179871 h 1691148"/>
              <a:gd name="connsiteX56" fmla="*/ 2871019 w 6833477"/>
              <a:gd name="connsiteY56" fmla="*/ 1229032 h 1691148"/>
              <a:gd name="connsiteX57" fmla="*/ 2900516 w 6833477"/>
              <a:gd name="connsiteY57" fmla="*/ 1258529 h 1691148"/>
              <a:gd name="connsiteX58" fmla="*/ 3038168 w 6833477"/>
              <a:gd name="connsiteY58" fmla="*/ 1317522 h 1691148"/>
              <a:gd name="connsiteX59" fmla="*/ 3146323 w 6833477"/>
              <a:gd name="connsiteY59" fmla="*/ 1425677 h 1691148"/>
              <a:gd name="connsiteX60" fmla="*/ 3175819 w 6833477"/>
              <a:gd name="connsiteY60" fmla="*/ 1455174 h 1691148"/>
              <a:gd name="connsiteX61" fmla="*/ 3234813 w 6833477"/>
              <a:gd name="connsiteY61" fmla="*/ 1494503 h 1691148"/>
              <a:gd name="connsiteX62" fmla="*/ 3264310 w 6833477"/>
              <a:gd name="connsiteY62" fmla="*/ 1533832 h 1691148"/>
              <a:gd name="connsiteX63" fmla="*/ 3313471 w 6833477"/>
              <a:gd name="connsiteY63" fmla="*/ 1573161 h 1691148"/>
              <a:gd name="connsiteX64" fmla="*/ 3342968 w 6833477"/>
              <a:gd name="connsiteY64" fmla="*/ 1602658 h 1691148"/>
              <a:gd name="connsiteX65" fmla="*/ 3667432 w 6833477"/>
              <a:gd name="connsiteY65" fmla="*/ 1612490 h 1691148"/>
              <a:gd name="connsiteX66" fmla="*/ 3883742 w 6833477"/>
              <a:gd name="connsiteY66" fmla="*/ 1602658 h 1691148"/>
              <a:gd name="connsiteX67" fmla="*/ 3923071 w 6833477"/>
              <a:gd name="connsiteY67" fmla="*/ 1582993 h 1691148"/>
              <a:gd name="connsiteX68" fmla="*/ 3952568 w 6833477"/>
              <a:gd name="connsiteY68" fmla="*/ 1573161 h 1691148"/>
              <a:gd name="connsiteX69" fmla="*/ 3952568 w 6833477"/>
              <a:gd name="connsiteY69" fmla="*/ 1435509 h 1691148"/>
              <a:gd name="connsiteX70" fmla="*/ 3962400 w 6833477"/>
              <a:gd name="connsiteY70" fmla="*/ 1101212 h 1691148"/>
              <a:gd name="connsiteX71" fmla="*/ 4041058 w 6833477"/>
              <a:gd name="connsiteY71" fmla="*/ 914400 h 1691148"/>
              <a:gd name="connsiteX72" fmla="*/ 4070555 w 6833477"/>
              <a:gd name="connsiteY72" fmla="*/ 875071 h 1691148"/>
              <a:gd name="connsiteX73" fmla="*/ 4129548 w 6833477"/>
              <a:gd name="connsiteY73" fmla="*/ 796412 h 1691148"/>
              <a:gd name="connsiteX74" fmla="*/ 4149213 w 6833477"/>
              <a:gd name="connsiteY74" fmla="*/ 747251 h 1691148"/>
              <a:gd name="connsiteX75" fmla="*/ 4178710 w 6833477"/>
              <a:gd name="connsiteY75" fmla="*/ 717754 h 1691148"/>
              <a:gd name="connsiteX76" fmla="*/ 4218039 w 6833477"/>
              <a:gd name="connsiteY76" fmla="*/ 658761 h 1691148"/>
              <a:gd name="connsiteX77" fmla="*/ 4227871 w 6833477"/>
              <a:gd name="connsiteY77" fmla="*/ 629264 h 1691148"/>
              <a:gd name="connsiteX78" fmla="*/ 4257368 w 6833477"/>
              <a:gd name="connsiteY78" fmla="*/ 619432 h 1691148"/>
              <a:gd name="connsiteX79" fmla="*/ 4267200 w 6833477"/>
              <a:gd name="connsiteY79" fmla="*/ 707922 h 1691148"/>
              <a:gd name="connsiteX80" fmla="*/ 4286864 w 6833477"/>
              <a:gd name="connsiteY80" fmla="*/ 796412 h 1691148"/>
              <a:gd name="connsiteX81" fmla="*/ 4316361 w 6833477"/>
              <a:gd name="connsiteY81" fmla="*/ 865238 h 1691148"/>
              <a:gd name="connsiteX82" fmla="*/ 4336026 w 6833477"/>
              <a:gd name="connsiteY82" fmla="*/ 924232 h 1691148"/>
              <a:gd name="connsiteX83" fmla="*/ 4365523 w 6833477"/>
              <a:gd name="connsiteY83" fmla="*/ 963561 h 1691148"/>
              <a:gd name="connsiteX84" fmla="*/ 4385187 w 6833477"/>
              <a:gd name="connsiteY84" fmla="*/ 993058 h 1691148"/>
              <a:gd name="connsiteX85" fmla="*/ 4434348 w 6833477"/>
              <a:gd name="connsiteY85" fmla="*/ 1071716 h 1691148"/>
              <a:gd name="connsiteX86" fmla="*/ 4444181 w 6833477"/>
              <a:gd name="connsiteY86" fmla="*/ 1101212 h 1691148"/>
              <a:gd name="connsiteX87" fmla="*/ 4493342 w 6833477"/>
              <a:gd name="connsiteY87" fmla="*/ 1179871 h 1691148"/>
              <a:gd name="connsiteX88" fmla="*/ 4562168 w 6833477"/>
              <a:gd name="connsiteY88" fmla="*/ 1229032 h 1691148"/>
              <a:gd name="connsiteX89" fmla="*/ 4778477 w 6833477"/>
              <a:gd name="connsiteY89" fmla="*/ 1248696 h 1691148"/>
              <a:gd name="connsiteX90" fmla="*/ 4886632 w 6833477"/>
              <a:gd name="connsiteY90" fmla="*/ 1278193 h 1691148"/>
              <a:gd name="connsiteX91" fmla="*/ 4984955 w 6833477"/>
              <a:gd name="connsiteY91" fmla="*/ 1327354 h 1691148"/>
              <a:gd name="connsiteX92" fmla="*/ 5043948 w 6833477"/>
              <a:gd name="connsiteY92" fmla="*/ 1415845 h 1691148"/>
              <a:gd name="connsiteX93" fmla="*/ 5053781 w 6833477"/>
              <a:gd name="connsiteY93" fmla="*/ 1465006 h 1691148"/>
              <a:gd name="connsiteX94" fmla="*/ 5083277 w 6833477"/>
              <a:gd name="connsiteY94" fmla="*/ 1514167 h 1691148"/>
              <a:gd name="connsiteX95" fmla="*/ 5142271 w 6833477"/>
              <a:gd name="connsiteY95" fmla="*/ 1651819 h 1691148"/>
              <a:gd name="connsiteX96" fmla="*/ 5171768 w 6833477"/>
              <a:gd name="connsiteY96" fmla="*/ 1681316 h 1691148"/>
              <a:gd name="connsiteX97" fmla="*/ 5220929 w 6833477"/>
              <a:gd name="connsiteY97" fmla="*/ 1691148 h 1691148"/>
              <a:gd name="connsiteX98" fmla="*/ 5250426 w 6833477"/>
              <a:gd name="connsiteY98" fmla="*/ 1681316 h 1691148"/>
              <a:gd name="connsiteX99" fmla="*/ 5289755 w 6833477"/>
              <a:gd name="connsiteY99" fmla="*/ 1671483 h 1691148"/>
              <a:gd name="connsiteX100" fmla="*/ 5338916 w 6833477"/>
              <a:gd name="connsiteY100" fmla="*/ 1641987 h 1691148"/>
              <a:gd name="connsiteX101" fmla="*/ 5378245 w 6833477"/>
              <a:gd name="connsiteY101" fmla="*/ 1632154 h 1691148"/>
              <a:gd name="connsiteX102" fmla="*/ 5456903 w 6833477"/>
              <a:gd name="connsiteY102" fmla="*/ 1602658 h 1691148"/>
              <a:gd name="connsiteX103" fmla="*/ 5525729 w 6833477"/>
              <a:gd name="connsiteY103" fmla="*/ 1533832 h 1691148"/>
              <a:gd name="connsiteX104" fmla="*/ 5604387 w 6833477"/>
              <a:gd name="connsiteY104" fmla="*/ 1445342 h 1691148"/>
              <a:gd name="connsiteX105" fmla="*/ 5643716 w 6833477"/>
              <a:gd name="connsiteY105" fmla="*/ 1435509 h 1691148"/>
              <a:gd name="connsiteX106" fmla="*/ 5919019 w 6833477"/>
              <a:gd name="connsiteY106" fmla="*/ 1376516 h 1691148"/>
              <a:gd name="connsiteX107" fmla="*/ 5909187 w 6833477"/>
              <a:gd name="connsiteY107" fmla="*/ 1199535 h 1691148"/>
              <a:gd name="connsiteX108" fmla="*/ 5919019 w 6833477"/>
              <a:gd name="connsiteY108" fmla="*/ 934064 h 1691148"/>
              <a:gd name="connsiteX109" fmla="*/ 5987845 w 6833477"/>
              <a:gd name="connsiteY109" fmla="*/ 806245 h 1691148"/>
              <a:gd name="connsiteX110" fmla="*/ 6007510 w 6833477"/>
              <a:gd name="connsiteY110" fmla="*/ 776748 h 1691148"/>
              <a:gd name="connsiteX111" fmla="*/ 6154994 w 6833477"/>
              <a:gd name="connsiteY111" fmla="*/ 796412 h 1691148"/>
              <a:gd name="connsiteX112" fmla="*/ 6223819 w 6833477"/>
              <a:gd name="connsiteY112" fmla="*/ 776748 h 1691148"/>
              <a:gd name="connsiteX113" fmla="*/ 6341806 w 6833477"/>
              <a:gd name="connsiteY113" fmla="*/ 757083 h 1691148"/>
              <a:gd name="connsiteX114" fmla="*/ 6420464 w 6833477"/>
              <a:gd name="connsiteY114" fmla="*/ 776748 h 1691148"/>
              <a:gd name="connsiteX115" fmla="*/ 6430297 w 6833477"/>
              <a:gd name="connsiteY115" fmla="*/ 835742 h 1691148"/>
              <a:gd name="connsiteX116" fmla="*/ 6420464 w 6833477"/>
              <a:gd name="connsiteY116" fmla="*/ 953729 h 1691148"/>
              <a:gd name="connsiteX117" fmla="*/ 6381135 w 6833477"/>
              <a:gd name="connsiteY117" fmla="*/ 1052051 h 1691148"/>
              <a:gd name="connsiteX118" fmla="*/ 6390968 w 6833477"/>
              <a:gd name="connsiteY118" fmla="*/ 1091380 h 1691148"/>
              <a:gd name="connsiteX119" fmla="*/ 6479458 w 6833477"/>
              <a:gd name="connsiteY119" fmla="*/ 1111045 h 1691148"/>
              <a:gd name="connsiteX120" fmla="*/ 6518787 w 6833477"/>
              <a:gd name="connsiteY120" fmla="*/ 1130709 h 1691148"/>
              <a:gd name="connsiteX121" fmla="*/ 6548284 w 6833477"/>
              <a:gd name="connsiteY121" fmla="*/ 1160206 h 1691148"/>
              <a:gd name="connsiteX122" fmla="*/ 6577781 w 6833477"/>
              <a:gd name="connsiteY122" fmla="*/ 1268361 h 1691148"/>
              <a:gd name="connsiteX123" fmla="*/ 6626942 w 6833477"/>
              <a:gd name="connsiteY123" fmla="*/ 1327354 h 1691148"/>
              <a:gd name="connsiteX124" fmla="*/ 6676103 w 6833477"/>
              <a:gd name="connsiteY124" fmla="*/ 1425677 h 1691148"/>
              <a:gd name="connsiteX125" fmla="*/ 6695768 w 6833477"/>
              <a:gd name="connsiteY125" fmla="*/ 1484671 h 1691148"/>
              <a:gd name="connsiteX126" fmla="*/ 6705600 w 6833477"/>
              <a:gd name="connsiteY126" fmla="*/ 1514167 h 1691148"/>
              <a:gd name="connsiteX127" fmla="*/ 6715432 w 6833477"/>
              <a:gd name="connsiteY127" fmla="*/ 1582993 h 1691148"/>
              <a:gd name="connsiteX128" fmla="*/ 6833419 w 6833477"/>
              <a:gd name="connsiteY128" fmla="*/ 161249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6833477" h="1691148">
                <a:moveTo>
                  <a:pt x="0" y="1612490"/>
                </a:moveTo>
                <a:cubicBezTo>
                  <a:pt x="16387" y="1609213"/>
                  <a:pt x="32847" y="1606283"/>
                  <a:pt x="49161" y="1602658"/>
                </a:cubicBezTo>
                <a:cubicBezTo>
                  <a:pt x="62352" y="1599726"/>
                  <a:pt x="75017" y="1593861"/>
                  <a:pt x="88490" y="1592825"/>
                </a:cubicBezTo>
                <a:cubicBezTo>
                  <a:pt x="160455" y="1587289"/>
                  <a:pt x="232697" y="1586270"/>
                  <a:pt x="304800" y="1582993"/>
                </a:cubicBezTo>
                <a:cubicBezTo>
                  <a:pt x="347406" y="1569883"/>
                  <a:pt x="418521" y="1585954"/>
                  <a:pt x="432619" y="1543664"/>
                </a:cubicBezTo>
                <a:cubicBezTo>
                  <a:pt x="435897" y="1533832"/>
                  <a:pt x="438813" y="1523871"/>
                  <a:pt x="442452" y="1514167"/>
                </a:cubicBezTo>
                <a:cubicBezTo>
                  <a:pt x="448649" y="1497641"/>
                  <a:pt x="457423" y="1482020"/>
                  <a:pt x="462116" y="1465006"/>
                </a:cubicBezTo>
                <a:cubicBezTo>
                  <a:pt x="538264" y="1188971"/>
                  <a:pt x="472807" y="1301488"/>
                  <a:pt x="560439" y="1170038"/>
                </a:cubicBezTo>
                <a:cubicBezTo>
                  <a:pt x="563716" y="1150374"/>
                  <a:pt x="566361" y="1130593"/>
                  <a:pt x="570271" y="1111045"/>
                </a:cubicBezTo>
                <a:cubicBezTo>
                  <a:pt x="572921" y="1097794"/>
                  <a:pt x="580778" y="1085212"/>
                  <a:pt x="580103" y="1071716"/>
                </a:cubicBezTo>
                <a:cubicBezTo>
                  <a:pt x="572942" y="928498"/>
                  <a:pt x="580101" y="953723"/>
                  <a:pt x="540774" y="875071"/>
                </a:cubicBezTo>
                <a:cubicBezTo>
                  <a:pt x="498717" y="580661"/>
                  <a:pt x="523734" y="781246"/>
                  <a:pt x="540774" y="108154"/>
                </a:cubicBezTo>
                <a:cubicBezTo>
                  <a:pt x="542707" y="31817"/>
                  <a:pt x="540137" y="45199"/>
                  <a:pt x="570271" y="0"/>
                </a:cubicBezTo>
                <a:cubicBezTo>
                  <a:pt x="701191" y="130915"/>
                  <a:pt x="581783" y="-2066"/>
                  <a:pt x="609600" y="452283"/>
                </a:cubicBezTo>
                <a:cubicBezTo>
                  <a:pt x="610867" y="472973"/>
                  <a:pt x="622709" y="491612"/>
                  <a:pt x="629264" y="511277"/>
                </a:cubicBezTo>
                <a:cubicBezTo>
                  <a:pt x="632542" y="547329"/>
                  <a:pt x="632426" y="583852"/>
                  <a:pt x="639097" y="619432"/>
                </a:cubicBezTo>
                <a:cubicBezTo>
                  <a:pt x="642350" y="636779"/>
                  <a:pt x="654480" y="651471"/>
                  <a:pt x="658761" y="668593"/>
                </a:cubicBezTo>
                <a:cubicBezTo>
                  <a:pt x="664382" y="691076"/>
                  <a:pt x="663383" y="714838"/>
                  <a:pt x="668594" y="737419"/>
                </a:cubicBezTo>
                <a:cubicBezTo>
                  <a:pt x="673255" y="757616"/>
                  <a:pt x="681703" y="776748"/>
                  <a:pt x="688258" y="796412"/>
                </a:cubicBezTo>
                <a:lnTo>
                  <a:pt x="698090" y="825909"/>
                </a:lnTo>
                <a:lnTo>
                  <a:pt x="707923" y="855406"/>
                </a:lnTo>
                <a:cubicBezTo>
                  <a:pt x="711200" y="960283"/>
                  <a:pt x="705129" y="1065872"/>
                  <a:pt x="717755" y="1170038"/>
                </a:cubicBezTo>
                <a:cubicBezTo>
                  <a:pt x="719002" y="1180327"/>
                  <a:pt x="739290" y="1186506"/>
                  <a:pt x="747252" y="1179871"/>
                </a:cubicBezTo>
                <a:cubicBezTo>
                  <a:pt x="764142" y="1165796"/>
                  <a:pt x="768583" y="1141290"/>
                  <a:pt x="776748" y="1120877"/>
                </a:cubicBezTo>
                <a:cubicBezTo>
                  <a:pt x="781767" y="1108330"/>
                  <a:pt x="781836" y="1094201"/>
                  <a:pt x="786581" y="1081548"/>
                </a:cubicBezTo>
                <a:cubicBezTo>
                  <a:pt x="791727" y="1067824"/>
                  <a:pt x="800471" y="1055691"/>
                  <a:pt x="806245" y="1042219"/>
                </a:cubicBezTo>
                <a:cubicBezTo>
                  <a:pt x="856589" y="924746"/>
                  <a:pt x="740251" y="1164371"/>
                  <a:pt x="845574" y="953729"/>
                </a:cubicBezTo>
                <a:cubicBezTo>
                  <a:pt x="851174" y="864119"/>
                  <a:pt x="846778" y="821093"/>
                  <a:pt x="865239" y="747251"/>
                </a:cubicBezTo>
                <a:cubicBezTo>
                  <a:pt x="871026" y="724103"/>
                  <a:pt x="872257" y="698658"/>
                  <a:pt x="884903" y="678425"/>
                </a:cubicBezTo>
                <a:cubicBezTo>
                  <a:pt x="890396" y="669636"/>
                  <a:pt x="904568" y="671870"/>
                  <a:pt x="914400" y="668593"/>
                </a:cubicBezTo>
                <a:cubicBezTo>
                  <a:pt x="954545" y="909470"/>
                  <a:pt x="935113" y="746722"/>
                  <a:pt x="924232" y="1160206"/>
                </a:cubicBezTo>
                <a:cubicBezTo>
                  <a:pt x="927509" y="1196258"/>
                  <a:pt x="921888" y="1234270"/>
                  <a:pt x="934064" y="1268361"/>
                </a:cubicBezTo>
                <a:cubicBezTo>
                  <a:pt x="943509" y="1294806"/>
                  <a:pt x="1016624" y="1312268"/>
                  <a:pt x="1032387" y="1317522"/>
                </a:cubicBezTo>
                <a:lnTo>
                  <a:pt x="1061884" y="1327354"/>
                </a:lnTo>
                <a:cubicBezTo>
                  <a:pt x="1068310" y="1336993"/>
                  <a:pt x="1116149" y="1411116"/>
                  <a:pt x="1130710" y="1425677"/>
                </a:cubicBezTo>
                <a:cubicBezTo>
                  <a:pt x="1155345" y="1450312"/>
                  <a:pt x="1182404" y="1472441"/>
                  <a:pt x="1209368" y="1494503"/>
                </a:cubicBezTo>
                <a:cubicBezTo>
                  <a:pt x="1218514" y="1501986"/>
                  <a:pt x="1229248" y="1507299"/>
                  <a:pt x="1238864" y="1514167"/>
                </a:cubicBezTo>
                <a:cubicBezTo>
                  <a:pt x="1252199" y="1523692"/>
                  <a:pt x="1261907" y="1541854"/>
                  <a:pt x="1278194" y="1543664"/>
                </a:cubicBezTo>
                <a:cubicBezTo>
                  <a:pt x="1382481" y="1555251"/>
                  <a:pt x="1487949" y="1550219"/>
                  <a:pt x="1592826" y="1553496"/>
                </a:cubicBezTo>
                <a:cubicBezTo>
                  <a:pt x="1612490" y="1556774"/>
                  <a:pt x="1632358" y="1559004"/>
                  <a:pt x="1651819" y="1563329"/>
                </a:cubicBezTo>
                <a:cubicBezTo>
                  <a:pt x="1661936" y="1565577"/>
                  <a:pt x="1671351" y="1570314"/>
                  <a:pt x="1681316" y="1573161"/>
                </a:cubicBezTo>
                <a:cubicBezTo>
                  <a:pt x="1694309" y="1576873"/>
                  <a:pt x="1707535" y="1579716"/>
                  <a:pt x="1720645" y="1582993"/>
                </a:cubicBezTo>
                <a:cubicBezTo>
                  <a:pt x="1779639" y="1576438"/>
                  <a:pt x="1839745" y="1576484"/>
                  <a:pt x="1897626" y="1563329"/>
                </a:cubicBezTo>
                <a:cubicBezTo>
                  <a:pt x="1916553" y="1559027"/>
                  <a:pt x="1965230" y="1504329"/>
                  <a:pt x="1976284" y="1494503"/>
                </a:cubicBezTo>
                <a:cubicBezTo>
                  <a:pt x="1991969" y="1480561"/>
                  <a:pt x="2007649" y="1466296"/>
                  <a:pt x="2025445" y="1455174"/>
                </a:cubicBezTo>
                <a:cubicBezTo>
                  <a:pt x="2034234" y="1449681"/>
                  <a:pt x="2045238" y="1448981"/>
                  <a:pt x="2054942" y="1445342"/>
                </a:cubicBezTo>
                <a:cubicBezTo>
                  <a:pt x="2071468" y="1439145"/>
                  <a:pt x="2087716" y="1432232"/>
                  <a:pt x="2104103" y="1425677"/>
                </a:cubicBezTo>
                <a:cubicBezTo>
                  <a:pt x="2140308" y="1371370"/>
                  <a:pt x="2107214" y="1409373"/>
                  <a:pt x="2192594" y="1366683"/>
                </a:cubicBezTo>
                <a:cubicBezTo>
                  <a:pt x="2203163" y="1361398"/>
                  <a:pt x="2211760" y="1352758"/>
                  <a:pt x="2222090" y="1347019"/>
                </a:cubicBezTo>
                <a:cubicBezTo>
                  <a:pt x="2241309" y="1336342"/>
                  <a:pt x="2261726" y="1327945"/>
                  <a:pt x="2281084" y="1317522"/>
                </a:cubicBezTo>
                <a:cubicBezTo>
                  <a:pt x="2304349" y="1304995"/>
                  <a:pt x="2326276" y="1290010"/>
                  <a:pt x="2349910" y="1278193"/>
                </a:cubicBezTo>
                <a:cubicBezTo>
                  <a:pt x="2359180" y="1273558"/>
                  <a:pt x="2370346" y="1273394"/>
                  <a:pt x="2379406" y="1268361"/>
                </a:cubicBezTo>
                <a:cubicBezTo>
                  <a:pt x="2435610" y="1237137"/>
                  <a:pt x="2436874" y="1220717"/>
                  <a:pt x="2497394" y="1199535"/>
                </a:cubicBezTo>
                <a:cubicBezTo>
                  <a:pt x="2542435" y="1183771"/>
                  <a:pt x="2589264" y="1173671"/>
                  <a:pt x="2635045" y="1160206"/>
                </a:cubicBezTo>
                <a:cubicBezTo>
                  <a:pt x="2644988" y="1157282"/>
                  <a:pt x="2654710" y="1153651"/>
                  <a:pt x="2664542" y="1150374"/>
                </a:cubicBezTo>
                <a:cubicBezTo>
                  <a:pt x="2666135" y="1150772"/>
                  <a:pt x="2750970" y="1169843"/>
                  <a:pt x="2772697" y="1179871"/>
                </a:cubicBezTo>
                <a:cubicBezTo>
                  <a:pt x="2805967" y="1195226"/>
                  <a:pt x="2838245" y="1212645"/>
                  <a:pt x="2871019" y="1229032"/>
                </a:cubicBezTo>
                <a:cubicBezTo>
                  <a:pt x="2883456" y="1235251"/>
                  <a:pt x="2888505" y="1251523"/>
                  <a:pt x="2900516" y="1258529"/>
                </a:cubicBezTo>
                <a:cubicBezTo>
                  <a:pt x="2925885" y="1273328"/>
                  <a:pt x="3002368" y="1303203"/>
                  <a:pt x="3038168" y="1317522"/>
                </a:cubicBezTo>
                <a:lnTo>
                  <a:pt x="3146323" y="1425677"/>
                </a:lnTo>
                <a:cubicBezTo>
                  <a:pt x="3156155" y="1435509"/>
                  <a:pt x="3164249" y="1447461"/>
                  <a:pt x="3175819" y="1455174"/>
                </a:cubicBezTo>
                <a:cubicBezTo>
                  <a:pt x="3195484" y="1468284"/>
                  <a:pt x="3217149" y="1478802"/>
                  <a:pt x="3234813" y="1494503"/>
                </a:cubicBezTo>
                <a:cubicBezTo>
                  <a:pt x="3247061" y="1505390"/>
                  <a:pt x="3252723" y="1522245"/>
                  <a:pt x="3264310" y="1533832"/>
                </a:cubicBezTo>
                <a:cubicBezTo>
                  <a:pt x="3279149" y="1548671"/>
                  <a:pt x="3297678" y="1559342"/>
                  <a:pt x="3313471" y="1573161"/>
                </a:cubicBezTo>
                <a:cubicBezTo>
                  <a:pt x="3323936" y="1582318"/>
                  <a:pt x="3329148" y="1601122"/>
                  <a:pt x="3342968" y="1602658"/>
                </a:cubicBezTo>
                <a:cubicBezTo>
                  <a:pt x="3450511" y="1614607"/>
                  <a:pt x="3559277" y="1609213"/>
                  <a:pt x="3667432" y="1612490"/>
                </a:cubicBezTo>
                <a:cubicBezTo>
                  <a:pt x="3739535" y="1609213"/>
                  <a:pt x="3812040" y="1610931"/>
                  <a:pt x="3883742" y="1602658"/>
                </a:cubicBezTo>
                <a:cubicBezTo>
                  <a:pt x="3898303" y="1600978"/>
                  <a:pt x="3909599" y="1588767"/>
                  <a:pt x="3923071" y="1582993"/>
                </a:cubicBezTo>
                <a:cubicBezTo>
                  <a:pt x="3932597" y="1578910"/>
                  <a:pt x="3942736" y="1576438"/>
                  <a:pt x="3952568" y="1573161"/>
                </a:cubicBezTo>
                <a:cubicBezTo>
                  <a:pt x="3976931" y="1500070"/>
                  <a:pt x="3952568" y="1586298"/>
                  <a:pt x="3952568" y="1435509"/>
                </a:cubicBezTo>
                <a:cubicBezTo>
                  <a:pt x="3952568" y="1324028"/>
                  <a:pt x="3950354" y="1212040"/>
                  <a:pt x="3962400" y="1101212"/>
                </a:cubicBezTo>
                <a:cubicBezTo>
                  <a:pt x="3969130" y="1039296"/>
                  <a:pt x="4007264" y="967504"/>
                  <a:pt x="4041058" y="914400"/>
                </a:cubicBezTo>
                <a:cubicBezTo>
                  <a:pt x="4049856" y="900575"/>
                  <a:pt x="4061870" y="888967"/>
                  <a:pt x="4070555" y="875071"/>
                </a:cubicBezTo>
                <a:cubicBezTo>
                  <a:pt x="4117150" y="800519"/>
                  <a:pt x="4056278" y="869684"/>
                  <a:pt x="4129548" y="796412"/>
                </a:cubicBezTo>
                <a:cubicBezTo>
                  <a:pt x="4136103" y="780025"/>
                  <a:pt x="4139859" y="762218"/>
                  <a:pt x="4149213" y="747251"/>
                </a:cubicBezTo>
                <a:cubicBezTo>
                  <a:pt x="4156583" y="735460"/>
                  <a:pt x="4170173" y="728730"/>
                  <a:pt x="4178710" y="717754"/>
                </a:cubicBezTo>
                <a:cubicBezTo>
                  <a:pt x="4193220" y="699099"/>
                  <a:pt x="4204929" y="678425"/>
                  <a:pt x="4218039" y="658761"/>
                </a:cubicBezTo>
                <a:cubicBezTo>
                  <a:pt x="4221316" y="648929"/>
                  <a:pt x="4220542" y="636593"/>
                  <a:pt x="4227871" y="629264"/>
                </a:cubicBezTo>
                <a:cubicBezTo>
                  <a:pt x="4235200" y="621935"/>
                  <a:pt x="4252733" y="610162"/>
                  <a:pt x="4257368" y="619432"/>
                </a:cubicBezTo>
                <a:cubicBezTo>
                  <a:pt x="4270640" y="645977"/>
                  <a:pt x="4263003" y="678542"/>
                  <a:pt x="4267200" y="707922"/>
                </a:cubicBezTo>
                <a:cubicBezTo>
                  <a:pt x="4270096" y="728194"/>
                  <a:pt x="4280730" y="774945"/>
                  <a:pt x="4286864" y="796412"/>
                </a:cubicBezTo>
                <a:cubicBezTo>
                  <a:pt x="4302687" y="851791"/>
                  <a:pt x="4290146" y="799701"/>
                  <a:pt x="4316361" y="865238"/>
                </a:cubicBezTo>
                <a:cubicBezTo>
                  <a:pt x="4324059" y="884484"/>
                  <a:pt x="4326756" y="905692"/>
                  <a:pt x="4336026" y="924232"/>
                </a:cubicBezTo>
                <a:cubicBezTo>
                  <a:pt x="4343355" y="938889"/>
                  <a:pt x="4355998" y="950226"/>
                  <a:pt x="4365523" y="963561"/>
                </a:cubicBezTo>
                <a:cubicBezTo>
                  <a:pt x="4372391" y="973177"/>
                  <a:pt x="4379324" y="982798"/>
                  <a:pt x="4385187" y="993058"/>
                </a:cubicBezTo>
                <a:cubicBezTo>
                  <a:pt x="4428374" y="1068636"/>
                  <a:pt x="4377953" y="996521"/>
                  <a:pt x="4434348" y="1071716"/>
                </a:cubicBezTo>
                <a:cubicBezTo>
                  <a:pt x="4437626" y="1081548"/>
                  <a:pt x="4440098" y="1091686"/>
                  <a:pt x="4444181" y="1101212"/>
                </a:cubicBezTo>
                <a:cubicBezTo>
                  <a:pt x="4458571" y="1134788"/>
                  <a:pt x="4469140" y="1151636"/>
                  <a:pt x="4493342" y="1179871"/>
                </a:cubicBezTo>
                <a:cubicBezTo>
                  <a:pt x="4509858" y="1199140"/>
                  <a:pt x="4535010" y="1224854"/>
                  <a:pt x="4562168" y="1229032"/>
                </a:cubicBezTo>
                <a:cubicBezTo>
                  <a:pt x="4633726" y="1240041"/>
                  <a:pt x="4778477" y="1248696"/>
                  <a:pt x="4778477" y="1248696"/>
                </a:cubicBezTo>
                <a:cubicBezTo>
                  <a:pt x="4780043" y="1249088"/>
                  <a:pt x="4864915" y="1268170"/>
                  <a:pt x="4886632" y="1278193"/>
                </a:cubicBezTo>
                <a:cubicBezTo>
                  <a:pt x="4919902" y="1293548"/>
                  <a:pt x="4984955" y="1327354"/>
                  <a:pt x="4984955" y="1327354"/>
                </a:cubicBezTo>
                <a:cubicBezTo>
                  <a:pt x="5002690" y="1351001"/>
                  <a:pt x="5033109" y="1388748"/>
                  <a:pt x="5043948" y="1415845"/>
                </a:cubicBezTo>
                <a:cubicBezTo>
                  <a:pt x="5050154" y="1431361"/>
                  <a:pt x="5047574" y="1449490"/>
                  <a:pt x="5053781" y="1465006"/>
                </a:cubicBezTo>
                <a:cubicBezTo>
                  <a:pt x="5060878" y="1482749"/>
                  <a:pt x="5075269" y="1496816"/>
                  <a:pt x="5083277" y="1514167"/>
                </a:cubicBezTo>
                <a:cubicBezTo>
                  <a:pt x="5108265" y="1568309"/>
                  <a:pt x="5109852" y="1603191"/>
                  <a:pt x="5142271" y="1651819"/>
                </a:cubicBezTo>
                <a:cubicBezTo>
                  <a:pt x="5149984" y="1663389"/>
                  <a:pt x="5159331" y="1675097"/>
                  <a:pt x="5171768" y="1681316"/>
                </a:cubicBezTo>
                <a:cubicBezTo>
                  <a:pt x="5186715" y="1688790"/>
                  <a:pt x="5204542" y="1687871"/>
                  <a:pt x="5220929" y="1691148"/>
                </a:cubicBezTo>
                <a:cubicBezTo>
                  <a:pt x="5230761" y="1687871"/>
                  <a:pt x="5240461" y="1684163"/>
                  <a:pt x="5250426" y="1681316"/>
                </a:cubicBezTo>
                <a:cubicBezTo>
                  <a:pt x="5263419" y="1677604"/>
                  <a:pt x="5277406" y="1676971"/>
                  <a:pt x="5289755" y="1671483"/>
                </a:cubicBezTo>
                <a:cubicBezTo>
                  <a:pt x="5307218" y="1663722"/>
                  <a:pt x="5321453" y="1649748"/>
                  <a:pt x="5338916" y="1641987"/>
                </a:cubicBezTo>
                <a:cubicBezTo>
                  <a:pt x="5351265" y="1636499"/>
                  <a:pt x="5365425" y="1636427"/>
                  <a:pt x="5378245" y="1632154"/>
                </a:cubicBezTo>
                <a:cubicBezTo>
                  <a:pt x="5404810" y="1623299"/>
                  <a:pt x="5430684" y="1612490"/>
                  <a:pt x="5456903" y="1602658"/>
                </a:cubicBezTo>
                <a:cubicBezTo>
                  <a:pt x="5479845" y="1579716"/>
                  <a:pt x="5507732" y="1560828"/>
                  <a:pt x="5525729" y="1533832"/>
                </a:cubicBezTo>
                <a:cubicBezTo>
                  <a:pt x="5553152" y="1492697"/>
                  <a:pt x="5560708" y="1467181"/>
                  <a:pt x="5604387" y="1445342"/>
                </a:cubicBezTo>
                <a:cubicBezTo>
                  <a:pt x="5616474" y="1439299"/>
                  <a:pt x="5630606" y="1438787"/>
                  <a:pt x="5643716" y="1435509"/>
                </a:cubicBezTo>
                <a:cubicBezTo>
                  <a:pt x="6074639" y="1449874"/>
                  <a:pt x="5938520" y="1539028"/>
                  <a:pt x="5919019" y="1376516"/>
                </a:cubicBezTo>
                <a:cubicBezTo>
                  <a:pt x="5911979" y="1317852"/>
                  <a:pt x="5912464" y="1258529"/>
                  <a:pt x="5909187" y="1199535"/>
                </a:cubicBezTo>
                <a:cubicBezTo>
                  <a:pt x="5912464" y="1111045"/>
                  <a:pt x="5906837" y="1021773"/>
                  <a:pt x="5919019" y="934064"/>
                </a:cubicBezTo>
                <a:cubicBezTo>
                  <a:pt x="5926864" y="877577"/>
                  <a:pt x="5958343" y="847547"/>
                  <a:pt x="5987845" y="806245"/>
                </a:cubicBezTo>
                <a:cubicBezTo>
                  <a:pt x="5994714" y="796629"/>
                  <a:pt x="6000955" y="786580"/>
                  <a:pt x="6007510" y="776748"/>
                </a:cubicBezTo>
                <a:cubicBezTo>
                  <a:pt x="6040665" y="782274"/>
                  <a:pt x="6128737" y="798053"/>
                  <a:pt x="6154994" y="796412"/>
                </a:cubicBezTo>
                <a:cubicBezTo>
                  <a:pt x="6178807" y="794924"/>
                  <a:pt x="6200471" y="781663"/>
                  <a:pt x="6223819" y="776748"/>
                </a:cubicBezTo>
                <a:cubicBezTo>
                  <a:pt x="6262835" y="768534"/>
                  <a:pt x="6341806" y="757083"/>
                  <a:pt x="6341806" y="757083"/>
                </a:cubicBezTo>
                <a:cubicBezTo>
                  <a:pt x="6368025" y="763638"/>
                  <a:pt x="6400264" y="758793"/>
                  <a:pt x="6420464" y="776748"/>
                </a:cubicBezTo>
                <a:cubicBezTo>
                  <a:pt x="6435364" y="789993"/>
                  <a:pt x="6430297" y="815806"/>
                  <a:pt x="6430297" y="835742"/>
                </a:cubicBezTo>
                <a:cubicBezTo>
                  <a:pt x="6430297" y="875207"/>
                  <a:pt x="6426952" y="914801"/>
                  <a:pt x="6420464" y="953729"/>
                </a:cubicBezTo>
                <a:cubicBezTo>
                  <a:pt x="6414389" y="990181"/>
                  <a:pt x="6397184" y="1019954"/>
                  <a:pt x="6381135" y="1052051"/>
                </a:cubicBezTo>
                <a:cubicBezTo>
                  <a:pt x="6384413" y="1065161"/>
                  <a:pt x="6379381" y="1084428"/>
                  <a:pt x="6390968" y="1091380"/>
                </a:cubicBezTo>
                <a:cubicBezTo>
                  <a:pt x="6416878" y="1106926"/>
                  <a:pt x="6450578" y="1102159"/>
                  <a:pt x="6479458" y="1111045"/>
                </a:cubicBezTo>
                <a:cubicBezTo>
                  <a:pt x="6493467" y="1115355"/>
                  <a:pt x="6505677" y="1124154"/>
                  <a:pt x="6518787" y="1130709"/>
                </a:cubicBezTo>
                <a:cubicBezTo>
                  <a:pt x="6528619" y="1140541"/>
                  <a:pt x="6542066" y="1147769"/>
                  <a:pt x="6548284" y="1160206"/>
                </a:cubicBezTo>
                <a:cubicBezTo>
                  <a:pt x="6604343" y="1272324"/>
                  <a:pt x="6543651" y="1188725"/>
                  <a:pt x="6577781" y="1268361"/>
                </a:cubicBezTo>
                <a:cubicBezTo>
                  <a:pt x="6588049" y="1292319"/>
                  <a:pt x="6609221" y="1309634"/>
                  <a:pt x="6626942" y="1327354"/>
                </a:cubicBezTo>
                <a:cubicBezTo>
                  <a:pt x="6643329" y="1360128"/>
                  <a:pt x="6664515" y="1390915"/>
                  <a:pt x="6676103" y="1425677"/>
                </a:cubicBezTo>
                <a:lnTo>
                  <a:pt x="6695768" y="1484671"/>
                </a:lnTo>
                <a:lnTo>
                  <a:pt x="6705600" y="1514167"/>
                </a:lnTo>
                <a:cubicBezTo>
                  <a:pt x="6708877" y="1537109"/>
                  <a:pt x="6695695" y="1570847"/>
                  <a:pt x="6715432" y="1582993"/>
                </a:cubicBezTo>
                <a:cubicBezTo>
                  <a:pt x="6839951" y="1659620"/>
                  <a:pt x="6833419" y="1542356"/>
                  <a:pt x="6833419" y="1612490"/>
                </a:cubicBezTo>
              </a:path>
            </a:pathLst>
          </a:cu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EA559EF-25F9-DAAA-E474-3BDAAA524711}"/>
              </a:ext>
            </a:extLst>
          </p:cNvPr>
          <p:cNvSpPr txBox="1"/>
          <p:nvPr/>
        </p:nvSpPr>
        <p:spPr>
          <a:xfrm>
            <a:off x="6096000" y="2396613"/>
            <a:ext cx="381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Amplitude and frequency (rate coding)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214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F5EC6-FFA7-7CB7-7A98-324FD74F2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F534CA-1C44-5658-F8B0-7B4C6316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Muscle activation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16E208-0082-F6BF-2554-A045AB2F60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79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5812B-728B-9874-6277-0B07DDA9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models (neuro to muscle conversion)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381E813-84B3-1C6D-2333-826C6D911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389" y="2434820"/>
            <a:ext cx="3096057" cy="102884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EFDC1F-3F8C-2F57-7181-CC0D97168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34" y="4454092"/>
            <a:ext cx="5849166" cy="1076475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7E4BFB8-2C62-FD07-F13E-5EC135184147}"/>
              </a:ext>
            </a:extLst>
          </p:cNvPr>
          <p:cNvCxnSpPr/>
          <p:nvPr/>
        </p:nvCxnSpPr>
        <p:spPr>
          <a:xfrm>
            <a:off x="0" y="3775587"/>
            <a:ext cx="12192000" cy="0"/>
          </a:xfrm>
          <a:prstGeom prst="line">
            <a:avLst/>
          </a:prstGeom>
          <a:ln w="76200">
            <a:solidFill>
              <a:srgbClr val="0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5FE59FCF-BAA4-930C-679C-263DD60D5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296" y="1567763"/>
            <a:ext cx="5951704" cy="451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3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BD98E-CBB8-6E8C-5F27-35BBBB32A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9BE34-838B-2394-4A49-947B05B1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models (neuro to muscle conversion)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B5B1BFA-48D4-EAA0-FFEC-E45F339F1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389" y="2434820"/>
            <a:ext cx="3096057" cy="102884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BE7420D-AB2C-C259-50AD-BE6104CA7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34" y="4454092"/>
            <a:ext cx="5849166" cy="1076475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3B34D6C-C1D3-109B-9EDE-96A4F641530F}"/>
              </a:ext>
            </a:extLst>
          </p:cNvPr>
          <p:cNvCxnSpPr/>
          <p:nvPr/>
        </p:nvCxnSpPr>
        <p:spPr>
          <a:xfrm>
            <a:off x="0" y="3775587"/>
            <a:ext cx="12192000" cy="0"/>
          </a:xfrm>
          <a:prstGeom prst="line">
            <a:avLst/>
          </a:prstGeom>
          <a:ln w="76200">
            <a:solidFill>
              <a:srgbClr val="0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B8972D-4023-E926-4765-A6142475C26B}"/>
              </a:ext>
            </a:extLst>
          </p:cNvPr>
          <p:cNvSpPr txBox="1"/>
          <p:nvPr/>
        </p:nvSpPr>
        <p:spPr>
          <a:xfrm>
            <a:off x="6095998" y="2484599"/>
            <a:ext cx="5254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Main parameter </a:t>
            </a:r>
            <a:r>
              <a:rPr lang="en-US" altLang="zh-TW" sz="2400" dirty="0">
                <a:sym typeface="Wingdings" panose="05000000000000000000" pitchFamily="2" charset="2"/>
              </a:rPr>
              <a:t> Aj</a:t>
            </a:r>
          </a:p>
          <a:p>
            <a:r>
              <a:rPr lang="en-US" altLang="zh-TW" sz="2400" dirty="0">
                <a:sym typeface="Wingdings" panose="05000000000000000000" pitchFamily="2" charset="2"/>
              </a:rPr>
              <a:t>Notice: easy but not too close to real life</a:t>
            </a:r>
            <a:endParaRPr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924C78B-7CE8-301E-B522-556B0ACFDC3B}"/>
              </a:ext>
            </a:extLst>
          </p:cNvPr>
          <p:cNvSpPr txBox="1"/>
          <p:nvPr/>
        </p:nvSpPr>
        <p:spPr>
          <a:xfrm>
            <a:off x="6095999" y="4576830"/>
            <a:ext cx="5849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Main parameter </a:t>
            </a:r>
            <a:r>
              <a:rPr lang="en-US" altLang="zh-TW" sz="2400" dirty="0">
                <a:sym typeface="Wingdings" panose="05000000000000000000" pitchFamily="2" charset="2"/>
              </a:rPr>
              <a:t> alpha, beta, u_0</a:t>
            </a:r>
          </a:p>
          <a:p>
            <a:r>
              <a:rPr lang="en-US" altLang="zh-TW" sz="2400" dirty="0">
                <a:sym typeface="Wingdings" panose="05000000000000000000" pitchFamily="2" charset="2"/>
              </a:rPr>
              <a:t>Notice: sectional model, simulate the low-activated part and prevent the later saturation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982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47025-A395-DA4D-EBAF-3A1D5EF18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A17733-5EE5-4581-8FC8-E0D6964D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Force model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45FBD6-3BB7-C728-68F5-697A5098D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18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264</Words>
  <Application>Microsoft Office PowerPoint</Application>
  <PresentationFormat>寬螢幕</PresentationFormat>
  <Paragraphs>47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Office 佈景主題</vt:lpstr>
      <vt:lpstr>How the data is processed</vt:lpstr>
      <vt:lpstr>Neuro activation</vt:lpstr>
      <vt:lpstr>PowerPoint 簡報</vt:lpstr>
      <vt:lpstr>PowerPoint 簡報</vt:lpstr>
      <vt:lpstr>https://delsys.com/emgworks-analysis-techniques-using-emgscript/</vt:lpstr>
      <vt:lpstr>Muscle activation</vt:lpstr>
      <vt:lpstr>Two models (neuro to muscle conversion)</vt:lpstr>
      <vt:lpstr>Two models (neuro to muscle conversion)</vt:lpstr>
      <vt:lpstr>Force model</vt:lpstr>
      <vt:lpstr>Hill type force model</vt:lpstr>
      <vt:lpstr>Our approach of fatigue detection</vt:lpstr>
      <vt:lpstr>Power spectrum</vt:lpstr>
      <vt:lpstr>results</vt:lpstr>
      <vt:lpstr>Our approach of fatigue detection</vt:lpstr>
      <vt:lpstr>Equivalent circuit between neuro and muscle </vt:lpstr>
      <vt:lpstr>Frequency related impedance</vt:lpstr>
      <vt:lpstr>PowerPoint 簡報</vt:lpstr>
      <vt:lpstr>The fatigue ratio assumption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Yeh</dc:creator>
  <cp:lastModifiedBy>Mark Yeh</cp:lastModifiedBy>
  <cp:revision>1</cp:revision>
  <dcterms:created xsi:type="dcterms:W3CDTF">2025-04-05T12:34:45Z</dcterms:created>
  <dcterms:modified xsi:type="dcterms:W3CDTF">2025-04-05T13:57:36Z</dcterms:modified>
</cp:coreProperties>
</file>